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  <p:sldMasterId id="2147483735" r:id="rId2"/>
    <p:sldMasterId id="2147483746" r:id="rId3"/>
    <p:sldMasterId id="2147484027" r:id="rId4"/>
  </p:sldMasterIdLst>
  <p:notesMasterIdLst>
    <p:notesMasterId r:id="rId27"/>
  </p:notesMasterIdLst>
  <p:sldIdLst>
    <p:sldId id="330" r:id="rId5"/>
    <p:sldId id="366" r:id="rId6"/>
    <p:sldId id="268" r:id="rId7"/>
    <p:sldId id="273" r:id="rId8"/>
    <p:sldId id="339" r:id="rId9"/>
    <p:sldId id="340" r:id="rId10"/>
    <p:sldId id="337" r:id="rId11"/>
    <p:sldId id="278" r:id="rId12"/>
    <p:sldId id="353" r:id="rId13"/>
    <p:sldId id="349" r:id="rId14"/>
    <p:sldId id="348" r:id="rId15"/>
    <p:sldId id="354" r:id="rId16"/>
    <p:sldId id="311" r:id="rId17"/>
    <p:sldId id="350" r:id="rId18"/>
    <p:sldId id="364" r:id="rId19"/>
    <p:sldId id="347" r:id="rId20"/>
    <p:sldId id="329" r:id="rId21"/>
    <p:sldId id="356" r:id="rId22"/>
    <p:sldId id="323" r:id="rId23"/>
    <p:sldId id="357" r:id="rId24"/>
    <p:sldId id="361" r:id="rId25"/>
    <p:sldId id="310" r:id="rId26"/>
  </p:sldIdLst>
  <p:sldSz cx="9144000" cy="6858000" type="screen4x3"/>
  <p:notesSz cx="6789738" cy="9929813"/>
  <p:defaultTextStyle>
    <a:defPPr>
      <a:defRPr lang="bg-BG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3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38" autoAdjust="0"/>
    <p:restoredTop sz="94452" autoAdjust="0"/>
  </p:normalViewPr>
  <p:slideViewPr>
    <p:cSldViewPr>
      <p:cViewPr varScale="1">
        <p:scale>
          <a:sx n="120" d="100"/>
          <a:sy n="120" d="100"/>
        </p:scale>
        <p:origin x="776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200" d="100"/>
          <a:sy n="200" d="100"/>
        </p:scale>
        <p:origin x="-474" y="4524"/>
      </p:cViewPr>
      <p:guideLst>
        <p:guide orient="horz" pos="3127"/>
        <p:guide pos="21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2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4925" y="0"/>
            <a:ext cx="29432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84E7C3-CEE5-468C-97E5-3A01CAFB9BC2}" type="datetimeFigureOut">
              <a:rPr lang="bg-BG"/>
              <a:pPr>
                <a:defRPr/>
              </a:pPr>
              <a:t>23.11.24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1241425"/>
            <a:ext cx="4465638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bg-BG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0838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bg-BG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32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4925" y="9431338"/>
            <a:ext cx="2943225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287D879-75BB-4BD5-98E0-552862E4810D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3284607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0463" y="1241425"/>
            <a:ext cx="4468812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bg-BG" altLang="bg-BG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4E78073D-9955-4D8B-A98E-A3401AB2E372}" type="slidenum">
              <a:rPr lang="bg-BG" altLang="bg-BG" smtClean="0"/>
              <a:pPr/>
              <a:t>1</a:t>
            </a:fld>
            <a:endParaRPr lang="bg-BG" altLang="bg-BG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0463" y="1241425"/>
            <a:ext cx="4468812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bg-BG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9F0F5E9C-8A90-4B90-92B0-577CA84C529E}" type="slidenum">
              <a:rPr lang="bg-BG" altLang="bg-BG" smtClean="0"/>
              <a:pPr/>
              <a:t>13</a:t>
            </a:fld>
            <a:endParaRPr lang="bg-BG" altLang="bg-BG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bg-BG" altLang="bg-BG" dirty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0064E9D0-EE46-4586-95E1-504E0D97C4C7}" type="slidenum">
              <a:rPr lang="bg-BG" altLang="bg-BG"/>
              <a:pPr/>
              <a:t>16</a:t>
            </a:fld>
            <a:endParaRPr lang="bg-BG" altLang="bg-BG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0463" y="1241425"/>
            <a:ext cx="4468812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bg-BG" altLang="bg-BG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E5D2A764-C144-4AE0-9033-AF7C6A473C26}" type="slidenum">
              <a:rPr lang="bg-BG" altLang="bg-BG" smtClean="0"/>
              <a:pPr/>
              <a:t>17</a:t>
            </a:fld>
            <a:endParaRPr lang="bg-BG" altLang="bg-BG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0463" y="1241425"/>
            <a:ext cx="4468812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bg-BG" altLang="bg-BG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CAE65B94-5DF6-4202-95FF-5A6E92F493B1}" type="slidenum">
              <a:rPr lang="bg-BG" altLang="bg-BG" smtClean="0"/>
              <a:pPr/>
              <a:t>18</a:t>
            </a:fld>
            <a:endParaRPr lang="bg-BG" altLang="bg-BG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0463" y="1241425"/>
            <a:ext cx="4468812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bg-BG" altLang="bg-BG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D50EBDF2-8684-4B92-B2B2-2B7695D37271}" type="slidenum">
              <a:rPr lang="bg-BG" altLang="bg-BG" smtClean="0"/>
              <a:pPr/>
              <a:t>19</a:t>
            </a:fld>
            <a:endParaRPr lang="bg-BG" altLang="bg-BG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0463" y="1325563"/>
            <a:ext cx="4468812" cy="33512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bg-BG"/>
          </a:p>
          <a:p>
            <a:r>
              <a:rPr lang="en-US" altLang="bg-BG"/>
              <a:t>If you have any questions, do not hesitate to ask.</a:t>
            </a:r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33641363-BA12-4F23-A3DF-CD3E5E92880F}" type="slidenum">
              <a:rPr lang="bg-BG" altLang="bg-BG" smtClean="0"/>
              <a:pPr/>
              <a:t>22</a:t>
            </a:fld>
            <a:endParaRPr lang="bg-BG" altLang="bg-BG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0463" y="1241425"/>
            <a:ext cx="4468812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altLang="en-US">
              <a:cs typeface="Times New Roman" pitchFamily="18" charset="0"/>
            </a:endParaRPr>
          </a:p>
        </p:txBody>
      </p:sp>
      <p:sp>
        <p:nvSpPr>
          <p:cNvPr id="43012" name="Footer Placeholder 1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43013" name="Slide Number Placeholder 2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38662D73-1C27-4605-8605-E43D21086E4B}" type="slidenum">
              <a:rPr lang="en-US" altLang="en-US" smtClean="0">
                <a:solidFill>
                  <a:srgbClr val="000000"/>
                </a:solidFill>
                <a:latin typeface="Times New Roman" pitchFamily="18" charset="0"/>
              </a:rPr>
              <a:pPr/>
              <a:t>3</a:t>
            </a:fld>
            <a:endParaRPr lang="en-US" altLang="en-US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0463" y="1241425"/>
            <a:ext cx="4468812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bg-BG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DD371A0B-FD4D-4BC9-8886-1283BD064FB9}" type="slidenum">
              <a:rPr lang="en-US" altLang="lt-LT" smtClean="0">
                <a:solidFill>
                  <a:srgbClr val="000000"/>
                </a:solidFill>
              </a:rPr>
              <a:pPr/>
              <a:t>4</a:t>
            </a:fld>
            <a:endParaRPr lang="en-US" altLang="lt-LT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0463" y="1241425"/>
            <a:ext cx="4468812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bg-BG" dirty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ABE0B8CE-ED32-48D3-943A-59B7922F6743}" type="slidenum">
              <a:rPr lang="en-US" altLang="lt-LT" smtClean="0">
                <a:solidFill>
                  <a:srgbClr val="000000"/>
                </a:solidFill>
              </a:rPr>
              <a:pPr/>
              <a:t>5</a:t>
            </a:fld>
            <a:endParaRPr lang="en-US" altLang="lt-LT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0463" y="1241425"/>
            <a:ext cx="4468812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bg-BG" dirty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F19C473A-0498-46AB-98AC-DF64AAE926D1}" type="slidenum">
              <a:rPr lang="en-US" altLang="lt-LT" smtClean="0">
                <a:solidFill>
                  <a:srgbClr val="000000"/>
                </a:solidFill>
              </a:rPr>
              <a:pPr/>
              <a:t>6</a:t>
            </a:fld>
            <a:endParaRPr lang="en-US" altLang="lt-LT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0463" y="1241425"/>
            <a:ext cx="4468812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sl-SI" altLang="bg-BG" dirty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5219FAC4-6DC4-485E-9D1D-456351DE1D6F}" type="slidenum">
              <a:rPr lang="en-US" altLang="lt-LT" smtClean="0">
                <a:solidFill>
                  <a:srgbClr val="000000"/>
                </a:solidFill>
              </a:rPr>
              <a:pPr/>
              <a:t>7</a:t>
            </a:fld>
            <a:endParaRPr lang="en-US" altLang="lt-LT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0463" y="1241425"/>
            <a:ext cx="4468812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946150" y="5324475"/>
            <a:ext cx="4970463" cy="2447925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endParaRPr lang="en-US" altLang="en-US" sz="1400" dirty="0"/>
          </a:p>
          <a:p>
            <a:pPr eaLnBrk="1" hangingPunct="1">
              <a:defRPr/>
            </a:pPr>
            <a:endParaRPr lang="en-US" altLang="en-US" dirty="0"/>
          </a:p>
        </p:txBody>
      </p:sp>
      <p:sp>
        <p:nvSpPr>
          <p:cNvPr id="49156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28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28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28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28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687B0E4D-00D9-405C-A0B1-90E28ACEBB98}" type="slidenum">
              <a:rPr lang="en-US" altLang="en-US" smtClean="0">
                <a:solidFill>
                  <a:srgbClr val="000000"/>
                </a:solidFill>
                <a:latin typeface="Times New Roman" pitchFamily="18" charset="0"/>
              </a:rPr>
              <a:pPr/>
              <a:t>8</a:t>
            </a:fld>
            <a:endParaRPr lang="en-US" alt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9157" name="Footer Placeholder 1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bg-BG" altLang="bg-BG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946150" y="5324475"/>
            <a:ext cx="4970463" cy="2447925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endParaRPr lang="en-US" altLang="en-US" sz="1400" dirty="0"/>
          </a:p>
          <a:p>
            <a:pPr eaLnBrk="1" hangingPunct="1">
              <a:defRPr/>
            </a:pPr>
            <a:r>
              <a:rPr lang="en-US" altLang="en-US" dirty="0"/>
              <a:t>T</a:t>
            </a:r>
            <a:r>
              <a:rPr lang="sl-SI" altLang="en-US" dirty="0"/>
              <a:t>h</a:t>
            </a:r>
            <a:r>
              <a:rPr lang="en-US" altLang="en-US" dirty="0"/>
              <a:t>e objectives:</a:t>
            </a:r>
          </a:p>
          <a:p>
            <a:pPr marL="342900" indent="-342900" eaLnBrk="1" hangingPunct="1">
              <a:buFontTx/>
              <a:buAutoNum type="arabicPeriod"/>
              <a:defRPr/>
            </a:pPr>
            <a:r>
              <a:rPr lang="en-US" altLang="en-US" dirty="0"/>
              <a:t>To </a:t>
            </a:r>
            <a:r>
              <a:rPr lang="sl-SI" altLang="en-US" dirty="0" err="1"/>
              <a:t>offer</a:t>
            </a:r>
            <a:r>
              <a:rPr lang="sl-SI" altLang="en-US" dirty="0"/>
              <a:t> </a:t>
            </a:r>
            <a:r>
              <a:rPr lang="sl-SI" altLang="en-US" dirty="0" err="1"/>
              <a:t>professional</a:t>
            </a:r>
            <a:r>
              <a:rPr lang="sl-SI" altLang="en-US" dirty="0"/>
              <a:t> </a:t>
            </a:r>
            <a:r>
              <a:rPr lang="sl-SI" altLang="en-US" dirty="0" err="1"/>
              <a:t>development</a:t>
            </a:r>
            <a:r>
              <a:rPr lang="sl-SI" altLang="en-US" dirty="0"/>
              <a:t> to partner </a:t>
            </a:r>
            <a:r>
              <a:rPr lang="sl-SI" altLang="en-US" dirty="0" err="1"/>
              <a:t>nations</a:t>
            </a:r>
            <a:r>
              <a:rPr lang="en-US" altLang="en-US" dirty="0"/>
              <a:t>;</a:t>
            </a:r>
          </a:p>
          <a:p>
            <a:pPr marL="342900" indent="-342900" eaLnBrk="1" hangingPunct="1">
              <a:buFontTx/>
              <a:buAutoNum type="arabicPeriod"/>
              <a:defRPr/>
            </a:pPr>
            <a:r>
              <a:rPr lang="en-US" altLang="en-US" dirty="0"/>
              <a:t>To let the English language training managers, curriculum developers and classroom teachers get acquainted with the principles of assessment IAW STANAG 6001;</a:t>
            </a:r>
          </a:p>
          <a:p>
            <a:pPr marL="342900" indent="-342900" eaLnBrk="1" hangingPunct="1">
              <a:buFontTx/>
              <a:buAutoNum type="arabicPeriod"/>
              <a:defRPr/>
            </a:pPr>
            <a:r>
              <a:rPr lang="en-US" altLang="en-US" dirty="0"/>
              <a:t>To offer professional development for the English language teachers who teach military students and subjects.</a:t>
            </a:r>
          </a:p>
        </p:txBody>
      </p:sp>
      <p:sp>
        <p:nvSpPr>
          <p:cNvPr id="50180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28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28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28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28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6C289617-C013-48BE-A065-9380B42934B3}" type="slidenum">
              <a:rPr lang="en-US" altLang="en-US">
                <a:solidFill>
                  <a:srgbClr val="000000"/>
                </a:solidFill>
                <a:latin typeface="Times New Roman" pitchFamily="18" charset="0"/>
              </a:rPr>
              <a:pPr/>
              <a:t>9</a:t>
            </a:fld>
            <a:endParaRPr lang="en-US" alt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0181" name="Footer Placeholder 1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bg-BG" altLang="bg-BG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bg-BG" altLang="bg-BG" dirty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4CF7848A-FADD-490E-91B8-9A01DE129BF0}" type="slidenum">
              <a:rPr lang="bg-BG" altLang="bg-BG"/>
              <a:pPr/>
              <a:t>10</a:t>
            </a:fld>
            <a:endParaRPr lang="bg-BG" altLang="bg-BG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42D37-6EB0-4AD7-B689-CE7BA59E9CCC}" type="datetime1">
              <a:rPr lang="bg-BG"/>
              <a:pPr>
                <a:defRPr/>
              </a:pPr>
              <a:t>23.11.24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55B5D-FD80-4B45-869E-6D009948FE04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901204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E3288-5A94-474C-BF43-E51781A7569F}" type="datetime1">
              <a:rPr lang="bg-BG"/>
              <a:pPr>
                <a:defRPr/>
              </a:pPr>
              <a:t>23.11.24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EFA5D-656E-465E-A629-771275CBC835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328161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762625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FCC04-0FF6-452C-8D2A-FDEE597FE987}" type="datetime1">
              <a:rPr lang="bg-BG"/>
              <a:pPr>
                <a:defRPr/>
              </a:pPr>
              <a:t>23.11.24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B27E1-B5AE-4411-A994-BA1346F5A633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2180104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NATOhor_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14600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263" y="623888"/>
            <a:ext cx="2959100" cy="29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black">
          <a:xfrm>
            <a:off x="317500" y="2046288"/>
            <a:ext cx="2212975" cy="120015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1500" b="1">
                <a:solidFill>
                  <a:srgbClr val="000000"/>
                </a:solidFill>
              </a:rPr>
              <a:t>Supreme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Allied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Commander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581404"/>
            <a:ext cx="7772400" cy="1470025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81603"/>
            <a:ext cx="6400800" cy="1088227"/>
          </a:xfrm>
        </p:spPr>
        <p:txBody>
          <a:bodyPr/>
          <a:lstStyle>
            <a:lvl1pPr marL="0" indent="0" algn="ctr">
              <a:buNone/>
              <a:defRPr>
                <a:solidFill>
                  <a:srgbClr val="0033CC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0DA454B-2A45-44A0-BC13-9A8EFD20A4D1}" type="datetime1">
              <a:rPr lang="bg-BG" altLang="en-US"/>
              <a:pPr>
                <a:defRPr/>
              </a:pPr>
              <a:t>23.11.24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0000"/>
                </a:solidFill>
                <a:effectLst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76D64-DFD2-4ADA-B46E-81E6E009D321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0810284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 txBox="1">
            <a:spLocks/>
          </p:cNvSpPr>
          <p:nvPr/>
        </p:nvSpPr>
        <p:spPr>
          <a:xfrm>
            <a:off x="3124200" y="6502400"/>
            <a:ext cx="28956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NATOhor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2" descr="Pictur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0" y="0"/>
            <a:ext cx="6223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7589838" y="6324600"/>
            <a:ext cx="15875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577" y="685801"/>
            <a:ext cx="6244851" cy="533220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1"/>
            <a:ext cx="8699334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990600" y="1295400"/>
            <a:ext cx="7086600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EAFD834-3044-4F31-B3DE-30FE90348041}" type="datetime1">
              <a:rPr lang="bg-BG" altLang="en-US"/>
              <a:pPr>
                <a:defRPr/>
              </a:pPr>
              <a:t>23.11.24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D80D7-7721-4B7B-B494-8079E994AA8E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997430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0" y="0"/>
            <a:ext cx="6223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/>
          <p:cNvSpPr txBox="1">
            <a:spLocks noChangeArrowheads="1"/>
          </p:cNvSpPr>
          <p:nvPr userDrawn="1"/>
        </p:nvSpPr>
        <p:spPr bwMode="auto">
          <a:xfrm>
            <a:off x="6642100" y="6381750"/>
            <a:ext cx="24892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05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– Leading NATO Military 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352" y="76201"/>
            <a:ext cx="6244851" cy="533220"/>
          </a:xfr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1"/>
            <a:ext cx="8667528" cy="5619751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C9139-4F19-4521-AA3D-4B08271A773E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12946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4CC2E-3DB7-45DB-A736-79B8B012FFFF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417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225" y="-39688"/>
            <a:ext cx="646113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282954" y="1"/>
            <a:ext cx="6879741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FE7DC3A-C638-45AB-B4E2-98DA7C6ABD45}" type="datetime1">
              <a:rPr lang="bg-BG"/>
              <a:pPr>
                <a:defRPr/>
              </a:pPr>
              <a:t>23.11.24 г.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878CA-D8A8-4B0E-BFFC-B265DF26AF66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95449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 txBox="1">
            <a:spLocks/>
          </p:cNvSpPr>
          <p:nvPr userDrawn="1"/>
        </p:nvSpPr>
        <p:spPr>
          <a:xfrm>
            <a:off x="3124200" y="6502400"/>
            <a:ext cx="2895600" cy="365125"/>
          </a:xfrm>
          <a:prstGeom prst="rect">
            <a:avLst/>
          </a:prstGeom>
        </p:spPr>
        <p:txBody>
          <a:bodyPr lIns="68580" tIns="34290" rIns="68580" bIns="3429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0" y="0"/>
            <a:ext cx="6223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F1428-597A-4C9A-9BC1-B4ED0C5BFAA8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lvl1pPr algn="l">
              <a:defRPr sz="1050" b="1">
                <a:solidFill>
                  <a:prstClr val="black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B2487D0-8E4C-420B-B7F0-88E71E3333AA}" type="datetime1">
              <a:rPr lang="bg-BG"/>
              <a:pPr>
                <a:defRPr/>
              </a:pPr>
              <a:t>23.11.24 г.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5235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225" y="-39688"/>
            <a:ext cx="646113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2954" y="1"/>
            <a:ext cx="6879741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05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  <a:endParaRPr lang="en-US" alt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91661-2B7D-46DB-9EA1-B7A72EE98EDD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17969321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76201"/>
            <a:ext cx="6248400" cy="533220"/>
          </a:xfrm>
        </p:spPr>
        <p:txBody>
          <a:bodyPr/>
          <a:lstStyle/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1066800" y="685800"/>
            <a:ext cx="7086600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8DE6C-C361-46E2-89EC-55A7010B503E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35193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1BA87-2403-4D6F-889E-57230EA0347F}" type="datetime1">
              <a:rPr lang="bg-BG"/>
              <a:pPr>
                <a:defRPr/>
              </a:pPr>
              <a:t>23.11.24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653AA-02E0-47B4-A446-93A6168B329F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9765949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43351" y="46941"/>
            <a:ext cx="7064954" cy="53322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C3581-03B3-42CA-86DD-B30029083122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10215902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NATOhor_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14600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263" y="623888"/>
            <a:ext cx="2959100" cy="29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black">
          <a:xfrm>
            <a:off x="317500" y="2046288"/>
            <a:ext cx="2212975" cy="120015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1500" b="1">
                <a:solidFill>
                  <a:srgbClr val="000000"/>
                </a:solidFill>
              </a:rPr>
              <a:t>Supreme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Allied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Commander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581404"/>
            <a:ext cx="7772400" cy="1470025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81603"/>
            <a:ext cx="6400800" cy="1088227"/>
          </a:xfrm>
        </p:spPr>
        <p:txBody>
          <a:bodyPr/>
          <a:lstStyle>
            <a:lvl1pPr marL="0" indent="0" algn="ctr">
              <a:buNone/>
              <a:defRPr>
                <a:solidFill>
                  <a:srgbClr val="0033CC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B96F160-B6CA-4DF2-A7EB-3F76FC169F43}" type="datetime1">
              <a:rPr lang="bg-BG" altLang="en-US"/>
              <a:pPr>
                <a:defRPr/>
              </a:pPr>
              <a:t>23.11.24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0000"/>
                </a:solidFill>
                <a:effectLst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17650-747C-4D30-A9CF-E6BD7C3D4122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26152816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 txBox="1">
            <a:spLocks/>
          </p:cNvSpPr>
          <p:nvPr/>
        </p:nvSpPr>
        <p:spPr>
          <a:xfrm>
            <a:off x="3124200" y="6502400"/>
            <a:ext cx="28956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NATOhor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2" descr="Pictur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0" y="0"/>
            <a:ext cx="6223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7589838" y="6324600"/>
            <a:ext cx="15875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577" y="685801"/>
            <a:ext cx="6244851" cy="533220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1"/>
            <a:ext cx="8699334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990600" y="1295400"/>
            <a:ext cx="7086600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5B7641B-F403-44E2-893B-17FC3049A97E}" type="datetime1">
              <a:rPr lang="bg-BG" altLang="en-US"/>
              <a:pPr>
                <a:defRPr/>
              </a:pPr>
              <a:t>23.11.24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0FEF9-59B9-4366-AE6C-CCBB04395AE3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6487447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0" y="0"/>
            <a:ext cx="6223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/>
          <p:cNvSpPr txBox="1">
            <a:spLocks noChangeArrowheads="1"/>
          </p:cNvSpPr>
          <p:nvPr userDrawn="1"/>
        </p:nvSpPr>
        <p:spPr bwMode="auto">
          <a:xfrm>
            <a:off x="6642100" y="6381750"/>
            <a:ext cx="24892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05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– Leading NATO Military 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352" y="76201"/>
            <a:ext cx="6244851" cy="533220"/>
          </a:xfr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1"/>
            <a:ext cx="8667528" cy="5619751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6A331-9F64-4AA8-8FC4-5F5E37CB0525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14426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37D26-F2D4-4C54-B388-684B6CC10698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46827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225" y="-39688"/>
            <a:ext cx="646113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282954" y="1"/>
            <a:ext cx="6879741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3A3A98C-A0FD-4F0B-A4F5-790E8BEF8E09}" type="datetime1">
              <a:rPr lang="bg-BG"/>
              <a:pPr>
                <a:defRPr/>
              </a:pPr>
              <a:t>23.11.24 г.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C86E5-265F-45E0-ACDC-9E5042381175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21830005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 txBox="1">
            <a:spLocks/>
          </p:cNvSpPr>
          <p:nvPr userDrawn="1"/>
        </p:nvSpPr>
        <p:spPr>
          <a:xfrm>
            <a:off x="3124200" y="6502400"/>
            <a:ext cx="2895600" cy="365125"/>
          </a:xfrm>
          <a:prstGeom prst="rect">
            <a:avLst/>
          </a:prstGeom>
        </p:spPr>
        <p:txBody>
          <a:bodyPr lIns="68580" tIns="34290" rIns="68580" bIns="3429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0" y="0"/>
            <a:ext cx="6223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D64B9-90DF-48AE-9D99-3E89D697C680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lvl1pPr algn="l">
              <a:defRPr sz="1050" b="1">
                <a:solidFill>
                  <a:prstClr val="black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15B3AE-C17F-4CBF-B2EE-8682605D0FAD}" type="datetime1">
              <a:rPr lang="bg-BG"/>
              <a:pPr>
                <a:defRPr/>
              </a:pPr>
              <a:t>23.11.24 г.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37081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225" y="-39688"/>
            <a:ext cx="646113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2954" y="1"/>
            <a:ext cx="6879741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05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  <a:endParaRPr lang="en-US" alt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6D01C-B6B3-4E4F-BC5A-5B8E5EEE42C8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6900813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76201"/>
            <a:ext cx="6248400" cy="533220"/>
          </a:xfrm>
        </p:spPr>
        <p:txBody>
          <a:bodyPr/>
          <a:lstStyle/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1066800" y="685800"/>
            <a:ext cx="7086600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99E72F-2DCF-474F-94F4-83D17F2982A5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16037077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43351" y="46941"/>
            <a:ext cx="7064954" cy="53322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82F4E-1FAD-4BE3-9E79-887441E69766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843041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5F86B-59BF-4A38-9E53-AED748950122}" type="datetime1">
              <a:rPr lang="bg-BG"/>
              <a:pPr>
                <a:defRPr/>
              </a:pPr>
              <a:t>23.11.24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770DA-9550-4B2B-A18B-351DCEF4BB5D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935578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BDDAA-F23E-451B-9A4A-3EAC773B595E}" type="datetime1">
              <a:rPr lang="en-US"/>
              <a:pPr>
                <a:defRPr/>
              </a:pPr>
              <a:t>11/23/24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81174-D6C3-4E2E-BD9D-C86DF157F546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1216923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EF400-66AF-43C2-8F01-48F1CB95BFB9}" type="datetime1">
              <a:rPr lang="en-US"/>
              <a:pPr>
                <a:defRPr/>
              </a:pPr>
              <a:t>11/23/24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CEB58-19AB-47D7-96C2-2B4C19D88BEC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7209806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23D6E5-68DF-4A77-A2F7-179AD00D7863}" type="datetime1">
              <a:rPr lang="en-US"/>
              <a:pPr>
                <a:defRPr/>
              </a:pPr>
              <a:t>11/23/24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8D8D5-E675-4429-9FC0-60C4FA05FEFE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6614149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47B386-7F81-4ABB-B81C-61FE342BE953}" type="datetime1">
              <a:rPr lang="en-US"/>
              <a:pPr>
                <a:defRPr/>
              </a:pPr>
              <a:t>11/23/24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A89DA-4B75-4119-8956-A990F418C47D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3835812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9CF9C-01DB-48FB-8AB4-247BF94F7350}" type="datetime1">
              <a:rPr lang="en-US"/>
              <a:pPr>
                <a:defRPr/>
              </a:pPr>
              <a:t>11/23/24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110A2-6075-4865-A1B1-2E40B50E353C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5942059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06033-A17D-46AE-B7FD-4A4259F0F288}" type="datetime1">
              <a:rPr lang="en-US"/>
              <a:pPr>
                <a:defRPr/>
              </a:pPr>
              <a:t>11/23/24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F32AE-04F1-46EF-AA91-3AFF228CEA7D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5201546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1EFC8-17AC-49D6-838D-5EA3FD027C78}" type="datetime1">
              <a:rPr lang="en-US"/>
              <a:pPr>
                <a:defRPr/>
              </a:pPr>
              <a:t>11/23/24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D7074-F200-43D1-A479-C36ACDA3E1FF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883208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36C81-F261-4EFA-A798-30390F0D4B00}" type="datetime1">
              <a:rPr lang="en-US"/>
              <a:pPr>
                <a:defRPr/>
              </a:pPr>
              <a:t>11/23/24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7E55D-B47A-4D32-8CAA-39C69DD2B1EE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7353342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F0724-22B1-4CD5-A6ED-2C3AB4EC910E}" type="datetime1">
              <a:rPr lang="en-US"/>
              <a:pPr>
                <a:defRPr/>
              </a:pPr>
              <a:t>11/23/24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6D856-3D70-4365-9F74-67B16BE14D06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7866631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E2FF0-31F9-48A7-93B0-F0E5C9C3DEF0}" type="datetime1">
              <a:rPr lang="en-US"/>
              <a:pPr>
                <a:defRPr/>
              </a:pPr>
              <a:t>11/23/24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5061F-385C-47DD-99B9-C61F12066695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484097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B1B7D-4B73-4EEE-8459-CD982569912A}" type="datetime1">
              <a:rPr lang="bg-BG"/>
              <a:pPr>
                <a:defRPr/>
              </a:pPr>
              <a:t>23.11.24 г.</a:t>
            </a:fld>
            <a:endParaRPr lang="bg-B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1645B-291D-42E8-ADA1-C3DECAF4BCC4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40245663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F4126-A6B5-494A-B459-41A325470185}" type="datetime1">
              <a:rPr lang="en-US"/>
              <a:pPr>
                <a:defRPr/>
              </a:pPr>
              <a:t>11/23/24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AFCEC-B99D-4496-A30A-22AA1868B8E3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14947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4B348-3E65-4051-BBAF-82DED6021BCD}" type="datetime1">
              <a:rPr lang="en-US"/>
              <a:pPr>
                <a:defRPr/>
              </a:pPr>
              <a:t>11/23/24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0A91D-288A-4A5C-9DAD-CD8B6DACD0EF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280849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40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40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D5C03-D94C-456B-910C-AEED83D5478A}" type="datetime1">
              <a:rPr lang="bg-BG"/>
              <a:pPr>
                <a:defRPr/>
              </a:pPr>
              <a:t>23.11.24 г.</a:t>
            </a:fld>
            <a:endParaRPr lang="bg-B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F14AD-D766-407F-90CB-53F8D10BA581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991100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77040-91E8-47BD-A95C-E389BB3EE1C7}" type="datetime1">
              <a:rPr lang="bg-BG"/>
              <a:pPr>
                <a:defRPr/>
              </a:pPr>
              <a:t>23.11.24 г.</a:t>
            </a:fld>
            <a:endParaRPr lang="bg-BG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3E47E-A3B4-46E4-B11B-13E54159CC0D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890237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9C6E8-9848-4F63-9B3A-FDDC1BC30729}" type="datetime1">
              <a:rPr lang="bg-BG"/>
              <a:pPr>
                <a:defRPr/>
              </a:pPr>
              <a:t>23.11.24 г.</a:t>
            </a:fld>
            <a:endParaRPr lang="bg-BG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E3F58E-0E74-465D-933D-09566C265F87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991980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057401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C2BB8-292E-4E99-B158-C2AB54C8FF84}" type="datetime1">
              <a:rPr lang="bg-BG"/>
              <a:pPr>
                <a:defRPr/>
              </a:pPr>
              <a:t>23.11.24 г.</a:t>
            </a:fld>
            <a:endParaRPr lang="bg-B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30C56-7A29-4E6B-B3BE-A9E35DFC886F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781054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057401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BCCF9-9820-4D10-BFEC-8E0BC2E8C649}" type="datetime1">
              <a:rPr lang="bg-BG"/>
              <a:pPr>
                <a:defRPr/>
              </a:pPr>
              <a:t>23.11.24 г.</a:t>
            </a:fld>
            <a:endParaRPr lang="bg-B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E77731-3908-4370-879E-817B5FB00027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988676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image" Target="../media/image6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/>
              <a:t>Click to edit Master title style</a:t>
            </a:r>
            <a:endParaRPr lang="bg-BG" altLang="bg-BG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/>
              <a:t>Click to edit Master text styles</a:t>
            </a:r>
          </a:p>
          <a:p>
            <a:pPr lvl="1"/>
            <a:r>
              <a:rPr lang="en-US" altLang="bg-BG"/>
              <a:t>Second level</a:t>
            </a:r>
          </a:p>
          <a:p>
            <a:pPr lvl="2"/>
            <a:r>
              <a:rPr lang="en-US" altLang="bg-BG"/>
              <a:t>Third level</a:t>
            </a:r>
          </a:p>
          <a:p>
            <a:pPr lvl="3"/>
            <a:r>
              <a:rPr lang="en-US" altLang="bg-BG"/>
              <a:t>Fourth level</a:t>
            </a:r>
          </a:p>
          <a:p>
            <a:pPr lvl="4"/>
            <a:r>
              <a:rPr lang="en-US" altLang="bg-BG"/>
              <a:t>Fifth level</a:t>
            </a:r>
            <a:endParaRPr lang="bg-BG" alt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83711C6-B0D3-4A02-9843-04339557686D}" type="datetime1">
              <a:rPr lang="bg-BG"/>
              <a:pPr>
                <a:defRPr/>
              </a:pPr>
              <a:t>23.11.24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7DF575D-2117-4236-99D5-293C9D4994E3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470" r:id="rId1"/>
    <p:sldLayoutId id="2147490471" r:id="rId2"/>
    <p:sldLayoutId id="2147490472" r:id="rId3"/>
    <p:sldLayoutId id="2147490473" r:id="rId4"/>
    <p:sldLayoutId id="2147490474" r:id="rId5"/>
    <p:sldLayoutId id="2147490475" r:id="rId6"/>
    <p:sldLayoutId id="2147490476" r:id="rId7"/>
    <p:sldLayoutId id="2147490477" r:id="rId8"/>
    <p:sldLayoutId id="2147490478" r:id="rId9"/>
    <p:sldLayoutId id="2147490479" r:id="rId10"/>
    <p:sldLayoutId id="2147490480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1666875" y="609600"/>
            <a:ext cx="6248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22250" y="1143000"/>
            <a:ext cx="8699500" cy="524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381750"/>
            <a:ext cx="2209800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50" b="1">
                <a:solidFill>
                  <a:prstClr val="black"/>
                </a:solidFill>
                <a:latin typeface="Arial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EDE90E5-BE86-458A-A3CC-459067DA23DB}" type="datetime1">
              <a:rPr lang="bg-BG" altLang="en-US"/>
              <a:pPr>
                <a:defRPr/>
              </a:pPr>
              <a:t>23.11.24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19800" y="6492875"/>
            <a:ext cx="61753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1FFAA71-7CE4-46D0-8900-95FF8E6EB945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6642100" y="6381750"/>
            <a:ext cx="24892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05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7589838" y="6324600"/>
            <a:ext cx="15875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493" r:id="rId1"/>
    <p:sldLayoutId id="2147490494" r:id="rId2"/>
    <p:sldLayoutId id="2147490495" r:id="rId3"/>
    <p:sldLayoutId id="2147490496" r:id="rId4"/>
    <p:sldLayoutId id="2147490497" r:id="rId5"/>
    <p:sldLayoutId id="2147490498" r:id="rId6"/>
    <p:sldLayoutId id="2147490499" r:id="rId7"/>
    <p:sldLayoutId id="2147490500" r:id="rId8"/>
    <p:sldLayoutId id="2147490501" r:id="rId9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1666875" y="609600"/>
            <a:ext cx="6248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22250" y="1143000"/>
            <a:ext cx="8699500" cy="524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381750"/>
            <a:ext cx="2209800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50" b="1">
                <a:solidFill>
                  <a:prstClr val="black"/>
                </a:solidFill>
                <a:latin typeface="Arial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5DF7555-34A4-4688-AC53-E2A5E29DA3EF}" type="datetime1">
              <a:rPr lang="bg-BG" altLang="en-US"/>
              <a:pPr>
                <a:defRPr/>
              </a:pPr>
              <a:t>23.11.24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19800" y="6492875"/>
            <a:ext cx="61753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A4B1CA4-1B65-424F-B3FB-E3FE7A86034D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6642100" y="6381750"/>
            <a:ext cx="24892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05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7589838" y="6324600"/>
            <a:ext cx="15875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502" r:id="rId1"/>
    <p:sldLayoutId id="2147490503" r:id="rId2"/>
    <p:sldLayoutId id="2147490504" r:id="rId3"/>
    <p:sldLayoutId id="2147490505" r:id="rId4"/>
    <p:sldLayoutId id="2147490506" r:id="rId5"/>
    <p:sldLayoutId id="2147490507" r:id="rId6"/>
    <p:sldLayoutId id="2147490508" r:id="rId7"/>
    <p:sldLayoutId id="2147490509" r:id="rId8"/>
    <p:sldLayoutId id="2147490510" r:id="rId9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274638"/>
            <a:ext cx="7467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/>
              <a:t>Click to edit Master text styles</a:t>
            </a:r>
          </a:p>
          <a:p>
            <a:pPr lvl="1"/>
            <a:r>
              <a:rPr lang="en-US" altLang="lt-LT"/>
              <a:t>Second level</a:t>
            </a:r>
          </a:p>
          <a:p>
            <a:pPr lvl="2"/>
            <a:r>
              <a:rPr lang="en-US" altLang="lt-LT"/>
              <a:t>Third level</a:t>
            </a:r>
          </a:p>
          <a:p>
            <a:pPr lvl="3"/>
            <a:r>
              <a:rPr lang="en-US" altLang="lt-LT"/>
              <a:t>Fourth level</a:t>
            </a:r>
          </a:p>
          <a:p>
            <a:pPr lvl="4"/>
            <a:r>
              <a:rPr lang="en-US" altLang="lt-L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2D2A7DA-1C62-4099-A31A-95B660944A17}" type="datetime1">
              <a:rPr lang="en-US"/>
              <a:pPr>
                <a:defRPr/>
              </a:pPr>
              <a:t>11/23/24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A6961827-E4D6-4FFB-BAF5-87BD27567B59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  <p:pic>
        <p:nvPicPr>
          <p:cNvPr id="4103" name="Picture 5" descr="Nato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913" y="44450"/>
            <a:ext cx="16002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274638"/>
            <a:ext cx="11588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0481" r:id="rId1"/>
    <p:sldLayoutId id="2147490482" r:id="rId2"/>
    <p:sldLayoutId id="2147490483" r:id="rId3"/>
    <p:sldLayoutId id="2147490484" r:id="rId4"/>
    <p:sldLayoutId id="2147490485" r:id="rId5"/>
    <p:sldLayoutId id="2147490486" r:id="rId6"/>
    <p:sldLayoutId id="2147490487" r:id="rId7"/>
    <p:sldLayoutId id="2147490488" r:id="rId8"/>
    <p:sldLayoutId id="2147490489" r:id="rId9"/>
    <p:sldLayoutId id="2147490490" r:id="rId10"/>
    <p:sldLayoutId id="2147490491" r:id="rId11"/>
    <p:sldLayoutId id="2147490492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nyng/16661849760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1.xml"/><Relationship Id="rId4" Type="http://schemas.openxmlformats.org/officeDocument/2006/relationships/hyperlink" Target="https://creativecommons.org/licenses/by-nd/3.0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tobilc.org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tobilc.org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45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natobilc.org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1.xml"/><Relationship Id="rId5" Type="http://schemas.openxmlformats.org/officeDocument/2006/relationships/hyperlink" Target="mailto:irena_ines@yahoo.com" TargetMode="External"/><Relationship Id="rId4" Type="http://schemas.openxmlformats.org/officeDocument/2006/relationships/hyperlink" Target="mailto:BILCteam.hrv@gmail.c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8820150" y="1417638"/>
            <a:ext cx="2159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sl-SI" altLang="bg-BG" sz="40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	</a:t>
            </a:r>
            <a:endParaRPr lang="sl-SI" altLang="bg-BG" sz="1400" b="1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>
          <a:xfrm>
            <a:off x="273050" y="153988"/>
            <a:ext cx="8748713" cy="6227762"/>
          </a:xfrm>
        </p:spPr>
        <p:txBody>
          <a:bodyPr/>
          <a:lstStyle/>
          <a:p>
            <a:pPr marL="0" indent="0" algn="ctr">
              <a:buFont typeface="Arial" pitchFamily="34" charset="0"/>
              <a:buNone/>
              <a:defRPr/>
            </a:pPr>
            <a:r>
              <a:rPr lang="hr-HR" b="1" dirty="0">
                <a:solidFill>
                  <a:srgbClr val="C00000"/>
                </a:solidFill>
              </a:rPr>
              <a:t>2022 NATO-BILC Professional</a:t>
            </a:r>
            <a:br>
              <a:rPr lang="hr-HR" b="1" dirty="0">
                <a:solidFill>
                  <a:srgbClr val="C00000"/>
                </a:solidFill>
              </a:rPr>
            </a:br>
            <a:r>
              <a:rPr lang="hr-HR" b="1" dirty="0">
                <a:solidFill>
                  <a:srgbClr val="C00000"/>
                </a:solidFill>
              </a:rPr>
              <a:t>Development Seminar</a:t>
            </a:r>
          </a:p>
          <a:p>
            <a:pPr marL="0" indent="0" algn="ctr">
              <a:buFont typeface="Arial" pitchFamily="34" charset="0"/>
              <a:buNone/>
              <a:defRPr/>
            </a:pPr>
            <a:r>
              <a:rPr lang="hr-HR" b="1" dirty="0" err="1"/>
              <a:t>October</a:t>
            </a:r>
            <a:r>
              <a:rPr lang="hr-HR" b="1" dirty="0"/>
              <a:t> 17 – 20, 2022</a:t>
            </a:r>
          </a:p>
          <a:p>
            <a:pPr marL="0" indent="0" algn="ctr">
              <a:buFont typeface="Arial" pitchFamily="34" charset="0"/>
              <a:buNone/>
              <a:defRPr/>
            </a:pPr>
            <a:r>
              <a:rPr lang="hr-HR" b="1" dirty="0"/>
              <a:t>Provo, </a:t>
            </a:r>
            <a:r>
              <a:rPr lang="hr-HR" b="1" dirty="0" err="1"/>
              <a:t>Utah</a:t>
            </a:r>
            <a:r>
              <a:rPr lang="hr-HR" b="1" dirty="0"/>
              <a:t>, USA</a:t>
            </a:r>
            <a:endParaRPr lang="hr-HR" dirty="0"/>
          </a:p>
          <a:p>
            <a:pPr marL="0" indent="0">
              <a:buFont typeface="Arial" pitchFamily="34" charset="0"/>
              <a:buNone/>
              <a:defRPr/>
            </a:pPr>
            <a:endParaRPr lang="hr-HR" dirty="0"/>
          </a:p>
          <a:p>
            <a:pPr marL="0" indent="0" algn="ctr">
              <a:buFont typeface="Arial" pitchFamily="34" charset="0"/>
              <a:buNone/>
              <a:defRPr/>
            </a:pPr>
            <a:endParaRPr lang="hr-H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Arial" pitchFamily="34" charset="0"/>
              <a:buNone/>
              <a:defRPr/>
            </a:pPr>
            <a:endParaRPr lang="hr-H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Arial" pitchFamily="34" charset="0"/>
              <a:buNone/>
              <a:defRPr/>
            </a:pPr>
            <a:endParaRPr lang="hr-H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>
              <a:buFont typeface="Arial" pitchFamily="34" charset="0"/>
              <a:buNone/>
              <a:defRPr/>
            </a:pPr>
            <a:endParaRPr lang="hr-H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>
              <a:buFont typeface="Arial" pitchFamily="34" charset="0"/>
              <a:buNone/>
              <a:defRPr/>
            </a:pPr>
            <a:endParaRPr lang="hr-H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099" y="1895492"/>
            <a:ext cx="2857500" cy="2996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2814">
            <a:off x="242342" y="1955973"/>
            <a:ext cx="2863652" cy="2096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704" y="1771650"/>
            <a:ext cx="2857501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509120"/>
            <a:ext cx="3207769" cy="2141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9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236361"/>
            <a:ext cx="3413886" cy="2276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1547813" y="242888"/>
            <a:ext cx="6192539" cy="1143000"/>
          </a:xfrm>
        </p:spPr>
        <p:txBody>
          <a:bodyPr/>
          <a:lstStyle/>
          <a:p>
            <a:r>
              <a:rPr lang="en-US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BILC Professional Development Introduction to Research Workshop</a:t>
            </a:r>
            <a:endParaRPr lang="bg-BG" altLang="bg-BG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5059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41438"/>
            <a:ext cx="4040188" cy="534987"/>
          </a:xfrm>
        </p:spPr>
        <p:txBody>
          <a:bodyPr/>
          <a:lstStyle/>
          <a:p>
            <a:endParaRPr lang="en-US" altLang="bg-BG"/>
          </a:p>
          <a:p>
            <a:endParaRPr lang="en-US" altLang="bg-BG"/>
          </a:p>
          <a:p>
            <a:endParaRPr lang="en-US" altLang="bg-BG"/>
          </a:p>
          <a:p>
            <a:r>
              <a:rPr lang="en-US" altLang="bg-BG"/>
              <a:t>               </a:t>
            </a:r>
          </a:p>
          <a:p>
            <a:endParaRPr lang="en-US" altLang="bg-BG"/>
          </a:p>
          <a:p>
            <a:endParaRPr lang="en-US" altLang="bg-BG" sz="2000">
              <a:latin typeface="Arial" charset="0"/>
              <a:cs typeface="Arial" charset="0"/>
            </a:endParaRPr>
          </a:p>
          <a:p>
            <a:endParaRPr lang="en-US" altLang="bg-BG" sz="2000">
              <a:latin typeface="Arial" charset="0"/>
              <a:cs typeface="Arial" charset="0"/>
            </a:endParaRPr>
          </a:p>
          <a:p>
            <a:endParaRPr lang="en-US" altLang="bg-BG" sz="2000">
              <a:latin typeface="Arial" charset="0"/>
              <a:cs typeface="Arial" charset="0"/>
            </a:endParaRPr>
          </a:p>
        </p:txBody>
      </p:sp>
      <p:sp>
        <p:nvSpPr>
          <p:cNvPr id="45060" name="Content Placeholder 3"/>
          <p:cNvSpPr>
            <a:spLocks noGrp="1"/>
          </p:cNvSpPr>
          <p:nvPr>
            <p:ph sz="half" idx="2"/>
          </p:nvPr>
        </p:nvSpPr>
        <p:spPr>
          <a:xfrm>
            <a:off x="0" y="6080125"/>
            <a:ext cx="107950" cy="46038"/>
          </a:xfrm>
        </p:spPr>
        <p:txBody>
          <a:bodyPr/>
          <a:lstStyle/>
          <a:p>
            <a:pPr marL="90488" indent="0">
              <a:buFont typeface="Arial" charset="0"/>
              <a:buNone/>
            </a:pPr>
            <a:endParaRPr lang="en-US" altLang="sl-SI" sz="160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90488" indent="0">
              <a:buFont typeface="Arial" charset="0"/>
              <a:buNone/>
            </a:pPr>
            <a:endParaRPr lang="en-US" altLang="sl-SI" sz="160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90488" indent="0">
              <a:buFont typeface="Arial" charset="0"/>
              <a:buNone/>
            </a:pPr>
            <a:endParaRPr lang="en-US" altLang="sl-SI" sz="160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90488" indent="0">
              <a:buFont typeface="Arial" charset="0"/>
              <a:buNone/>
            </a:pPr>
            <a:endParaRPr lang="en-US" altLang="sl-SI" sz="16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9158" name="Content Placeholder 5"/>
          <p:cNvSpPr>
            <a:spLocks noGrp="1"/>
          </p:cNvSpPr>
          <p:nvPr>
            <p:ph sz="quarter" idx="4"/>
          </p:nvPr>
        </p:nvSpPr>
        <p:spPr>
          <a:xfrm>
            <a:off x="395536" y="1700808"/>
            <a:ext cx="8568952" cy="4608512"/>
          </a:xfrm>
        </p:spPr>
        <p:txBody>
          <a:bodyPr/>
          <a:lstStyle/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aim of the workshop is to familiarize participants with basic principles of research design. By the end of the workshop they are able to: </a:t>
            </a:r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Identify the differences between qualitative and quantitative research methods; </a:t>
            </a:r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Develop a research question and align it with a research method; </a:t>
            </a:r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Identify some appropriate data collection and analysis methods. </a:t>
            </a:r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(Ms.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Mary Jo Di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Bi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Lubrano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bg-BG" altLang="bg-B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63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6F32A79-8F58-4DF8-A22B-0782D72837A0}" type="slidenum">
              <a:rPr lang="en-US" altLang="lt-LT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lt-LT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9492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object 2"/>
          <p:cNvSpPr>
            <a:spLocks noGrp="1"/>
          </p:cNvSpPr>
          <p:nvPr>
            <p:ph type="title" idx="4294967295"/>
          </p:nvPr>
        </p:nvSpPr>
        <p:spPr>
          <a:xfrm>
            <a:off x="1907704" y="109191"/>
            <a:ext cx="6135687" cy="871537"/>
          </a:xfrm>
        </p:spPr>
        <p:txBody>
          <a:bodyPr vert="horz" wrap="square" lIns="0" tIns="9525" rIns="0" bIns="0" rtlCol="0" anchor="ctr">
            <a:spAutoFit/>
          </a:bodyPr>
          <a:lstStyle/>
          <a:p>
            <a:pPr marL="360363" indent="-350838">
              <a:spcBef>
                <a:spcPts val="75"/>
              </a:spcBef>
            </a:pPr>
            <a:r>
              <a:rPr lang="en-US" altLang="sl-SI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sl-SI" altLang="sl-SI" sz="280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BILC </a:t>
            </a:r>
            <a:r>
              <a:rPr lang="en-US" altLang="sl-SI" sz="280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Support</a:t>
            </a:r>
            <a:br>
              <a:rPr lang="sl-SI" altLang="sl-SI" sz="280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sl-SI" altLang="sl-SI" sz="280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October 202</a:t>
            </a:r>
            <a:r>
              <a:rPr lang="en-US" altLang="sl-SI" sz="280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</a:t>
            </a:r>
            <a:r>
              <a:rPr lang="sl-SI" altLang="sl-SI" sz="280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– October 202</a:t>
            </a:r>
            <a:r>
              <a:rPr lang="en-US" altLang="sl-SI" sz="280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</a:t>
            </a:r>
            <a:endParaRPr lang="sl-SI" altLang="sl-SI" sz="28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3841" y="980728"/>
            <a:ext cx="4248472" cy="8476071"/>
          </a:xfrm>
          <a:prstGeom prst="rect">
            <a:avLst/>
          </a:prstGeom>
        </p:spPr>
        <p:txBody>
          <a:bodyPr wrap="square" lIns="0" tIns="10001" rIns="0" bIns="0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34"/>
              </a:spcBef>
              <a:buFont typeface="Arial" panose="020B0604020202020204" pitchFamily="34" charset="0"/>
              <a:buChar char="•"/>
              <a:defRPr/>
            </a:pPr>
            <a:r>
              <a:rPr lang="hr-HR" sz="3200" dirty="0" err="1">
                <a:latin typeface="Arial"/>
                <a:cs typeface="Arial"/>
              </a:rPr>
              <a:t>Armenia</a:t>
            </a:r>
            <a:r>
              <a:rPr lang="hr-HR" sz="3200" dirty="0">
                <a:latin typeface="Arial"/>
                <a:cs typeface="Arial"/>
              </a:rPr>
              <a:t> </a:t>
            </a:r>
          </a:p>
          <a:p>
            <a:pPr marL="342900" indent="-342900" algn="just">
              <a:lnSpc>
                <a:spcPct val="150000"/>
              </a:lnSpc>
              <a:spcBef>
                <a:spcPts val="34"/>
              </a:spcBef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latin typeface="Arial"/>
                <a:cs typeface="Arial"/>
              </a:rPr>
              <a:t>Bosnia-Herzegovina</a:t>
            </a:r>
          </a:p>
          <a:p>
            <a:pPr marL="342900" indent="-342900" algn="just">
              <a:lnSpc>
                <a:spcPct val="150000"/>
              </a:lnSpc>
              <a:spcBef>
                <a:spcPts val="34"/>
              </a:spcBef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latin typeface="Arial"/>
                <a:cs typeface="Arial"/>
              </a:rPr>
              <a:t>Colombia</a:t>
            </a:r>
            <a:endParaRPr lang="hr-HR" sz="3200" dirty="0">
              <a:latin typeface="Arial"/>
              <a:cs typeface="Arial"/>
            </a:endParaRPr>
          </a:p>
          <a:p>
            <a:pPr marL="342900" indent="-342900" algn="just">
              <a:lnSpc>
                <a:spcPct val="150000"/>
              </a:lnSpc>
              <a:spcBef>
                <a:spcPts val="34"/>
              </a:spcBef>
              <a:buFont typeface="Arial" panose="020B0604020202020204" pitchFamily="34" charset="0"/>
              <a:buChar char="•"/>
              <a:defRPr/>
            </a:pPr>
            <a:r>
              <a:rPr lang="hr-HR" sz="3200" dirty="0" err="1">
                <a:latin typeface="Arial"/>
                <a:cs typeface="Arial"/>
              </a:rPr>
              <a:t>Iraq</a:t>
            </a:r>
            <a:endParaRPr lang="hr-HR" sz="3200" dirty="0">
              <a:latin typeface="Arial"/>
              <a:cs typeface="Arial"/>
            </a:endParaRPr>
          </a:p>
          <a:p>
            <a:pPr marL="342900" indent="-342900" algn="just">
              <a:lnSpc>
                <a:spcPct val="150000"/>
              </a:lnSpc>
              <a:spcBef>
                <a:spcPts val="34"/>
              </a:spcBef>
              <a:buFont typeface="Arial" panose="020B0604020202020204" pitchFamily="34" charset="0"/>
              <a:buChar char="•"/>
              <a:defRPr/>
            </a:pPr>
            <a:r>
              <a:rPr lang="hr-HR" sz="3200" dirty="0" err="1">
                <a:latin typeface="Arial"/>
                <a:cs typeface="Arial"/>
              </a:rPr>
              <a:t>Kuwait</a:t>
            </a:r>
            <a:endParaRPr lang="hr-HR" sz="3200" dirty="0">
              <a:latin typeface="Arial"/>
              <a:cs typeface="Arial"/>
            </a:endParaRPr>
          </a:p>
          <a:p>
            <a:pPr marL="342900" indent="-342900" algn="just">
              <a:lnSpc>
                <a:spcPct val="150000"/>
              </a:lnSpc>
              <a:spcBef>
                <a:spcPts val="34"/>
              </a:spcBef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latin typeface="Arial"/>
                <a:cs typeface="Arial"/>
              </a:rPr>
              <a:t>Kazakhstan </a:t>
            </a:r>
          </a:p>
          <a:p>
            <a:pPr marL="342900" indent="-342900" algn="just">
              <a:lnSpc>
                <a:spcPct val="150000"/>
              </a:lnSpc>
              <a:spcBef>
                <a:spcPts val="34"/>
              </a:spcBef>
              <a:buFont typeface="Arial" panose="020B0604020202020204" pitchFamily="34" charset="0"/>
              <a:buChar char="•"/>
              <a:defRPr/>
            </a:pPr>
            <a:r>
              <a:rPr lang="hr-HR" sz="3200" dirty="0" err="1">
                <a:latin typeface="Arial"/>
                <a:cs typeface="Arial"/>
              </a:rPr>
              <a:t>Qatar</a:t>
            </a:r>
            <a:endParaRPr lang="en-US" sz="3200" dirty="0">
              <a:latin typeface="Arial"/>
              <a:cs typeface="Arial"/>
            </a:endParaRPr>
          </a:p>
          <a:p>
            <a:pPr marL="342900" indent="-342900" algn="just">
              <a:lnSpc>
                <a:spcPct val="150000"/>
              </a:lnSpc>
              <a:spcBef>
                <a:spcPts val="34"/>
              </a:spcBef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latin typeface="Arial"/>
                <a:cs typeface="Arial"/>
              </a:rPr>
              <a:t>Ukraine </a:t>
            </a:r>
          </a:p>
          <a:p>
            <a:pPr marL="342900" indent="-342900" algn="just">
              <a:spcBef>
                <a:spcPts val="34"/>
              </a:spcBef>
              <a:buFont typeface="Arial" panose="020B0604020202020204" pitchFamily="34" charset="0"/>
              <a:buChar char="•"/>
              <a:defRPr/>
            </a:pPr>
            <a:endParaRPr lang="en-US" sz="2400" dirty="0">
              <a:latin typeface="Arial"/>
              <a:cs typeface="Arial"/>
            </a:endParaRPr>
          </a:p>
          <a:p>
            <a:pPr marL="342900" indent="-342900" algn="just">
              <a:spcBef>
                <a:spcPts val="34"/>
              </a:spcBef>
              <a:buFont typeface="Arial" panose="020B0604020202020204" pitchFamily="34" charset="0"/>
              <a:buChar char="•"/>
              <a:defRPr/>
            </a:pPr>
            <a:endParaRPr lang="en-US" sz="2400" dirty="0">
              <a:latin typeface="Arial"/>
              <a:cs typeface="Arial"/>
            </a:endParaRPr>
          </a:p>
          <a:p>
            <a:pPr marL="342900" indent="-342900" algn="just">
              <a:spcBef>
                <a:spcPts val="34"/>
              </a:spcBef>
              <a:buFont typeface="Arial" panose="020B0604020202020204" pitchFamily="34" charset="0"/>
              <a:buChar char="•"/>
              <a:defRPr/>
            </a:pPr>
            <a:endParaRPr lang="en-US" sz="2400" dirty="0">
              <a:latin typeface="Arial"/>
              <a:cs typeface="Arial"/>
            </a:endParaRPr>
          </a:p>
          <a:p>
            <a:pPr marL="351949" indent="-342900" algn="just">
              <a:buFont typeface="Arial" panose="020B0604020202020204" pitchFamily="34" charset="0"/>
              <a:buChar char="•"/>
              <a:tabLst>
                <a:tab pos="266700" algn="l"/>
                <a:tab pos="267176" algn="l"/>
              </a:tabLst>
              <a:defRPr/>
            </a:pPr>
            <a:endParaRPr lang="hr-HR" sz="2400" dirty="0">
              <a:latin typeface="Arial"/>
              <a:cs typeface="Arial"/>
            </a:endParaRPr>
          </a:p>
          <a:p>
            <a:pPr marL="351949" indent="-342900" algn="just">
              <a:buFont typeface="Arial" panose="020B0604020202020204" pitchFamily="34" charset="0"/>
              <a:buChar char="•"/>
              <a:tabLst>
                <a:tab pos="266700" algn="l"/>
                <a:tab pos="267176" algn="l"/>
              </a:tabLst>
              <a:defRPr/>
            </a:pPr>
            <a:endParaRPr lang="en-US" sz="2400" dirty="0">
              <a:latin typeface="Arial"/>
              <a:cs typeface="Arial"/>
            </a:endParaRPr>
          </a:p>
          <a:p>
            <a:pPr>
              <a:spcBef>
                <a:spcPts val="34"/>
              </a:spcBef>
              <a:buFont typeface="Arial"/>
              <a:buChar char="•"/>
              <a:defRPr/>
            </a:pPr>
            <a:endParaRPr sz="1538" dirty="0">
              <a:latin typeface="Arial"/>
              <a:cs typeface="Arial"/>
            </a:endParaRPr>
          </a:p>
          <a:p>
            <a:pPr>
              <a:spcBef>
                <a:spcPts val="34"/>
              </a:spcBef>
              <a:buFont typeface="Arial"/>
              <a:buChar char="•"/>
              <a:defRPr/>
            </a:pPr>
            <a:endParaRPr sz="1538" dirty="0">
              <a:latin typeface="Arial"/>
              <a:cs typeface="Arial"/>
            </a:endParaRPr>
          </a:p>
          <a:p>
            <a:pPr>
              <a:spcBef>
                <a:spcPts val="34"/>
              </a:spcBef>
              <a:buFont typeface="Arial"/>
              <a:buChar char="•"/>
              <a:defRPr/>
            </a:pPr>
            <a:endParaRPr sz="1538" dirty="0">
              <a:latin typeface="Arial"/>
              <a:cs typeface="Arial"/>
            </a:endParaRPr>
          </a:p>
        </p:txBody>
      </p:sp>
      <p:sp>
        <p:nvSpPr>
          <p:cNvPr id="33" name="Pravokutnik 32"/>
          <p:cNvSpPr/>
          <p:nvPr/>
        </p:nvSpPr>
        <p:spPr>
          <a:xfrm>
            <a:off x="3459480" y="3174365"/>
            <a:ext cx="2225040" cy="50927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hr-HR"/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316" y="1193316"/>
            <a:ext cx="1980354" cy="4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006" y="1844824"/>
            <a:ext cx="2839760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316" y="2552934"/>
            <a:ext cx="1352823" cy="5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006" y="3284984"/>
            <a:ext cx="1585463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2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852" y="4678763"/>
            <a:ext cx="2152912" cy="5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298" y="4005064"/>
            <a:ext cx="1459463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852" y="5517232"/>
            <a:ext cx="1459463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317" y="6247939"/>
            <a:ext cx="4471684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67990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JTAC WORKING GROUP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JTAC – </a:t>
            </a:r>
            <a:r>
              <a:rPr lang="hr-H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Joint</a:t>
            </a:r>
            <a:r>
              <a:rPr lang="hr-H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Terminal </a:t>
            </a:r>
            <a:r>
              <a:rPr lang="hr-H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Attack</a:t>
            </a:r>
            <a:r>
              <a:rPr lang="hr-H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hr-H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Controllers</a:t>
            </a:r>
            <a:endParaRPr lang="hr-H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8D7074-F200-43D1-A479-C36ACDA3E1FF}" type="slidenum">
              <a:rPr lang="en-US" altLang="lt-LT" smtClean="0"/>
              <a:pPr>
                <a:defRPr/>
              </a:pPr>
              <a:t>12</a:t>
            </a:fld>
            <a:endParaRPr lang="en-US" altLang="lt-LT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FFD0FD-C52B-47D5-A2C0-307496250E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9908" r="19984"/>
          <a:stretch/>
        </p:blipFill>
        <p:spPr>
          <a:xfrm>
            <a:off x="323528" y="2276872"/>
            <a:ext cx="2952328" cy="32403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0CE0F9-939D-40E0-9DD3-5952F242238F}"/>
              </a:ext>
            </a:extLst>
          </p:cNvPr>
          <p:cNvSpPr txBox="1"/>
          <p:nvPr/>
        </p:nvSpPr>
        <p:spPr>
          <a:xfrm>
            <a:off x="179512" y="5733256"/>
            <a:ext cx="464370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3" tooltip="https://www.flickr.com/photos/nyng/16661849760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4" tooltip="https://creativecommons.org/licenses/by-nd/3.0/"/>
              </a:rPr>
              <a:t>CC BY-ND</a:t>
            </a:r>
            <a:endParaRPr lang="en-US" sz="900" dirty="0"/>
          </a:p>
        </p:txBody>
      </p:sp>
      <p:sp>
        <p:nvSpPr>
          <p:cNvPr id="7" name="Rectangle 6"/>
          <p:cNvSpPr/>
          <p:nvPr/>
        </p:nvSpPr>
        <p:spPr>
          <a:xfrm>
            <a:off x="3419872" y="2272128"/>
            <a:ext cx="54726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just">
              <a:buFont typeface="Arial" pitchFamily="34" charset="0"/>
              <a:buChar char="•"/>
            </a:pPr>
            <a:r>
              <a:rPr lang="en-US" sz="2800" dirty="0"/>
              <a:t>STANAG 6001 SLP 3332</a:t>
            </a:r>
          </a:p>
          <a:p>
            <a:pPr marL="800100" lvl="1" indent="-342900" algn="just">
              <a:buFont typeface="Arial" pitchFamily="34" charset="0"/>
              <a:buChar char="•"/>
            </a:pPr>
            <a:endParaRPr lang="hr-HR" sz="2800" dirty="0"/>
          </a:p>
          <a:p>
            <a:pPr marL="800100" lvl="1" indent="-342900" algn="just">
              <a:buFont typeface="Arial" pitchFamily="34" charset="0"/>
              <a:buChar char="•"/>
            </a:pPr>
            <a:r>
              <a:rPr lang="en-US" sz="2800" dirty="0"/>
              <a:t>Consider a “more focused test” taking the JTAC environment and range of tasks into account</a:t>
            </a:r>
          </a:p>
        </p:txBody>
      </p:sp>
    </p:spTree>
    <p:extLst>
      <p:ext uri="{BB962C8B-B14F-4D97-AF65-F5344CB8AC3E}">
        <p14:creationId xmlns:p14="http://schemas.microsoft.com/office/powerpoint/2010/main" val="26228029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7C15E8F-CD2F-4AD4-A7CB-0DE859C095DA}" type="slidenum">
              <a:rPr lang="en-US" altLang="lt-LT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lt-LT" sz="1200">
              <a:solidFill>
                <a:srgbClr val="898989"/>
              </a:solidFill>
            </a:endParaRPr>
          </a:p>
        </p:txBody>
      </p:sp>
      <p:sp>
        <p:nvSpPr>
          <p:cNvPr id="34819" name="Title 1"/>
          <p:cNvSpPr>
            <a:spLocks noGrp="1"/>
          </p:cNvSpPr>
          <p:nvPr>
            <p:ph type="title" idx="4294967295"/>
          </p:nvPr>
        </p:nvSpPr>
        <p:spPr>
          <a:xfrm>
            <a:off x="1676400" y="260350"/>
            <a:ext cx="6048375" cy="1143000"/>
          </a:xfrm>
        </p:spPr>
        <p:txBody>
          <a:bodyPr/>
          <a:lstStyle/>
          <a:p>
            <a:r>
              <a:rPr lang="sl-SI" altLang="bg-BG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charset="0"/>
              </a:rPr>
              <a:t>Shared Item Bank Working Group</a:t>
            </a:r>
            <a:endParaRPr lang="bg-BG" altLang="bg-BG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4820" name="Content Placeholder 3"/>
          <p:cNvSpPr>
            <a:spLocks noGrp="1"/>
          </p:cNvSpPr>
          <p:nvPr>
            <p:ph sz="half" idx="4294967295"/>
          </p:nvPr>
        </p:nvSpPr>
        <p:spPr>
          <a:xfrm>
            <a:off x="0" y="6080125"/>
            <a:ext cx="107950" cy="46038"/>
          </a:xfrm>
        </p:spPr>
        <p:txBody>
          <a:bodyPr/>
          <a:lstStyle/>
          <a:p>
            <a:pPr marL="90488" indent="0">
              <a:buFont typeface="Arial" charset="0"/>
              <a:buNone/>
            </a:pPr>
            <a:endParaRPr lang="en-US" altLang="sl-SI" sz="160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90488" indent="0">
              <a:buFont typeface="Arial" charset="0"/>
              <a:buNone/>
            </a:pPr>
            <a:endParaRPr lang="en-US" altLang="sl-SI" sz="160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90488" indent="0">
              <a:buFont typeface="Arial" charset="0"/>
              <a:buNone/>
            </a:pPr>
            <a:endParaRPr lang="en-US" altLang="sl-SI" sz="160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90488" indent="0">
              <a:buFont typeface="Arial" charset="0"/>
              <a:buNone/>
            </a:pPr>
            <a:endParaRPr lang="en-US" altLang="sl-SI" sz="16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9157" name="Content Placeholder 5"/>
          <p:cNvSpPr>
            <a:spLocks noGrp="1"/>
          </p:cNvSpPr>
          <p:nvPr>
            <p:ph sz="quarter" idx="4294967295"/>
          </p:nvPr>
        </p:nvSpPr>
        <p:spPr>
          <a:xfrm>
            <a:off x="395288" y="1268413"/>
            <a:ext cx="8424862" cy="4845050"/>
          </a:xfrm>
        </p:spPr>
        <p:txBody>
          <a:bodyPr/>
          <a:lstStyle/>
          <a:p>
            <a:pPr marL="0" indent="0">
              <a:buFont typeface="Arial" pitchFamily="34" charset="0"/>
              <a:buNone/>
              <a:defRPr/>
            </a:pPr>
            <a:endParaRPr lang="en-US" altLang="bg-BG" sz="1200" dirty="0"/>
          </a:p>
          <a:p>
            <a:pPr marL="0" indent="0">
              <a:buFont typeface="Arial" pitchFamily="34" charset="0"/>
              <a:buNone/>
              <a:defRPr/>
            </a:pP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Project </a:t>
            </a:r>
            <a:r>
              <a:rPr lang="sl-SI" altLang="bg-BG" sz="2400" dirty="0" err="1">
                <a:latin typeface="Arial" panose="020B0604020202020204" pitchFamily="34" charset="0"/>
                <a:cs typeface="Arial" panose="020B0604020202020204" pitchFamily="34" charset="0"/>
              </a:rPr>
              <a:t>launched</a:t>
            </a: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sl-SI" altLang="bg-BG" sz="2400" dirty="0" err="1">
                <a:latin typeface="Arial" panose="020B0604020202020204" pitchFamily="34" charset="0"/>
                <a:cs typeface="Arial" panose="020B0604020202020204" pitchFamily="34" charset="0"/>
              </a:rPr>
              <a:t>February</a:t>
            </a: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 2020 to:</a:t>
            </a:r>
          </a:p>
          <a:p>
            <a:pPr>
              <a:buFontTx/>
              <a:buChar char="-"/>
              <a:defRPr/>
            </a:pPr>
            <a:r>
              <a:rPr lang="sl-SI" altLang="bg-BG" sz="2400" dirty="0" err="1">
                <a:latin typeface="Arial" panose="020B0604020202020204" pitchFamily="34" charset="0"/>
                <a:cs typeface="Arial" panose="020B0604020202020204" pitchFamily="34" charset="0"/>
              </a:rPr>
              <a:t>further</a:t>
            </a: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altLang="bg-BG" sz="2400" dirty="0" err="1">
                <a:latin typeface="Arial" panose="020B0604020202020204" pitchFamily="34" charset="0"/>
                <a:cs typeface="Arial" panose="020B0604020202020204" pitchFamily="34" charset="0"/>
              </a:rPr>
              <a:t>standardization</a:t>
            </a: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altLang="bg-BG" sz="2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altLang="bg-BG" sz="2400" dirty="0" err="1">
                <a:latin typeface="Arial" panose="020B0604020202020204" pitchFamily="34" charset="0"/>
                <a:cs typeface="Arial" panose="020B0604020202020204" pitchFamily="34" charset="0"/>
              </a:rPr>
              <a:t>language</a:t>
            </a: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altLang="bg-BG" sz="2400" dirty="0" err="1"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buFontTx/>
              <a:buChar char="-"/>
              <a:defRPr/>
            </a:pP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help testing organizations in the test development process.</a:t>
            </a:r>
          </a:p>
          <a:p>
            <a:pPr marL="0" indent="0">
              <a:buFont typeface="Arial" pitchFamily="34" charset="0"/>
              <a:buNone/>
              <a:defRPr/>
            </a:pP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Participating nations:</a:t>
            </a:r>
          </a:p>
          <a:p>
            <a:pPr>
              <a:buFontTx/>
              <a:buChar char="-"/>
              <a:defRPr/>
            </a:pP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Canada, Croatia, Estonia, Latvia, Romania, Slovakia, Slovenia</a:t>
            </a:r>
          </a:p>
          <a:p>
            <a:pPr>
              <a:buFontTx/>
              <a:buChar char="-"/>
              <a:defRPr/>
            </a:pPr>
            <a:endParaRPr lang="sl-SI" altLang="bg-BG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  <a:defRPr/>
            </a:pPr>
            <a:endParaRPr lang="sl-SI" altLang="bg-BG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sl-SI" altLang="bg-BG" sz="2400">
                <a:latin typeface="Arial" panose="020B0604020202020204" pitchFamily="34" charset="0"/>
                <a:cs typeface="Arial" panose="020B0604020202020204" pitchFamily="34" charset="0"/>
              </a:rPr>
              <a:t>- pre-testing reading test </a:t>
            </a: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items </a:t>
            </a:r>
            <a:endParaRPr lang="en-US" altLang="bg-BG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82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238" y="4560888"/>
            <a:ext cx="604837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900" y="4549775"/>
            <a:ext cx="650875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4581525"/>
            <a:ext cx="658813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638" y="4581525"/>
            <a:ext cx="8255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572000"/>
            <a:ext cx="661988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25" y="4560888"/>
            <a:ext cx="847725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8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725" y="4508500"/>
            <a:ext cx="655638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7467600" cy="850106"/>
          </a:xfrm>
        </p:spPr>
        <p:txBody>
          <a:bodyPr/>
          <a:lstStyle/>
          <a:p>
            <a:r>
              <a:rPr lang="hr-HR" dirty="0">
                <a:solidFill>
                  <a:srgbClr val="C00000"/>
                </a:solidFill>
                <a:latin typeface="Arial Black" panose="020B0A04020102020204" pitchFamily="34" charset="0"/>
              </a:rPr>
              <a:t>L4 Working Group</a:t>
            </a:r>
            <a:endParaRPr lang="en-US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1520" y="1052736"/>
            <a:ext cx="8568952" cy="5472608"/>
          </a:xfrm>
        </p:spPr>
        <p:txBody>
          <a:bodyPr/>
          <a:lstStyle/>
          <a:p>
            <a:pPr algn="just"/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Since 2010</a:t>
            </a:r>
          </a:p>
          <a:p>
            <a:pPr marL="0" indent="0" algn="just">
              <a:buNone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Purpose:</a:t>
            </a:r>
          </a:p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formulate recommendations which could alleviate the national testing burden, by proposing different courses of action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the Secretariat to report to higher authorities </a:t>
            </a:r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CA" dirty="0" err="1">
                <a:latin typeface="Arial" panose="020B0604020202020204" pitchFamily="34" charset="0"/>
                <a:cs typeface="Arial" panose="020B0604020202020204" pitchFamily="34" charset="0"/>
              </a:rPr>
              <a:t>analy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ze</a:t>
            </a: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 level 4 proficiency, and study the feasibility and implications of testing at this level</a:t>
            </a:r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(Ms. Jana Vasilj-Begovic)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EF32AE-04F1-46EF-AA91-3AFF228CEA7D}" type="slidenum">
              <a:rPr lang="en-US" altLang="lt-LT" smtClean="0"/>
              <a:pPr>
                <a:defRPr/>
              </a:pPr>
              <a:t>14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8256401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600" dirty="0">
                <a:latin typeface="Arial Black" panose="020B0A04020102020204" pitchFamily="34" charset="0"/>
              </a:rPr>
              <a:t>MILITARY TERMINOLOGY CONFERENCE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Slovenia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, April 2022</a:t>
            </a:r>
          </a:p>
          <a:p>
            <a:pPr algn="just"/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create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opportunities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nations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collaborate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field</a:t>
            </a:r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arenR"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raise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awarness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importance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terminology</a:t>
            </a:r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arenR"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propose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adding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BILC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event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–  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biannual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0CEB58-19AB-47D7-96C2-2B4C19D88BEC}" type="slidenum">
              <a:rPr lang="en-US" altLang="lt-LT" smtClean="0"/>
              <a:pPr>
                <a:defRPr/>
              </a:pPr>
              <a:t>15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1076695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bg-BG" b="1"/>
              <a:t>BILC SharP</a:t>
            </a:r>
            <a:endParaRPr lang="bg-BG" altLang="bg-BG" b="1"/>
          </a:p>
        </p:txBody>
      </p:sp>
      <p:pic>
        <p:nvPicPr>
          <p:cNvPr id="51203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3063" y="1268413"/>
            <a:ext cx="3919537" cy="5545137"/>
          </a:xfrm>
        </p:spPr>
      </p:pic>
      <p:pic>
        <p:nvPicPr>
          <p:cNvPr id="51204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86288" y="1417638"/>
            <a:ext cx="3719512" cy="5303837"/>
          </a:xfrm>
        </p:spPr>
      </p:pic>
      <p:sp>
        <p:nvSpPr>
          <p:cNvPr id="5120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F58E077-10A5-462A-901E-165930DFED07}" type="slidenum">
              <a:rPr lang="en-US" altLang="lt-LT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lt-LT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959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1116013" y="274638"/>
            <a:ext cx="7189787" cy="850900"/>
          </a:xfrm>
        </p:spPr>
        <p:txBody>
          <a:bodyPr/>
          <a:lstStyle/>
          <a:p>
            <a:r>
              <a:rPr lang="en-US" altLang="bg-BG" sz="3600" b="1">
                <a:latin typeface="Arial" charset="0"/>
                <a:cs typeface="Arial" charset="0"/>
              </a:rPr>
              <a:t>BILC site </a:t>
            </a:r>
            <a:r>
              <a:rPr lang="en-US" altLang="bg-BG" sz="3600">
                <a:latin typeface="Arial" charset="0"/>
                <a:cs typeface="Arial" charset="0"/>
              </a:rPr>
              <a:t>– </a:t>
            </a:r>
            <a:r>
              <a:rPr lang="en-US" altLang="bg-BG" sz="3600">
                <a:latin typeface="Arial" charset="0"/>
                <a:cs typeface="Arial" charset="0"/>
                <a:hlinkClick r:id="rId3"/>
              </a:rPr>
              <a:t>www.natobilc.org</a:t>
            </a:r>
            <a:r>
              <a:rPr lang="en-US" altLang="bg-BG" sz="3600">
                <a:latin typeface="Arial" charset="0"/>
                <a:cs typeface="Arial" charset="0"/>
              </a:rPr>
              <a:t> </a:t>
            </a:r>
            <a:endParaRPr lang="bg-BG" altLang="bg-BG" sz="3600">
              <a:latin typeface="Arial" charset="0"/>
              <a:cs typeface="Arial" charset="0"/>
            </a:endParaRPr>
          </a:p>
        </p:txBody>
      </p:sp>
      <p:sp>
        <p:nvSpPr>
          <p:cNvPr id="3686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711D4CB-D524-48C0-A28A-57EA2D619F74}" type="slidenum">
              <a:rPr lang="en-US" altLang="lt-LT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lt-LT" sz="1200">
              <a:solidFill>
                <a:srgbClr val="898989"/>
              </a:solidFill>
            </a:endParaRPr>
          </a:p>
        </p:txBody>
      </p:sp>
      <p:sp>
        <p:nvSpPr>
          <p:cNvPr id="55300" name="Označba mesta vsebine 1"/>
          <p:cNvSpPr>
            <a:spLocks noGrp="1"/>
          </p:cNvSpPr>
          <p:nvPr>
            <p:ph idx="1"/>
          </p:nvPr>
        </p:nvSpPr>
        <p:spPr>
          <a:xfrm>
            <a:off x="124619" y="1340768"/>
            <a:ext cx="8839869" cy="4824536"/>
          </a:xfrm>
        </p:spPr>
        <p:txBody>
          <a:bodyPr/>
          <a:lstStyle/>
          <a:p>
            <a:pPr algn="just">
              <a:buFont typeface="Arial" pitchFamily="34" charset="0"/>
              <a:buChar char="•"/>
              <a:defRPr/>
            </a:pPr>
            <a:r>
              <a:rPr lang="sl-SI" altLang="sl-SI" dirty="0">
                <a:latin typeface="Arial" panose="020B0604020202020204" pitchFamily="34" charset="0"/>
                <a:cs typeface="Arial" panose="020B0604020202020204" pitchFamily="34" charset="0"/>
              </a:rPr>
              <a:t>Presentations from events and summaries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sl-SI" altLang="sl-SI" dirty="0">
                <a:latin typeface="Arial" panose="020B0604020202020204" pitchFamily="34" charset="0"/>
                <a:cs typeface="Arial" panose="020B0604020202020204" pitchFamily="34" charset="0"/>
              </a:rPr>
              <a:t>BILC recommendation documents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STANAG 6001 Overview for Non-Specialists </a:t>
            </a:r>
            <a:endParaRPr lang="sl-SI" altLang="sl-SI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sl-SI" altLang="sl-SI" dirty="0" err="1">
                <a:latin typeface="Arial" panose="020B0604020202020204" pitchFamily="34" charset="0"/>
                <a:cs typeface="Arial" panose="020B0604020202020204" pitchFamily="34" charset="0"/>
              </a:rPr>
              <a:t>Materials</a:t>
            </a:r>
            <a:r>
              <a:rPr lang="sl-SI" altLang="sl-SI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sl-SI" altLang="sl-SI" dirty="0" err="1">
                <a:latin typeface="Arial" panose="020B0604020202020204" pitchFamily="34" charset="0"/>
                <a:cs typeface="Arial" panose="020B0604020202020204" pitchFamily="34" charset="0"/>
              </a:rPr>
              <a:t>Level</a:t>
            </a:r>
            <a:r>
              <a:rPr lang="sl-SI" altLang="sl-SI" dirty="0"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sl-SI" altLang="sl-SI" dirty="0" err="1"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r>
              <a:rPr lang="sl-SI" altLang="sl-SI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sl-SI" altLang="sl-SI" dirty="0" err="1">
                <a:latin typeface="Arial" panose="020B0604020202020204" pitchFamily="34" charset="0"/>
                <a:cs typeface="Arial" panose="020B0604020202020204" pitchFamily="34" charset="0"/>
              </a:rPr>
              <a:t>French</a:t>
            </a:r>
            <a:endParaRPr lang="sl-SI" altLang="sl-SI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sl-SI" altLang="sl-SI" dirty="0" err="1">
                <a:latin typeface="Arial" panose="020B0604020202020204" pitchFamily="34" charset="0"/>
                <a:cs typeface="Arial" panose="020B0604020202020204" pitchFamily="34" charset="0"/>
              </a:rPr>
              <a:t>Updated</a:t>
            </a:r>
            <a:r>
              <a:rPr lang="sl-SI" altLang="sl-SI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altLang="sl-SI" dirty="0" err="1">
                <a:latin typeface="Arial" panose="020B0604020202020204" pitchFamily="34" charset="0"/>
                <a:cs typeface="Arial" panose="020B0604020202020204" pitchFamily="34" charset="0"/>
              </a:rPr>
              <a:t>version</a:t>
            </a:r>
            <a:r>
              <a:rPr lang="sl-SI" altLang="sl-SI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altLang="sl-SI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l-SI" altLang="sl-SI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altLang="sl-SI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sl-SI" altLang="sl-SI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altLang="sl-SI" dirty="0" err="1">
                <a:latin typeface="Arial" panose="020B0604020202020204" pitchFamily="34" charset="0"/>
                <a:cs typeface="Arial" panose="020B0604020202020204" pitchFamily="34" charset="0"/>
              </a:rPr>
              <a:t>calendar</a:t>
            </a:r>
            <a:r>
              <a:rPr lang="sl-SI" altLang="sl-SI" dirty="0">
                <a:latin typeface="Arial" panose="020B0604020202020204" pitchFamily="34" charset="0"/>
                <a:cs typeface="Arial" panose="020B0604020202020204" pitchFamily="34" charset="0"/>
              </a:rPr>
              <a:t> 2022 </a:t>
            </a:r>
            <a:r>
              <a:rPr lang="sl-SI" altLang="sl-SI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sl-SI" altLang="sl-SI" dirty="0">
                <a:latin typeface="Arial" panose="020B0604020202020204" pitchFamily="34" charset="0"/>
                <a:cs typeface="Arial" panose="020B0604020202020204" pitchFamily="34" charset="0"/>
              </a:rPr>
              <a:t> 2023</a:t>
            </a:r>
          </a:p>
          <a:p>
            <a:pPr>
              <a:buFont typeface="Arial" pitchFamily="34" charset="0"/>
              <a:buChar char="•"/>
              <a:defRPr/>
            </a:pPr>
            <a:endParaRPr lang="sl-SI" altLang="sl-SI" dirty="0"/>
          </a:p>
        </p:txBody>
      </p:sp>
      <p:sp>
        <p:nvSpPr>
          <p:cNvPr id="36869" name="Rectangle 3"/>
          <p:cNvSpPr>
            <a:spLocks noChangeArrowheads="1"/>
          </p:cNvSpPr>
          <p:nvPr/>
        </p:nvSpPr>
        <p:spPr bwMode="auto">
          <a:xfrm>
            <a:off x="0" y="-323850"/>
            <a:ext cx="249238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bg-BG" altLang="sl-SI" sz="180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bg-BG" altLang="sl-SI" sz="1800">
                <a:latin typeface="Arial" charset="0"/>
              </a:rPr>
              <a:t> 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1116013" y="274638"/>
            <a:ext cx="7189787" cy="850900"/>
          </a:xfrm>
        </p:spPr>
        <p:txBody>
          <a:bodyPr/>
          <a:lstStyle/>
          <a:p>
            <a:r>
              <a:rPr lang="en-US" altLang="bg-BG" sz="3600" b="1">
                <a:latin typeface="Arial" charset="0"/>
                <a:cs typeface="Arial" charset="0"/>
              </a:rPr>
              <a:t>BILC site </a:t>
            </a:r>
            <a:r>
              <a:rPr lang="en-US" altLang="bg-BG" sz="3600">
                <a:latin typeface="Arial" charset="0"/>
                <a:cs typeface="Arial" charset="0"/>
              </a:rPr>
              <a:t>– </a:t>
            </a:r>
            <a:r>
              <a:rPr lang="en-US" altLang="bg-BG" sz="3600">
                <a:latin typeface="Arial" charset="0"/>
                <a:cs typeface="Arial" charset="0"/>
                <a:hlinkClick r:id="rId3"/>
              </a:rPr>
              <a:t>www.natobilc.org</a:t>
            </a:r>
            <a:r>
              <a:rPr lang="en-US" altLang="bg-BG" sz="3600">
                <a:latin typeface="Arial" charset="0"/>
                <a:cs typeface="Arial" charset="0"/>
              </a:rPr>
              <a:t> </a:t>
            </a:r>
            <a:endParaRPr lang="bg-BG" altLang="bg-BG" sz="3600">
              <a:latin typeface="Arial" charset="0"/>
              <a:cs typeface="Arial" charset="0"/>
            </a:endParaRPr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EE10EF1-B5CE-4141-BF64-A3F259FB01DB}" type="slidenum">
              <a:rPr lang="en-US" altLang="lt-LT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lt-LT" sz="1200">
              <a:solidFill>
                <a:srgbClr val="898989"/>
              </a:solidFill>
            </a:endParaRPr>
          </a:p>
        </p:txBody>
      </p:sp>
      <p:pic>
        <p:nvPicPr>
          <p:cNvPr id="35844" name="Označba mesta vsebin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6238" y="1117600"/>
            <a:ext cx="8669337" cy="5740400"/>
          </a:xfrm>
        </p:spPr>
      </p:pic>
    </p:spTree>
    <p:extLst>
      <p:ext uri="{BB962C8B-B14F-4D97-AF65-F5344CB8AC3E}">
        <p14:creationId xmlns:p14="http://schemas.microsoft.com/office/powerpoint/2010/main" val="39915666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altLang="bg-BG"/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76D83C3-2D01-4BD7-9617-EC4071303503}" type="slidenum">
              <a:rPr lang="en-US" altLang="lt-LT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lt-LT" sz="1200">
              <a:solidFill>
                <a:srgbClr val="898989"/>
              </a:solidFill>
            </a:endParaRPr>
          </a:p>
        </p:txBody>
      </p:sp>
      <p:sp>
        <p:nvSpPr>
          <p:cNvPr id="3789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altLang="sr-Latn-RS"/>
          </a:p>
        </p:txBody>
      </p:sp>
      <p:graphicFrame>
        <p:nvGraphicFramePr>
          <p:cNvPr id="37893" name="Object 2"/>
          <p:cNvGraphicFramePr>
            <a:graphicFrameLocks noChangeAspect="1"/>
          </p:cNvGraphicFramePr>
          <p:nvPr/>
        </p:nvGraphicFramePr>
        <p:xfrm>
          <a:off x="1979613" y="30163"/>
          <a:ext cx="5249862" cy="679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4663440" imgH="6034757" progId="Acrobat.Document.DC">
                  <p:embed/>
                </p:oleObj>
              </mc:Choice>
              <mc:Fallback>
                <p:oleObj name="Acrobat Document" r:id="rId3" imgW="4663440" imgH="6034757" progId="Acrobat.Document.DC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30163"/>
                        <a:ext cx="5249862" cy="679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63E47E-A3B4-46E4-B11B-13E54159CC0D}" type="slidenum">
              <a:rPr lang="bg-BG" altLang="bg-BG" smtClean="0"/>
              <a:pPr>
                <a:defRPr/>
              </a:pPr>
              <a:t>2</a:t>
            </a:fld>
            <a:endParaRPr lang="bg-BG" altLang="bg-BG"/>
          </a:p>
        </p:txBody>
      </p:sp>
      <p:sp>
        <p:nvSpPr>
          <p:cNvPr id="21" name="Freeform 20"/>
          <p:cNvSpPr/>
          <p:nvPr/>
        </p:nvSpPr>
        <p:spPr>
          <a:xfrm>
            <a:off x="4613664" y="2923854"/>
            <a:ext cx="2880000" cy="2879998"/>
          </a:xfrm>
          <a:custGeom>
            <a:avLst/>
            <a:gdLst>
              <a:gd name="connsiteX0" fmla="*/ 0 w 1119303"/>
              <a:gd name="connsiteY0" fmla="*/ 559652 h 1119303"/>
              <a:gd name="connsiteX1" fmla="*/ 559652 w 1119303"/>
              <a:gd name="connsiteY1" fmla="*/ 0 h 1119303"/>
              <a:gd name="connsiteX2" fmla="*/ 1119304 w 1119303"/>
              <a:gd name="connsiteY2" fmla="*/ 559652 h 1119303"/>
              <a:gd name="connsiteX3" fmla="*/ 559652 w 1119303"/>
              <a:gd name="connsiteY3" fmla="*/ 1119304 h 1119303"/>
              <a:gd name="connsiteX4" fmla="*/ 0 w 1119303"/>
              <a:gd name="connsiteY4" fmla="*/ 559652 h 1119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303" h="1119303">
                <a:moveTo>
                  <a:pt x="0" y="559652"/>
                </a:moveTo>
                <a:cubicBezTo>
                  <a:pt x="0" y="250565"/>
                  <a:pt x="250565" y="0"/>
                  <a:pt x="559652" y="0"/>
                </a:cubicBezTo>
                <a:cubicBezTo>
                  <a:pt x="868739" y="0"/>
                  <a:pt x="1119304" y="250565"/>
                  <a:pt x="1119304" y="559652"/>
                </a:cubicBezTo>
                <a:cubicBezTo>
                  <a:pt x="1119304" y="868739"/>
                  <a:pt x="868739" y="1119304"/>
                  <a:pt x="559652" y="1119304"/>
                </a:cubicBezTo>
                <a:cubicBezTo>
                  <a:pt x="250565" y="1119304"/>
                  <a:pt x="0" y="868739"/>
                  <a:pt x="0" y="559652"/>
                </a:cubicBezTo>
                <a:close/>
              </a:path>
            </a:pathLst>
          </a:custGeom>
          <a:ln w="762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0" vert="horz" wrap="square" lIns="180428" tIns="180428" rIns="180428" bIns="180428" numCol="1" spcCol="1270" anchor="ctr" anchorCtr="0">
            <a:noAutofit/>
          </a:bodyPr>
          <a:lstStyle/>
          <a:p>
            <a:pPr lvl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r-HR" sz="2600" kern="1200"/>
          </a:p>
        </p:txBody>
      </p:sp>
      <p:sp>
        <p:nvSpPr>
          <p:cNvPr id="23" name="Freeform 22"/>
          <p:cNvSpPr/>
          <p:nvPr/>
        </p:nvSpPr>
        <p:spPr>
          <a:xfrm>
            <a:off x="3131839" y="764704"/>
            <a:ext cx="2880000" cy="2879998"/>
          </a:xfrm>
          <a:custGeom>
            <a:avLst/>
            <a:gdLst>
              <a:gd name="connsiteX0" fmla="*/ 0 w 1119303"/>
              <a:gd name="connsiteY0" fmla="*/ 559652 h 1119303"/>
              <a:gd name="connsiteX1" fmla="*/ 559652 w 1119303"/>
              <a:gd name="connsiteY1" fmla="*/ 0 h 1119303"/>
              <a:gd name="connsiteX2" fmla="*/ 1119304 w 1119303"/>
              <a:gd name="connsiteY2" fmla="*/ 559652 h 1119303"/>
              <a:gd name="connsiteX3" fmla="*/ 559652 w 1119303"/>
              <a:gd name="connsiteY3" fmla="*/ 1119304 h 1119303"/>
              <a:gd name="connsiteX4" fmla="*/ 0 w 1119303"/>
              <a:gd name="connsiteY4" fmla="*/ 559652 h 1119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303" h="1119303">
                <a:moveTo>
                  <a:pt x="0" y="559652"/>
                </a:moveTo>
                <a:cubicBezTo>
                  <a:pt x="0" y="250565"/>
                  <a:pt x="250565" y="0"/>
                  <a:pt x="559652" y="0"/>
                </a:cubicBezTo>
                <a:cubicBezTo>
                  <a:pt x="868739" y="0"/>
                  <a:pt x="1119304" y="250565"/>
                  <a:pt x="1119304" y="559652"/>
                </a:cubicBezTo>
                <a:cubicBezTo>
                  <a:pt x="1119304" y="868739"/>
                  <a:pt x="868739" y="1119304"/>
                  <a:pt x="559652" y="1119304"/>
                </a:cubicBezTo>
                <a:cubicBezTo>
                  <a:pt x="250565" y="1119304"/>
                  <a:pt x="0" y="868739"/>
                  <a:pt x="0" y="559652"/>
                </a:cubicBezTo>
                <a:close/>
              </a:path>
            </a:pathLst>
          </a:cu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80428" tIns="180428" rIns="180428" bIns="180428" numCol="1" spcCol="1270" anchor="ctr" anchorCtr="0">
            <a:noAutofit/>
          </a:bodyPr>
          <a:lstStyle/>
          <a:p>
            <a:pPr lvl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r-HR" sz="2600" kern="1200"/>
          </a:p>
        </p:txBody>
      </p:sp>
      <p:sp>
        <p:nvSpPr>
          <p:cNvPr id="25" name="Freeform 24"/>
          <p:cNvSpPr/>
          <p:nvPr/>
        </p:nvSpPr>
        <p:spPr>
          <a:xfrm>
            <a:off x="6135201" y="764704"/>
            <a:ext cx="2880000" cy="2879998"/>
          </a:xfrm>
          <a:custGeom>
            <a:avLst/>
            <a:gdLst>
              <a:gd name="connsiteX0" fmla="*/ 0 w 1119303"/>
              <a:gd name="connsiteY0" fmla="*/ 559652 h 1119303"/>
              <a:gd name="connsiteX1" fmla="*/ 559652 w 1119303"/>
              <a:gd name="connsiteY1" fmla="*/ 0 h 1119303"/>
              <a:gd name="connsiteX2" fmla="*/ 1119304 w 1119303"/>
              <a:gd name="connsiteY2" fmla="*/ 559652 h 1119303"/>
              <a:gd name="connsiteX3" fmla="*/ 559652 w 1119303"/>
              <a:gd name="connsiteY3" fmla="*/ 1119304 h 1119303"/>
              <a:gd name="connsiteX4" fmla="*/ 0 w 1119303"/>
              <a:gd name="connsiteY4" fmla="*/ 559652 h 1119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303" h="1119303">
                <a:moveTo>
                  <a:pt x="0" y="559652"/>
                </a:moveTo>
                <a:cubicBezTo>
                  <a:pt x="0" y="250565"/>
                  <a:pt x="250565" y="0"/>
                  <a:pt x="559652" y="0"/>
                </a:cubicBezTo>
                <a:cubicBezTo>
                  <a:pt x="868739" y="0"/>
                  <a:pt x="1119304" y="250565"/>
                  <a:pt x="1119304" y="559652"/>
                </a:cubicBezTo>
                <a:cubicBezTo>
                  <a:pt x="1119304" y="868739"/>
                  <a:pt x="868739" y="1119304"/>
                  <a:pt x="559652" y="1119304"/>
                </a:cubicBezTo>
                <a:cubicBezTo>
                  <a:pt x="250565" y="1119304"/>
                  <a:pt x="0" y="868739"/>
                  <a:pt x="0" y="559652"/>
                </a:cubicBezTo>
                <a:close/>
              </a:path>
            </a:pathLst>
          </a:custGeom>
          <a:ln w="762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180428" tIns="180428" rIns="180428" bIns="180428" numCol="1" spcCol="1270" anchor="ctr" anchorCtr="0">
            <a:noAutofit/>
          </a:bodyPr>
          <a:lstStyle/>
          <a:p>
            <a:pPr lvl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r-HR" sz="2600" kern="1200"/>
          </a:p>
        </p:txBody>
      </p:sp>
      <p:sp>
        <p:nvSpPr>
          <p:cNvPr id="27" name="Freeform 26"/>
          <p:cNvSpPr/>
          <p:nvPr/>
        </p:nvSpPr>
        <p:spPr>
          <a:xfrm>
            <a:off x="1345954" y="2943507"/>
            <a:ext cx="2880000" cy="2879998"/>
          </a:xfrm>
          <a:custGeom>
            <a:avLst/>
            <a:gdLst>
              <a:gd name="connsiteX0" fmla="*/ 0 w 1119303"/>
              <a:gd name="connsiteY0" fmla="*/ 559652 h 1119303"/>
              <a:gd name="connsiteX1" fmla="*/ 559652 w 1119303"/>
              <a:gd name="connsiteY1" fmla="*/ 0 h 1119303"/>
              <a:gd name="connsiteX2" fmla="*/ 1119304 w 1119303"/>
              <a:gd name="connsiteY2" fmla="*/ 559652 h 1119303"/>
              <a:gd name="connsiteX3" fmla="*/ 559652 w 1119303"/>
              <a:gd name="connsiteY3" fmla="*/ 1119304 h 1119303"/>
              <a:gd name="connsiteX4" fmla="*/ 0 w 1119303"/>
              <a:gd name="connsiteY4" fmla="*/ 559652 h 1119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303" h="1119303">
                <a:moveTo>
                  <a:pt x="0" y="559652"/>
                </a:moveTo>
                <a:cubicBezTo>
                  <a:pt x="0" y="250565"/>
                  <a:pt x="250565" y="0"/>
                  <a:pt x="559652" y="0"/>
                </a:cubicBezTo>
                <a:cubicBezTo>
                  <a:pt x="868739" y="0"/>
                  <a:pt x="1119304" y="250565"/>
                  <a:pt x="1119304" y="559652"/>
                </a:cubicBezTo>
                <a:cubicBezTo>
                  <a:pt x="1119304" y="868739"/>
                  <a:pt x="868739" y="1119304"/>
                  <a:pt x="559652" y="1119304"/>
                </a:cubicBezTo>
                <a:cubicBezTo>
                  <a:pt x="250565" y="1119304"/>
                  <a:pt x="0" y="868739"/>
                  <a:pt x="0" y="559652"/>
                </a:cubicBezTo>
                <a:close/>
              </a:path>
            </a:pathLst>
          </a:custGeom>
          <a:ln w="76200">
            <a:solidFill>
              <a:srgbClr val="FFFF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0" vert="horz" wrap="square" lIns="180428" tIns="180428" rIns="180428" bIns="180428" numCol="1" spcCol="1270" anchor="ctr" anchorCtr="0">
            <a:noAutofit/>
          </a:bodyPr>
          <a:lstStyle/>
          <a:p>
            <a:pPr lvl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r-HR" sz="2600" kern="1200"/>
          </a:p>
        </p:txBody>
      </p:sp>
      <p:sp>
        <p:nvSpPr>
          <p:cNvPr id="29" name="Freeform 28"/>
          <p:cNvSpPr/>
          <p:nvPr/>
        </p:nvSpPr>
        <p:spPr>
          <a:xfrm>
            <a:off x="107503" y="764704"/>
            <a:ext cx="2880000" cy="2879998"/>
          </a:xfrm>
          <a:custGeom>
            <a:avLst/>
            <a:gdLst>
              <a:gd name="connsiteX0" fmla="*/ 0 w 1119303"/>
              <a:gd name="connsiteY0" fmla="*/ 559652 h 1119303"/>
              <a:gd name="connsiteX1" fmla="*/ 559652 w 1119303"/>
              <a:gd name="connsiteY1" fmla="*/ 0 h 1119303"/>
              <a:gd name="connsiteX2" fmla="*/ 1119304 w 1119303"/>
              <a:gd name="connsiteY2" fmla="*/ 559652 h 1119303"/>
              <a:gd name="connsiteX3" fmla="*/ 559652 w 1119303"/>
              <a:gd name="connsiteY3" fmla="*/ 1119304 h 1119303"/>
              <a:gd name="connsiteX4" fmla="*/ 0 w 1119303"/>
              <a:gd name="connsiteY4" fmla="*/ 559652 h 1119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303" h="1119303">
                <a:moveTo>
                  <a:pt x="0" y="559652"/>
                </a:moveTo>
                <a:cubicBezTo>
                  <a:pt x="0" y="250565"/>
                  <a:pt x="250565" y="0"/>
                  <a:pt x="559652" y="0"/>
                </a:cubicBezTo>
                <a:cubicBezTo>
                  <a:pt x="868739" y="0"/>
                  <a:pt x="1119304" y="250565"/>
                  <a:pt x="1119304" y="559652"/>
                </a:cubicBezTo>
                <a:cubicBezTo>
                  <a:pt x="1119304" y="868739"/>
                  <a:pt x="868739" y="1119304"/>
                  <a:pt x="559652" y="1119304"/>
                </a:cubicBezTo>
                <a:cubicBezTo>
                  <a:pt x="250565" y="1119304"/>
                  <a:pt x="0" y="868739"/>
                  <a:pt x="0" y="559652"/>
                </a:cubicBezTo>
                <a:close/>
              </a:path>
            </a:pathLst>
          </a:custGeom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180428" tIns="180428" rIns="180428" bIns="180428" numCol="1" spcCol="1270" anchor="ctr" anchorCtr="0">
            <a:noAutofit/>
          </a:bodyPr>
          <a:lstStyle/>
          <a:p>
            <a:pPr lvl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r-HR" sz="2600" kern="1200"/>
          </a:p>
        </p:txBody>
      </p:sp>
      <p:sp>
        <p:nvSpPr>
          <p:cNvPr id="30" name="Rectangle 29"/>
          <p:cNvSpPr/>
          <p:nvPr/>
        </p:nvSpPr>
        <p:spPr>
          <a:xfrm>
            <a:off x="3455715" y="1340768"/>
            <a:ext cx="22322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altLang="en-US" sz="2400" dirty="0"/>
              <a:t>t</a:t>
            </a:r>
            <a:r>
              <a:rPr lang="en-CA" altLang="en-US" sz="2400" dirty="0"/>
              <a:t>o promote and foster interoperability </a:t>
            </a:r>
            <a:endParaRPr lang="hr-HR" sz="2400" dirty="0"/>
          </a:p>
        </p:txBody>
      </p:sp>
      <p:sp>
        <p:nvSpPr>
          <p:cNvPr id="31" name="Rectangle 30"/>
          <p:cNvSpPr/>
          <p:nvPr/>
        </p:nvSpPr>
        <p:spPr>
          <a:xfrm>
            <a:off x="4829688" y="3520756"/>
            <a:ext cx="244795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altLang="en-US" sz="2000" dirty="0"/>
              <a:t>t</a:t>
            </a:r>
            <a:r>
              <a:rPr lang="en-CA" altLang="en-US" sz="2000" dirty="0"/>
              <a:t>o support the Alliance's operations through the exchange of knowledge and best practices</a:t>
            </a:r>
            <a:endParaRPr lang="hr-HR" sz="2000" dirty="0"/>
          </a:p>
        </p:txBody>
      </p:sp>
      <p:sp>
        <p:nvSpPr>
          <p:cNvPr id="32" name="Rectangle 31"/>
          <p:cNvSpPr/>
          <p:nvPr/>
        </p:nvSpPr>
        <p:spPr>
          <a:xfrm>
            <a:off x="1780512" y="3644702"/>
            <a:ext cx="20108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bg-BG" sz="2800" dirty="0">
                <a:latin typeface="Arial" pitchFamily="34" charset="0"/>
                <a:cs typeface="Arial" pitchFamily="34" charset="0"/>
              </a:rPr>
              <a:t>custodian of STANAG 6001</a:t>
            </a:r>
            <a:endParaRPr lang="hr-H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433621" y="1604538"/>
            <a:ext cx="22831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altLang="en-US" sz="2400" dirty="0"/>
              <a:t>t</a:t>
            </a:r>
            <a:r>
              <a:rPr lang="en-CA" altLang="en-US" sz="2400" dirty="0"/>
              <a:t>o achieve levels of excellence </a:t>
            </a:r>
            <a:endParaRPr lang="hr-HR" sz="2400" dirty="0"/>
          </a:p>
        </p:txBody>
      </p:sp>
      <p:sp>
        <p:nvSpPr>
          <p:cNvPr id="34" name="Rectangle 33"/>
          <p:cNvSpPr/>
          <p:nvPr/>
        </p:nvSpPr>
        <p:spPr>
          <a:xfrm>
            <a:off x="503387" y="1235207"/>
            <a:ext cx="20882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bg-BG" sz="2000" dirty="0">
                <a:latin typeface="Arial" panose="020B0604020202020204" pitchFamily="34" charset="0"/>
                <a:cs typeface="Arial" panose="020B0604020202020204" pitchFamily="34" charset="0"/>
              </a:rPr>
              <a:t>NATO’s consultative and advisory body for language training and testing    issues</a:t>
            </a:r>
            <a:endParaRPr lang="hr-H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78825" y="188640"/>
            <a:ext cx="849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B</a:t>
            </a:r>
            <a:r>
              <a:rPr lang="hr-HR" sz="2800" dirty="0" err="1"/>
              <a:t>ureau</a:t>
            </a:r>
            <a:r>
              <a:rPr lang="hr-HR" sz="2800" dirty="0"/>
              <a:t> for </a:t>
            </a:r>
            <a:r>
              <a:rPr lang="hr-HR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I</a:t>
            </a:r>
            <a:r>
              <a:rPr lang="hr-HR" sz="2800" dirty="0" err="1"/>
              <a:t>nternational</a:t>
            </a:r>
            <a:r>
              <a:rPr lang="hr-HR" sz="2800" dirty="0"/>
              <a:t> </a:t>
            </a:r>
            <a:r>
              <a:rPr lang="hr-HR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</a:t>
            </a:r>
            <a:r>
              <a:rPr lang="hr-HR" sz="2800" dirty="0" err="1"/>
              <a:t>anguage</a:t>
            </a:r>
            <a:r>
              <a:rPr lang="hr-HR" sz="2800" dirty="0"/>
              <a:t> </a:t>
            </a:r>
            <a:r>
              <a:rPr lang="hr-HR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</a:t>
            </a:r>
            <a:r>
              <a:rPr lang="hr-HR" sz="2800" dirty="0" err="1"/>
              <a:t>o</a:t>
            </a:r>
            <a:r>
              <a:rPr lang="hr-HR" sz="2800" dirty="0"/>
              <a:t>-</a:t>
            </a:r>
            <a:r>
              <a:rPr lang="hr-HR" sz="2800" dirty="0" err="1"/>
              <a:t>ordination</a:t>
            </a:r>
            <a:endParaRPr lang="hr-HR" sz="2800" dirty="0"/>
          </a:p>
        </p:txBody>
      </p:sp>
      <p:sp>
        <p:nvSpPr>
          <p:cNvPr id="2" name="Pravokutnik 1"/>
          <p:cNvSpPr/>
          <p:nvPr/>
        </p:nvSpPr>
        <p:spPr>
          <a:xfrm>
            <a:off x="251521" y="5949280"/>
            <a:ext cx="876368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 algn="ctr">
              <a:lnSpc>
                <a:spcPct val="90000"/>
              </a:lnSpc>
            </a:pPr>
            <a:r>
              <a:rPr lang="hr-HR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27 </a:t>
            </a:r>
            <a:r>
              <a:rPr lang="hr-HR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active</a:t>
            </a:r>
            <a:r>
              <a:rPr lang="hr-HR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NATO </a:t>
            </a:r>
            <a:r>
              <a:rPr lang="hr-HR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nations</a:t>
            </a:r>
            <a:r>
              <a:rPr lang="hr-HR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hr-HR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over</a:t>
            </a:r>
            <a:r>
              <a:rPr lang="hr-HR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25 </a:t>
            </a:r>
            <a:r>
              <a:rPr lang="hr-HR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partner </a:t>
            </a:r>
            <a:r>
              <a:rPr lang="hr-HR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nations</a:t>
            </a:r>
            <a:r>
              <a:rPr lang="hr-HR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including</a:t>
            </a:r>
            <a:r>
              <a:rPr lang="hr-HR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NATO </a:t>
            </a:r>
            <a:r>
              <a:rPr lang="hr-HR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bodies</a:t>
            </a:r>
            <a:r>
              <a:rPr lang="hr-HR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NMI, SHAPE </a:t>
            </a:r>
            <a:r>
              <a:rPr lang="hr-HR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hr-HR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IMS</a:t>
            </a:r>
          </a:p>
        </p:txBody>
      </p:sp>
    </p:spTree>
    <p:extLst>
      <p:ext uri="{BB962C8B-B14F-4D97-AF65-F5344CB8AC3E}">
        <p14:creationId xmlns:p14="http://schemas.microsoft.com/office/powerpoint/2010/main" val="1171998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5" grpId="0" animBg="1"/>
      <p:bldP spid="27" grpId="0" animBg="1"/>
      <p:bldP spid="29" grpId="0" animBg="1"/>
      <p:bldP spid="30" grpId="0"/>
      <p:bldP spid="31" grpId="0"/>
      <p:bldP spid="32" grpId="0"/>
      <p:bldP spid="33" grpId="0"/>
      <p:bldP spid="34" grpId="0"/>
      <p:bldP spid="38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467600" cy="1143000"/>
          </a:xfrm>
        </p:spPr>
        <p:txBody>
          <a:bodyPr/>
          <a:lstStyle/>
          <a:p>
            <a:br>
              <a:rPr lang="hr-HR" sz="28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Applied Research and Practical Experience in Teaching and Learning Languages</a:t>
            </a:r>
            <a:br>
              <a:rPr lang="hr-HR" sz="3200" dirty="0"/>
            </a:br>
            <a:endParaRPr lang="hr-HR" sz="32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5536" y="1340768"/>
            <a:ext cx="8568952" cy="5256584"/>
          </a:xfrm>
        </p:spPr>
        <p:txBody>
          <a:bodyPr/>
          <a:lstStyle/>
          <a:p>
            <a:pPr lvl="0" algn="just"/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Utilizing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language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acquisition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principles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optimize</a:t>
            </a:r>
            <a:r>
              <a:rPr lang="hr-H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adult</a:t>
            </a:r>
            <a:r>
              <a:rPr lang="hr-H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learner</a:t>
            </a:r>
            <a:r>
              <a:rPr lang="hr-H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engagement</a:t>
            </a:r>
            <a:endParaRPr lang="hr-H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Benefits</a:t>
            </a:r>
            <a:r>
              <a:rPr lang="hr-H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hr-H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</a:t>
            </a:r>
            <a:r>
              <a:rPr lang="hr-H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directed</a:t>
            </a:r>
            <a:r>
              <a:rPr lang="hr-H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  <a:r>
              <a:rPr lang="hr-H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language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studies</a:t>
            </a:r>
            <a:endParaRPr lang="hr-H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hr-H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 </a:t>
            </a:r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communities</a:t>
            </a:r>
            <a:r>
              <a:rPr lang="hr-H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to provide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language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opportunities</a:t>
            </a:r>
            <a:endParaRPr lang="hr-H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Developing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STANAG 6001/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proficiency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based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curricula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hr-H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languages</a:t>
            </a:r>
            <a:r>
              <a:rPr lang="hr-H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hr-H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</a:t>
            </a:r>
            <a:r>
              <a:rPr lang="hr-H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  <a:r>
              <a:rPr lang="hr-H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  <a:p>
            <a:pPr lvl="0" algn="just"/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Operationalizing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STANAG 6001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construct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test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development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practices</a:t>
            </a:r>
            <a:endParaRPr lang="hr-H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Enhancing</a:t>
            </a:r>
            <a:r>
              <a:rPr lang="hr-H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adult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student </a:t>
            </a:r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motivation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content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retention</a:t>
            </a:r>
            <a:endParaRPr lang="hr-HR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Turning</a:t>
            </a:r>
            <a:r>
              <a:rPr lang="hr-H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classroom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experience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into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published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articles</a:t>
            </a:r>
            <a:endParaRPr lang="hr-H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  <a:r>
              <a:rPr lang="hr-H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hr-H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doing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benefits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experiential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  <a:endParaRPr lang="hr-H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Conducting</a:t>
            </a:r>
            <a:r>
              <a:rPr lang="hr-H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basic</a:t>
            </a:r>
            <a:r>
              <a:rPr lang="hr-H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hr-H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enrich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classroom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experience</a:t>
            </a:r>
            <a:endParaRPr lang="hr-H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Attaining</a:t>
            </a:r>
            <a:r>
              <a:rPr lang="hr-H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teaching</a:t>
            </a:r>
            <a:r>
              <a:rPr lang="hr-H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excellence</a:t>
            </a:r>
            <a:r>
              <a:rPr lang="hr-H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integrating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into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hr-H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Setting</a:t>
            </a:r>
            <a:r>
              <a:rPr lang="hr-H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  <a:r>
              <a:rPr lang="hr-H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goals</a:t>
            </a:r>
            <a:r>
              <a:rPr lang="hr-H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hr-H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developing</a:t>
            </a:r>
            <a:r>
              <a:rPr lang="hr-H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curricula</a:t>
            </a:r>
            <a:r>
              <a:rPr lang="hr-H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backward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 err="1">
                <a:latin typeface="Arial" panose="020B0604020202020204" pitchFamily="34" charset="0"/>
                <a:cs typeface="Arial" panose="020B0604020202020204" pitchFamily="34" charset="0"/>
              </a:rPr>
              <a:t>design</a:t>
            </a:r>
            <a:endParaRPr lang="hr-H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dirty="0"/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0CEB58-19AB-47D7-96C2-2B4C19D88BEC}" type="slidenum">
              <a:rPr lang="en-US" altLang="lt-LT" smtClean="0"/>
              <a:pPr>
                <a:defRPr/>
              </a:pPr>
              <a:t>20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9459811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0CEB58-19AB-47D7-96C2-2B4C19D88BEC}" type="slidenum">
              <a:rPr lang="en-US" altLang="lt-LT" smtClean="0"/>
              <a:pPr>
                <a:defRPr/>
              </a:pPr>
              <a:t>21</a:t>
            </a:fld>
            <a:endParaRPr lang="en-US" altLang="lt-LT"/>
          </a:p>
        </p:txBody>
      </p:sp>
      <p:pic>
        <p:nvPicPr>
          <p:cNvPr id="7" name="Rezervirano mjesto sadržaja 6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12776"/>
            <a:ext cx="8642350" cy="4319588"/>
          </a:xfrm>
        </p:spPr>
      </p:pic>
    </p:spTree>
    <p:extLst>
      <p:ext uri="{BB962C8B-B14F-4D97-AF65-F5344CB8AC3E}">
        <p14:creationId xmlns:p14="http://schemas.microsoft.com/office/powerpoint/2010/main" val="11120891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bg-BG">
                <a:latin typeface="Arial" charset="0"/>
                <a:cs typeface="Arial" charset="0"/>
              </a:rPr>
              <a:t>Questions?</a:t>
            </a:r>
            <a:endParaRPr lang="bg-BG" altLang="bg-BG">
              <a:latin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50" y="1600200"/>
            <a:ext cx="8496300" cy="4525963"/>
          </a:xfrm>
        </p:spPr>
        <p:txBody>
          <a:bodyPr/>
          <a:lstStyle/>
          <a:p>
            <a:pPr>
              <a:buFont typeface="Arial" pitchFamily="34" charset="0"/>
              <a:buChar char="•"/>
              <a:defRPr/>
            </a:pPr>
            <a:endParaRPr lang="en-US" dirty="0"/>
          </a:p>
          <a:p>
            <a:pPr marL="0" indent="0">
              <a:buFont typeface="Arial" pitchFamily="34" charset="0"/>
              <a:buNone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Contacts: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BILC site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https://natobilc.org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Email </a:t>
            </a:r>
            <a:r>
              <a:rPr lang="sl-SI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altLang="sr-Latn-RS">
                <a:latin typeface="Arial" charset="0"/>
                <a:cs typeface="Arial" charset="0"/>
                <a:hlinkClick r:id="rId4"/>
              </a:rPr>
              <a:t>BILCteam.hrv@gmail.com</a:t>
            </a:r>
            <a:r>
              <a:rPr lang="sl-SI" altLang="sr-Latn-RS">
                <a:latin typeface="Arial" charset="0"/>
                <a:cs typeface="Arial" charset="0"/>
              </a:rPr>
              <a:t> </a:t>
            </a:r>
            <a:endParaRPr lang="sl-SI" altLang="sr-Latn-RS" dirty="0">
              <a:latin typeface="Arial" charset="0"/>
              <a:cs typeface="Arial" charset="0"/>
            </a:endParaRPr>
          </a:p>
          <a:p>
            <a:pPr marL="0" indent="0" algn="ctr">
              <a:buNone/>
              <a:defRPr/>
            </a:pPr>
            <a:r>
              <a:rPr lang="sl-SI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irena_ines@yahoo.com</a:t>
            </a:r>
            <a:endParaRPr lang="sl-SI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sl-SI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dirty="0"/>
              <a:t>	     </a:t>
            </a:r>
            <a:endParaRPr lang="bg-BG" dirty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2201C89-657C-480B-9969-10EBFD17FD30}" type="slidenum">
              <a:rPr lang="en-US" altLang="lt-LT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lt-LT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391400" y="76200"/>
            <a:ext cx="1676400" cy="1447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5410200"/>
            <a:ext cx="1206500" cy="1447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lowchart: Process 4"/>
          <p:cNvSpPr/>
          <p:nvPr/>
        </p:nvSpPr>
        <p:spPr>
          <a:xfrm>
            <a:off x="2368550" y="504825"/>
            <a:ext cx="4495800" cy="914400"/>
          </a:xfrm>
          <a:prstGeom prst="flowChartProcess">
            <a:avLst/>
          </a:prstGeom>
          <a:solidFill>
            <a:schemeClr val="accent1">
              <a:alpha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BILC Steering Committee</a:t>
            </a:r>
          </a:p>
        </p:txBody>
      </p:sp>
      <p:sp>
        <p:nvSpPr>
          <p:cNvPr id="6" name="Flowchart: Process 5"/>
          <p:cNvSpPr/>
          <p:nvPr/>
        </p:nvSpPr>
        <p:spPr>
          <a:xfrm>
            <a:off x="3073400" y="1905000"/>
            <a:ext cx="3098800" cy="762000"/>
          </a:xfrm>
          <a:prstGeom prst="flowChartProcess">
            <a:avLst/>
          </a:prstGeom>
          <a:solidFill>
            <a:schemeClr val="accent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Chair</a:t>
            </a:r>
          </a:p>
          <a:p>
            <a:pPr algn="ctr" eaLnBrk="1" hangingPunct="1">
              <a:defRPr/>
            </a:pPr>
            <a:r>
              <a:rPr lang="sl-SI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Irena Prpić Đurić</a:t>
            </a: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lowchart: Process 6"/>
          <p:cNvSpPr/>
          <p:nvPr/>
        </p:nvSpPr>
        <p:spPr>
          <a:xfrm>
            <a:off x="5943600" y="2819400"/>
            <a:ext cx="2743200" cy="6858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Senior Advisor</a:t>
            </a:r>
          </a:p>
          <a:p>
            <a:pPr algn="ctr" eaLnBrk="1" hangingPunct="1">
              <a:defRPr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Ray Clifford</a:t>
            </a:r>
          </a:p>
        </p:txBody>
      </p:sp>
      <p:sp>
        <p:nvSpPr>
          <p:cNvPr id="8" name="Flowchart: Process 7"/>
          <p:cNvSpPr/>
          <p:nvPr/>
        </p:nvSpPr>
        <p:spPr>
          <a:xfrm>
            <a:off x="1790700" y="3962400"/>
            <a:ext cx="2743200" cy="906463"/>
          </a:xfrm>
          <a:prstGeom prst="flowChartProcess">
            <a:avLst/>
          </a:prstGeom>
          <a:solidFill>
            <a:schemeClr val="accent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</a:t>
            </a:r>
            <a:r>
              <a:rPr lang="sl-SI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ies</a:t>
            </a: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sl-SI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Suzana Horvat</a:t>
            </a:r>
          </a:p>
          <a:p>
            <a:pPr algn="ctr" eaLnBrk="1" hangingPunct="1">
              <a:defRPr/>
            </a:pPr>
            <a:r>
              <a:rPr lang="sl-SI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Borjana </a:t>
            </a:r>
            <a:r>
              <a:rPr lang="sl-SI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Soldo</a:t>
            </a:r>
            <a:endParaRPr lang="en-US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lowchart: Process 8"/>
          <p:cNvSpPr/>
          <p:nvPr/>
        </p:nvSpPr>
        <p:spPr>
          <a:xfrm>
            <a:off x="6948488" y="5865813"/>
            <a:ext cx="2108200" cy="685800"/>
          </a:xfrm>
          <a:prstGeom prst="flowChartProcess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Jana Vasilj-Begovic</a:t>
            </a:r>
          </a:p>
        </p:txBody>
      </p:sp>
      <p:sp>
        <p:nvSpPr>
          <p:cNvPr id="10" name="Flowchart: Process 9"/>
          <p:cNvSpPr/>
          <p:nvPr/>
        </p:nvSpPr>
        <p:spPr>
          <a:xfrm>
            <a:off x="203200" y="5865813"/>
            <a:ext cx="2070100" cy="685800"/>
          </a:xfrm>
          <a:prstGeom prst="flowChartProcess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Keith Wert</a:t>
            </a:r>
          </a:p>
        </p:txBody>
      </p:sp>
      <p:sp>
        <p:nvSpPr>
          <p:cNvPr id="17418" name="TextBox 10"/>
          <p:cNvSpPr txBox="1">
            <a:spLocks noChangeArrowheads="1"/>
          </p:cNvSpPr>
          <p:nvPr/>
        </p:nvSpPr>
        <p:spPr bwMode="auto">
          <a:xfrm>
            <a:off x="3403600" y="5081588"/>
            <a:ext cx="2590800" cy="3698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itchFamily="34" charset="0"/>
              </a:rPr>
              <a:t>Associate Secretaries</a:t>
            </a:r>
          </a:p>
        </p:txBody>
      </p:sp>
      <p:cxnSp>
        <p:nvCxnSpPr>
          <p:cNvPr id="13" name="Straight Connector 12"/>
          <p:cNvCxnSpPr>
            <a:stCxn id="5" idx="2"/>
            <a:endCxn id="6" idx="0"/>
          </p:cNvCxnSpPr>
          <p:nvPr/>
        </p:nvCxnSpPr>
        <p:spPr>
          <a:xfrm>
            <a:off x="4616450" y="1419225"/>
            <a:ext cx="6350" cy="485775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7" idx="1"/>
          </p:cNvCxnSpPr>
          <p:nvPr/>
        </p:nvCxnSpPr>
        <p:spPr>
          <a:xfrm flipH="1">
            <a:off x="4622800" y="3162300"/>
            <a:ext cx="13208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13" name="TextBox 34"/>
          <p:cNvSpPr txBox="1">
            <a:spLocks noChangeArrowheads="1"/>
          </p:cNvSpPr>
          <p:nvPr/>
        </p:nvSpPr>
        <p:spPr bwMode="auto">
          <a:xfrm>
            <a:off x="107950" y="1663700"/>
            <a:ext cx="301625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charset="0"/>
              </a:rPr>
              <a:t>GBR</a:t>
            </a:r>
            <a:r>
              <a:rPr lang="sl-SI" altLang="en-US" sz="1800">
                <a:solidFill>
                  <a:srgbClr val="000000"/>
                </a:solidFill>
                <a:latin typeface="Arial" charset="0"/>
              </a:rPr>
              <a:t>	</a:t>
            </a:r>
            <a:r>
              <a:rPr lang="en-US" altLang="en-US" sz="1800">
                <a:solidFill>
                  <a:srgbClr val="000000"/>
                </a:solidFill>
                <a:latin typeface="Arial" charset="0"/>
              </a:rPr>
              <a:t>(1966-1981)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charset="0"/>
              </a:rPr>
              <a:t>DEU</a:t>
            </a:r>
            <a:r>
              <a:rPr lang="sl-SI" altLang="en-US" sz="1800">
                <a:solidFill>
                  <a:srgbClr val="000000"/>
                </a:solidFill>
                <a:latin typeface="Arial" charset="0"/>
              </a:rPr>
              <a:t>	</a:t>
            </a:r>
            <a:r>
              <a:rPr lang="en-US" altLang="en-US" sz="1800">
                <a:solidFill>
                  <a:srgbClr val="000000"/>
                </a:solidFill>
                <a:latin typeface="Arial" charset="0"/>
              </a:rPr>
              <a:t>(1982-1996)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charset="0"/>
              </a:rPr>
              <a:t>USA</a:t>
            </a:r>
            <a:r>
              <a:rPr lang="sl-SI" altLang="en-US" sz="1800">
                <a:solidFill>
                  <a:srgbClr val="000000"/>
                </a:solidFill>
                <a:latin typeface="Arial" charset="0"/>
              </a:rPr>
              <a:t>	</a:t>
            </a:r>
            <a:r>
              <a:rPr lang="en-US" altLang="en-US" sz="1800">
                <a:solidFill>
                  <a:srgbClr val="000000"/>
                </a:solidFill>
                <a:latin typeface="Arial" charset="0"/>
              </a:rPr>
              <a:t>(1997-2008)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charset="0"/>
              </a:rPr>
              <a:t>CAN</a:t>
            </a:r>
            <a:r>
              <a:rPr lang="sl-SI" altLang="en-US" sz="1800">
                <a:solidFill>
                  <a:srgbClr val="000000"/>
                </a:solidFill>
                <a:latin typeface="Arial" charset="0"/>
              </a:rPr>
              <a:t>	</a:t>
            </a:r>
            <a:r>
              <a:rPr lang="en-US" altLang="en-US" sz="1800">
                <a:solidFill>
                  <a:srgbClr val="000000"/>
                </a:solidFill>
                <a:latin typeface="Arial" charset="0"/>
              </a:rPr>
              <a:t>(2008-2014)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charset="0"/>
              </a:rPr>
              <a:t>USA</a:t>
            </a:r>
            <a:r>
              <a:rPr lang="sl-SI" altLang="en-US" sz="1800">
                <a:solidFill>
                  <a:srgbClr val="000000"/>
                </a:solidFill>
                <a:latin typeface="Arial" charset="0"/>
              </a:rPr>
              <a:t>	</a:t>
            </a:r>
            <a:r>
              <a:rPr lang="en-US" altLang="en-US" sz="1800">
                <a:solidFill>
                  <a:srgbClr val="000000"/>
                </a:solidFill>
                <a:latin typeface="Arial" charset="0"/>
              </a:rPr>
              <a:t>(2014-2016)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charset="0"/>
              </a:rPr>
              <a:t>BGR</a:t>
            </a:r>
            <a:r>
              <a:rPr lang="sl-SI" altLang="en-US" sz="1800">
                <a:solidFill>
                  <a:srgbClr val="000000"/>
                </a:solidFill>
                <a:latin typeface="Arial" charset="0"/>
              </a:rPr>
              <a:t>	</a:t>
            </a:r>
            <a:r>
              <a:rPr lang="en-US" altLang="en-US" sz="1800">
                <a:solidFill>
                  <a:srgbClr val="000000"/>
                </a:solidFill>
                <a:latin typeface="Arial" charset="0"/>
              </a:rPr>
              <a:t>(2016-2019)</a:t>
            </a:r>
            <a:endParaRPr lang="sl-SI" altLang="en-US" sz="1800">
              <a:solidFill>
                <a:srgbClr val="000000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en-US" sz="1800">
                <a:solidFill>
                  <a:srgbClr val="000000"/>
                </a:solidFill>
                <a:latin typeface="Arial" charset="0"/>
              </a:rPr>
              <a:t>SVN       (2019-2022)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en-US" sz="1800">
                <a:solidFill>
                  <a:srgbClr val="000000"/>
                </a:solidFill>
                <a:latin typeface="Arial" charset="0"/>
              </a:rPr>
              <a:t>HRV       (2022-2025) </a:t>
            </a:r>
            <a:endParaRPr lang="en-US" altLang="en-US" sz="180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5614" name="Picture 19" descr="C:\Jeannie's Stuff\Letterheads, Templates, Certificates, &amp; Original Creations\Logos &amp; Photos\natologo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688" y="38100"/>
            <a:ext cx="152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>
            <a:stCxn id="6" idx="2"/>
          </p:cNvCxnSpPr>
          <p:nvPr/>
        </p:nvCxnSpPr>
        <p:spPr>
          <a:xfrm>
            <a:off x="4622800" y="2667000"/>
            <a:ext cx="19050" cy="989013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3124200" y="3656013"/>
            <a:ext cx="2540000" cy="158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124200" y="3657600"/>
            <a:ext cx="0" cy="3048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664200" y="3678238"/>
            <a:ext cx="0" cy="138906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Flowchart: Process 27"/>
          <p:cNvSpPr/>
          <p:nvPr/>
        </p:nvSpPr>
        <p:spPr>
          <a:xfrm>
            <a:off x="2452688" y="5865813"/>
            <a:ext cx="2030412" cy="685800"/>
          </a:xfrm>
          <a:prstGeom prst="flowChartProcess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Peggy Garza</a:t>
            </a:r>
          </a:p>
        </p:txBody>
      </p:sp>
      <p:sp>
        <p:nvSpPr>
          <p:cNvPr id="30" name="Flowchart: Process 29"/>
          <p:cNvSpPr/>
          <p:nvPr/>
        </p:nvSpPr>
        <p:spPr>
          <a:xfrm>
            <a:off x="4699000" y="5846763"/>
            <a:ext cx="1930400" cy="685800"/>
          </a:xfrm>
          <a:prstGeom prst="flowChartProcess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Julie Dubeau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1225550" y="5605463"/>
            <a:ext cx="6756400" cy="15875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222375" y="5605463"/>
            <a:ext cx="0" cy="2286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3468688" y="5621338"/>
            <a:ext cx="0" cy="2286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5727700" y="5605463"/>
            <a:ext cx="0" cy="2286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7975600" y="5613400"/>
            <a:ext cx="0" cy="2286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17418" idx="2"/>
          </p:cNvCxnSpPr>
          <p:nvPr/>
        </p:nvCxnSpPr>
        <p:spPr>
          <a:xfrm>
            <a:off x="4699000" y="5451475"/>
            <a:ext cx="0" cy="152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bg-BG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Major BILC Events</a:t>
            </a:r>
            <a:endParaRPr lang="bg-BG" altLang="bg-BG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468313" y="1989138"/>
            <a:ext cx="8424862" cy="4176166"/>
          </a:xfrm>
        </p:spPr>
        <p:txBody>
          <a:bodyPr/>
          <a:lstStyle/>
          <a:p>
            <a:pPr algn="just"/>
            <a:r>
              <a:rPr lang="en-US" altLang="bg-BG" sz="2800" dirty="0">
                <a:latin typeface="Arial" charset="0"/>
                <a:cs typeface="Arial" charset="0"/>
              </a:rPr>
              <a:t>BILC Annual Conference in May;</a:t>
            </a:r>
          </a:p>
          <a:p>
            <a:pPr algn="just"/>
            <a:r>
              <a:rPr lang="en-US" altLang="bg-BG" sz="2800" dirty="0">
                <a:latin typeface="Arial" charset="0"/>
                <a:cs typeface="Arial" charset="0"/>
              </a:rPr>
              <a:t>BILC STANAG 6001 Testing Workshop in September;</a:t>
            </a:r>
          </a:p>
          <a:p>
            <a:pPr algn="just"/>
            <a:r>
              <a:rPr lang="en-US" altLang="bg-BG" sz="2800" dirty="0">
                <a:latin typeface="Arial" charset="0"/>
                <a:cs typeface="Arial" charset="0"/>
              </a:rPr>
              <a:t>BILC Professional </a:t>
            </a:r>
            <a:r>
              <a:rPr lang="hr-HR" altLang="bg-BG" sz="2800" dirty="0" err="1">
                <a:latin typeface="Arial" charset="0"/>
                <a:cs typeface="Arial" charset="0"/>
              </a:rPr>
              <a:t>Development</a:t>
            </a:r>
            <a:r>
              <a:rPr lang="hr-HR" altLang="bg-BG" sz="2800" dirty="0">
                <a:latin typeface="Arial" charset="0"/>
                <a:cs typeface="Arial" charset="0"/>
              </a:rPr>
              <a:t> </a:t>
            </a:r>
            <a:r>
              <a:rPr lang="en-US" altLang="bg-BG" sz="2800" dirty="0">
                <a:latin typeface="Arial" charset="0"/>
                <a:cs typeface="Arial" charset="0"/>
              </a:rPr>
              <a:t>Seminar in October</a:t>
            </a:r>
            <a:r>
              <a:rPr lang="hr-HR" altLang="bg-BG" sz="2800" dirty="0">
                <a:latin typeface="Arial" charset="0"/>
                <a:cs typeface="Arial" charset="0"/>
              </a:rPr>
              <a:t>.</a:t>
            </a:r>
          </a:p>
          <a:p>
            <a:pPr algn="just"/>
            <a:endParaRPr lang="hr-HR" altLang="bg-BG" sz="2800" dirty="0">
              <a:latin typeface="Arial" charset="0"/>
              <a:cs typeface="Arial" charset="0"/>
            </a:endParaRPr>
          </a:p>
          <a:p>
            <a:pPr marL="0" indent="0" algn="just">
              <a:buNone/>
            </a:pPr>
            <a:endParaRPr lang="hr-HR" altLang="bg-BG" sz="2800" dirty="0">
              <a:latin typeface="Arial" charset="0"/>
              <a:cs typeface="Arial" charset="0"/>
            </a:endParaRPr>
          </a:p>
          <a:p>
            <a:pPr algn="just"/>
            <a:endParaRPr lang="bg-BG" altLang="bg-BG" sz="2800" dirty="0">
              <a:latin typeface="Arial" charset="0"/>
              <a:cs typeface="Arial" charset="0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916B302-6222-43C0-AADC-7274FDA3E5B9}" type="slidenum">
              <a:rPr lang="en-US" altLang="lt-LT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lt-LT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ctrTitle"/>
          </p:nvPr>
        </p:nvSpPr>
        <p:spPr>
          <a:xfrm>
            <a:off x="1258888" y="188913"/>
            <a:ext cx="7200900" cy="1117600"/>
          </a:xfrm>
        </p:spPr>
        <p:txBody>
          <a:bodyPr/>
          <a:lstStyle/>
          <a:p>
            <a:pPr eaLnBrk="1" hangingPunct="1"/>
            <a:r>
              <a:rPr lang="en-US" altLang="bg-BG" sz="2400" b="1" dirty="0">
                <a:latin typeface="Arial" charset="0"/>
                <a:cs typeface="Arial" charset="0"/>
              </a:rPr>
              <a:t>20</a:t>
            </a:r>
            <a:r>
              <a:rPr lang="sl-SI" altLang="bg-BG" sz="2400" b="1" dirty="0">
                <a:latin typeface="Arial" charset="0"/>
                <a:cs typeface="Arial" charset="0"/>
              </a:rPr>
              <a:t>21</a:t>
            </a:r>
            <a:r>
              <a:rPr lang="en-US" altLang="bg-BG" sz="2400" b="1" dirty="0">
                <a:latin typeface="Arial" charset="0"/>
                <a:cs typeface="Arial" charset="0"/>
              </a:rPr>
              <a:t> </a:t>
            </a:r>
            <a:r>
              <a:rPr lang="hr-HR" altLang="bg-BG" sz="2400" b="1" dirty="0">
                <a:latin typeface="Arial" charset="0"/>
                <a:cs typeface="Arial" charset="0"/>
              </a:rPr>
              <a:t>NATO-</a:t>
            </a:r>
            <a:r>
              <a:rPr lang="en-US" altLang="bg-BG" sz="2400" b="1" dirty="0">
                <a:latin typeface="Arial" charset="0"/>
                <a:cs typeface="Arial" charset="0"/>
              </a:rPr>
              <a:t>BILC Professional </a:t>
            </a:r>
            <a:r>
              <a:rPr lang="sl-SI" altLang="bg-BG" sz="2400" b="1" dirty="0">
                <a:latin typeface="Arial" charset="0"/>
                <a:cs typeface="Arial" charset="0"/>
              </a:rPr>
              <a:t>Development S</a:t>
            </a:r>
            <a:r>
              <a:rPr lang="en-US" altLang="bg-BG" sz="2400" b="1" dirty="0" err="1">
                <a:latin typeface="Arial" charset="0"/>
                <a:cs typeface="Arial" charset="0"/>
              </a:rPr>
              <a:t>eminar</a:t>
            </a:r>
            <a:r>
              <a:rPr lang="sl-SI" altLang="bg-BG" sz="2400" b="1" dirty="0">
                <a:latin typeface="Arial" charset="0"/>
                <a:cs typeface="Arial" charset="0"/>
              </a:rPr>
              <a:t> </a:t>
            </a:r>
            <a:r>
              <a:rPr lang="sl-SI" altLang="lt-LT" sz="2400" b="1" dirty="0">
                <a:latin typeface="Arial" charset="0"/>
                <a:cs typeface="Arial" charset="0"/>
              </a:rPr>
              <a:t>Vilnius, Lithuania</a:t>
            </a:r>
            <a:r>
              <a:rPr lang="en-US" altLang="lt-LT" sz="2400" b="1" dirty="0">
                <a:latin typeface="Arial" charset="0"/>
                <a:cs typeface="Arial" charset="0"/>
              </a:rPr>
              <a:t> </a:t>
            </a:r>
            <a:br>
              <a:rPr lang="sl-SI" altLang="lt-LT" sz="2400" b="1" dirty="0">
                <a:latin typeface="Arial" charset="0"/>
                <a:cs typeface="Arial" charset="0"/>
              </a:rPr>
            </a:br>
            <a:r>
              <a:rPr lang="sl-SI" altLang="lt-LT" sz="2400" b="1" dirty="0">
                <a:latin typeface="Arial" charset="0"/>
                <a:cs typeface="Arial" charset="0"/>
              </a:rPr>
              <a:t>3 </a:t>
            </a:r>
            <a:r>
              <a:rPr lang="en-US" altLang="lt-LT" sz="2400" b="1" dirty="0">
                <a:latin typeface="Arial" charset="0"/>
                <a:cs typeface="Arial" charset="0"/>
              </a:rPr>
              <a:t>–</a:t>
            </a:r>
            <a:r>
              <a:rPr lang="hr-HR" altLang="lt-LT" sz="2400" b="1" dirty="0">
                <a:latin typeface="Arial" charset="0"/>
                <a:cs typeface="Arial" charset="0"/>
              </a:rPr>
              <a:t> </a:t>
            </a:r>
            <a:r>
              <a:rPr lang="sl-SI" altLang="lt-LT" sz="2400" b="1" dirty="0">
                <a:latin typeface="Arial" charset="0"/>
                <a:cs typeface="Arial" charset="0"/>
              </a:rPr>
              <a:t>7 October</a:t>
            </a:r>
            <a:r>
              <a:rPr lang="en-US" altLang="lt-LT" sz="2400" b="1" dirty="0">
                <a:latin typeface="Arial" charset="0"/>
                <a:cs typeface="Arial" charset="0"/>
              </a:rPr>
              <a:t>, 20</a:t>
            </a:r>
            <a:r>
              <a:rPr lang="sl-SI" altLang="lt-LT" sz="2400" b="1" dirty="0">
                <a:latin typeface="Arial" charset="0"/>
                <a:cs typeface="Arial" charset="0"/>
              </a:rPr>
              <a:t>21</a:t>
            </a:r>
            <a:endParaRPr lang="en-US" altLang="lt-LT" sz="5400" b="1" dirty="0">
              <a:latin typeface="Arial" charset="0"/>
              <a:cs typeface="Arial" charset="0"/>
            </a:endParaRPr>
          </a:p>
        </p:txBody>
      </p:sp>
      <p:sp>
        <p:nvSpPr>
          <p:cNvPr id="28675" name="Subtitle 2"/>
          <p:cNvSpPr>
            <a:spLocks noGrp="1"/>
          </p:cNvSpPr>
          <p:nvPr>
            <p:ph type="subTitle" idx="1"/>
          </p:nvPr>
        </p:nvSpPr>
        <p:spPr>
          <a:xfrm>
            <a:off x="163512" y="1484784"/>
            <a:ext cx="8440935" cy="3715866"/>
          </a:xfrm>
        </p:spPr>
        <p:txBody>
          <a:bodyPr/>
          <a:lstStyle/>
          <a:p>
            <a:pPr>
              <a:buFont typeface="Arial" pitchFamily="34" charset="0"/>
              <a:buNone/>
              <a:defRPr/>
            </a:pPr>
            <a:r>
              <a:rPr lang="en-US" altLang="sl-SI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Flexible Training Models: Shaping the Future Learning Journeys</a:t>
            </a:r>
          </a:p>
          <a:p>
            <a:pPr algn="just">
              <a:spcBef>
                <a:spcPct val="0"/>
              </a:spcBef>
              <a:buFont typeface="Arial" pitchFamily="34" charset="0"/>
              <a:buNone/>
              <a:defRPr/>
            </a:pPr>
            <a:endParaRPr lang="sl-SI" altLang="sl-SI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sl-SI" altLang="sl-SI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Topics</a:t>
            </a:r>
            <a:r>
              <a:rPr lang="en-US" altLang="sl-SI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sl-SI" altLang="sl-SI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sl-SI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Lessons learned from the recent online training experiences</a:t>
            </a:r>
            <a:endParaRPr lang="sl-SI" altLang="sl-SI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sl-SI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Optimal formulas for hybrid/blended learning</a:t>
            </a:r>
            <a:endParaRPr lang="sl-SI" altLang="sl-SI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sl-SI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Boosting self-directed learning</a:t>
            </a:r>
            <a:endParaRPr lang="sl-SI" altLang="sl-SI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sl-SI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Technologies conducive to hybrid learning</a:t>
            </a:r>
            <a:endParaRPr lang="sl-SI" altLang="sl-SI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sl-SI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Student motivation in hybrid/blended programs</a:t>
            </a:r>
            <a:endParaRPr lang="sl-SI" altLang="sl-SI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sl-SI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Teaching writing in a flexible learning environment</a:t>
            </a:r>
            <a:endParaRPr lang="sl-SI" altLang="sl-SI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sl-SI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Online testing</a:t>
            </a:r>
            <a:endParaRPr lang="sl-SI" altLang="sl-SI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sl-SI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Learning effectiveness in a hybrid learning milieu</a:t>
            </a:r>
            <a:endParaRPr lang="sl-SI" altLang="sl-SI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None/>
              <a:defRPr/>
            </a:pPr>
            <a:endParaRPr lang="sl-SI" altLang="sl-SI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None/>
              <a:defRPr/>
            </a:pPr>
            <a:endParaRPr lang="sl-SI" altLang="sl-SI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sl-SI" altLang="sl-SI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Activities:</a:t>
            </a:r>
          </a:p>
          <a:p>
            <a:pPr algn="just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sl-SI" altLang="sl-SI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18 presentations</a:t>
            </a:r>
          </a:p>
          <a:p>
            <a:pPr algn="just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sl-SI" altLang="sl-SI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 workshops</a:t>
            </a:r>
            <a:r>
              <a:rPr lang="en-US" altLang="sl-SI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sl-SI" altLang="sl-SI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sl-SI" altLang="sl-SI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 panel Q&amp;A sessions</a:t>
            </a:r>
          </a:p>
          <a:p>
            <a:pPr algn="just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sl-SI" altLang="sl-SI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 group discussions on changes to BILC events</a:t>
            </a:r>
          </a:p>
        </p:txBody>
      </p:sp>
      <p:sp>
        <p:nvSpPr>
          <p:cNvPr id="28676" name="AutoShape 7" descr="Image result for lithuania flag"/>
          <p:cNvSpPr>
            <a:spLocks noChangeAspect="1" noChangeArrowheads="1"/>
          </p:cNvSpPr>
          <p:nvPr/>
        </p:nvSpPr>
        <p:spPr bwMode="auto">
          <a:xfrm>
            <a:off x="155575" y="-503238"/>
            <a:ext cx="1752600" cy="1047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lt-LT" altLang="lt-LT" sz="1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8677" name="AutoShape 9" descr="Image result for lithuania flag"/>
          <p:cNvSpPr>
            <a:spLocks noChangeAspect="1" noChangeArrowheads="1"/>
          </p:cNvSpPr>
          <p:nvPr/>
        </p:nvSpPr>
        <p:spPr bwMode="auto">
          <a:xfrm>
            <a:off x="155575" y="-503238"/>
            <a:ext cx="1752600" cy="1047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lt-LT" altLang="lt-LT" sz="1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8678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38A6683-0B76-417E-99AF-909990212327}" type="slidenum">
              <a:rPr lang="en-US" altLang="lt-LT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lt-LT" sz="1200">
              <a:solidFill>
                <a:srgbClr val="898989"/>
              </a:solidFill>
            </a:endParaRPr>
          </a:p>
        </p:txBody>
      </p:sp>
      <p:pic>
        <p:nvPicPr>
          <p:cNvPr id="28679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959225"/>
            <a:ext cx="3276600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863" y="2208213"/>
            <a:ext cx="1735137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517FBCA-CD5A-4128-A8B8-226966902B02}" type="slidenum">
              <a:rPr lang="en-US" altLang="lt-LT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lt-LT" sz="1200">
              <a:solidFill>
                <a:srgbClr val="898989"/>
              </a:solidFill>
            </a:endParaRPr>
          </a:p>
        </p:txBody>
      </p:sp>
      <p:sp>
        <p:nvSpPr>
          <p:cNvPr id="29699" name="Title 1"/>
          <p:cNvSpPr>
            <a:spLocks noGrp="1"/>
          </p:cNvSpPr>
          <p:nvPr>
            <p:ph type="ctrTitle" idx="4294967295"/>
          </p:nvPr>
        </p:nvSpPr>
        <p:spPr>
          <a:xfrm>
            <a:off x="1763713" y="260350"/>
            <a:ext cx="5832475" cy="957263"/>
          </a:xfrm>
        </p:spPr>
        <p:txBody>
          <a:bodyPr/>
          <a:lstStyle/>
          <a:p>
            <a:pPr eaLnBrk="1" hangingPunct="1"/>
            <a:r>
              <a:rPr lang="en-US" altLang="bg-BG" sz="2400" b="1" dirty="0">
                <a:latin typeface="Arial" charset="0"/>
                <a:cs typeface="Arial" charset="0"/>
              </a:rPr>
              <a:t>20</a:t>
            </a:r>
            <a:r>
              <a:rPr lang="sl-SI" altLang="bg-BG" sz="2400" b="1" dirty="0">
                <a:latin typeface="Arial" charset="0"/>
                <a:cs typeface="Arial" charset="0"/>
              </a:rPr>
              <a:t>22</a:t>
            </a:r>
            <a:r>
              <a:rPr lang="en-US" altLang="bg-BG" sz="2400" b="1" dirty="0">
                <a:latin typeface="Arial" charset="0"/>
                <a:cs typeface="Arial" charset="0"/>
              </a:rPr>
              <a:t> </a:t>
            </a:r>
            <a:r>
              <a:rPr lang="hr-HR" altLang="bg-BG" sz="2400" b="1" dirty="0">
                <a:latin typeface="Arial" charset="0"/>
                <a:cs typeface="Arial" charset="0"/>
              </a:rPr>
              <a:t>NATO-</a:t>
            </a:r>
            <a:r>
              <a:rPr lang="en-US" altLang="bg-BG" sz="2400" b="1" dirty="0">
                <a:latin typeface="Arial" charset="0"/>
                <a:cs typeface="Arial" charset="0"/>
              </a:rPr>
              <a:t>BILC </a:t>
            </a:r>
            <a:r>
              <a:rPr lang="sl-SI" altLang="bg-BG" sz="2400" b="1" dirty="0">
                <a:latin typeface="Arial" charset="0"/>
                <a:cs typeface="Arial" charset="0"/>
              </a:rPr>
              <a:t>Annual Conference</a:t>
            </a:r>
            <a:br>
              <a:rPr lang="sl-SI" altLang="bg-BG" sz="2400" b="1" dirty="0">
                <a:latin typeface="Arial" charset="0"/>
                <a:cs typeface="Arial" charset="0"/>
              </a:rPr>
            </a:br>
            <a:r>
              <a:rPr lang="sl-SI" altLang="bg-BG" sz="2400" b="1" dirty="0">
                <a:latin typeface="Arial" charset="0"/>
                <a:cs typeface="Arial" charset="0"/>
              </a:rPr>
              <a:t> Loreto</a:t>
            </a:r>
            <a:r>
              <a:rPr lang="sl-SI" altLang="lt-LT" sz="2400" b="1" dirty="0">
                <a:latin typeface="Arial" charset="0"/>
                <a:cs typeface="Arial" charset="0"/>
              </a:rPr>
              <a:t>, Italy</a:t>
            </a:r>
            <a:r>
              <a:rPr lang="en-US" altLang="lt-LT" sz="2400" b="1" dirty="0">
                <a:latin typeface="Arial" charset="0"/>
                <a:cs typeface="Arial" charset="0"/>
              </a:rPr>
              <a:t> </a:t>
            </a:r>
            <a:br>
              <a:rPr lang="sl-SI" altLang="lt-LT" sz="2400" b="1" dirty="0">
                <a:latin typeface="Arial" charset="0"/>
                <a:cs typeface="Arial" charset="0"/>
              </a:rPr>
            </a:br>
            <a:r>
              <a:rPr lang="sl-SI" altLang="lt-LT" sz="2400" b="1" dirty="0">
                <a:latin typeface="Arial" charset="0"/>
                <a:cs typeface="Arial" charset="0"/>
              </a:rPr>
              <a:t>22 – 26 May</a:t>
            </a:r>
            <a:r>
              <a:rPr lang="en-US" altLang="lt-LT" sz="2400" b="1" dirty="0">
                <a:latin typeface="Arial" charset="0"/>
                <a:cs typeface="Arial" charset="0"/>
              </a:rPr>
              <a:t>, 20</a:t>
            </a:r>
            <a:r>
              <a:rPr lang="sl-SI" altLang="lt-LT" sz="2400" b="1" dirty="0">
                <a:latin typeface="Arial" charset="0"/>
                <a:cs typeface="Arial" charset="0"/>
              </a:rPr>
              <a:t>22</a:t>
            </a:r>
            <a:endParaRPr lang="en-US" altLang="lt-LT" sz="5400" b="1" dirty="0">
              <a:latin typeface="Arial" charset="0"/>
              <a:cs typeface="Arial" charset="0"/>
            </a:endParaRPr>
          </a:p>
        </p:txBody>
      </p:sp>
      <p:sp>
        <p:nvSpPr>
          <p:cNvPr id="2" name="Subtitle 2"/>
          <p:cNvSpPr>
            <a:spLocks noGrp="1"/>
          </p:cNvSpPr>
          <p:nvPr>
            <p:ph type="subTitle" idx="4294967295"/>
          </p:nvPr>
        </p:nvSpPr>
        <p:spPr>
          <a:xfrm>
            <a:off x="155575" y="1268413"/>
            <a:ext cx="8232775" cy="3932237"/>
          </a:xfrm>
        </p:spPr>
        <p:txBody>
          <a:bodyPr/>
          <a:lstStyle/>
          <a:p>
            <a:pPr marL="0" indent="0" algn="ctr">
              <a:buFont typeface="Arial" pitchFamily="34" charset="0"/>
              <a:buNone/>
              <a:defRPr/>
            </a:pPr>
            <a:r>
              <a:rPr lang="en-GB" altLang="sr-Latn-RS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Learning from the Past and Building for the Future</a:t>
            </a:r>
            <a:endParaRPr lang="sl-SI" altLang="sl-SI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sl-SI" altLang="sl-SI" sz="1600" b="1" dirty="0">
                <a:latin typeface="Arial" pitchFamily="34" charset="0"/>
                <a:cs typeface="Arial" pitchFamily="34" charset="0"/>
              </a:rPr>
              <a:t>Topics</a:t>
            </a:r>
            <a:r>
              <a:rPr lang="en-US" altLang="sl-SI" sz="1600" b="1" dirty="0">
                <a:latin typeface="Arial" pitchFamily="34" charset="0"/>
                <a:cs typeface="Arial" pitchFamily="34" charset="0"/>
              </a:rPr>
              <a:t>:</a:t>
            </a:r>
            <a:endParaRPr lang="sl-SI" altLang="sl-SI" sz="1600" b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sr-Latn-RS" sz="1600" dirty="0">
                <a:latin typeface="Arial" pitchFamily="34" charset="0"/>
                <a:cs typeface="Arial" pitchFamily="34" charset="0"/>
              </a:rPr>
              <a:t>Re-examining the systems approach to training</a:t>
            </a:r>
            <a:endParaRPr lang="sl-SI" altLang="sr-Latn-RS" sz="16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sr-Latn-RS" sz="1600" dirty="0">
                <a:latin typeface="Arial" pitchFamily="34" charset="0"/>
                <a:cs typeface="Arial" pitchFamily="34" charset="0"/>
              </a:rPr>
              <a:t>Adhering to the basic principles of course evaluation and validation</a:t>
            </a:r>
            <a:endParaRPr lang="sl-SI" altLang="sr-Latn-RS" sz="16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sr-Latn-RS" sz="1600" dirty="0">
                <a:latin typeface="Arial" pitchFamily="34" charset="0"/>
                <a:cs typeface="Arial" pitchFamily="34" charset="0"/>
              </a:rPr>
              <a:t>Designing new approaches to meet the new needs</a:t>
            </a:r>
            <a:endParaRPr lang="sl-SI" altLang="sr-Latn-RS" sz="16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sr-Latn-RS" sz="1600" dirty="0">
                <a:latin typeface="Arial" pitchFamily="34" charset="0"/>
                <a:cs typeface="Arial" pitchFamily="34" charset="0"/>
              </a:rPr>
              <a:t>Designing training for special missions </a:t>
            </a:r>
            <a:endParaRPr lang="sl-SI" altLang="sr-Latn-RS" sz="16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sr-Latn-RS" sz="1600" dirty="0">
                <a:latin typeface="Arial" pitchFamily="34" charset="0"/>
                <a:cs typeface="Arial" pitchFamily="34" charset="0"/>
              </a:rPr>
              <a:t>Adapting assessment tools to new training realities</a:t>
            </a:r>
            <a:endParaRPr lang="sl-SI" altLang="sr-Latn-RS" sz="16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sr-Latn-RS" sz="1600" dirty="0">
                <a:latin typeface="Arial" pitchFamily="34" charset="0"/>
                <a:cs typeface="Arial" pitchFamily="34" charset="0"/>
              </a:rPr>
              <a:t>Blending online and in-person training to create the best learning experience</a:t>
            </a:r>
            <a:endParaRPr lang="sl-SI" altLang="sr-Latn-RS" sz="16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sr-Latn-RS" sz="1600" dirty="0">
                <a:latin typeface="Arial" pitchFamily="34" charset="0"/>
                <a:cs typeface="Arial" pitchFamily="34" charset="0"/>
              </a:rPr>
              <a:t>Training the writing skill in the 21</a:t>
            </a:r>
            <a:r>
              <a:rPr lang="en-US" altLang="sr-Latn-RS" sz="1600" baseline="30000" dirty="0">
                <a:latin typeface="Arial" pitchFamily="34" charset="0"/>
                <a:cs typeface="Arial" pitchFamily="34" charset="0"/>
              </a:rPr>
              <a:t>st</a:t>
            </a:r>
            <a:r>
              <a:rPr lang="en-US" altLang="sr-Latn-RS" sz="1600" dirty="0">
                <a:latin typeface="Arial" pitchFamily="34" charset="0"/>
                <a:cs typeface="Arial" pitchFamily="34" charset="0"/>
              </a:rPr>
              <a:t> century</a:t>
            </a:r>
            <a:endParaRPr lang="sl-SI" altLang="sr-Latn-RS" sz="16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sr-Latn-RS" sz="1600" dirty="0">
                <a:latin typeface="Arial" pitchFamily="34" charset="0"/>
                <a:cs typeface="Arial" pitchFamily="34" charset="0"/>
              </a:rPr>
              <a:t>Enhancing instruction through technology</a:t>
            </a:r>
            <a:endParaRPr lang="sl-SI" altLang="sr-Latn-RS" sz="16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sr-Latn-RS" sz="1600" dirty="0">
                <a:latin typeface="Arial" pitchFamily="34" charset="0"/>
                <a:cs typeface="Arial" pitchFamily="34" charset="0"/>
              </a:rPr>
              <a:t>Managing contract teachers and non-permanent staff</a:t>
            </a:r>
            <a:endParaRPr lang="sl-SI" altLang="sr-Latn-RS" sz="16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sr-Latn-RS" sz="1600" dirty="0">
                <a:latin typeface="Arial" pitchFamily="34" charset="0"/>
                <a:cs typeface="Arial" pitchFamily="34" charset="0"/>
              </a:rPr>
              <a:t>Can we really do more with less?</a:t>
            </a:r>
            <a:endParaRPr lang="sl-SI" altLang="sr-Latn-RS" sz="16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Char char="•"/>
              <a:defRPr/>
            </a:pPr>
            <a:endParaRPr lang="sl-SI" altLang="sr-Latn-RS" sz="1600" b="1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sl-SI" altLang="sr-Latn-RS" sz="1600" b="1" dirty="0">
                <a:latin typeface="Arial" pitchFamily="34" charset="0"/>
                <a:cs typeface="Arial" pitchFamily="34" charset="0"/>
              </a:rPr>
              <a:t>Study groups:</a:t>
            </a:r>
          </a:p>
          <a:p>
            <a:pPr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sr-Latn-RS" sz="1600" dirty="0">
                <a:latin typeface="Arial" pitchFamily="34" charset="0"/>
                <a:cs typeface="Arial" pitchFamily="34" charset="0"/>
              </a:rPr>
              <a:t>Towards an effective teacher evaluation framework</a:t>
            </a:r>
            <a:endParaRPr lang="sl-SI" altLang="sr-Latn-RS" sz="18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sr-Latn-RS" sz="1600" dirty="0">
                <a:latin typeface="Arial" pitchFamily="34" charset="0"/>
                <a:cs typeface="Arial" pitchFamily="34" charset="0"/>
              </a:rPr>
              <a:t>Building the case against the pressure for continuous online language training</a:t>
            </a:r>
            <a:endParaRPr lang="sl-SI" altLang="sr-Latn-RS" sz="18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sr-Latn-RS" sz="1600" dirty="0">
                <a:latin typeface="Arial" pitchFamily="34" charset="0"/>
                <a:cs typeface="Arial" pitchFamily="34" charset="0"/>
              </a:rPr>
              <a:t>Getting back to the basics in the post-pandemic reality: a manager’s perspective </a:t>
            </a:r>
            <a:endParaRPr lang="sl-SI" altLang="sr-Latn-RS" sz="18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sr-Latn-RS" sz="1600" dirty="0">
                <a:latin typeface="Arial" pitchFamily="34" charset="0"/>
                <a:cs typeface="Arial" pitchFamily="34" charset="0"/>
              </a:rPr>
              <a:t>How do we know what and how well we are doing</a:t>
            </a:r>
            <a:endParaRPr lang="sl-SI" altLang="sr-Latn-RS" sz="16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sr-Latn-RS" sz="1600" dirty="0">
                <a:latin typeface="Arial" pitchFamily="34" charset="0"/>
                <a:cs typeface="Arial" pitchFamily="34" charset="0"/>
              </a:rPr>
              <a:t>Organizing and executing training of languages other than English</a:t>
            </a:r>
            <a:endParaRPr lang="sl-SI" altLang="sr-Latn-RS" sz="18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ct val="0"/>
              </a:spcBef>
              <a:buFont typeface="Arial" pitchFamily="34" charset="0"/>
              <a:buNone/>
              <a:defRPr/>
            </a:pPr>
            <a:endParaRPr lang="sl-SI" altLang="sl-SI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sl-SI" altLang="sl-SI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Activities: 21 presentations, 5 study groups</a:t>
            </a:r>
            <a:r>
              <a:rPr lang="en-US" altLang="sl-SI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sl-SI" altLang="sl-SI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4 panel Q&amp;A sessions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endParaRPr lang="sl-SI" altLang="sl-SI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701" name="AutoShape 7" descr="Image result for lithuania flag"/>
          <p:cNvSpPr>
            <a:spLocks noChangeAspect="1" noChangeArrowheads="1"/>
          </p:cNvSpPr>
          <p:nvPr/>
        </p:nvSpPr>
        <p:spPr bwMode="auto">
          <a:xfrm>
            <a:off x="155575" y="-503238"/>
            <a:ext cx="1752600" cy="1047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lt-LT" altLang="lt-LT" sz="1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9702" name="AutoShape 9" descr="Image result for lithuania flag"/>
          <p:cNvSpPr>
            <a:spLocks noChangeAspect="1" noChangeArrowheads="1"/>
          </p:cNvSpPr>
          <p:nvPr/>
        </p:nvSpPr>
        <p:spPr bwMode="auto">
          <a:xfrm>
            <a:off x="155575" y="-503238"/>
            <a:ext cx="1752600" cy="1047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lt-LT" altLang="lt-LT" sz="180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9703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9150" y="1844675"/>
            <a:ext cx="18002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3500438"/>
            <a:ext cx="3360738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hr-HR" altLang="bg-BG" sz="2400" b="1" dirty="0">
                <a:latin typeface="Arial" charset="0"/>
                <a:cs typeface="Arial" charset="0"/>
              </a:rPr>
            </a:br>
            <a:r>
              <a:rPr lang="en-US" altLang="bg-BG" sz="2000" b="1" dirty="0">
                <a:latin typeface="Arial" charset="0"/>
                <a:cs typeface="Arial" charset="0"/>
              </a:rPr>
              <a:t>20</a:t>
            </a:r>
            <a:r>
              <a:rPr lang="sl-SI" altLang="bg-BG" sz="2000" b="1" dirty="0">
                <a:latin typeface="Arial" charset="0"/>
                <a:cs typeface="Arial" charset="0"/>
              </a:rPr>
              <a:t>22</a:t>
            </a:r>
            <a:r>
              <a:rPr lang="en-US" altLang="bg-BG" sz="2000" b="1" dirty="0">
                <a:latin typeface="Arial" charset="0"/>
                <a:cs typeface="Arial" charset="0"/>
              </a:rPr>
              <a:t> </a:t>
            </a:r>
            <a:r>
              <a:rPr lang="hr-HR" altLang="bg-BG" sz="2000" b="1" dirty="0">
                <a:latin typeface="Arial" charset="0"/>
                <a:cs typeface="Arial" charset="0"/>
              </a:rPr>
              <a:t>NATO-</a:t>
            </a:r>
            <a:r>
              <a:rPr lang="en-US" altLang="bg-BG" sz="2000" b="1" dirty="0">
                <a:latin typeface="Arial" charset="0"/>
                <a:cs typeface="Arial" charset="0"/>
              </a:rPr>
              <a:t>BILC </a:t>
            </a:r>
            <a:r>
              <a:rPr lang="sl-SI" altLang="bg-BG" sz="2000" b="1" dirty="0">
                <a:latin typeface="Arial" charset="0"/>
                <a:cs typeface="Arial" charset="0"/>
              </a:rPr>
              <a:t>STANAG 6001 Testing Workshop</a:t>
            </a:r>
            <a:br>
              <a:rPr lang="sl-SI" altLang="bg-BG" sz="2000" b="1" dirty="0">
                <a:latin typeface="Arial" charset="0"/>
                <a:cs typeface="Arial" charset="0"/>
              </a:rPr>
            </a:br>
            <a:r>
              <a:rPr lang="sl-SI" altLang="bg-BG" sz="2000" b="1" dirty="0">
                <a:latin typeface="Arial" charset="0"/>
                <a:cs typeface="Arial" charset="0"/>
              </a:rPr>
              <a:t>Bonn, Germany</a:t>
            </a:r>
            <a:br>
              <a:rPr lang="en-US" altLang="lt-LT" sz="2000" b="1" dirty="0">
                <a:latin typeface="Arial" charset="0"/>
                <a:cs typeface="Arial" charset="0"/>
              </a:rPr>
            </a:br>
            <a:r>
              <a:rPr lang="sl-SI" altLang="lt-LT" sz="2000" b="1" dirty="0">
                <a:latin typeface="Arial" charset="0"/>
                <a:cs typeface="Arial" charset="0"/>
              </a:rPr>
              <a:t>6 </a:t>
            </a:r>
            <a:r>
              <a:rPr lang="en-US" altLang="lt-LT" sz="2000" b="1" dirty="0">
                <a:latin typeface="Arial" charset="0"/>
                <a:cs typeface="Arial" charset="0"/>
              </a:rPr>
              <a:t>–</a:t>
            </a:r>
            <a:r>
              <a:rPr lang="hr-HR" altLang="lt-LT" sz="2000" b="1" dirty="0">
                <a:latin typeface="Arial" charset="0"/>
                <a:cs typeface="Arial" charset="0"/>
              </a:rPr>
              <a:t> </a:t>
            </a:r>
            <a:r>
              <a:rPr lang="sl-SI" altLang="lt-LT" sz="2000" b="1" dirty="0">
                <a:latin typeface="Arial" charset="0"/>
                <a:cs typeface="Arial" charset="0"/>
              </a:rPr>
              <a:t>8 September</a:t>
            </a:r>
            <a:r>
              <a:rPr lang="en-US" altLang="lt-LT" sz="2000" b="1" dirty="0">
                <a:latin typeface="Arial" charset="0"/>
                <a:cs typeface="Arial" charset="0"/>
              </a:rPr>
              <a:t>, 20</a:t>
            </a:r>
            <a:r>
              <a:rPr lang="sl-SI" altLang="lt-LT" sz="2000" b="1" dirty="0">
                <a:latin typeface="Arial" charset="0"/>
                <a:cs typeface="Arial" charset="0"/>
              </a:rPr>
              <a:t>22</a:t>
            </a:r>
            <a:endParaRPr lang="en-US" altLang="lt-LT" sz="2000" b="1" dirty="0">
              <a:latin typeface="Arial" charset="0"/>
              <a:cs typeface="Arial" charset="0"/>
            </a:endParaRPr>
          </a:p>
        </p:txBody>
      </p:sp>
      <p:sp>
        <p:nvSpPr>
          <p:cNvPr id="2" name="Subtitle 2"/>
          <p:cNvSpPr>
            <a:spLocks noGrp="1"/>
          </p:cNvSpPr>
          <p:nvPr>
            <p:ph sz="half" idx="1"/>
          </p:nvPr>
        </p:nvSpPr>
        <p:spPr>
          <a:xfrm>
            <a:off x="457200" y="1340768"/>
            <a:ext cx="8507288" cy="4785397"/>
          </a:xfrm>
        </p:spPr>
        <p:txBody>
          <a:bodyPr/>
          <a:lstStyle/>
          <a:p>
            <a:pPr marL="0" lvl="4" indent="0" algn="ctr">
              <a:buNone/>
              <a:defRPr/>
            </a:pPr>
            <a:r>
              <a:rPr lang="en-US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Increasing Standardization and Efficiency of STANAG 6001 Testing in the Digital Age</a:t>
            </a:r>
            <a:endParaRPr lang="hr-HR" sz="2400" b="1" i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0" indent="0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sl-SI" altLang="sl-SI" sz="1600" b="1" dirty="0">
                <a:latin typeface="Arial" pitchFamily="34" charset="0"/>
                <a:cs typeface="Arial" pitchFamily="34" charset="0"/>
              </a:rPr>
              <a:t>Topics</a:t>
            </a:r>
            <a:r>
              <a:rPr lang="en-US" altLang="sl-SI" sz="1600" b="1" dirty="0">
                <a:latin typeface="Arial" pitchFamily="34" charset="0"/>
                <a:cs typeface="Arial" pitchFamily="34" charset="0"/>
              </a:rPr>
              <a:t>:</a:t>
            </a:r>
            <a:endParaRPr lang="en-US" altLang="sl-SI" sz="1600" dirty="0">
              <a:latin typeface="Arial" pitchFamily="34" charset="0"/>
              <a:cs typeface="Arial" pitchFamily="34" charset="0"/>
            </a:endParaRPr>
          </a:p>
          <a:p>
            <a:pPr lvl="0">
              <a:spcBef>
                <a:spcPts val="0"/>
              </a:spcBef>
            </a:pPr>
            <a:r>
              <a:rPr lang="hr-HR" sz="1600" dirty="0">
                <a:latin typeface="Arial" pitchFamily="34" charset="0"/>
                <a:cs typeface="Arial" pitchFamily="34" charset="0"/>
              </a:rPr>
              <a:t>T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esting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Level 1 </a:t>
            </a:r>
            <a:endParaRPr lang="hr-HR" sz="1600" dirty="0">
              <a:latin typeface="Arial" pitchFamily="34" charset="0"/>
              <a:cs typeface="Arial" pitchFamily="34" charset="0"/>
            </a:endParaRPr>
          </a:p>
          <a:p>
            <a:pPr lvl="0">
              <a:spcBef>
                <a:spcPts val="0"/>
              </a:spcBef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Testing Level 4</a:t>
            </a:r>
            <a:endParaRPr lang="hr-HR" sz="1600" dirty="0">
              <a:latin typeface="Arial" pitchFamily="34" charset="0"/>
              <a:cs typeface="Arial" pitchFamily="34" charset="0"/>
            </a:endParaRPr>
          </a:p>
          <a:p>
            <a:pPr lvl="0">
              <a:spcBef>
                <a:spcPts val="0"/>
              </a:spcBef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Statistics</a:t>
            </a:r>
            <a:endParaRPr lang="hr-HR" sz="1600" dirty="0">
              <a:latin typeface="Arial" pitchFamily="34" charset="0"/>
              <a:cs typeface="Arial" pitchFamily="34" charset="0"/>
            </a:endParaRPr>
          </a:p>
          <a:p>
            <a:pPr lvl="0">
              <a:spcBef>
                <a:spcPts val="0"/>
              </a:spcBef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Efficiencies for test development </a:t>
            </a:r>
            <a:endParaRPr lang="hr-HR" sz="1600" dirty="0">
              <a:latin typeface="Arial" pitchFamily="34" charset="0"/>
              <a:cs typeface="Arial" pitchFamily="34" charset="0"/>
            </a:endParaRPr>
          </a:p>
          <a:p>
            <a:pPr lvl="0">
              <a:spcBef>
                <a:spcPts val="0"/>
              </a:spcBef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Virtual speaking tests</a:t>
            </a:r>
            <a:endParaRPr lang="hr-HR" sz="1600" dirty="0">
              <a:latin typeface="Arial" pitchFamily="34" charset="0"/>
              <a:cs typeface="Arial" pitchFamily="34" charset="0"/>
            </a:endParaRPr>
          </a:p>
          <a:p>
            <a:pPr lvl="0">
              <a:spcBef>
                <a:spcPts val="0"/>
              </a:spcBef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Remote proctoring</a:t>
            </a:r>
            <a:endParaRPr lang="hr-HR" sz="16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Authenticity in the digital age</a:t>
            </a:r>
            <a:endParaRPr lang="hr-HR" sz="16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Online testing considerations (format, visuals, layout)</a:t>
            </a:r>
            <a:endParaRPr lang="hr-HR" sz="1600" dirty="0">
              <a:latin typeface="Arial" pitchFamily="34" charset="0"/>
              <a:cs typeface="Arial" pitchFamily="34" charset="0"/>
            </a:endParaRPr>
          </a:p>
          <a:p>
            <a:pPr lvl="0">
              <a:spcBef>
                <a:spcPts val="0"/>
              </a:spcBef>
            </a:pPr>
            <a:endParaRPr lang="hr-HR" sz="1600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sl-SI" altLang="sl-SI" sz="1600" b="1" dirty="0">
                <a:latin typeface="Arial" pitchFamily="34" charset="0"/>
                <a:cs typeface="Arial" pitchFamily="34" charset="0"/>
              </a:rPr>
              <a:t>Activities:</a:t>
            </a:r>
          </a:p>
          <a:p>
            <a:pPr marL="18000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sl-SI" altLang="sl-SI" sz="1600" dirty="0">
                <a:latin typeface="Arial" pitchFamily="34" charset="0"/>
                <a:cs typeface="Arial" pitchFamily="34" charset="0"/>
              </a:rPr>
              <a:t>10 presentations + 4 digital poster presentations</a:t>
            </a:r>
          </a:p>
          <a:p>
            <a:pPr marL="18000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sl-SI" altLang="sl-SI" sz="1600" dirty="0">
                <a:latin typeface="Arial" pitchFamily="34" charset="0"/>
                <a:cs typeface="Arial" pitchFamily="34" charset="0"/>
              </a:rPr>
              <a:t>3 workshops</a:t>
            </a:r>
          </a:p>
          <a:p>
            <a:pPr marL="18000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sl-SI" altLang="sl-SI" sz="1600" dirty="0">
                <a:latin typeface="Arial" pitchFamily="34" charset="0"/>
                <a:cs typeface="Arial" pitchFamily="34" charset="0"/>
              </a:rPr>
              <a:t>6 mini-workshops</a:t>
            </a:r>
          </a:p>
          <a:p>
            <a:pPr marL="18000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sl-SI" altLang="sl-SI" sz="1600" dirty="0">
                <a:latin typeface="Arial" pitchFamily="34" charset="0"/>
                <a:cs typeface="Arial" pitchFamily="34" charset="0"/>
              </a:rPr>
              <a:t>4 Q &amp; A panels</a:t>
            </a:r>
          </a:p>
          <a:p>
            <a:pPr marL="180000" indent="0">
              <a:spcBef>
                <a:spcPct val="0"/>
              </a:spcBef>
              <a:buFont typeface="Arial" pitchFamily="34" charset="0"/>
              <a:buNone/>
              <a:defRPr/>
            </a:pPr>
            <a:endParaRPr lang="sl-SI" altLang="sl-SI" sz="1600" dirty="0">
              <a:latin typeface="Arial" pitchFamily="34" charset="0"/>
              <a:cs typeface="Arial" pitchFamily="34" charset="0"/>
            </a:endParaRPr>
          </a:p>
          <a:p>
            <a:pPr marL="180000" indent="0">
              <a:spcBef>
                <a:spcPct val="0"/>
              </a:spcBef>
              <a:buFont typeface="Arial" pitchFamily="34" charset="0"/>
              <a:buNone/>
              <a:defRPr/>
            </a:pPr>
            <a:endParaRPr lang="sl-SI" altLang="sl-SI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496916" y="2204864"/>
            <a:ext cx="4038600" cy="4525963"/>
          </a:xfrm>
        </p:spPr>
        <p:txBody>
          <a:bodyPr/>
          <a:lstStyle/>
          <a:p>
            <a:pPr lvl="0" algn="just">
              <a:spcBef>
                <a:spcPts val="0"/>
              </a:spcBef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Scoring models</a:t>
            </a:r>
            <a:endParaRPr lang="hr-HR" sz="1600" dirty="0">
              <a:latin typeface="Arial" pitchFamily="34" charset="0"/>
              <a:cs typeface="Arial" pitchFamily="34" charset="0"/>
            </a:endParaRPr>
          </a:p>
          <a:p>
            <a:pPr lvl="0" algn="just">
              <a:spcBef>
                <a:spcPts val="0"/>
              </a:spcBef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Multistage adaptive testing algorithms</a:t>
            </a:r>
            <a:endParaRPr lang="hr-HR" sz="1600" dirty="0">
              <a:latin typeface="Arial" pitchFamily="34" charset="0"/>
              <a:cs typeface="Arial" pitchFamily="34" charset="0"/>
            </a:endParaRPr>
          </a:p>
          <a:p>
            <a:pPr lvl="0" algn="just">
              <a:spcBef>
                <a:spcPts val="0"/>
              </a:spcBef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Automated scoring</a:t>
            </a:r>
            <a:endParaRPr lang="hr-HR" sz="1600" dirty="0">
              <a:latin typeface="Arial" pitchFamily="34" charset="0"/>
              <a:cs typeface="Arial" pitchFamily="34" charset="0"/>
            </a:endParaRPr>
          </a:p>
          <a:p>
            <a:pPr lvl="0" algn="just">
              <a:spcBef>
                <a:spcPts val="0"/>
              </a:spcBef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New platforms for test analysis</a:t>
            </a:r>
            <a:endParaRPr lang="hr-HR" sz="1600" dirty="0">
              <a:latin typeface="Arial" pitchFamily="34" charset="0"/>
              <a:cs typeface="Arial" pitchFamily="34" charset="0"/>
            </a:endParaRPr>
          </a:p>
          <a:p>
            <a:pPr lvl="0" algn="just">
              <a:spcBef>
                <a:spcPts val="0"/>
              </a:spcBef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Digital tools for collecting feedback</a:t>
            </a:r>
            <a:endParaRPr lang="hr-HR" sz="1600" dirty="0">
              <a:latin typeface="Arial" pitchFamily="34" charset="0"/>
              <a:cs typeface="Arial" pitchFamily="34" charset="0"/>
            </a:endParaRPr>
          </a:p>
          <a:p>
            <a:pPr lvl="0" algn="just">
              <a:spcBef>
                <a:spcPts val="0"/>
              </a:spcBef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Online norming and item moderation</a:t>
            </a:r>
            <a:endParaRPr lang="hr-HR" sz="1600" dirty="0">
              <a:latin typeface="Arial" pitchFamily="34" charset="0"/>
              <a:cs typeface="Arial" pitchFamily="34" charset="0"/>
            </a:endParaRPr>
          </a:p>
          <a:p>
            <a:pPr lvl="0" algn="just">
              <a:spcBef>
                <a:spcPts val="0"/>
              </a:spcBef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Shared Item Bank</a:t>
            </a:r>
            <a:endParaRPr lang="hr-HR" sz="1600" dirty="0">
              <a:latin typeface="Arial" pitchFamily="34" charset="0"/>
              <a:cs typeface="Arial" pitchFamily="34" charset="0"/>
            </a:endParaRPr>
          </a:p>
          <a:p>
            <a:endParaRPr lang="hr-HR" dirty="0"/>
          </a:p>
        </p:txBody>
      </p:sp>
      <p:sp>
        <p:nvSpPr>
          <p:cNvPr id="27650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2CAA04E-57D5-4DD3-961B-05B35582D290}" type="slidenum">
              <a:rPr lang="en-US" altLang="lt-LT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lt-LT" sz="1200">
              <a:solidFill>
                <a:srgbClr val="898989"/>
              </a:solidFill>
            </a:endParaRPr>
          </a:p>
        </p:txBody>
      </p:sp>
      <p:sp>
        <p:nvSpPr>
          <p:cNvPr id="27653" name="AutoShape 7" descr="Image result for lithuania flag"/>
          <p:cNvSpPr>
            <a:spLocks noChangeAspect="1" noChangeArrowheads="1"/>
          </p:cNvSpPr>
          <p:nvPr/>
        </p:nvSpPr>
        <p:spPr bwMode="auto">
          <a:xfrm>
            <a:off x="155575" y="-503238"/>
            <a:ext cx="1752600" cy="1047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lt-LT" altLang="lt-LT" sz="1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7654" name="AutoShape 9" descr="Image result for lithuania flag"/>
          <p:cNvSpPr>
            <a:spLocks noChangeAspect="1" noChangeArrowheads="1"/>
          </p:cNvSpPr>
          <p:nvPr/>
        </p:nvSpPr>
        <p:spPr bwMode="auto">
          <a:xfrm>
            <a:off x="155575" y="-503238"/>
            <a:ext cx="1752600" cy="1047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lt-LT" altLang="lt-LT" sz="180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616" y="3789040"/>
            <a:ext cx="1436160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797152"/>
            <a:ext cx="2789495" cy="1672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B1DCD6E-8E13-49B7-876B-FCB5D4103915}" type="slidenum">
              <a:rPr lang="en-US" altLang="en-US" sz="1400" smtClean="0">
                <a:solidFill>
                  <a:srgbClr val="000000"/>
                </a:solidFill>
                <a:latin typeface="Times New Roman" pitchFamily="18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1747" name="Rectangle 2"/>
          <p:cNvSpPr>
            <a:spLocks noGrp="1"/>
          </p:cNvSpPr>
          <p:nvPr>
            <p:ph type="title" idx="4294967295"/>
          </p:nvPr>
        </p:nvSpPr>
        <p:spPr>
          <a:xfrm>
            <a:off x="1027113" y="115888"/>
            <a:ext cx="7162800" cy="1044575"/>
          </a:xfrm>
        </p:spPr>
        <p:txBody>
          <a:bodyPr/>
          <a:lstStyle/>
          <a:p>
            <a:pPr eaLnBrk="1" hangingPunct="1"/>
            <a:r>
              <a:rPr lang="en-US" altLang="en-US" sz="2000" b="1">
                <a:latin typeface="Arial" charset="0"/>
                <a:cs typeface="Arial" charset="0"/>
              </a:rPr>
              <a:t>BILC Professional Development </a:t>
            </a:r>
            <a:br>
              <a:rPr lang="en-US" altLang="en-US" sz="2000" b="1">
                <a:latin typeface="Arial" charset="0"/>
                <a:cs typeface="Arial" charset="0"/>
              </a:rPr>
            </a:br>
            <a:r>
              <a:rPr lang="en-US" altLang="en-US" sz="2000" b="1">
                <a:latin typeface="Arial" charset="0"/>
                <a:cs typeface="Arial" charset="0"/>
              </a:rPr>
              <a:t>Programme in Partnership Cooperation Menu </a:t>
            </a:r>
            <a:br>
              <a:rPr lang="en-US" altLang="en-US" sz="2000" b="1">
                <a:latin typeface="Arial" charset="0"/>
                <a:cs typeface="Arial" charset="0"/>
              </a:rPr>
            </a:br>
            <a:r>
              <a:rPr lang="en-US" altLang="en-US" sz="2000" b="1">
                <a:latin typeface="Arial" charset="0"/>
                <a:cs typeface="Arial" charset="0"/>
              </a:rPr>
              <a:t>(PCM. i. e. ACT-sponsored BILC courses)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-230188" y="1435100"/>
            <a:ext cx="6840538" cy="3527425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  <p:txBody>
          <a:bodyPr/>
          <a:lstStyle/>
          <a:p>
            <a:pPr lvl="1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Language Testing Seminars </a:t>
            </a:r>
            <a:r>
              <a:rPr lang="en-US" sz="2000" dirty="0"/>
              <a:t>(conducted at PLTCE):</a:t>
            </a:r>
          </a:p>
          <a:p>
            <a:pPr marL="800100" lvl="1" indent="-342900" algn="just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000" dirty="0">
                <a:solidFill>
                  <a:prstClr val="black"/>
                </a:solidFill>
              </a:rPr>
              <a:t>Language Testing Seminar, ACT.647, 2 weeks; </a:t>
            </a:r>
          </a:p>
          <a:p>
            <a:pPr marL="800100" lvl="1" indent="-342900" algn="just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000" dirty="0">
                <a:solidFill>
                  <a:prstClr val="black"/>
                </a:solidFill>
              </a:rPr>
              <a:t>Advanced Language Testing Seminar, ACT.658, 3 weeks; </a:t>
            </a:r>
          </a:p>
          <a:p>
            <a:pPr marL="800100" lvl="1" indent="-342900" algn="just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000" dirty="0">
                <a:solidFill>
                  <a:prstClr val="black"/>
                </a:solidFill>
              </a:rPr>
              <a:t>Language Standards and Assessment, ACT.648, 2 weeks.</a:t>
            </a:r>
          </a:p>
          <a:p>
            <a:pPr marL="800100" lvl="1" indent="-3429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2. BILC Methodology Workshops</a:t>
            </a:r>
          </a:p>
          <a:p>
            <a:pPr marL="742950" lvl="1" indent="-285750" algn="just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000" dirty="0">
                <a:solidFill>
                  <a:prstClr val="black"/>
                </a:solidFill>
              </a:rPr>
              <a:t>English Teaching Faculty Development Workshop “Teaching Speaking and Writing for Military Purposes”, ACT.659, 2 weeks. Conducted at 3 PTECs PLTCE, Bulgaria and Slovenia.            </a:t>
            </a:r>
          </a:p>
          <a:p>
            <a:pPr marL="341313" lvl="1" algn="just">
              <a:spcBef>
                <a:spcPts val="12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000" dirty="0">
                <a:solidFill>
                  <a:prstClr val="black"/>
                </a:solidFill>
              </a:rPr>
              <a:t>Facilitators: </a:t>
            </a:r>
            <a:r>
              <a:rPr lang="en-US" altLang="en-US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BILC teaching &amp; testing experts from 24 nations.</a:t>
            </a:r>
            <a:endParaRPr lang="en-US" sz="2000" dirty="0">
              <a:solidFill>
                <a:prstClr val="black"/>
              </a:solidFill>
            </a:endParaRPr>
          </a:p>
          <a:p>
            <a:pPr marL="341313" lvl="1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000" dirty="0">
                <a:solidFill>
                  <a:prstClr val="black"/>
                </a:solidFill>
              </a:rPr>
              <a:t>			</a:t>
            </a:r>
          </a:p>
          <a:p>
            <a:pPr marL="341313" lvl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800100" lvl="1" indent="-342900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800100" lvl="1" indent="-342900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solidFill>
                <a:prstClr val="black"/>
              </a:solidFill>
            </a:endParaRPr>
          </a:p>
        </p:txBody>
      </p:sp>
      <p:pic>
        <p:nvPicPr>
          <p:cNvPr id="31749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513" y="1435100"/>
            <a:ext cx="2289175" cy="1425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0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49" b="12415"/>
          <a:stretch>
            <a:fillRect/>
          </a:stretch>
        </p:blipFill>
        <p:spPr bwMode="auto">
          <a:xfrm>
            <a:off x="6777038" y="4962525"/>
            <a:ext cx="1800225" cy="163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938" y="3429000"/>
            <a:ext cx="1584325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5661025"/>
            <a:ext cx="1403350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15616" y="282866"/>
            <a:ext cx="7162800" cy="1044575"/>
          </a:xfrm>
        </p:spPr>
        <p:txBody>
          <a:bodyPr/>
          <a:lstStyle/>
          <a:p>
            <a:pPr eaLnBrk="1" hangingPunct="1"/>
            <a:r>
              <a:rPr lang="en-US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BILC Professional Development </a:t>
            </a:r>
            <a:br>
              <a:rPr lang="sl-SI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</a:br>
            <a:r>
              <a:rPr lang="sl-SI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English Teaching </a:t>
            </a:r>
            <a:br>
              <a:rPr lang="sl-SI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</a:br>
            <a:r>
              <a:rPr lang="sl-SI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Faculty Development Workshop LITE</a:t>
            </a:r>
            <a:endParaRPr lang="en-US" alt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107950" y="1341438"/>
            <a:ext cx="8640763" cy="4464050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  <p:txBody>
          <a:bodyPr/>
          <a:lstStyle/>
          <a:p>
            <a:pPr lvl="1">
              <a:spcBef>
                <a:spcPts val="0"/>
              </a:spcBef>
              <a:spcAft>
                <a:spcPts val="0"/>
              </a:spcAft>
              <a:defRPr/>
            </a:pPr>
            <a:endParaRPr lang="sl-SI" altLang="en-US" b="1" dirty="0">
              <a:solidFill>
                <a:srgbClr val="00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sl-SI" altLang="en-US" sz="2800" b="1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</a:t>
            </a:r>
            <a:r>
              <a:rPr lang="en-US" altLang="en-US" sz="2800" b="1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BILC Methodology Workshop</a:t>
            </a:r>
            <a:r>
              <a:rPr lang="sl-SI" altLang="en-US" sz="2800" b="1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2800" b="1" dirty="0">
              <a:solidFill>
                <a:srgbClr val="00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7063" lvl="1" indent="-285750" algn="just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sz="2800" dirty="0" err="1">
                <a:solidFill>
                  <a:prstClr val="black"/>
                </a:solidFill>
              </a:rPr>
              <a:t>developing</a:t>
            </a:r>
            <a:r>
              <a:rPr lang="sl-SI" sz="2800" dirty="0">
                <a:solidFill>
                  <a:prstClr val="black"/>
                </a:solidFill>
              </a:rPr>
              <a:t> </a:t>
            </a:r>
            <a:r>
              <a:rPr lang="sl-SI" sz="2800" dirty="0" err="1">
                <a:solidFill>
                  <a:prstClr val="black"/>
                </a:solidFill>
              </a:rPr>
              <a:t>speaking</a:t>
            </a:r>
            <a:r>
              <a:rPr lang="sl-SI" sz="2800" dirty="0">
                <a:solidFill>
                  <a:prstClr val="black"/>
                </a:solidFill>
              </a:rPr>
              <a:t> </a:t>
            </a:r>
            <a:r>
              <a:rPr lang="sl-SI" sz="2800" dirty="0" err="1">
                <a:solidFill>
                  <a:prstClr val="black"/>
                </a:solidFill>
              </a:rPr>
              <a:t>and</a:t>
            </a:r>
            <a:r>
              <a:rPr lang="sl-SI" sz="2800" dirty="0">
                <a:solidFill>
                  <a:prstClr val="black"/>
                </a:solidFill>
              </a:rPr>
              <a:t> </a:t>
            </a:r>
            <a:r>
              <a:rPr lang="sl-SI" sz="2800" dirty="0" err="1">
                <a:solidFill>
                  <a:prstClr val="black"/>
                </a:solidFill>
              </a:rPr>
              <a:t>writing</a:t>
            </a:r>
            <a:r>
              <a:rPr lang="sl-SI" sz="2800" dirty="0">
                <a:solidFill>
                  <a:prstClr val="black"/>
                </a:solidFill>
              </a:rPr>
              <a:t> </a:t>
            </a:r>
            <a:r>
              <a:rPr lang="sl-SI" sz="2800" dirty="0" err="1">
                <a:solidFill>
                  <a:prstClr val="black"/>
                </a:solidFill>
              </a:rPr>
              <a:t>skills</a:t>
            </a:r>
            <a:r>
              <a:rPr lang="sl-SI" sz="2800" dirty="0">
                <a:solidFill>
                  <a:prstClr val="black"/>
                </a:solidFill>
              </a:rPr>
              <a:t> </a:t>
            </a:r>
            <a:r>
              <a:rPr lang="sl-SI" sz="2800" dirty="0" err="1">
                <a:solidFill>
                  <a:prstClr val="black"/>
                </a:solidFill>
              </a:rPr>
              <a:t>for</a:t>
            </a:r>
            <a:r>
              <a:rPr lang="sl-SI" sz="2800" dirty="0">
                <a:solidFill>
                  <a:prstClr val="black"/>
                </a:solidFill>
              </a:rPr>
              <a:t> </a:t>
            </a:r>
            <a:r>
              <a:rPr lang="sl-SI" sz="2800" dirty="0" err="1">
                <a:solidFill>
                  <a:prstClr val="black"/>
                </a:solidFill>
              </a:rPr>
              <a:t>students</a:t>
            </a:r>
            <a:r>
              <a:rPr lang="sl-SI" sz="2800" dirty="0">
                <a:solidFill>
                  <a:prstClr val="black"/>
                </a:solidFill>
              </a:rPr>
              <a:t> in </a:t>
            </a:r>
            <a:r>
              <a:rPr lang="sl-SI" sz="2800" dirty="0" err="1">
                <a:solidFill>
                  <a:prstClr val="black"/>
                </a:solidFill>
              </a:rPr>
              <a:t>military</a:t>
            </a:r>
            <a:r>
              <a:rPr lang="sl-SI" sz="2800" dirty="0">
                <a:solidFill>
                  <a:prstClr val="black"/>
                </a:solidFill>
              </a:rPr>
              <a:t> </a:t>
            </a:r>
            <a:r>
              <a:rPr lang="sl-SI" sz="2800" dirty="0" err="1">
                <a:solidFill>
                  <a:prstClr val="black"/>
                </a:solidFill>
              </a:rPr>
              <a:t>environment</a:t>
            </a:r>
            <a:r>
              <a:rPr lang="sl-SI" sz="2800" dirty="0">
                <a:solidFill>
                  <a:prstClr val="black"/>
                </a:solidFill>
              </a:rPr>
              <a:t>,</a:t>
            </a:r>
          </a:p>
          <a:p>
            <a:pPr marL="627063" lvl="1" indent="-285750" algn="just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sz="2800" dirty="0" err="1">
                <a:solidFill>
                  <a:prstClr val="black"/>
                </a:solidFill>
              </a:rPr>
              <a:t>communicative</a:t>
            </a:r>
            <a:r>
              <a:rPr lang="sl-SI" sz="2800" dirty="0">
                <a:solidFill>
                  <a:prstClr val="black"/>
                </a:solidFill>
              </a:rPr>
              <a:t> </a:t>
            </a:r>
            <a:r>
              <a:rPr lang="sl-SI" sz="2800" dirty="0" err="1">
                <a:solidFill>
                  <a:prstClr val="black"/>
                </a:solidFill>
              </a:rPr>
              <a:t>approach</a:t>
            </a:r>
            <a:r>
              <a:rPr lang="sl-SI" sz="2800" dirty="0">
                <a:solidFill>
                  <a:prstClr val="black"/>
                </a:solidFill>
              </a:rPr>
              <a:t>,</a:t>
            </a:r>
          </a:p>
          <a:p>
            <a:pPr marL="627063" lvl="1" indent="-285750" algn="just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sz="2800" dirty="0" err="1">
                <a:solidFill>
                  <a:prstClr val="black"/>
                </a:solidFill>
              </a:rPr>
              <a:t>familiarization</a:t>
            </a:r>
            <a:r>
              <a:rPr lang="sl-SI" sz="2800" dirty="0">
                <a:solidFill>
                  <a:prstClr val="black"/>
                </a:solidFill>
              </a:rPr>
              <a:t> </a:t>
            </a:r>
            <a:r>
              <a:rPr lang="sl-SI" sz="2800" dirty="0" err="1">
                <a:solidFill>
                  <a:prstClr val="black"/>
                </a:solidFill>
              </a:rPr>
              <a:t>with</a:t>
            </a:r>
            <a:r>
              <a:rPr lang="sl-SI" sz="2800" dirty="0">
                <a:solidFill>
                  <a:prstClr val="black"/>
                </a:solidFill>
              </a:rPr>
              <a:t> STANAG 6001.</a:t>
            </a:r>
          </a:p>
          <a:p>
            <a:pPr marL="341313" lvl="1">
              <a:spcBef>
                <a:spcPts val="12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sl-SI" sz="2800" dirty="0">
                <a:solidFill>
                  <a:prstClr val="black"/>
                </a:solidFill>
              </a:rPr>
              <a:t>Participating nations</a:t>
            </a:r>
            <a:r>
              <a:rPr lang="en-US" sz="2800" dirty="0">
                <a:solidFill>
                  <a:prstClr val="black"/>
                </a:solidFill>
              </a:rPr>
              <a:t>:</a:t>
            </a:r>
            <a:r>
              <a:rPr lang="sl-SI" sz="2800" dirty="0">
                <a:solidFill>
                  <a:prstClr val="black"/>
                </a:solidFill>
              </a:rPr>
              <a:t> </a:t>
            </a:r>
          </a:p>
          <a:p>
            <a:pPr marL="341313" lvl="1">
              <a:spcBef>
                <a:spcPts val="12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341313" lvl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>
                <a:solidFill>
                  <a:prstClr val="black"/>
                </a:solidFill>
              </a:rPr>
              <a:t>			</a:t>
            </a:r>
          </a:p>
          <a:p>
            <a:pPr marL="341313" lvl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800100" lvl="1" indent="-342900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800100" lvl="1" indent="-342900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49156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8077200" y="6248400"/>
            <a:ext cx="3810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74C136E4-B0BF-4689-83CD-A19459499372}" type="slidenum">
              <a:rPr lang="en-US" altLang="en-US" sz="1400">
                <a:solidFill>
                  <a:srgbClr val="000000"/>
                </a:solidFill>
                <a:latin typeface="Times New Roman" pitchFamily="18" charset="0"/>
              </a:rPr>
              <a:pPr/>
              <a:t>9</a:t>
            </a:fld>
            <a:endParaRPr lang="en-US" alt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49157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892" y="4941168"/>
            <a:ext cx="658812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036" y="4894616"/>
            <a:ext cx="657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959268"/>
            <a:ext cx="65405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6870226"/>
      </p:ext>
    </p:extLst>
  </p:cSld>
  <p:clrMapOvr>
    <a:masterClrMapping/>
  </p:clrMapOvr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T Briefing Slide Jan 16 amended" id="{D8AE786A-EBDE-470C-A93B-26ABE920E854}" vid="{709845A2-3593-4D5C-A7F9-E50018982BC9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T Briefing Slide Jan 16 amended" id="{D8AE786A-EBDE-470C-A93B-26ABE920E854}" vid="{709845A2-3593-4D5C-A7F9-E50018982BC9}"/>
    </a:ext>
  </a:extLst>
</a:theme>
</file>

<file path=ppt/theme/theme4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3015</TotalTime>
  <Words>1261</Words>
  <Application>Microsoft Macintosh PowerPoint</Application>
  <PresentationFormat>On-screen Show (4:3)</PresentationFormat>
  <Paragraphs>259</Paragraphs>
  <Slides>22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Arial</vt:lpstr>
      <vt:lpstr>Arial Black</vt:lpstr>
      <vt:lpstr>Calibri</vt:lpstr>
      <vt:lpstr>Calibri Light</vt:lpstr>
      <vt:lpstr>Times New Roman</vt:lpstr>
      <vt:lpstr>Wingdings</vt:lpstr>
      <vt:lpstr>2_Custom Design</vt:lpstr>
      <vt:lpstr>Custom Design</vt:lpstr>
      <vt:lpstr>1_Custom Design</vt:lpstr>
      <vt:lpstr>8_Office Theme</vt:lpstr>
      <vt:lpstr>Acrobat Document</vt:lpstr>
      <vt:lpstr>PowerPoint Presentation</vt:lpstr>
      <vt:lpstr>PowerPoint Presentation</vt:lpstr>
      <vt:lpstr>PowerPoint Presentation</vt:lpstr>
      <vt:lpstr>Major BILC Events</vt:lpstr>
      <vt:lpstr>2021 NATO-BILC Professional Development Seminar Vilnius, Lithuania  3 – 7 October, 2021</vt:lpstr>
      <vt:lpstr>2022 NATO-BILC Annual Conference  Loreto, Italy  22 – 26 May, 2022</vt:lpstr>
      <vt:lpstr> 2022 NATO-BILC STANAG 6001 Testing Workshop Bonn, Germany 6 – 8 September, 2022</vt:lpstr>
      <vt:lpstr>BILC Professional Development  Programme in Partnership Cooperation Menu  (PCM. i. e. ACT-sponsored BILC courses)</vt:lpstr>
      <vt:lpstr>BILC Professional Development   English Teaching  Faculty Development Workshop LITE</vt:lpstr>
      <vt:lpstr>BILC Professional Development Introduction to Research Workshop</vt:lpstr>
      <vt:lpstr>   BILC Support October 2021 – October 2022</vt:lpstr>
      <vt:lpstr>JTAC WORKING GROUP</vt:lpstr>
      <vt:lpstr>Shared Item Bank Working Group</vt:lpstr>
      <vt:lpstr>L4 Working Group</vt:lpstr>
      <vt:lpstr>MILITARY TERMINOLOGY CONFERENCE</vt:lpstr>
      <vt:lpstr>BILC SharP</vt:lpstr>
      <vt:lpstr>BILC site – www.natobilc.org </vt:lpstr>
      <vt:lpstr>BILC site – www.natobilc.org </vt:lpstr>
      <vt:lpstr>PowerPoint Presentation</vt:lpstr>
      <vt:lpstr> Applied Research and Practical Experience in Teaching and Learning Languages </vt:lpstr>
      <vt:lpstr>PowerPoint Presentation</vt:lpstr>
      <vt:lpstr>Questions?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 BILC Conference 20-24 May, Lisbon</dc:title>
  <dc:creator>HP</dc:creator>
  <cp:lastModifiedBy>Jakub Niewelt</cp:lastModifiedBy>
  <cp:revision>402</cp:revision>
  <cp:lastPrinted>2019-05-21T08:20:41Z</cp:lastPrinted>
  <dcterms:created xsi:type="dcterms:W3CDTF">2018-04-19T14:50:03Z</dcterms:created>
  <dcterms:modified xsi:type="dcterms:W3CDTF">2024-11-23T15:43:54Z</dcterms:modified>
</cp:coreProperties>
</file>