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4"/>
  </p:sldMasterIdLst>
  <p:notesMasterIdLst>
    <p:notesMasterId r:id="rId18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</p:sldIdLst>
  <p:sldSz cx="9144000" cy="5143500" type="screen16x9"/>
  <p:notesSz cx="6858000" cy="9144000"/>
  <p:embeddedFontLst>
    <p:embeddedFont>
      <p:font typeface="Calibri" panose="020F0502020204030204" pitchFamily="34" charset="0"/>
      <p:regular r:id="rId19"/>
      <p:bold r:id="rId20"/>
      <p:italic r:id="rId21"/>
      <p:boldItalic r:id="rId22"/>
    </p:embeddedFont>
    <p:embeddedFont>
      <p:font typeface="Merriweather" panose="00000500000000000000" pitchFamily="2" charset="0"/>
      <p:regular r:id="rId23"/>
      <p:bold r:id="rId24"/>
      <p:italic r:id="rId25"/>
      <p:boldItalic r:id="rId26"/>
    </p:embeddedFont>
    <p:embeddedFont>
      <p:font typeface="Roboto" panose="02000000000000000000" pitchFamily="2" charset="0"/>
      <p:regular r:id="rId27"/>
      <p:bold r:id="rId28"/>
      <p:italic r:id="rId29"/>
      <p:boldItalic r:id="rId30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6091F21A-A4FD-4763-A8D7-9F7ABAAF4E6A}">
  <a:tblStyle styleId="{6091F21A-A4FD-4763-A8D7-9F7ABAAF4E6A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38" d="100"/>
          <a:sy n="138" d="100"/>
        </p:scale>
        <p:origin x="756" y="10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" Type="http://schemas.openxmlformats.org/officeDocument/2006/relationships/customXml" Target="../customXml/item3.xml"/><Relationship Id="rId21" Type="http://schemas.openxmlformats.org/officeDocument/2006/relationships/font" Target="fonts/font3.fntdata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font" Target="fonts/font7.fntdata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6.fntdata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10" Type="http://schemas.openxmlformats.org/officeDocument/2006/relationships/slide" Target="slides/slide6.xml"/><Relationship Id="rId19" Type="http://schemas.openxmlformats.org/officeDocument/2006/relationships/font" Target="fonts/font1.fntdata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g28860592964_0_3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6" name="Google Shape;166;g28860592964_0_3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28860592964_0_3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28860592964_0_3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g28860592964_0_3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2" name="Google Shape;182;g28860592964_0_3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g28860592964_0_3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9" name="Google Shape;189;g28860592964_0_3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28860592964_0_1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28860592964_0_1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g28860592964_0_1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" name="Google Shape;78;g28860592964_0_1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28860592964_0_2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4" name="Google Shape;94;g28860592964_0_2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28860592964_0_2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28860592964_0_2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g28860592964_0_2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2" name="Google Shape;112;g28860592964_0_2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g28860592964_0_2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9" name="Google Shape;119;g28860592964_0_2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28860592964_0_2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28860592964_0_2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28860592964_0_2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28860592964_0_2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125" y="0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311700" y="1878560"/>
            <a:ext cx="4242600" cy="738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bg>
      <p:bgPr>
        <a:solidFill>
          <a:schemeClr val="dk1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1"/>
          <p:cNvSpPr txBox="1">
            <a:spLocks noGrp="1"/>
          </p:cNvSpPr>
          <p:nvPr>
            <p:ph type="title" hasCustomPrompt="1"/>
          </p:nvPr>
        </p:nvSpPr>
        <p:spPr>
          <a:xfrm>
            <a:off x="311750" y="831175"/>
            <a:ext cx="5334900" cy="1244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0000"/>
              <a:buNone/>
              <a:defRPr sz="10000">
                <a:solidFill>
                  <a:schemeClr val="lt1"/>
                </a:solidFill>
              </a:defRPr>
            </a:lvl9pPr>
          </a:lstStyle>
          <a:p>
            <a:r>
              <a:t>xx%</a:t>
            </a:r>
          </a:p>
        </p:txBody>
      </p:sp>
      <p:sp>
        <p:nvSpPr>
          <p:cNvPr id="56" name="Google Shape;56;p11"/>
          <p:cNvSpPr txBox="1">
            <a:spLocks noGrp="1"/>
          </p:cNvSpPr>
          <p:nvPr>
            <p:ph type="body" idx="1"/>
          </p:nvPr>
        </p:nvSpPr>
        <p:spPr>
          <a:xfrm>
            <a:off x="311700" y="2121425"/>
            <a:ext cx="5334900" cy="94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accent3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15;p3"/>
          <p:cNvSpPr/>
          <p:nvPr/>
        </p:nvSpPr>
        <p:spPr>
          <a:xfrm>
            <a:off x="0" y="48099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</p:sp>
      <p:sp>
        <p:nvSpPr>
          <p:cNvPr id="16" name="Google Shape;16;p3"/>
          <p:cNvSpPr/>
          <p:nvPr/>
        </p:nvSpPr>
        <p:spPr>
          <a:xfrm>
            <a:off x="0" y="0"/>
            <a:ext cx="9144250" cy="4398100"/>
          </a:xfrm>
          <a:custGeom>
            <a:avLst/>
            <a:gdLst/>
            <a:ahLst/>
            <a:cxnLst/>
            <a:rect l="l" t="t" r="r" b="b"/>
            <a:pathLst>
              <a:path w="365770" h="175924" extrusionOk="0">
                <a:moveTo>
                  <a:pt x="0" y="0"/>
                </a:moveTo>
                <a:lnTo>
                  <a:pt x="365770" y="0"/>
                </a:lnTo>
                <a:lnTo>
                  <a:pt x="365760" y="70914"/>
                </a:lnTo>
                <a:lnTo>
                  <a:pt x="0" y="175924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</p:sp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0" y="0"/>
            <a:ext cx="4314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4"/>
          <p:cNvSpPr/>
          <p:nvPr/>
        </p:nvSpPr>
        <p:spPr>
          <a:xfrm>
            <a:off x="0" y="44125"/>
            <a:ext cx="4313625" cy="4399375"/>
          </a:xfrm>
          <a:custGeom>
            <a:avLst/>
            <a:gdLst/>
            <a:ahLst/>
            <a:cxnLst/>
            <a:rect l="l" t="t" r="r" b="b"/>
            <a:pathLst>
              <a:path w="172545" h="175975" extrusionOk="0">
                <a:moveTo>
                  <a:pt x="0" y="157"/>
                </a:moveTo>
                <a:lnTo>
                  <a:pt x="172419" y="0"/>
                </a:lnTo>
                <a:lnTo>
                  <a:pt x="172545" y="126541"/>
                </a:lnTo>
                <a:lnTo>
                  <a:pt x="0" y="1759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</p:sp>
      <p:sp>
        <p:nvSpPr>
          <p:cNvPr id="22" name="Google Shape;22;p4"/>
          <p:cNvSpPr/>
          <p:nvPr/>
        </p:nvSpPr>
        <p:spPr>
          <a:xfrm>
            <a:off x="-125" y="0"/>
            <a:ext cx="4316900" cy="4395600"/>
          </a:xfrm>
          <a:custGeom>
            <a:avLst/>
            <a:gdLst/>
            <a:ahLst/>
            <a:cxnLst/>
            <a:rect l="l" t="t" r="r" b="b"/>
            <a:pathLst>
              <a:path w="172676" h="175824" extrusionOk="0">
                <a:moveTo>
                  <a:pt x="0" y="6"/>
                </a:moveTo>
                <a:lnTo>
                  <a:pt x="172676" y="0"/>
                </a:lnTo>
                <a:lnTo>
                  <a:pt x="172562" y="126442"/>
                </a:lnTo>
                <a:lnTo>
                  <a:pt x="0" y="175824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</p:sp>
      <p:sp>
        <p:nvSpPr>
          <p:cNvPr id="23" name="Google Shape;23;p4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706500" cy="2508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4"/>
          <p:cNvSpPr txBox="1">
            <a:spLocks noGrp="1"/>
          </p:cNvSpPr>
          <p:nvPr>
            <p:ph type="body" idx="1"/>
          </p:nvPr>
        </p:nvSpPr>
        <p:spPr>
          <a:xfrm>
            <a:off x="4644675" y="500925"/>
            <a:ext cx="4166400" cy="4098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5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311700" y="1505700"/>
            <a:ext cx="3999900" cy="30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2"/>
          </p:nvPr>
        </p:nvSpPr>
        <p:spPr>
          <a:xfrm>
            <a:off x="4832400" y="1505700"/>
            <a:ext cx="3999900" cy="307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6"/>
          <p:cNvSpPr/>
          <p:nvPr/>
        </p:nvSpPr>
        <p:spPr>
          <a:xfrm>
            <a:off x="0" y="0"/>
            <a:ext cx="9144000" cy="12771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" name="Google Shape;34;p6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8520600" cy="623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5" name="Google Shape;35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7"/>
          <p:cNvSpPr/>
          <p:nvPr/>
        </p:nvSpPr>
        <p:spPr>
          <a:xfrm>
            <a:off x="0" y="0"/>
            <a:ext cx="37644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" name="Google Shape;38;p7"/>
          <p:cNvSpPr txBox="1">
            <a:spLocks noGrp="1"/>
          </p:cNvSpPr>
          <p:nvPr>
            <p:ph type="title"/>
          </p:nvPr>
        </p:nvSpPr>
        <p:spPr>
          <a:xfrm>
            <a:off x="311725" y="500925"/>
            <a:ext cx="3127500" cy="1829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9" name="Google Shape;39;p7"/>
          <p:cNvSpPr txBox="1">
            <a:spLocks noGrp="1"/>
          </p:cNvSpPr>
          <p:nvPr>
            <p:ph type="body" idx="1"/>
          </p:nvPr>
        </p:nvSpPr>
        <p:spPr>
          <a:xfrm>
            <a:off x="311700" y="2390650"/>
            <a:ext cx="3127500" cy="229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300"/>
              <a:buChar char="●"/>
              <a:defRPr>
                <a:solidFill>
                  <a:schemeClr val="accent2"/>
                </a:solidFill>
              </a:defRPr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●"/>
              <a:defRPr>
                <a:solidFill>
                  <a:schemeClr val="accent2"/>
                </a:solidFill>
              </a:defRPr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○"/>
              <a:defRPr>
                <a:solidFill>
                  <a:schemeClr val="accent2"/>
                </a:solidFill>
              </a:defRPr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100"/>
              <a:buChar char="■"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40" name="Google Shape;40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accent3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"/>
          <p:cNvSpPr txBox="1">
            <a:spLocks noGrp="1"/>
          </p:cNvSpPr>
          <p:nvPr>
            <p:ph type="title"/>
          </p:nvPr>
        </p:nvSpPr>
        <p:spPr>
          <a:xfrm>
            <a:off x="311675" y="798600"/>
            <a:ext cx="6247800" cy="3546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43" name="Google Shape;43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9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" name="Google Shape;46;p9"/>
          <p:cNvSpPr txBox="1">
            <a:spLocks noGrp="1"/>
          </p:cNvSpPr>
          <p:nvPr>
            <p:ph type="title"/>
          </p:nvPr>
        </p:nvSpPr>
        <p:spPr>
          <a:xfrm>
            <a:off x="311300" y="500925"/>
            <a:ext cx="3704400" cy="2049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9"/>
          <p:cNvSpPr txBox="1">
            <a:spLocks noGrp="1"/>
          </p:cNvSpPr>
          <p:nvPr>
            <p:ph type="subTitle" idx="1"/>
          </p:nvPr>
        </p:nvSpPr>
        <p:spPr>
          <a:xfrm>
            <a:off x="304800" y="2626725"/>
            <a:ext cx="3704400" cy="92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600"/>
              <a:buNone/>
              <a:defRPr sz="16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48" name="Google Shape;48;p9"/>
          <p:cNvSpPr txBox="1">
            <a:spLocks noGrp="1"/>
          </p:cNvSpPr>
          <p:nvPr>
            <p:ph type="body" idx="2"/>
          </p:nvPr>
        </p:nvSpPr>
        <p:spPr>
          <a:xfrm>
            <a:off x="4879025" y="500925"/>
            <a:ext cx="3954000" cy="411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spcBef>
                <a:spcPts val="0"/>
              </a:spcBef>
              <a:spcAft>
                <a:spcPts val="0"/>
              </a:spcAft>
              <a:buSzPts val="1300"/>
              <a:buChar char="●"/>
              <a:defRPr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/>
            </a:lvl9pPr>
          </a:lstStyle>
          <a:p>
            <a:endParaRPr/>
          </a:p>
        </p:txBody>
      </p:sp>
      <p:sp>
        <p:nvSpPr>
          <p:cNvPr id="49" name="Google Shape;49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0"/>
          <p:cNvSpPr/>
          <p:nvPr/>
        </p:nvSpPr>
        <p:spPr>
          <a:xfrm>
            <a:off x="0" y="4369000"/>
            <a:ext cx="9144000" cy="7743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10"/>
          <p:cNvSpPr txBox="1">
            <a:spLocks noGrp="1"/>
          </p:cNvSpPr>
          <p:nvPr>
            <p:ph type="body" idx="1"/>
          </p:nvPr>
        </p:nvSpPr>
        <p:spPr>
          <a:xfrm>
            <a:off x="311700" y="4521400"/>
            <a:ext cx="7979400" cy="460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Merriweather"/>
              <a:buNone/>
              <a:defRPr>
                <a:solidFill>
                  <a:schemeClr val="l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</a:lstStyle>
          <a:p>
            <a:endParaRPr/>
          </a:p>
        </p:txBody>
      </p:sp>
      <p:sp>
        <p:nvSpPr>
          <p:cNvPr id="53" name="Google Shape;5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paradigm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Font typeface="Merriweather"/>
              <a:buNone/>
              <a:defRPr sz="2800">
                <a:solidFill>
                  <a:schemeClr val="accent1"/>
                </a:solidFill>
                <a:latin typeface="Merriweather"/>
                <a:ea typeface="Merriweather"/>
                <a:cs typeface="Merriweather"/>
                <a:sym typeface="Merriweather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11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300"/>
              <a:buFont typeface="Roboto"/>
              <a:buChar char="●"/>
              <a:defRPr sz="13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marL="914400" lvl="1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marL="1371600" lvl="2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marL="1828800" lvl="3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marL="2286000" lvl="4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marL="2743200" lvl="5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marL="3200400" lvl="6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●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marL="3657600" lvl="7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○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marL="4114800" lvl="8" indent="-29845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100"/>
              <a:buFont typeface="Roboto"/>
              <a:buChar char="■"/>
              <a:defRPr sz="11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3"/>
          <p:cNvSpPr txBox="1">
            <a:spLocks noGrp="1"/>
          </p:cNvSpPr>
          <p:nvPr>
            <p:ph type="ctrTitle"/>
          </p:nvPr>
        </p:nvSpPr>
        <p:spPr>
          <a:xfrm>
            <a:off x="311700" y="539725"/>
            <a:ext cx="8520600" cy="1282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latin typeface="Roboto"/>
                <a:ea typeface="Roboto"/>
                <a:cs typeface="Roboto"/>
                <a:sym typeface="Roboto"/>
              </a:rPr>
              <a:t>Skill Training &amp; Format Training in the Classroom</a:t>
            </a:r>
            <a:endParaRPr b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65" name="Google Shape;65;p13"/>
          <p:cNvSpPr txBox="1">
            <a:spLocks noGrp="1"/>
          </p:cNvSpPr>
          <p:nvPr>
            <p:ph type="subTitle" idx="1"/>
          </p:nvPr>
        </p:nvSpPr>
        <p:spPr>
          <a:xfrm>
            <a:off x="732550" y="1822225"/>
            <a:ext cx="2487000" cy="363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/>
              <a:t>Techniques &amp; Challenges</a:t>
            </a:r>
            <a:endParaRPr/>
          </a:p>
        </p:txBody>
      </p:sp>
      <p:sp>
        <p:nvSpPr>
          <p:cNvPr id="66" name="Google Shape;66;p13"/>
          <p:cNvSpPr txBox="1"/>
          <p:nvPr/>
        </p:nvSpPr>
        <p:spPr>
          <a:xfrm>
            <a:off x="6748800" y="3816950"/>
            <a:ext cx="2083500" cy="98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Silke Gommers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English teacher &amp; tester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Royal Military Academy 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Belgium </a:t>
            </a:r>
            <a:endParaRPr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7" name="Google Shape;6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 flipH="1">
            <a:off x="6840100" y="4936326"/>
            <a:ext cx="1824175" cy="9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68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65825" y="67351"/>
            <a:ext cx="867325" cy="5439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2"/>
          <p:cNvSpPr txBox="1">
            <a:spLocks noGrp="1"/>
          </p:cNvSpPr>
          <p:nvPr>
            <p:ph type="title"/>
          </p:nvPr>
        </p:nvSpPr>
        <p:spPr>
          <a:xfrm>
            <a:off x="148050" y="268425"/>
            <a:ext cx="9012300" cy="87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>
                <a:latin typeface="Roboto"/>
                <a:ea typeface="Roboto"/>
                <a:cs typeface="Roboto"/>
                <a:sym typeface="Roboto"/>
              </a:rPr>
              <a:t>4. The struggle (and fun) of working for the English DPT of the RMA</a:t>
            </a:r>
            <a:endParaRPr sz="3000" b="1">
              <a:solidFill>
                <a:srgbClr val="BF9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69" name="Google Shape;169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 flipH="1">
            <a:off x="6840100" y="4936326"/>
            <a:ext cx="1824175" cy="9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0" name="Google Shape;170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05800" y="1317375"/>
            <a:ext cx="2698508" cy="28535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71" name="Google Shape;171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49104" y="1280254"/>
            <a:ext cx="2853600" cy="2853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3"/>
          <p:cNvSpPr txBox="1">
            <a:spLocks noGrp="1"/>
          </p:cNvSpPr>
          <p:nvPr>
            <p:ph type="title"/>
          </p:nvPr>
        </p:nvSpPr>
        <p:spPr>
          <a:xfrm>
            <a:off x="148050" y="268425"/>
            <a:ext cx="9012300" cy="87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>
                <a:latin typeface="Roboto"/>
                <a:ea typeface="Roboto"/>
                <a:cs typeface="Roboto"/>
                <a:sym typeface="Roboto"/>
              </a:rPr>
              <a:t>4. The struggle (and fun) of working for the English DPT of the RMA</a:t>
            </a:r>
            <a:endParaRPr sz="3000" b="1">
              <a:solidFill>
                <a:srgbClr val="BF9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77" name="Google Shape;177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 flipH="1">
            <a:off x="6840100" y="4936326"/>
            <a:ext cx="1824175" cy="9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962875" y="1416100"/>
            <a:ext cx="3011800" cy="2852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9" name="Google Shape;179;p23"/>
          <p:cNvPicPr preferRelativeResize="0"/>
          <p:nvPr/>
        </p:nvPicPr>
        <p:blipFill rotWithShape="1">
          <a:blip r:embed="rId5">
            <a:alphaModFix/>
          </a:blip>
          <a:srcRect r="2676"/>
          <a:stretch/>
        </p:blipFill>
        <p:spPr>
          <a:xfrm>
            <a:off x="4757300" y="1544050"/>
            <a:ext cx="3595249" cy="2596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4"/>
          <p:cNvSpPr txBox="1">
            <a:spLocks noGrp="1"/>
          </p:cNvSpPr>
          <p:nvPr>
            <p:ph type="title"/>
          </p:nvPr>
        </p:nvSpPr>
        <p:spPr>
          <a:xfrm>
            <a:off x="148050" y="268425"/>
            <a:ext cx="9012300" cy="87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>
                <a:latin typeface="Roboto"/>
                <a:ea typeface="Roboto"/>
                <a:cs typeface="Roboto"/>
                <a:sym typeface="Roboto"/>
              </a:rPr>
              <a:t>4. The struggle (and fun) of working for the English DPT of the RMA</a:t>
            </a:r>
            <a:endParaRPr sz="3000" b="1">
              <a:solidFill>
                <a:srgbClr val="BF9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85" name="Google Shape;185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 flipH="1">
            <a:off x="6840100" y="4936326"/>
            <a:ext cx="1824175" cy="9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6" name="Google Shape;186;p24"/>
          <p:cNvPicPr preferRelativeResize="0"/>
          <p:nvPr/>
        </p:nvPicPr>
        <p:blipFill rotWithShape="1">
          <a:blip r:embed="rId4">
            <a:alphaModFix/>
          </a:blip>
          <a:srcRect r="17273"/>
          <a:stretch/>
        </p:blipFill>
        <p:spPr>
          <a:xfrm>
            <a:off x="2461625" y="1355475"/>
            <a:ext cx="4784300" cy="3258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25"/>
          <p:cNvSpPr txBox="1">
            <a:spLocks noGrp="1"/>
          </p:cNvSpPr>
          <p:nvPr>
            <p:ph type="title"/>
          </p:nvPr>
        </p:nvSpPr>
        <p:spPr>
          <a:xfrm>
            <a:off x="148050" y="268425"/>
            <a:ext cx="9012300" cy="87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>
                <a:latin typeface="Roboto"/>
                <a:ea typeface="Roboto"/>
                <a:cs typeface="Roboto"/>
                <a:sym typeface="Roboto"/>
              </a:rPr>
              <a:t>4. The struggle (and fun) of working for the English DPT of the RMA</a:t>
            </a:r>
            <a:endParaRPr sz="3000" b="1">
              <a:solidFill>
                <a:srgbClr val="BF9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92" name="Google Shape;192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 flipH="1">
            <a:off x="6840100" y="4936326"/>
            <a:ext cx="1824175" cy="9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14950" y="1145925"/>
            <a:ext cx="5424914" cy="36927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4"/>
          <p:cNvSpPr txBox="1">
            <a:spLocks noGrp="1"/>
          </p:cNvSpPr>
          <p:nvPr>
            <p:ph type="title"/>
          </p:nvPr>
        </p:nvSpPr>
        <p:spPr>
          <a:xfrm>
            <a:off x="311700" y="268425"/>
            <a:ext cx="5334900" cy="87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-GB" sz="3600" b="1">
                <a:latin typeface="Roboto"/>
                <a:ea typeface="Roboto"/>
                <a:cs typeface="Roboto"/>
                <a:sym typeface="Roboto"/>
              </a:rPr>
              <a:t>Table of contents</a:t>
            </a:r>
            <a:endParaRPr sz="3600" b="1"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74" name="Google Shape;74;p14"/>
          <p:cNvSpPr txBox="1">
            <a:spLocks noGrp="1"/>
          </p:cNvSpPr>
          <p:nvPr>
            <p:ph type="body" idx="1"/>
          </p:nvPr>
        </p:nvSpPr>
        <p:spPr>
          <a:xfrm>
            <a:off x="311700" y="1201850"/>
            <a:ext cx="8461800" cy="3373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AutoNum type="arabicPeriod"/>
            </a:pPr>
            <a:r>
              <a:rPr lang="en-GB" b="1" dirty="0">
                <a:solidFill>
                  <a:schemeClr val="lt1"/>
                </a:solidFill>
              </a:rPr>
              <a:t>The importance of English at the RMA</a:t>
            </a:r>
          </a:p>
          <a:p>
            <a:pPr marL="457200" lvl="0" indent="-31115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AutoNum type="arabicPeriod"/>
            </a:pPr>
            <a:r>
              <a:rPr lang="en-GB" b="1" dirty="0">
                <a:solidFill>
                  <a:schemeClr val="lt1"/>
                </a:solidFill>
              </a:rPr>
              <a:t>Intrinsic skill training</a:t>
            </a: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lt1"/>
                </a:solidFill>
              </a:rPr>
              <a:t>2.1 Techniques</a:t>
            </a: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lt1"/>
                </a:solidFill>
              </a:rPr>
              <a:t>2.2 Challenges</a:t>
            </a:r>
          </a:p>
          <a:p>
            <a:pPr marL="146050" lvl="0" indent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None/>
            </a:pPr>
            <a:endParaRPr lang="en-GB" b="1" dirty="0">
              <a:solidFill>
                <a:schemeClr val="lt1"/>
              </a:solidFill>
            </a:endParaRPr>
          </a:p>
          <a:p>
            <a:pPr marL="146050" indent="0">
              <a:buClr>
                <a:schemeClr val="lt1"/>
              </a:buClr>
              <a:buNone/>
            </a:pPr>
            <a:r>
              <a:rPr lang="en-GB" b="1" dirty="0">
                <a:solidFill>
                  <a:schemeClr val="lt1"/>
                </a:solidFill>
              </a:rPr>
              <a:t>3.    Format training: techniques &amp; challenges</a:t>
            </a: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lt1"/>
                </a:solidFill>
              </a:rPr>
              <a:t>3.1 Techniques</a:t>
            </a:r>
          </a:p>
          <a:p>
            <a:pPr marL="45720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en-GB" dirty="0">
                <a:solidFill>
                  <a:schemeClr val="lt1"/>
                </a:solidFill>
              </a:rPr>
              <a:t>3.2 Challenges</a:t>
            </a:r>
          </a:p>
          <a:p>
            <a:pPr>
              <a:buClr>
                <a:schemeClr val="lt1"/>
              </a:buClr>
              <a:buFont typeface="Roboto"/>
              <a:buAutoNum type="arabicPeriod"/>
            </a:pPr>
            <a:endParaRPr lang="en-GB" b="1" dirty="0">
              <a:solidFill>
                <a:schemeClr val="lt1"/>
              </a:solidFill>
            </a:endParaRPr>
          </a:p>
          <a:p>
            <a:pPr marL="146050" indent="0">
              <a:buClr>
                <a:schemeClr val="lt1"/>
              </a:buClr>
              <a:buNone/>
            </a:pPr>
            <a:r>
              <a:rPr lang="en-US" b="1" dirty="0">
                <a:solidFill>
                  <a:schemeClr val="lt1"/>
                </a:solidFill>
              </a:rPr>
              <a:t>4.    The struggle (and fun) of working for the English DPT of the RMA</a:t>
            </a:r>
            <a:endParaRPr b="1" dirty="0">
              <a:solidFill>
                <a:schemeClr val="lt1"/>
              </a:solidFill>
            </a:endParaRPr>
          </a:p>
        </p:txBody>
      </p:sp>
      <p:pic>
        <p:nvPicPr>
          <p:cNvPr id="75" name="Google Shape;7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 flipH="1">
            <a:off x="6840100" y="4936326"/>
            <a:ext cx="1824175" cy="96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15"/>
          <p:cNvSpPr txBox="1">
            <a:spLocks noGrp="1"/>
          </p:cNvSpPr>
          <p:nvPr>
            <p:ph type="title"/>
          </p:nvPr>
        </p:nvSpPr>
        <p:spPr>
          <a:xfrm>
            <a:off x="311700" y="268425"/>
            <a:ext cx="8581200" cy="87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457200" lvl="0" indent="-457200" algn="l" rtl="0">
              <a:spcBef>
                <a:spcPts val="0"/>
              </a:spcBef>
              <a:spcAft>
                <a:spcPts val="0"/>
              </a:spcAft>
              <a:buSzPts val="3600"/>
              <a:buFont typeface="Roboto"/>
              <a:buAutoNum type="arabicPeriod"/>
            </a:pPr>
            <a:r>
              <a:rPr lang="en-GB" sz="3600" b="1">
                <a:latin typeface="Roboto"/>
                <a:ea typeface="Roboto"/>
                <a:cs typeface="Roboto"/>
                <a:sym typeface="Roboto"/>
              </a:rPr>
              <a:t>The importance of English at the RMA</a:t>
            </a:r>
            <a:endParaRPr sz="3600" b="1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81" name="Google Shape;8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 flipH="1">
            <a:off x="6840100" y="4936326"/>
            <a:ext cx="1824175" cy="963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82" name="Google Shape;82;p15"/>
          <p:cNvGraphicFramePr/>
          <p:nvPr/>
        </p:nvGraphicFramePr>
        <p:xfrm>
          <a:off x="1390600" y="1675550"/>
          <a:ext cx="6662300" cy="2561275"/>
        </p:xfrm>
        <a:graphic>
          <a:graphicData uri="http://schemas.openxmlformats.org/drawingml/2006/table">
            <a:tbl>
              <a:tblPr>
                <a:noFill/>
                <a:tableStyleId>{6091F21A-A4FD-4763-A8D7-9F7ABAAF4E6A}</a:tableStyleId>
              </a:tblPr>
              <a:tblGrid>
                <a:gridCol w="3331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311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7350">
                <a:tc>
                  <a:txBody>
                    <a:bodyPr/>
                    <a:lstStyle/>
                    <a:p>
                      <a:pPr marL="230399" lvl="0" indent="-230399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b="1">
                          <a:solidFill>
                            <a:schemeClr val="lt1"/>
                          </a:solidFill>
                        </a:rPr>
                        <a:t>SOCIAL &amp; MILITARY SCIENCES </a:t>
                      </a:r>
                      <a:r>
                        <a:rPr lang="en-GB" sz="1000">
                          <a:solidFill>
                            <a:schemeClr val="lt1"/>
                          </a:solidFill>
                        </a:rPr>
                        <a:t>SSMW</a:t>
                      </a:r>
                      <a:endParaRPr sz="1000">
                        <a:solidFill>
                          <a:schemeClr val="lt1"/>
                        </a:solidFill>
                      </a:endParaRPr>
                    </a:p>
                  </a:txBody>
                  <a:tcPr marL="90000" marR="91425" marT="90000" marB="91425">
                    <a:lnL w="76200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230399" lvl="0" indent="-230399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b="1">
                          <a:solidFill>
                            <a:schemeClr val="lt1"/>
                          </a:solidFill>
                        </a:rPr>
                        <a:t>POLYTECHNICS </a:t>
                      </a:r>
                      <a:endParaRPr sz="1600" b="1">
                        <a:solidFill>
                          <a:schemeClr val="lt1"/>
                        </a:solidFill>
                      </a:endParaRPr>
                    </a:p>
                    <a:p>
                      <a:pPr marL="230399" lvl="0" indent="-230399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00">
                          <a:solidFill>
                            <a:schemeClr val="lt1"/>
                          </a:solidFill>
                        </a:rPr>
                        <a:t>POL</a:t>
                      </a:r>
                      <a:endParaRPr sz="1000">
                        <a:solidFill>
                          <a:schemeClr val="lt1"/>
                        </a:solidFill>
                      </a:endParaRPr>
                    </a:p>
                  </a:txBody>
                  <a:tcPr marL="90000" marR="91425" marT="90000" marB="91425">
                    <a:lnL w="9525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 gridSpan="2">
                  <a:txBody>
                    <a:bodyPr/>
                    <a:lstStyle/>
                    <a:p>
                      <a:pPr marL="230399" lvl="0" indent="-230399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lt1"/>
                          </a:solidFill>
                        </a:rPr>
                        <a:t>bachelor 1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L="90000" marR="91425" marT="90000" marB="91425">
                    <a:lnL w="76200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1000">
                <a:tc gridSpan="2">
                  <a:txBody>
                    <a:bodyPr/>
                    <a:lstStyle/>
                    <a:p>
                      <a:pPr marL="230399" lvl="0" indent="-230399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lt1"/>
                          </a:solidFill>
                        </a:rPr>
                        <a:t>bachelor 2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L="90000" marR="91425" marT="90000" marB="91425">
                    <a:lnL w="76200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marL="230399" lvl="0" indent="-230399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lt1"/>
                          </a:solidFill>
                        </a:rPr>
                        <a:t>bachelor 3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L="90000" marR="91425" marT="90000" marB="91425">
                    <a:lnL w="76200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38100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0">
                <a:tc rowSpan="2">
                  <a:txBody>
                    <a:bodyPr/>
                    <a:lstStyle/>
                    <a:p>
                      <a:pPr marL="230399" lvl="0" indent="-230399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solidFill>
                          <a:schemeClr val="lt1"/>
                        </a:solidFill>
                      </a:endParaRPr>
                    </a:p>
                    <a:p>
                      <a:pPr marL="230399" lvl="0" indent="-230399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lt1"/>
                          </a:solidFill>
                        </a:rPr>
                        <a:t>master 1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L="90000" marR="91425" marT="90000" marB="91425">
                    <a:lnL w="76200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230399" lvl="0" indent="-230399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lt1"/>
                          </a:solidFill>
                        </a:rPr>
                        <a:t>master 1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L="90000" marR="91425" marT="90000" marB="91425">
                    <a:lnL w="9525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38100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nl-B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230399" lvl="0" indent="-230399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>
                          <a:solidFill>
                            <a:schemeClr val="lt1"/>
                          </a:solidFill>
                        </a:rPr>
                        <a:t>master 2</a:t>
                      </a:r>
                      <a:endParaRPr>
                        <a:solidFill>
                          <a:schemeClr val="lt1"/>
                        </a:solidFill>
                      </a:endParaRPr>
                    </a:p>
                  </a:txBody>
                  <a:tcPr marL="90000" marR="91425" marT="90000" marB="91425">
                    <a:lnL w="9525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83" name="Google Shape;83;p15"/>
          <p:cNvSpPr txBox="1"/>
          <p:nvPr/>
        </p:nvSpPr>
        <p:spPr>
          <a:xfrm>
            <a:off x="3250600" y="1188025"/>
            <a:ext cx="29925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>
                <a:solidFill>
                  <a:srgbClr val="BF9000"/>
                </a:solidFill>
                <a:latin typeface="Roboto"/>
                <a:ea typeface="Roboto"/>
                <a:cs typeface="Roboto"/>
                <a:sym typeface="Roboto"/>
              </a:rPr>
              <a:t>no entrance exams | 0000 - 3333</a:t>
            </a:r>
            <a:endParaRPr b="1">
              <a:solidFill>
                <a:srgbClr val="BF9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4" name="Google Shape;84;p15"/>
          <p:cNvSpPr txBox="1"/>
          <p:nvPr/>
        </p:nvSpPr>
        <p:spPr>
          <a:xfrm>
            <a:off x="311700" y="2627200"/>
            <a:ext cx="857400" cy="498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rgbClr val="BF9000"/>
                </a:solidFill>
                <a:latin typeface="Roboto"/>
                <a:ea typeface="Roboto"/>
                <a:cs typeface="Roboto"/>
                <a:sym typeface="Roboto"/>
              </a:rPr>
              <a:t>IN DUTCH &amp; FRENCH</a:t>
            </a:r>
            <a:endParaRPr sz="1100" b="1">
              <a:solidFill>
                <a:srgbClr val="BF9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5" name="Google Shape;85;p15"/>
          <p:cNvSpPr txBox="1"/>
          <p:nvPr/>
        </p:nvSpPr>
        <p:spPr>
          <a:xfrm>
            <a:off x="206100" y="3648925"/>
            <a:ext cx="9837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rgbClr val="BF9000"/>
                </a:solidFill>
                <a:latin typeface="Roboto"/>
                <a:ea typeface="Roboto"/>
                <a:cs typeface="Roboto"/>
                <a:sym typeface="Roboto"/>
              </a:rPr>
              <a:t>IN ENGLISH</a:t>
            </a:r>
            <a:endParaRPr sz="1100" b="1">
              <a:solidFill>
                <a:srgbClr val="BF9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6" name="Google Shape;86;p15"/>
          <p:cNvSpPr/>
          <p:nvPr/>
        </p:nvSpPr>
        <p:spPr>
          <a:xfrm>
            <a:off x="1245175" y="2331025"/>
            <a:ext cx="41700" cy="1137000"/>
          </a:xfrm>
          <a:prstGeom prst="leftBracket">
            <a:avLst>
              <a:gd name="adj" fmla="val 8333"/>
            </a:avLst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7" name="Google Shape;87;p15"/>
          <p:cNvSpPr/>
          <p:nvPr/>
        </p:nvSpPr>
        <p:spPr>
          <a:xfrm>
            <a:off x="1245175" y="3538100"/>
            <a:ext cx="41700" cy="741300"/>
          </a:xfrm>
          <a:prstGeom prst="leftBracket">
            <a:avLst>
              <a:gd name="adj" fmla="val 8333"/>
            </a:avLst>
          </a:prstGeom>
          <a:noFill/>
          <a:ln w="2857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8" name="Google Shape;88;p15"/>
          <p:cNvSpPr/>
          <p:nvPr/>
        </p:nvSpPr>
        <p:spPr>
          <a:xfrm>
            <a:off x="8156625" y="2360400"/>
            <a:ext cx="93600" cy="945900"/>
          </a:xfrm>
          <a:prstGeom prst="downArrow">
            <a:avLst>
              <a:gd name="adj1" fmla="val 50000"/>
              <a:gd name="adj2" fmla="val 50000"/>
            </a:avLst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89" name="Google Shape;89;p15"/>
          <p:cNvSpPr txBox="1"/>
          <p:nvPr/>
        </p:nvSpPr>
        <p:spPr>
          <a:xfrm>
            <a:off x="8274400" y="2571750"/>
            <a:ext cx="7968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rgbClr val="BF9000"/>
                </a:solidFill>
                <a:latin typeface="Roboto"/>
                <a:ea typeface="Roboto"/>
                <a:cs typeface="Roboto"/>
                <a:sym typeface="Roboto"/>
              </a:rPr>
              <a:t>6 official attempts</a:t>
            </a:r>
            <a:endParaRPr/>
          </a:p>
        </p:txBody>
      </p:sp>
      <p:sp>
        <p:nvSpPr>
          <p:cNvPr id="90" name="Google Shape;90;p15"/>
          <p:cNvSpPr/>
          <p:nvPr/>
        </p:nvSpPr>
        <p:spPr>
          <a:xfrm>
            <a:off x="8149925" y="3442850"/>
            <a:ext cx="353400" cy="25200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91" name="Google Shape;91;p15"/>
          <p:cNvSpPr txBox="1"/>
          <p:nvPr/>
        </p:nvSpPr>
        <p:spPr>
          <a:xfrm>
            <a:off x="8553600" y="3278450"/>
            <a:ext cx="17109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100" b="1">
                <a:solidFill>
                  <a:srgbClr val="BF9000"/>
                </a:solidFill>
                <a:latin typeface="Roboto"/>
                <a:ea typeface="Roboto"/>
                <a:cs typeface="Roboto"/>
                <a:sym typeface="Roboto"/>
              </a:rPr>
              <a:t>3232 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16"/>
          <p:cNvSpPr txBox="1">
            <a:spLocks noGrp="1"/>
          </p:cNvSpPr>
          <p:nvPr>
            <p:ph type="title"/>
          </p:nvPr>
        </p:nvSpPr>
        <p:spPr>
          <a:xfrm>
            <a:off x="311700" y="268425"/>
            <a:ext cx="8685000" cy="87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>
                <a:latin typeface="Roboto"/>
                <a:ea typeface="Roboto"/>
                <a:cs typeface="Roboto"/>
                <a:sym typeface="Roboto"/>
              </a:rPr>
              <a:t>1. The importance of English at the RMA</a:t>
            </a:r>
            <a:endParaRPr sz="3000" b="1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97" name="Google Shape;97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 flipH="1">
            <a:off x="6840100" y="4936326"/>
            <a:ext cx="1824175" cy="96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8" name="Google Shape;98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9125" y="1261950"/>
            <a:ext cx="2317287" cy="3485602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281796" y="1261951"/>
            <a:ext cx="2505723" cy="16700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0" name="Google Shape;100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939919" y="1298325"/>
            <a:ext cx="2689089" cy="348560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1" name="Google Shape;101;p1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3472487" y="3068850"/>
            <a:ext cx="1906675" cy="1906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7"/>
          <p:cNvSpPr txBox="1">
            <a:spLocks noGrp="1"/>
          </p:cNvSpPr>
          <p:nvPr>
            <p:ph type="title"/>
          </p:nvPr>
        </p:nvSpPr>
        <p:spPr>
          <a:xfrm>
            <a:off x="311700" y="268425"/>
            <a:ext cx="8685000" cy="87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>
                <a:latin typeface="Roboto"/>
                <a:ea typeface="Roboto"/>
                <a:cs typeface="Roboto"/>
                <a:sym typeface="Roboto"/>
              </a:rPr>
              <a:t>1. The importance of English at the RMA</a:t>
            </a:r>
            <a:endParaRPr sz="3000" b="1"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7" name="Google Shape;107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 flipH="1">
            <a:off x="6840100" y="4936326"/>
            <a:ext cx="1824175" cy="96325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17"/>
          <p:cNvSpPr txBox="1"/>
          <p:nvPr/>
        </p:nvSpPr>
        <p:spPr>
          <a:xfrm>
            <a:off x="434675" y="1489350"/>
            <a:ext cx="7767300" cy="3382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Social &amp; Military Sciences</a:t>
            </a:r>
            <a:endParaRPr sz="2000" b="1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200" b="1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</a:pPr>
            <a:r>
              <a:rPr lang="en-GB" b="1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5 three-ECTS courses of 45 hrs → </a:t>
            </a:r>
            <a:r>
              <a:rPr lang="en-GB" b="1" dirty="0">
                <a:solidFill>
                  <a:srgbClr val="BF9000"/>
                </a:solidFill>
                <a:latin typeface="Roboto"/>
                <a:ea typeface="Roboto"/>
                <a:cs typeface="Roboto"/>
                <a:sym typeface="Roboto"/>
              </a:rPr>
              <a:t>225 hrs of English</a:t>
            </a:r>
            <a:r>
              <a:rPr lang="en-GB" b="1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in 3 years</a:t>
            </a:r>
            <a:endParaRPr b="1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Polytechnics</a:t>
            </a:r>
            <a:endParaRPr sz="2000" b="1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000" b="1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Roboto"/>
              <a:buChar char="●"/>
            </a:pPr>
            <a:r>
              <a:rPr lang="en-GB" b="1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4 three-ECTS courses of 45 hrs → </a:t>
            </a:r>
            <a:r>
              <a:rPr lang="en-GB" b="1" dirty="0">
                <a:solidFill>
                  <a:srgbClr val="BF9000"/>
                </a:solidFill>
                <a:latin typeface="Roboto"/>
                <a:ea typeface="Roboto"/>
                <a:cs typeface="Roboto"/>
                <a:sym typeface="Roboto"/>
              </a:rPr>
              <a:t>180 hrs of English</a:t>
            </a:r>
            <a:r>
              <a:rPr lang="en-GB" b="1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in </a:t>
            </a:r>
            <a:r>
              <a:rPr lang="en-GB" b="1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3 years</a:t>
            </a: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</a:pPr>
            <a:endParaRPr sz="700" b="1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nl-BE" sz="1600" b="1" dirty="0">
                <a:solidFill>
                  <a:srgbClr val="00B050"/>
                </a:solidFill>
                <a:latin typeface="Roboto"/>
                <a:ea typeface="Roboto"/>
                <a:cs typeface="Roboto"/>
                <a:sym typeface="Wingdings" panose="05000000000000000000" pitchFamily="2" charset="2"/>
              </a:rPr>
              <a:t></a:t>
            </a:r>
            <a:r>
              <a:rPr lang="nl-BE" sz="1600" b="1" dirty="0">
                <a:solidFill>
                  <a:schemeClr val="lt1"/>
                </a:solidFill>
                <a:latin typeface="Roboto"/>
                <a:ea typeface="Roboto"/>
                <a:cs typeface="Roboto"/>
                <a:sym typeface="Wingdings" panose="05000000000000000000" pitchFamily="2" charset="2"/>
              </a:rPr>
              <a:t> </a:t>
            </a:r>
            <a:r>
              <a:rPr lang="nl-BE" sz="1600" b="1" dirty="0" err="1">
                <a:solidFill>
                  <a:schemeClr val="lt1"/>
                </a:solidFill>
                <a:latin typeface="Roboto"/>
                <a:ea typeface="Roboto"/>
                <a:cs typeface="Roboto"/>
                <a:sym typeface="Wingdings" panose="05000000000000000000" pitchFamily="2" charset="2"/>
              </a:rPr>
              <a:t>skill-specific</a:t>
            </a:r>
            <a:r>
              <a:rPr lang="nl-BE" sz="1600" b="1" dirty="0">
                <a:solidFill>
                  <a:schemeClr val="lt1"/>
                </a:solidFill>
                <a:latin typeface="Roboto"/>
                <a:ea typeface="Roboto"/>
                <a:cs typeface="Roboto"/>
                <a:sym typeface="Wingdings" panose="05000000000000000000" pitchFamily="2" charset="2"/>
              </a:rPr>
              <a:t> </a:t>
            </a:r>
            <a:r>
              <a:rPr lang="nl-BE" sz="1600" b="1" dirty="0" err="1">
                <a:solidFill>
                  <a:schemeClr val="lt1"/>
                </a:solidFill>
                <a:latin typeface="Roboto"/>
                <a:ea typeface="Roboto"/>
                <a:cs typeface="Roboto"/>
                <a:sym typeface="Wingdings" panose="05000000000000000000" pitchFamily="2" charset="2"/>
              </a:rPr>
              <a:t>groups</a:t>
            </a:r>
            <a:r>
              <a:rPr lang="nl-BE" sz="1600" b="1" dirty="0">
                <a:solidFill>
                  <a:schemeClr val="lt1"/>
                </a:solidFill>
                <a:latin typeface="Roboto"/>
                <a:ea typeface="Roboto"/>
                <a:cs typeface="Roboto"/>
                <a:sym typeface="Wingdings" panose="05000000000000000000" pitchFamily="2" charset="2"/>
              </a:rPr>
              <a:t> / classes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rgbClr val="A61C00"/>
                </a:solidFill>
                <a:latin typeface="Roboto"/>
                <a:ea typeface="Roboto"/>
                <a:cs typeface="Roboto"/>
                <a:sym typeface="Roboto"/>
              </a:rPr>
              <a:t>!</a:t>
            </a:r>
            <a:r>
              <a:rPr lang="en-GB" sz="2000" b="1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</a:t>
            </a:r>
            <a:r>
              <a:rPr lang="en-GB" sz="1600" b="1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No entrance exam for English</a:t>
            </a:r>
            <a:endParaRPr sz="1600" b="1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rgbClr val="A61C00"/>
                </a:solidFill>
                <a:latin typeface="Roboto"/>
                <a:ea typeface="Roboto"/>
                <a:cs typeface="Roboto"/>
                <a:sym typeface="Roboto"/>
              </a:rPr>
              <a:t>! </a:t>
            </a:r>
            <a:r>
              <a:rPr lang="en-GB" sz="1600" b="1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Other academic courses</a:t>
            </a:r>
            <a:endParaRPr sz="1300" b="1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rgbClr val="A61C00"/>
                </a:solidFill>
                <a:latin typeface="Roboto"/>
                <a:ea typeface="Roboto"/>
                <a:cs typeface="Roboto"/>
                <a:sym typeface="Roboto"/>
              </a:rPr>
              <a:t>! </a:t>
            </a:r>
            <a:r>
              <a:rPr lang="en-GB" sz="1600" b="1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Legal exam of the 2</a:t>
            </a:r>
            <a:r>
              <a:rPr lang="en-GB" sz="1600" b="1" baseline="30000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nd</a:t>
            </a:r>
            <a:r>
              <a:rPr lang="en-GB" sz="1600" b="1" dirty="0">
                <a:solidFill>
                  <a:schemeClr val="lt1"/>
                </a:solidFill>
                <a:latin typeface="Roboto"/>
                <a:ea typeface="Roboto"/>
                <a:cs typeface="Roboto"/>
                <a:sym typeface="Roboto"/>
              </a:rPr>
              <a:t> language in BA2</a:t>
            </a:r>
            <a:endParaRPr sz="1600" b="1" dirty="0">
              <a:solidFill>
                <a:schemeClr val="lt1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09" name="Google Shape;109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03137" y="1572550"/>
            <a:ext cx="1906675" cy="19066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8"/>
          <p:cNvSpPr txBox="1">
            <a:spLocks noGrp="1"/>
          </p:cNvSpPr>
          <p:nvPr>
            <p:ph type="title"/>
          </p:nvPr>
        </p:nvSpPr>
        <p:spPr>
          <a:xfrm>
            <a:off x="311700" y="268425"/>
            <a:ext cx="8685000" cy="87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>
                <a:latin typeface="Roboto"/>
                <a:ea typeface="Roboto"/>
                <a:cs typeface="Roboto"/>
                <a:sym typeface="Roboto"/>
              </a:rPr>
              <a:t>2. Intrinsic skill training</a:t>
            </a:r>
            <a:endParaRPr sz="3000" b="1">
              <a:latin typeface="Roboto"/>
              <a:ea typeface="Roboto"/>
              <a:cs typeface="Roboto"/>
              <a:sym typeface="Roboto"/>
            </a:endParaRPr>
          </a:p>
          <a:p>
            <a:pPr marL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>
                <a:solidFill>
                  <a:srgbClr val="BF9000"/>
                </a:solidFill>
                <a:latin typeface="Roboto"/>
                <a:ea typeface="Roboto"/>
                <a:cs typeface="Roboto"/>
                <a:sym typeface="Roboto"/>
              </a:rPr>
              <a:t>2.1 Techniques</a:t>
            </a:r>
            <a:endParaRPr sz="3000" b="1">
              <a:solidFill>
                <a:srgbClr val="BF9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15" name="Google Shape;115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 flipH="1">
            <a:off x="6840100" y="4936326"/>
            <a:ext cx="1824175" cy="963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6" name="Google Shape;116;p18"/>
          <p:cNvGraphicFramePr/>
          <p:nvPr>
            <p:extLst>
              <p:ext uri="{D42A27DB-BD31-4B8C-83A1-F6EECF244321}">
                <p14:modId xmlns:p14="http://schemas.microsoft.com/office/powerpoint/2010/main" val="341681006"/>
              </p:ext>
            </p:extLst>
          </p:nvPr>
        </p:nvGraphicFramePr>
        <p:xfrm>
          <a:off x="77950" y="1421825"/>
          <a:ext cx="9010650" cy="2362140"/>
        </p:xfrm>
        <a:graphic>
          <a:graphicData uri="http://schemas.openxmlformats.org/drawingml/2006/table">
            <a:tbl>
              <a:tblPr>
                <a:noFill/>
                <a:tableStyleId>{6091F21A-A4FD-4763-A8D7-9F7ABAAF4E6A}</a:tableStyleId>
              </a:tblPr>
              <a:tblGrid>
                <a:gridCol w="22526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86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365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1348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100" b="1">
                          <a:solidFill>
                            <a:schemeClr val="lt1"/>
                          </a:solidFill>
                        </a:rPr>
                        <a:t>LISTENING </a:t>
                      </a:r>
                      <a:r>
                        <a:rPr lang="en-GB" sz="2100" b="1">
                          <a:solidFill>
                            <a:srgbClr val="BF9000"/>
                          </a:solidFill>
                        </a:rPr>
                        <a:t>3</a:t>
                      </a:r>
                      <a:endParaRPr sz="2100" b="1">
                        <a:solidFill>
                          <a:srgbClr val="BF9000"/>
                        </a:solidFill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F9000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100" b="1">
                          <a:solidFill>
                            <a:schemeClr val="lt1"/>
                          </a:solidFill>
                        </a:rPr>
                        <a:t>SPEAKING </a:t>
                      </a:r>
                      <a:r>
                        <a:rPr lang="en-GB" sz="2100" b="1">
                          <a:solidFill>
                            <a:srgbClr val="BF9000"/>
                          </a:solidFill>
                        </a:rPr>
                        <a:t>2</a:t>
                      </a:r>
                      <a:endParaRPr sz="2100" b="1">
                        <a:solidFill>
                          <a:srgbClr val="BF9000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F9000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100" b="1">
                          <a:solidFill>
                            <a:schemeClr val="lt1"/>
                          </a:solidFill>
                        </a:rPr>
                        <a:t>READING </a:t>
                      </a:r>
                      <a:r>
                        <a:rPr lang="en-GB" sz="2100" b="1">
                          <a:solidFill>
                            <a:srgbClr val="BF9000"/>
                          </a:solidFill>
                        </a:rPr>
                        <a:t>3</a:t>
                      </a:r>
                      <a:endParaRPr sz="2100" b="1">
                        <a:solidFill>
                          <a:srgbClr val="BF9000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F9000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100" b="1">
                          <a:solidFill>
                            <a:schemeClr val="lt1"/>
                          </a:solidFill>
                        </a:rPr>
                        <a:t>WRITING </a:t>
                      </a:r>
                      <a:r>
                        <a:rPr lang="en-GB" sz="2100" b="1">
                          <a:solidFill>
                            <a:srgbClr val="BF9000"/>
                          </a:solidFill>
                        </a:rPr>
                        <a:t>2</a:t>
                      </a:r>
                      <a:endParaRPr sz="2100" b="1">
                        <a:solidFill>
                          <a:srgbClr val="BF9000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F9000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307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>
                          <a:solidFill>
                            <a:schemeClr val="lt1"/>
                          </a:solidFill>
                        </a:rPr>
                        <a:t>Listening booklets</a:t>
                      </a:r>
                      <a:endParaRPr sz="170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70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rgbClr val="BF9000"/>
                          </a:solidFill>
                        </a:rPr>
                        <a:t>L3 videos &amp; podcasts + open questions</a:t>
                      </a:r>
                      <a:endParaRPr sz="1200">
                        <a:solidFill>
                          <a:srgbClr val="BF9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chemeClr val="lt1"/>
                          </a:solidFill>
                        </a:rPr>
                        <a:t>Portfolio assignments</a:t>
                      </a:r>
                      <a:endParaRPr sz="16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F9000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>
                          <a:solidFill>
                            <a:schemeClr val="lt1"/>
                          </a:solidFill>
                        </a:rPr>
                        <a:t>Intermediates</a:t>
                      </a:r>
                      <a:br>
                        <a:rPr lang="en-GB" sz="1700">
                          <a:solidFill>
                            <a:schemeClr val="lt1"/>
                          </a:solidFill>
                        </a:rPr>
                      </a:br>
                      <a:r>
                        <a:rPr lang="en-GB" sz="1700">
                          <a:solidFill>
                            <a:schemeClr val="lt1"/>
                          </a:solidFill>
                        </a:rPr>
                        <a:t>Peer assessment rec.</a:t>
                      </a:r>
                      <a:endParaRPr sz="170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rgbClr val="BF9000"/>
                          </a:solidFill>
                        </a:rPr>
                        <a:t>basic voc. &amp; gramm.</a:t>
                      </a:r>
                      <a:endParaRPr sz="1200">
                        <a:solidFill>
                          <a:srgbClr val="BF9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>
                          <a:solidFill>
                            <a:schemeClr val="lt1"/>
                          </a:solidFill>
                        </a:rPr>
                        <a:t>In class conversations</a:t>
                      </a:r>
                      <a:endParaRPr sz="12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F9000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 dirty="0">
                          <a:solidFill>
                            <a:schemeClr val="lt1"/>
                          </a:solidFill>
                        </a:rPr>
                        <a:t>Reading booklets</a:t>
                      </a:r>
                      <a:endParaRPr sz="1700" dirty="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700" dirty="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solidFill>
                            <a:srgbClr val="BF9000"/>
                          </a:solidFill>
                        </a:rPr>
                        <a:t>L3 articles, reviews, editorials + open questions</a:t>
                      </a:r>
                      <a:endParaRPr sz="1200" dirty="0">
                        <a:solidFill>
                          <a:srgbClr val="BF9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600" dirty="0">
                          <a:solidFill>
                            <a:schemeClr val="lt1"/>
                          </a:solidFill>
                        </a:rPr>
                        <a:t>Portfolio assignments</a:t>
                      </a:r>
                      <a:endParaRPr sz="1200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F9000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 dirty="0">
                          <a:solidFill>
                            <a:schemeClr val="lt1"/>
                          </a:solidFill>
                        </a:rPr>
                        <a:t>Intermediates</a:t>
                      </a:r>
                      <a:endParaRPr sz="1700" dirty="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solidFill>
                            <a:srgbClr val="BF9000"/>
                          </a:solidFill>
                        </a:rPr>
                        <a:t>basic voc. &amp; </a:t>
                      </a:r>
                      <a:r>
                        <a:rPr lang="en-GB" sz="1200" dirty="0" err="1">
                          <a:solidFill>
                            <a:srgbClr val="BF9000"/>
                          </a:solidFill>
                        </a:rPr>
                        <a:t>gramm</a:t>
                      </a:r>
                      <a:r>
                        <a:rPr lang="en-GB" sz="1200" dirty="0">
                          <a:solidFill>
                            <a:srgbClr val="BF9000"/>
                          </a:solidFill>
                        </a:rPr>
                        <a:t>.</a:t>
                      </a:r>
                      <a:endParaRPr sz="1200" dirty="0">
                        <a:solidFill>
                          <a:srgbClr val="BF9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nl-BE" sz="1600" dirty="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dirty="0">
                        <a:solidFill>
                          <a:schemeClr val="lt1"/>
                        </a:solidFill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1600" dirty="0">
                          <a:solidFill>
                            <a:schemeClr val="lt1"/>
                          </a:solidFill>
                        </a:rPr>
                        <a:t>Portfolio assignments</a:t>
                      </a: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F9000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19"/>
          <p:cNvSpPr txBox="1">
            <a:spLocks noGrp="1"/>
          </p:cNvSpPr>
          <p:nvPr>
            <p:ph type="title"/>
          </p:nvPr>
        </p:nvSpPr>
        <p:spPr>
          <a:xfrm>
            <a:off x="311700" y="268425"/>
            <a:ext cx="8685000" cy="87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>
                <a:latin typeface="Roboto"/>
                <a:ea typeface="Roboto"/>
                <a:cs typeface="Roboto"/>
                <a:sym typeface="Roboto"/>
              </a:rPr>
              <a:t>2. Intrinsic skill training</a:t>
            </a:r>
            <a:endParaRPr sz="3000" b="1">
              <a:latin typeface="Roboto"/>
              <a:ea typeface="Roboto"/>
              <a:cs typeface="Roboto"/>
              <a:sym typeface="Roboto"/>
            </a:endParaRPr>
          </a:p>
          <a:p>
            <a:pPr marL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000" b="1">
                <a:solidFill>
                  <a:srgbClr val="BF9000"/>
                </a:solidFill>
                <a:latin typeface="Roboto"/>
                <a:ea typeface="Roboto"/>
                <a:cs typeface="Roboto"/>
                <a:sym typeface="Roboto"/>
              </a:rPr>
              <a:t>2.2 Challenges</a:t>
            </a:r>
            <a:endParaRPr sz="3000" b="1">
              <a:solidFill>
                <a:srgbClr val="BF9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22" name="Google Shape;122;p19"/>
          <p:cNvSpPr txBox="1">
            <a:spLocks noGrp="1"/>
          </p:cNvSpPr>
          <p:nvPr>
            <p:ph type="body" idx="1"/>
          </p:nvPr>
        </p:nvSpPr>
        <p:spPr>
          <a:xfrm>
            <a:off x="997500" y="1314113"/>
            <a:ext cx="2367300" cy="375900"/>
          </a:xfrm>
          <a:prstGeom prst="rect">
            <a:avLst/>
          </a:prstGeom>
          <a:ln w="28575" cap="flat" cmpd="sng">
            <a:solidFill>
              <a:srgbClr val="BF9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200" dirty="0">
                <a:solidFill>
                  <a:schemeClr val="lt1"/>
                </a:solidFill>
              </a:rPr>
              <a:t>multiple skills vs. limited time</a:t>
            </a:r>
            <a:endParaRPr sz="1200" dirty="0">
              <a:solidFill>
                <a:schemeClr val="lt1"/>
              </a:solidFill>
            </a:endParaRPr>
          </a:p>
        </p:txBody>
      </p:sp>
      <p:pic>
        <p:nvPicPr>
          <p:cNvPr id="123" name="Google Shape;123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 flipH="1">
            <a:off x="6840100" y="4936326"/>
            <a:ext cx="1824175" cy="96325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19"/>
          <p:cNvSpPr txBox="1">
            <a:spLocks noGrp="1"/>
          </p:cNvSpPr>
          <p:nvPr>
            <p:ph type="body" idx="1"/>
          </p:nvPr>
        </p:nvSpPr>
        <p:spPr>
          <a:xfrm>
            <a:off x="4063650" y="1063300"/>
            <a:ext cx="1181100" cy="375900"/>
          </a:xfrm>
          <a:prstGeom prst="rect">
            <a:avLst/>
          </a:prstGeom>
          <a:ln w="28575" cap="flat" cmpd="sng">
            <a:solidFill>
              <a:srgbClr val="BF9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200" dirty="0">
                <a:solidFill>
                  <a:schemeClr val="lt1"/>
                </a:solidFill>
              </a:rPr>
              <a:t>zooming out</a:t>
            </a:r>
            <a:endParaRPr sz="1200" dirty="0">
              <a:solidFill>
                <a:schemeClr val="lt1"/>
              </a:solidFill>
            </a:endParaRPr>
          </a:p>
        </p:txBody>
      </p:sp>
      <p:sp>
        <p:nvSpPr>
          <p:cNvPr id="125" name="Google Shape;125;p19"/>
          <p:cNvSpPr txBox="1">
            <a:spLocks noGrp="1"/>
          </p:cNvSpPr>
          <p:nvPr>
            <p:ph type="body" idx="1"/>
          </p:nvPr>
        </p:nvSpPr>
        <p:spPr>
          <a:xfrm>
            <a:off x="6050950" y="1200100"/>
            <a:ext cx="1750800" cy="611400"/>
          </a:xfrm>
          <a:prstGeom prst="rect">
            <a:avLst/>
          </a:prstGeom>
          <a:ln w="28575" cap="flat" cmpd="sng">
            <a:solidFill>
              <a:srgbClr val="BF9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200" dirty="0">
                <a:solidFill>
                  <a:schemeClr val="lt1"/>
                </a:solidFill>
              </a:rPr>
              <a:t>not necessarily an </a:t>
            </a:r>
            <a:r>
              <a:rPr lang="en-GB" sz="1200" i="1" dirty="0">
                <a:solidFill>
                  <a:schemeClr val="lt1"/>
                </a:solidFill>
              </a:rPr>
              <a:t>English </a:t>
            </a:r>
            <a:r>
              <a:rPr lang="en-GB" sz="1200" dirty="0">
                <a:solidFill>
                  <a:schemeClr val="lt1"/>
                </a:solidFill>
              </a:rPr>
              <a:t>problem</a:t>
            </a:r>
            <a:endParaRPr sz="1200" dirty="0">
              <a:solidFill>
                <a:schemeClr val="lt1"/>
              </a:solidFill>
            </a:endParaRPr>
          </a:p>
        </p:txBody>
      </p:sp>
      <p:sp>
        <p:nvSpPr>
          <p:cNvPr id="126" name="Google Shape;126;p19"/>
          <p:cNvSpPr txBox="1">
            <a:spLocks noGrp="1"/>
          </p:cNvSpPr>
          <p:nvPr>
            <p:ph type="body" idx="1"/>
          </p:nvPr>
        </p:nvSpPr>
        <p:spPr>
          <a:xfrm>
            <a:off x="1801050" y="3042750"/>
            <a:ext cx="1181100" cy="375900"/>
          </a:xfrm>
          <a:prstGeom prst="rect">
            <a:avLst/>
          </a:prstGeom>
          <a:ln w="28575" cap="flat" cmpd="sng">
            <a:solidFill>
              <a:srgbClr val="BF9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200" dirty="0">
                <a:solidFill>
                  <a:schemeClr val="lt1"/>
                </a:solidFill>
              </a:rPr>
              <a:t>polysemy</a:t>
            </a:r>
            <a:endParaRPr sz="1200" dirty="0">
              <a:solidFill>
                <a:schemeClr val="lt1"/>
              </a:solidFill>
            </a:endParaRPr>
          </a:p>
        </p:txBody>
      </p:sp>
      <p:sp>
        <p:nvSpPr>
          <p:cNvPr id="127" name="Google Shape;127;p19"/>
          <p:cNvSpPr txBox="1">
            <a:spLocks noGrp="1"/>
          </p:cNvSpPr>
          <p:nvPr>
            <p:ph type="body" idx="1"/>
          </p:nvPr>
        </p:nvSpPr>
        <p:spPr>
          <a:xfrm>
            <a:off x="1347125" y="1948175"/>
            <a:ext cx="1666200" cy="375900"/>
          </a:xfrm>
          <a:prstGeom prst="rect">
            <a:avLst/>
          </a:prstGeom>
          <a:ln w="28575" cap="flat" cmpd="sng">
            <a:solidFill>
              <a:srgbClr val="BF9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200" dirty="0">
                <a:solidFill>
                  <a:srgbClr val="CC0000"/>
                </a:solidFill>
              </a:rPr>
              <a:t>!</a:t>
            </a:r>
            <a:r>
              <a:rPr lang="en-GB" sz="1200" dirty="0">
                <a:solidFill>
                  <a:schemeClr val="lt1"/>
                </a:solidFill>
              </a:rPr>
              <a:t> writing &amp; speaking</a:t>
            </a:r>
            <a:endParaRPr sz="1200" dirty="0">
              <a:solidFill>
                <a:schemeClr val="lt1"/>
              </a:solidFill>
            </a:endParaRPr>
          </a:p>
        </p:txBody>
      </p:sp>
      <p:sp>
        <p:nvSpPr>
          <p:cNvPr id="128" name="Google Shape;128;p19"/>
          <p:cNvSpPr txBox="1">
            <a:spLocks noGrp="1"/>
          </p:cNvSpPr>
          <p:nvPr>
            <p:ph type="body" idx="1"/>
          </p:nvPr>
        </p:nvSpPr>
        <p:spPr>
          <a:xfrm>
            <a:off x="4210025" y="3042750"/>
            <a:ext cx="1666200" cy="611400"/>
          </a:xfrm>
          <a:prstGeom prst="rect">
            <a:avLst/>
          </a:prstGeom>
          <a:ln w="28575" cap="flat" cmpd="sng">
            <a:solidFill>
              <a:srgbClr val="BF9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200" dirty="0">
                <a:solidFill>
                  <a:schemeClr val="lt1"/>
                </a:solidFill>
              </a:rPr>
              <a:t>individual strategies → heterogeneity</a:t>
            </a:r>
            <a:endParaRPr sz="1200" dirty="0">
              <a:solidFill>
                <a:schemeClr val="lt1"/>
              </a:solidFill>
            </a:endParaRPr>
          </a:p>
        </p:txBody>
      </p:sp>
      <p:sp>
        <p:nvSpPr>
          <p:cNvPr id="129" name="Google Shape;129;p19"/>
          <p:cNvSpPr txBox="1">
            <a:spLocks noGrp="1"/>
          </p:cNvSpPr>
          <p:nvPr>
            <p:ph type="body" idx="1"/>
          </p:nvPr>
        </p:nvSpPr>
        <p:spPr>
          <a:xfrm>
            <a:off x="6418025" y="2273775"/>
            <a:ext cx="1591500" cy="815700"/>
          </a:xfrm>
          <a:prstGeom prst="rect">
            <a:avLst/>
          </a:prstGeom>
          <a:ln w="28575" cap="flat" cmpd="sng">
            <a:solidFill>
              <a:srgbClr val="BF9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 fontScale="85000" lnSpcReduction="1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>
                <a:solidFill>
                  <a:schemeClr val="lt1"/>
                </a:solidFill>
              </a:rPr>
              <a:t>topic: prior knowledge vs. lack of interest  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130" name="Google Shape;130;p19"/>
          <p:cNvSpPr txBox="1">
            <a:spLocks noGrp="1"/>
          </p:cNvSpPr>
          <p:nvPr>
            <p:ph type="body" idx="1"/>
          </p:nvPr>
        </p:nvSpPr>
        <p:spPr>
          <a:xfrm>
            <a:off x="3749375" y="1948175"/>
            <a:ext cx="2156100" cy="699900"/>
          </a:xfrm>
          <a:prstGeom prst="rect">
            <a:avLst/>
          </a:prstGeom>
          <a:ln w="28575" cap="flat" cmpd="sng">
            <a:solidFill>
              <a:srgbClr val="BF9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 fontScale="92500" lnSpcReduction="2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dirty="0">
                <a:solidFill>
                  <a:schemeClr val="lt1"/>
                </a:solidFill>
              </a:rPr>
              <a:t>teaching reading &amp; listening </a:t>
            </a:r>
            <a:r>
              <a:rPr lang="en-GB" i="1" dirty="0">
                <a:solidFill>
                  <a:schemeClr val="lt1"/>
                </a:solidFill>
              </a:rPr>
              <a:t>between the lines</a:t>
            </a:r>
            <a:endParaRPr i="1" dirty="0">
              <a:solidFill>
                <a:schemeClr val="lt1"/>
              </a:solidFill>
            </a:endParaRPr>
          </a:p>
        </p:txBody>
      </p:sp>
      <p:sp>
        <p:nvSpPr>
          <p:cNvPr id="131" name="Google Shape;131;p19"/>
          <p:cNvSpPr/>
          <p:nvPr/>
        </p:nvSpPr>
        <p:spPr>
          <a:xfrm>
            <a:off x="2097225" y="1733550"/>
            <a:ext cx="36300" cy="1686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BF9000"/>
          </a:solidFill>
          <a:ln w="9525" cap="flat" cmpd="sng">
            <a:solidFill>
              <a:srgbClr val="BF9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2" name="Google Shape;132;p19"/>
          <p:cNvSpPr txBox="1">
            <a:spLocks noGrp="1"/>
          </p:cNvSpPr>
          <p:nvPr>
            <p:ph type="body" idx="1"/>
          </p:nvPr>
        </p:nvSpPr>
        <p:spPr>
          <a:xfrm>
            <a:off x="1641600" y="3726750"/>
            <a:ext cx="1666200" cy="822750"/>
          </a:xfrm>
          <a:prstGeom prst="rect">
            <a:avLst/>
          </a:prstGeom>
          <a:ln w="28575" cap="flat" cmpd="sng">
            <a:solidFill>
              <a:srgbClr val="BF9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dirty="0">
                <a:solidFill>
                  <a:schemeClr val="lt1"/>
                </a:solidFill>
              </a:rPr>
              <a:t>to </a:t>
            </a:r>
            <a:r>
              <a:rPr lang="en-GB" sz="1200" u="sng" dirty="0">
                <a:solidFill>
                  <a:schemeClr val="lt1"/>
                </a:solidFill>
              </a:rPr>
              <a:t>tread</a:t>
            </a:r>
            <a:r>
              <a:rPr lang="en-GB" sz="1200" dirty="0">
                <a:solidFill>
                  <a:schemeClr val="lt1"/>
                </a:solidFill>
              </a:rPr>
              <a:t> carefully</a:t>
            </a:r>
            <a:endParaRPr sz="1200" dirty="0">
              <a:solidFill>
                <a:schemeClr val="lt1"/>
              </a:solidFill>
            </a:endParaRPr>
          </a:p>
          <a:p>
            <a:pPr marL="0" lvl="0" indent="0" algn="ctr" rtl="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n-GB" sz="1200" dirty="0">
                <a:solidFill>
                  <a:schemeClr val="lt1"/>
                </a:solidFill>
              </a:rPr>
              <a:t>a red </a:t>
            </a:r>
            <a:r>
              <a:rPr lang="en-GB" sz="1200" u="sng" dirty="0">
                <a:solidFill>
                  <a:schemeClr val="lt1"/>
                </a:solidFill>
              </a:rPr>
              <a:t>herring</a:t>
            </a:r>
          </a:p>
          <a:p>
            <a:pPr marL="0" lvl="0" indent="0" algn="ctr" rtl="0">
              <a:lnSpc>
                <a:spcPct val="100000"/>
              </a:lnSpc>
              <a:spcBef>
                <a:spcPts val="200"/>
              </a:spcBef>
              <a:spcAft>
                <a:spcPts val="200"/>
              </a:spcAft>
              <a:buNone/>
            </a:pPr>
            <a:r>
              <a:rPr lang="en-GB" sz="1200" dirty="0">
                <a:solidFill>
                  <a:schemeClr val="lt1"/>
                </a:solidFill>
              </a:rPr>
              <a:t>“dry pumpkins”</a:t>
            </a:r>
            <a:endParaRPr sz="1200" dirty="0">
              <a:solidFill>
                <a:schemeClr val="lt1"/>
              </a:solidFill>
            </a:endParaRPr>
          </a:p>
        </p:txBody>
      </p:sp>
      <p:sp>
        <p:nvSpPr>
          <p:cNvPr id="133" name="Google Shape;133;p19"/>
          <p:cNvSpPr/>
          <p:nvPr/>
        </p:nvSpPr>
        <p:spPr>
          <a:xfrm>
            <a:off x="2373450" y="3488400"/>
            <a:ext cx="36300" cy="168600"/>
          </a:xfrm>
          <a:prstGeom prst="downArrow">
            <a:avLst>
              <a:gd name="adj1" fmla="val 50000"/>
              <a:gd name="adj2" fmla="val 50000"/>
            </a:avLst>
          </a:prstGeom>
          <a:solidFill>
            <a:srgbClr val="BF9000"/>
          </a:solidFill>
          <a:ln w="9525" cap="flat" cmpd="sng">
            <a:solidFill>
              <a:srgbClr val="BF9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34" name="Google Shape;134;p19"/>
          <p:cNvSpPr txBox="1">
            <a:spLocks noGrp="1"/>
          </p:cNvSpPr>
          <p:nvPr>
            <p:ph type="body" idx="1"/>
          </p:nvPr>
        </p:nvSpPr>
        <p:spPr>
          <a:xfrm>
            <a:off x="5791175" y="3938100"/>
            <a:ext cx="1666200" cy="611400"/>
          </a:xfrm>
          <a:prstGeom prst="rect">
            <a:avLst/>
          </a:prstGeom>
          <a:ln w="28575" cap="flat" cmpd="sng">
            <a:solidFill>
              <a:srgbClr val="BF9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200" dirty="0">
                <a:solidFill>
                  <a:schemeClr val="lt1"/>
                </a:solidFill>
              </a:rPr>
              <a:t>preference for format training</a:t>
            </a:r>
            <a:endParaRPr sz="1200" dirty="0">
              <a:solidFill>
                <a:schemeClr val="lt1"/>
              </a:solidFill>
            </a:endParaRPr>
          </a:p>
        </p:txBody>
      </p:sp>
      <p:sp>
        <p:nvSpPr>
          <p:cNvPr id="135" name="Google Shape;135;p19"/>
          <p:cNvSpPr txBox="1">
            <a:spLocks noGrp="1"/>
          </p:cNvSpPr>
          <p:nvPr>
            <p:ph type="body" idx="1"/>
          </p:nvPr>
        </p:nvSpPr>
        <p:spPr>
          <a:xfrm>
            <a:off x="119275" y="2476349"/>
            <a:ext cx="1551900" cy="566400"/>
          </a:xfrm>
          <a:prstGeom prst="rect">
            <a:avLst/>
          </a:prstGeom>
          <a:ln w="28575" cap="flat" cmpd="sng">
            <a:solidFill>
              <a:srgbClr val="BF9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en-GB" sz="1200" dirty="0">
                <a:solidFill>
                  <a:schemeClr val="lt1"/>
                </a:solidFill>
              </a:rPr>
              <a:t>questioning overall relevance</a:t>
            </a:r>
            <a:endParaRPr sz="1200" dirty="0"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0"/>
          <p:cNvSpPr txBox="1">
            <a:spLocks noGrp="1"/>
          </p:cNvSpPr>
          <p:nvPr>
            <p:ph type="title"/>
          </p:nvPr>
        </p:nvSpPr>
        <p:spPr>
          <a:xfrm>
            <a:off x="311700" y="268425"/>
            <a:ext cx="8581200" cy="87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300" b="1">
                <a:latin typeface="Roboto"/>
                <a:ea typeface="Roboto"/>
                <a:cs typeface="Roboto"/>
                <a:sym typeface="Roboto"/>
              </a:rPr>
              <a:t>3. Format training</a:t>
            </a:r>
            <a:endParaRPr sz="3300" b="1">
              <a:latin typeface="Roboto"/>
              <a:ea typeface="Roboto"/>
              <a:cs typeface="Roboto"/>
              <a:sym typeface="Roboto"/>
            </a:endParaRPr>
          </a:p>
          <a:p>
            <a:pPr marL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300" b="1">
                <a:solidFill>
                  <a:srgbClr val="BF9000"/>
                </a:solidFill>
                <a:latin typeface="Roboto"/>
                <a:ea typeface="Roboto"/>
                <a:cs typeface="Roboto"/>
                <a:sym typeface="Roboto"/>
              </a:rPr>
              <a:t>3.1 Techniques</a:t>
            </a:r>
            <a:endParaRPr sz="3300" b="1">
              <a:solidFill>
                <a:srgbClr val="BF9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41" name="Google Shape;14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 flipH="1">
            <a:off x="6840100" y="4936326"/>
            <a:ext cx="1824175" cy="96325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42" name="Google Shape;142;p20"/>
          <p:cNvGraphicFramePr/>
          <p:nvPr>
            <p:extLst>
              <p:ext uri="{D42A27DB-BD31-4B8C-83A1-F6EECF244321}">
                <p14:modId xmlns:p14="http://schemas.microsoft.com/office/powerpoint/2010/main" val="1828727854"/>
              </p:ext>
            </p:extLst>
          </p:nvPr>
        </p:nvGraphicFramePr>
        <p:xfrm>
          <a:off x="67550" y="1421825"/>
          <a:ext cx="9016700" cy="2804100"/>
        </p:xfrm>
        <a:graphic>
          <a:graphicData uri="http://schemas.openxmlformats.org/drawingml/2006/table">
            <a:tbl>
              <a:tblPr>
                <a:noFill/>
                <a:tableStyleId>{6091F21A-A4FD-4763-A8D7-9F7ABAAF4E6A}</a:tableStyleId>
              </a:tblPr>
              <a:tblGrid>
                <a:gridCol w="225417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25417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541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541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100" b="1">
                          <a:solidFill>
                            <a:schemeClr val="lt1"/>
                          </a:solidFill>
                        </a:rPr>
                        <a:t>LISTENING </a:t>
                      </a:r>
                      <a:r>
                        <a:rPr lang="en-GB" sz="2100" b="1">
                          <a:solidFill>
                            <a:srgbClr val="BF9000"/>
                          </a:solidFill>
                        </a:rPr>
                        <a:t>3</a:t>
                      </a:r>
                      <a:endParaRPr sz="2100" b="1">
                        <a:solidFill>
                          <a:srgbClr val="BF9000"/>
                        </a:solidFill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F9000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100" b="1">
                          <a:solidFill>
                            <a:schemeClr val="lt1"/>
                          </a:solidFill>
                        </a:rPr>
                        <a:t>SPEAKING </a:t>
                      </a:r>
                      <a:r>
                        <a:rPr lang="en-GB" sz="2100" b="1">
                          <a:solidFill>
                            <a:srgbClr val="BF9000"/>
                          </a:solidFill>
                        </a:rPr>
                        <a:t>2</a:t>
                      </a:r>
                      <a:endParaRPr sz="2100" b="1">
                        <a:solidFill>
                          <a:srgbClr val="BF9000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F9000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100" b="1">
                          <a:solidFill>
                            <a:schemeClr val="lt1"/>
                          </a:solidFill>
                        </a:rPr>
                        <a:t>READING </a:t>
                      </a:r>
                      <a:r>
                        <a:rPr lang="en-GB" sz="2100" b="1">
                          <a:solidFill>
                            <a:srgbClr val="BF9000"/>
                          </a:solidFill>
                        </a:rPr>
                        <a:t>3</a:t>
                      </a:r>
                      <a:endParaRPr sz="2100" b="1">
                        <a:solidFill>
                          <a:srgbClr val="BF9000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F9000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2100" b="1">
                          <a:solidFill>
                            <a:schemeClr val="lt1"/>
                          </a:solidFill>
                        </a:rPr>
                        <a:t>WRITING </a:t>
                      </a:r>
                      <a:r>
                        <a:rPr lang="en-GB" sz="2100" b="1">
                          <a:solidFill>
                            <a:srgbClr val="BF9000"/>
                          </a:solidFill>
                        </a:rPr>
                        <a:t>2</a:t>
                      </a:r>
                      <a:endParaRPr sz="2100" b="1">
                        <a:solidFill>
                          <a:srgbClr val="BF9000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76200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F9000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4400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 dirty="0">
                          <a:solidFill>
                            <a:schemeClr val="lt1"/>
                          </a:solidFill>
                        </a:rPr>
                        <a:t>Cambridge Proficiency English</a:t>
                      </a:r>
                      <a:endParaRPr sz="1700" dirty="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700" dirty="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solidFill>
                            <a:srgbClr val="BF9000"/>
                          </a:solidFill>
                        </a:rPr>
                        <a:t>1 </a:t>
                      </a:r>
                      <a:r>
                        <a:rPr lang="nl-BE" sz="1200" dirty="0">
                          <a:solidFill>
                            <a:srgbClr val="BF9000"/>
                          </a:solidFill>
                        </a:rPr>
                        <a:t>extract of 1-5 min.</a:t>
                      </a:r>
                      <a:endParaRPr sz="1200" dirty="0">
                        <a:solidFill>
                          <a:srgbClr val="BF9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solidFill>
                            <a:srgbClr val="BF9000"/>
                          </a:solidFill>
                        </a:rPr>
                        <a:t>MC-questions</a:t>
                      </a:r>
                      <a:endParaRPr sz="1200" dirty="0">
                        <a:solidFill>
                          <a:srgbClr val="BF9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solidFill>
                            <a:srgbClr val="BF9000"/>
                          </a:solidFill>
                        </a:rPr>
                        <a:t>3 - 4 options</a:t>
                      </a:r>
                      <a:endParaRPr sz="1200" dirty="0">
                        <a:solidFill>
                          <a:srgbClr val="BF9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solidFill>
                            <a:srgbClr val="BF9000"/>
                          </a:solidFill>
                        </a:rPr>
                        <a:t>1 key</a:t>
                      </a:r>
                      <a:endParaRPr sz="1200" dirty="0">
                        <a:solidFill>
                          <a:srgbClr val="BF9000"/>
                        </a:solidFill>
                      </a:endParaRPr>
                    </a:p>
                  </a:txBody>
                  <a:tcPr marL="91425" marR="91425" marT="91425" marB="91425">
                    <a:lnL w="76200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F9000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>
                          <a:solidFill>
                            <a:schemeClr val="lt1"/>
                          </a:solidFill>
                        </a:rPr>
                        <a:t>Speaking sessions</a:t>
                      </a:r>
                      <a:endParaRPr sz="170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70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700">
                        <a:solidFill>
                          <a:srgbClr val="BF9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rgbClr val="BF9000"/>
                          </a:solidFill>
                        </a:rPr>
                        <a:t>15-minute sessions with English teachers</a:t>
                      </a:r>
                      <a:endParaRPr sz="1200">
                        <a:solidFill>
                          <a:srgbClr val="BF9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>
                          <a:solidFill>
                            <a:srgbClr val="BF9000"/>
                          </a:solidFill>
                        </a:rPr>
                        <a:t>individual feedback</a:t>
                      </a:r>
                      <a:endParaRPr sz="1200">
                        <a:solidFill>
                          <a:srgbClr val="BF9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F9000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 dirty="0">
                          <a:solidFill>
                            <a:schemeClr val="lt1"/>
                          </a:solidFill>
                        </a:rPr>
                        <a:t>Cambridge Proficiency English</a:t>
                      </a:r>
                      <a:endParaRPr sz="1700" dirty="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700" dirty="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solidFill>
                            <a:srgbClr val="BF9000"/>
                          </a:solidFill>
                        </a:rPr>
                        <a:t>1 text of </a:t>
                      </a:r>
                      <a:r>
                        <a:rPr lang="nl-BE" sz="1200" dirty="0">
                          <a:solidFill>
                            <a:srgbClr val="BF9000"/>
                          </a:solidFill>
                        </a:rPr>
                        <a:t>250-450 </a:t>
                      </a:r>
                      <a:r>
                        <a:rPr lang="nl-BE" sz="1200" dirty="0" err="1">
                          <a:solidFill>
                            <a:srgbClr val="BF9000"/>
                          </a:solidFill>
                        </a:rPr>
                        <a:t>words</a:t>
                      </a:r>
                      <a:endParaRPr sz="1200" dirty="0">
                        <a:solidFill>
                          <a:srgbClr val="BF9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solidFill>
                            <a:srgbClr val="BF9000"/>
                          </a:solidFill>
                        </a:rPr>
                        <a:t>MC-questions</a:t>
                      </a:r>
                      <a:endParaRPr sz="1200" dirty="0">
                        <a:solidFill>
                          <a:srgbClr val="BF9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solidFill>
                            <a:srgbClr val="BF9000"/>
                          </a:solidFill>
                        </a:rPr>
                        <a:t>3 - 4 options</a:t>
                      </a:r>
                      <a:endParaRPr sz="1200" dirty="0">
                        <a:solidFill>
                          <a:srgbClr val="BF9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solidFill>
                            <a:srgbClr val="BF9000"/>
                          </a:solidFill>
                        </a:rPr>
                        <a:t>1 key</a:t>
                      </a:r>
                      <a:endParaRPr sz="1200" dirty="0">
                        <a:solidFill>
                          <a:srgbClr val="BF9000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F9000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700" dirty="0">
                          <a:solidFill>
                            <a:schemeClr val="lt1"/>
                          </a:solidFill>
                        </a:rPr>
                        <a:t>Portfolio assignments</a:t>
                      </a:r>
                      <a:endParaRPr sz="1700" dirty="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solidFill>
                          <a:srgbClr val="BF9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solidFill>
                          <a:srgbClr val="BF9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200" dirty="0">
                          <a:solidFill>
                            <a:srgbClr val="BF9000"/>
                          </a:solidFill>
                        </a:rPr>
                        <a:t>individual feedback</a:t>
                      </a:r>
                      <a:endParaRPr sz="1200" dirty="0">
                        <a:solidFill>
                          <a:srgbClr val="BF9000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600" dirty="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1200" dirty="0">
                        <a:solidFill>
                          <a:schemeClr val="lt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>
                        <a:solidFill>
                          <a:schemeClr val="lt1"/>
                        </a:solidFill>
                      </a:endParaRPr>
                    </a:p>
                  </a:txBody>
                  <a:tcPr marL="91425" marR="91425" marT="91425" marB="91425">
                    <a:lnL w="9525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76200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F9000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76200" cap="flat" cmpd="sng">
                      <a:solidFill>
                        <a:srgbClr val="BF9000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1"/>
          <p:cNvSpPr txBox="1">
            <a:spLocks noGrp="1"/>
          </p:cNvSpPr>
          <p:nvPr>
            <p:ph type="title"/>
          </p:nvPr>
        </p:nvSpPr>
        <p:spPr>
          <a:xfrm>
            <a:off x="311700" y="268425"/>
            <a:ext cx="8581200" cy="877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300" b="1">
                <a:latin typeface="Roboto"/>
                <a:ea typeface="Roboto"/>
                <a:cs typeface="Roboto"/>
                <a:sym typeface="Roboto"/>
              </a:rPr>
              <a:t>3. Format training</a:t>
            </a:r>
            <a:endParaRPr sz="3300" b="1">
              <a:latin typeface="Roboto"/>
              <a:ea typeface="Roboto"/>
              <a:cs typeface="Roboto"/>
              <a:sym typeface="Roboto"/>
            </a:endParaRPr>
          </a:p>
          <a:p>
            <a:pPr marL="0" lvl="0" indent="45720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300" b="1">
                <a:solidFill>
                  <a:srgbClr val="BF9000"/>
                </a:solidFill>
                <a:latin typeface="Roboto"/>
                <a:ea typeface="Roboto"/>
                <a:cs typeface="Roboto"/>
                <a:sym typeface="Roboto"/>
              </a:rPr>
              <a:t>3.2 Challenges</a:t>
            </a:r>
            <a:endParaRPr sz="3300" b="1">
              <a:solidFill>
                <a:srgbClr val="BF9000"/>
              </a:solidFill>
              <a:latin typeface="Roboto"/>
              <a:ea typeface="Roboto"/>
              <a:cs typeface="Roboto"/>
              <a:sym typeface="Roboto"/>
            </a:endParaRPr>
          </a:p>
        </p:txBody>
      </p:sp>
      <p:pic>
        <p:nvPicPr>
          <p:cNvPr id="148" name="Google Shape;148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0800000" flipH="1">
            <a:off x="6840100" y="4936326"/>
            <a:ext cx="1824175" cy="96325"/>
          </a:xfrm>
          <a:prstGeom prst="rect">
            <a:avLst/>
          </a:prstGeom>
          <a:noFill/>
          <a:ln>
            <a:noFill/>
          </a:ln>
        </p:spPr>
      </p:pic>
      <p:sp>
        <p:nvSpPr>
          <p:cNvPr id="149" name="Google Shape;149;p21"/>
          <p:cNvSpPr txBox="1"/>
          <p:nvPr/>
        </p:nvSpPr>
        <p:spPr>
          <a:xfrm>
            <a:off x="1117025" y="1345625"/>
            <a:ext cx="1671300" cy="369300"/>
          </a:xfrm>
          <a:prstGeom prst="rect">
            <a:avLst/>
          </a:prstGeom>
          <a:noFill/>
          <a:ln w="28575" cap="flat" cmpd="sng">
            <a:solidFill>
              <a:srgbClr val="BF9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</a:rPr>
              <a:t>≠ test prepping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50" name="Google Shape;150;p21"/>
          <p:cNvSpPr txBox="1"/>
          <p:nvPr/>
        </p:nvSpPr>
        <p:spPr>
          <a:xfrm>
            <a:off x="3061850" y="1861725"/>
            <a:ext cx="1671300" cy="738900"/>
          </a:xfrm>
          <a:prstGeom prst="rect">
            <a:avLst/>
          </a:prstGeom>
          <a:noFill/>
          <a:ln w="28575" cap="flat" cmpd="sng">
            <a:solidFill>
              <a:srgbClr val="BF9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u="sng">
                <a:solidFill>
                  <a:schemeClr val="lt1"/>
                </a:solidFill>
              </a:rPr>
              <a:t>reading</a:t>
            </a:r>
            <a:endParaRPr sz="1200" b="1" u="sng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</a:rPr>
              <a:t>literary topics + vocabulary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51" name="Google Shape;151;p21"/>
          <p:cNvSpPr txBox="1"/>
          <p:nvPr/>
        </p:nvSpPr>
        <p:spPr>
          <a:xfrm>
            <a:off x="4944325" y="752625"/>
            <a:ext cx="1671300" cy="923400"/>
          </a:xfrm>
          <a:prstGeom prst="rect">
            <a:avLst/>
          </a:prstGeom>
          <a:noFill/>
          <a:ln w="28575" cap="flat" cmpd="sng">
            <a:solidFill>
              <a:srgbClr val="BF9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</a:rPr>
              <a:t>time management </a:t>
            </a:r>
            <a:r>
              <a:rPr lang="en-GB" sz="1200" b="1">
                <a:solidFill>
                  <a:schemeClr val="lt1"/>
                </a:solidFill>
              </a:rPr>
              <a:t>vs.</a:t>
            </a:r>
            <a:r>
              <a:rPr lang="en-GB" sz="1200">
                <a:solidFill>
                  <a:schemeClr val="lt1"/>
                </a:solidFill>
              </a:rPr>
              <a:t> efficiency </a:t>
            </a:r>
            <a:r>
              <a:rPr lang="en-GB" sz="1200" b="1">
                <a:solidFill>
                  <a:schemeClr val="lt1"/>
                </a:solidFill>
              </a:rPr>
              <a:t>vs.</a:t>
            </a:r>
            <a:r>
              <a:rPr lang="en-GB" sz="1200">
                <a:solidFill>
                  <a:schemeClr val="lt1"/>
                </a:solidFill>
              </a:rPr>
              <a:t> </a:t>
            </a:r>
            <a:endParaRPr sz="1200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</a:rPr>
              <a:t>learning process </a:t>
            </a:r>
            <a:r>
              <a:rPr lang="en-GB" sz="1200" b="1">
                <a:solidFill>
                  <a:schemeClr val="lt1"/>
                </a:solidFill>
              </a:rPr>
              <a:t>vs.</a:t>
            </a:r>
            <a:endParaRPr sz="1200" b="1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</a:rPr>
              <a:t>heterogeneity</a:t>
            </a:r>
            <a:endParaRPr sz="1200">
              <a:solidFill>
                <a:schemeClr val="lt1"/>
              </a:solidFill>
            </a:endParaRPr>
          </a:p>
        </p:txBody>
      </p:sp>
      <p:sp>
        <p:nvSpPr>
          <p:cNvPr id="152" name="Google Shape;152;p21"/>
          <p:cNvSpPr txBox="1"/>
          <p:nvPr/>
        </p:nvSpPr>
        <p:spPr>
          <a:xfrm>
            <a:off x="1084125" y="2867875"/>
            <a:ext cx="2332800" cy="369300"/>
          </a:xfrm>
          <a:prstGeom prst="rect">
            <a:avLst/>
          </a:prstGeom>
          <a:noFill/>
          <a:ln w="28575" cap="flat" cmpd="sng">
            <a:solidFill>
              <a:srgbClr val="BF9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</a:rPr>
              <a:t>CPE-format vs. SLP-format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53" name="Google Shape;153;p21"/>
          <p:cNvSpPr txBox="1"/>
          <p:nvPr/>
        </p:nvSpPr>
        <p:spPr>
          <a:xfrm>
            <a:off x="5903775" y="2046525"/>
            <a:ext cx="1893000" cy="554100"/>
          </a:xfrm>
          <a:prstGeom prst="rect">
            <a:avLst/>
          </a:prstGeom>
          <a:noFill/>
          <a:ln w="28575" cap="flat" cmpd="sng">
            <a:solidFill>
              <a:srgbClr val="BF9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</a:rPr>
              <a:t>the </a:t>
            </a:r>
            <a:r>
              <a:rPr lang="en-GB" sz="1200" i="1">
                <a:solidFill>
                  <a:schemeClr val="lt1"/>
                </a:solidFill>
              </a:rPr>
              <a:t>main idea </a:t>
            </a:r>
            <a:r>
              <a:rPr lang="en-GB" sz="1200">
                <a:solidFill>
                  <a:schemeClr val="lt1"/>
                </a:solidFill>
              </a:rPr>
              <a:t>and</a:t>
            </a:r>
            <a:r>
              <a:rPr lang="en-GB" sz="1200" i="1">
                <a:solidFill>
                  <a:schemeClr val="lt1"/>
                </a:solidFill>
              </a:rPr>
              <a:t> goal of the author </a:t>
            </a:r>
            <a:r>
              <a:rPr lang="en-GB" sz="1200">
                <a:solidFill>
                  <a:schemeClr val="lt1"/>
                </a:solidFill>
              </a:rPr>
              <a:t>struggle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54" name="Google Shape;154;p21"/>
          <p:cNvSpPr txBox="1"/>
          <p:nvPr/>
        </p:nvSpPr>
        <p:spPr>
          <a:xfrm>
            <a:off x="4539100" y="2867875"/>
            <a:ext cx="2010600" cy="369300"/>
          </a:xfrm>
          <a:prstGeom prst="rect">
            <a:avLst/>
          </a:prstGeom>
          <a:noFill/>
          <a:ln w="28575" cap="flat" cmpd="sng">
            <a:solidFill>
              <a:srgbClr val="BF9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</a:rPr>
              <a:t>overfocus on MC-training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55" name="Google Shape;155;p21"/>
          <p:cNvSpPr txBox="1"/>
          <p:nvPr/>
        </p:nvSpPr>
        <p:spPr>
          <a:xfrm>
            <a:off x="3349325" y="3590075"/>
            <a:ext cx="1439400" cy="554100"/>
          </a:xfrm>
          <a:prstGeom prst="rect">
            <a:avLst/>
          </a:prstGeom>
          <a:noFill/>
          <a:ln w="28575" cap="flat" cmpd="sng">
            <a:solidFill>
              <a:srgbClr val="BF9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>
                <a:solidFill>
                  <a:schemeClr val="lt1"/>
                </a:solidFill>
              </a:rPr>
              <a:t>CPEs</a:t>
            </a:r>
            <a:endParaRPr sz="1200" b="1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</a:rPr>
              <a:t>lack of context 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56" name="Google Shape;156;p21"/>
          <p:cNvSpPr txBox="1"/>
          <p:nvPr/>
        </p:nvSpPr>
        <p:spPr>
          <a:xfrm>
            <a:off x="7119525" y="1181100"/>
            <a:ext cx="1671300" cy="554100"/>
          </a:xfrm>
          <a:prstGeom prst="rect">
            <a:avLst/>
          </a:prstGeom>
          <a:noFill/>
          <a:ln w="28575" cap="flat" cmpd="sng">
            <a:solidFill>
              <a:srgbClr val="BF9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u="sng">
                <a:solidFill>
                  <a:schemeClr val="lt1"/>
                </a:solidFill>
              </a:rPr>
              <a:t>listening &amp; reading</a:t>
            </a:r>
            <a:endParaRPr sz="1200" b="1" u="sng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</a:rPr>
              <a:t>stress </a:t>
            </a:r>
            <a:r>
              <a:rPr lang="en-GB" sz="1200" b="1">
                <a:solidFill>
                  <a:srgbClr val="CC0000"/>
                </a:solidFill>
              </a:rPr>
              <a:t>↗ </a:t>
            </a:r>
            <a:endParaRPr b="1">
              <a:solidFill>
                <a:srgbClr val="CC0000"/>
              </a:solidFill>
            </a:endParaRPr>
          </a:p>
        </p:txBody>
      </p:sp>
      <p:sp>
        <p:nvSpPr>
          <p:cNvPr id="157" name="Google Shape;157;p21"/>
          <p:cNvSpPr txBox="1"/>
          <p:nvPr/>
        </p:nvSpPr>
        <p:spPr>
          <a:xfrm>
            <a:off x="377550" y="2046525"/>
            <a:ext cx="1671300" cy="554100"/>
          </a:xfrm>
          <a:prstGeom prst="rect">
            <a:avLst/>
          </a:prstGeom>
          <a:noFill/>
          <a:ln w="28575" cap="flat" cmpd="sng">
            <a:solidFill>
              <a:srgbClr val="BF9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u="sng">
                <a:solidFill>
                  <a:schemeClr val="lt1"/>
                </a:solidFill>
              </a:rPr>
              <a:t>writing</a:t>
            </a:r>
            <a:endParaRPr sz="1200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</a:rPr>
              <a:t>ChatGPT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58" name="Google Shape;158;p21"/>
          <p:cNvSpPr txBox="1"/>
          <p:nvPr/>
        </p:nvSpPr>
        <p:spPr>
          <a:xfrm>
            <a:off x="5829300" y="3449800"/>
            <a:ext cx="1671300" cy="738900"/>
          </a:xfrm>
          <a:prstGeom prst="rect">
            <a:avLst/>
          </a:prstGeom>
          <a:noFill/>
          <a:ln w="28575" cap="flat" cmpd="sng">
            <a:solidFill>
              <a:srgbClr val="BF9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dirty="0">
                <a:solidFill>
                  <a:schemeClr val="lt1"/>
                </a:solidFill>
              </a:rPr>
              <a:t>individual paths to success </a:t>
            </a:r>
            <a:r>
              <a:rPr lang="en-GB" sz="1200" b="1" dirty="0">
                <a:solidFill>
                  <a:schemeClr val="lt1"/>
                </a:solidFill>
              </a:rPr>
              <a:t>/ </a:t>
            </a:r>
            <a:r>
              <a:rPr lang="en-GB" sz="1200" dirty="0">
                <a:solidFill>
                  <a:schemeClr val="lt1"/>
                </a:solidFill>
              </a:rPr>
              <a:t>lack of self-understanding</a:t>
            </a:r>
            <a:endParaRPr dirty="0">
              <a:solidFill>
                <a:schemeClr val="lt1"/>
              </a:solidFill>
            </a:endParaRPr>
          </a:p>
        </p:txBody>
      </p:sp>
      <p:sp>
        <p:nvSpPr>
          <p:cNvPr id="159" name="Google Shape;159;p21"/>
          <p:cNvSpPr txBox="1"/>
          <p:nvPr/>
        </p:nvSpPr>
        <p:spPr>
          <a:xfrm>
            <a:off x="8160325" y="460650"/>
            <a:ext cx="852000" cy="554100"/>
          </a:xfrm>
          <a:prstGeom prst="rect">
            <a:avLst/>
          </a:prstGeom>
          <a:noFill/>
          <a:ln w="28575" cap="flat" cmpd="sng">
            <a:solidFill>
              <a:srgbClr val="BF9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 b="1" u="sng">
                <a:solidFill>
                  <a:schemeClr val="lt1"/>
                </a:solidFill>
              </a:rPr>
              <a:t>speaking</a:t>
            </a:r>
            <a:endParaRPr sz="1200" b="1" u="sng">
              <a:solidFill>
                <a:schemeClr val="lt1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</a:rPr>
              <a:t>stress </a:t>
            </a:r>
            <a:r>
              <a:rPr lang="en-GB" sz="1200" b="1">
                <a:solidFill>
                  <a:srgbClr val="6AA84F"/>
                </a:solidFill>
              </a:rPr>
              <a:t>↘</a:t>
            </a:r>
            <a:r>
              <a:rPr lang="en-GB" sz="1200">
                <a:solidFill>
                  <a:schemeClr val="lt1"/>
                </a:solidFill>
              </a:rPr>
              <a:t> 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60" name="Google Shape;160;p21"/>
          <p:cNvSpPr txBox="1"/>
          <p:nvPr/>
        </p:nvSpPr>
        <p:spPr>
          <a:xfrm>
            <a:off x="1032150" y="3634600"/>
            <a:ext cx="1366800" cy="369300"/>
          </a:xfrm>
          <a:prstGeom prst="rect">
            <a:avLst/>
          </a:prstGeom>
          <a:noFill/>
          <a:ln w="28575" cap="flat" cmpd="sng">
            <a:solidFill>
              <a:srgbClr val="BF9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</a:rPr>
              <a:t>self-confidence </a:t>
            </a:r>
            <a:endParaRPr>
              <a:solidFill>
                <a:schemeClr val="lt1"/>
              </a:solidFill>
            </a:endParaRPr>
          </a:p>
        </p:txBody>
      </p:sp>
      <p:sp>
        <p:nvSpPr>
          <p:cNvPr id="161" name="Google Shape;161;p21"/>
          <p:cNvSpPr txBox="1"/>
          <p:nvPr/>
        </p:nvSpPr>
        <p:spPr>
          <a:xfrm>
            <a:off x="450325" y="4144175"/>
            <a:ext cx="1033800" cy="554100"/>
          </a:xfrm>
          <a:prstGeom prst="rect">
            <a:avLst/>
          </a:prstGeom>
          <a:noFill/>
          <a:ln w="28575" cap="flat" cmpd="sng">
            <a:solidFill>
              <a:srgbClr val="BF9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</a:rPr>
              <a:t>failed by 1 question </a:t>
            </a:r>
            <a:r>
              <a:rPr lang="en-GB" sz="1200" b="1">
                <a:solidFill>
                  <a:srgbClr val="CC0000"/>
                </a:solidFill>
              </a:rPr>
              <a:t>↗</a:t>
            </a:r>
            <a:endParaRPr b="1">
              <a:solidFill>
                <a:srgbClr val="CC0000"/>
              </a:solidFill>
            </a:endParaRPr>
          </a:p>
        </p:txBody>
      </p:sp>
      <p:sp>
        <p:nvSpPr>
          <p:cNvPr id="162" name="Google Shape;162;p21"/>
          <p:cNvSpPr txBox="1"/>
          <p:nvPr/>
        </p:nvSpPr>
        <p:spPr>
          <a:xfrm>
            <a:off x="1669575" y="4144175"/>
            <a:ext cx="1160100" cy="554100"/>
          </a:xfrm>
          <a:prstGeom prst="rect">
            <a:avLst/>
          </a:prstGeom>
          <a:noFill/>
          <a:ln w="28575" cap="flat" cmpd="sng">
            <a:solidFill>
              <a:srgbClr val="BF9000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</a:rPr>
              <a:t>previous experiences </a:t>
            </a:r>
            <a:r>
              <a:rPr lang="en-GB" sz="1200" b="1">
                <a:solidFill>
                  <a:srgbClr val="CC0000"/>
                </a:solidFill>
              </a:rPr>
              <a:t>↘</a:t>
            </a:r>
            <a:endParaRPr b="1">
              <a:solidFill>
                <a:srgbClr val="CC0000"/>
              </a:solidFill>
            </a:endParaRPr>
          </a:p>
        </p:txBody>
      </p:sp>
      <p:sp>
        <p:nvSpPr>
          <p:cNvPr id="163" name="Google Shape;163;p21"/>
          <p:cNvSpPr txBox="1"/>
          <p:nvPr/>
        </p:nvSpPr>
        <p:spPr>
          <a:xfrm>
            <a:off x="7604425" y="2856475"/>
            <a:ext cx="768900" cy="369300"/>
          </a:xfrm>
          <a:prstGeom prst="rect">
            <a:avLst/>
          </a:prstGeom>
          <a:noFill/>
          <a:ln w="28575" cap="flat" cmpd="sng">
            <a:solidFill>
              <a:srgbClr val="BF9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200">
                <a:solidFill>
                  <a:schemeClr val="lt1"/>
                </a:solidFill>
              </a:rPr>
              <a:t>key?</a:t>
            </a:r>
            <a:endParaRPr>
              <a:solidFill>
                <a:schemeClr val="lt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aradigm">
  <a:themeElements>
    <a:clrScheme name="Paradigm">
      <a:dk1>
        <a:srgbClr val="31394D"/>
      </a:dk1>
      <a:lt1>
        <a:srgbClr val="FFFFFF"/>
      </a:lt1>
      <a:dk2>
        <a:srgbClr val="666666"/>
      </a:dk2>
      <a:lt2>
        <a:srgbClr val="626B73"/>
      </a:lt2>
      <a:accent1>
        <a:srgbClr val="002F4A"/>
      </a:accent1>
      <a:accent2>
        <a:srgbClr val="D9C4B1"/>
      </a:accent2>
      <a:accent3>
        <a:srgbClr val="EDE3DA"/>
      </a:accent3>
      <a:accent4>
        <a:srgbClr val="B85741"/>
      </a:accent4>
      <a:accent5>
        <a:srgbClr val="009384"/>
      </a:accent5>
      <a:accent6>
        <a:srgbClr val="D0F6FF"/>
      </a:accent6>
      <a:hlink>
        <a:srgbClr val="009384"/>
      </a:hlink>
      <a:folHlink>
        <a:srgbClr val="009384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AD8B19127A82146A7120BFA6046DAA8" ma:contentTypeVersion="6" ma:contentTypeDescription="Create a new document." ma:contentTypeScope="" ma:versionID="790dcedcfbb0660ba44a8497f54c753b">
  <xsd:schema xmlns:xsd="http://www.w3.org/2001/XMLSchema" xmlns:xs="http://www.w3.org/2001/XMLSchema" xmlns:p="http://schemas.microsoft.com/office/2006/metadata/properties" xmlns:ns3="5a4cf1e4-6aea-4237-8dd5-5c6771b379b7" xmlns:ns4="876f5075-4483-4b01-8be1-df521901397e" targetNamespace="http://schemas.microsoft.com/office/2006/metadata/properties" ma:root="true" ma:fieldsID="a428ecdfcba97f75d9223e27078f6869" ns3:_="" ns4:_="">
    <xsd:import namespace="5a4cf1e4-6aea-4237-8dd5-5c6771b379b7"/>
    <xsd:import namespace="876f5075-4483-4b01-8be1-df521901397e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_activity" minOccurs="0"/>
                <xsd:element ref="ns4:MediaServiceMetadata" minOccurs="0"/>
                <xsd:element ref="ns4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a4cf1e4-6aea-4237-8dd5-5c6771b379b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76f5075-4483-4b01-8be1-df521901397e" elementFormDefault="qualified">
    <xsd:import namespace="http://schemas.microsoft.com/office/2006/documentManagement/types"/>
    <xsd:import namespace="http://schemas.microsoft.com/office/infopath/2007/PartnerControls"/>
    <xsd:element name="_activity" ma:index="11" nillable="true" ma:displayName="_activity" ma:hidden="true" ma:internalName="_activity">
      <xsd:simpleType>
        <xsd:restriction base="dms:Note"/>
      </xsd:simpleType>
    </xsd:element>
    <xsd:element name="MediaServiceMetadata" ma:index="12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3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876f5075-4483-4b01-8be1-df521901397e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712946BF-2B60-4324-82BC-0A79B2711DB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a4cf1e4-6aea-4237-8dd5-5c6771b379b7"/>
    <ds:schemaRef ds:uri="876f5075-4483-4b01-8be1-df52190139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DBDA9C9B-5B8B-4A6D-BF02-61FCAE9A819E}">
  <ds:schemaRefs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876f5075-4483-4b01-8be1-df521901397e"/>
    <ds:schemaRef ds:uri="5a4cf1e4-6aea-4237-8dd5-5c6771b379b7"/>
    <ds:schemaRef ds:uri="http://purl.org/dc/elements/1.1/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A2C0920-A467-422C-BBAD-FC63E52D64C5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511</Words>
  <Application>Microsoft Office PowerPoint</Application>
  <PresentationFormat>On-screen Show (16:9)</PresentationFormat>
  <Paragraphs>155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Roboto</vt:lpstr>
      <vt:lpstr>Arial</vt:lpstr>
      <vt:lpstr>Merriweather</vt:lpstr>
      <vt:lpstr>Calibri</vt:lpstr>
      <vt:lpstr>Paradigm</vt:lpstr>
      <vt:lpstr>Skill Training &amp; Format Training in the Classroom</vt:lpstr>
      <vt:lpstr>Table of contents</vt:lpstr>
      <vt:lpstr>The importance of English at the RMA</vt:lpstr>
      <vt:lpstr>1. The importance of English at the RMA</vt:lpstr>
      <vt:lpstr>1. The importance of English at the RMA</vt:lpstr>
      <vt:lpstr>2. Intrinsic skill training 2.1 Techniques</vt:lpstr>
      <vt:lpstr>2. Intrinsic skill training 2.2 Challenges</vt:lpstr>
      <vt:lpstr>3. Format training 3.1 Techniques</vt:lpstr>
      <vt:lpstr>3. Format training 3.2 Challenges</vt:lpstr>
      <vt:lpstr>4. The struggle (and fun) of working for the English DPT of the RMA</vt:lpstr>
      <vt:lpstr>4. The struggle (and fun) of working for the English DPT of the RMA</vt:lpstr>
      <vt:lpstr>4. The struggle (and fun) of working for the English DPT of the RMA</vt:lpstr>
      <vt:lpstr>4. The struggle (and fun) of working for the English DPT of the RMA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Skill Training &amp; Format Training in the Classroom</dc:title>
  <dc:creator>Gommers Silke</dc:creator>
  <cp:lastModifiedBy>Gommers Silke</cp:lastModifiedBy>
  <cp:revision>6</cp:revision>
  <dcterms:modified xsi:type="dcterms:W3CDTF">2023-10-18T20:03:39Z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0x010100CAD8B19127A82146A7120BFA6046DAA8</vt:lpwstr>
  </property>
</Properties>
</file>