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2" r:id="rId6"/>
    <p:sldId id="261" r:id="rId7"/>
    <p:sldId id="265" r:id="rId8"/>
    <p:sldId id="266" r:id="rId9"/>
    <p:sldId id="267" r:id="rId10"/>
    <p:sldId id="268" r:id="rId11"/>
    <p:sldId id="263" r:id="rId12"/>
    <p:sldId id="264" r:id="rId13"/>
    <p:sldId id="269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6AD5A-051A-4346-8909-EC468FAE76D2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45D7D-B8CE-4438-8751-3FB99C91997D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8679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45D7D-B8CE-4438-8751-3FB99C91997D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080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376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6916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941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2272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71802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068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0066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04359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34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871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57828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69207-0EA8-4C2A-9B88-8059D8173555}" type="datetimeFigureOut">
              <a:rPr lang="nl-BE" smtClean="0"/>
              <a:t>4/10/2021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C0B4-1A0E-49F6-90FD-6D1C5664331B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0752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97875" y="1532708"/>
            <a:ext cx="9170125" cy="1994671"/>
          </a:xfrm>
        </p:spPr>
        <p:txBody>
          <a:bodyPr>
            <a:normAutofit fontScale="90000"/>
          </a:bodyPr>
          <a:lstStyle/>
          <a:p>
            <a:pPr algn="r"/>
            <a:r>
              <a:rPr lang="en-GB" sz="4900" dirty="0" smtClean="0">
                <a:solidFill>
                  <a:schemeClr val="accent1">
                    <a:lumMod val="75000"/>
                  </a:schemeClr>
                </a:solidFill>
              </a:rPr>
              <a:t>BILC Seminar | Vilnius 2021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Organising and boosting </a:t>
            </a:r>
            <a:b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</a:rPr>
              <a:t>self-directed learning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3463" y="4716735"/>
            <a:ext cx="7454537" cy="1655762"/>
          </a:xfrm>
        </p:spPr>
        <p:txBody>
          <a:bodyPr>
            <a:normAutofit/>
          </a:bodyPr>
          <a:lstStyle/>
          <a:p>
            <a:pPr algn="r"/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Silke Gommers | English teacher</a:t>
            </a:r>
          </a:p>
          <a:p>
            <a:pPr algn="r"/>
            <a:r>
              <a:rPr lang="en-GB" sz="360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Royal Military Academy Belgium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92" y="2431731"/>
            <a:ext cx="3380653" cy="3380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43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Writing assignments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3447" y="1382280"/>
            <a:ext cx="3843353" cy="53852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816" y="66675"/>
            <a:ext cx="4857750" cy="6791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6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Lessons learnt so far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Portfolio work &gt; reading / listening logs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Strict follow-up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Increase of workload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Complex schedule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Positive feedback from the students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Combination with online teaching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6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Challenges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Workload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Complexity of our redesigned methods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Perception of the students (short vs. long term effects)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Wide range of entry levels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Limits of skill-oriented learning and teaching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Decay of passive skills in general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Teaching reading/listening comprehension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90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72616"/>
            <a:ext cx="10515600" cy="1325563"/>
          </a:xfrm>
        </p:spPr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Questions?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8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The Royal Military Academy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Contact | cylab.b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42" y="2005552"/>
            <a:ext cx="6322136" cy="319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67451" y="2005552"/>
            <a:ext cx="45023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+/- 800 students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2 main tracks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Polytechnics (POL)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Social and Military Sciences (SSMW)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3 bachelor years + 1 or 2 master years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English department 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4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3697" y="460919"/>
            <a:ext cx="10515600" cy="1325563"/>
          </a:xfrm>
        </p:spPr>
        <p:txBody>
          <a:bodyPr/>
          <a:lstStyle/>
          <a:p>
            <a:r>
              <a:rPr lang="nl-BE" sz="5400" b="1" dirty="0">
                <a:solidFill>
                  <a:schemeClr val="accent1">
                    <a:lumMod val="50000"/>
                  </a:schemeClr>
                </a:solidFill>
              </a:rPr>
              <a:t>Curriculum</a:t>
            </a:r>
            <a:endParaRPr lang="nl-BE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7268205"/>
              </p:ext>
            </p:extLst>
          </p:nvPr>
        </p:nvGraphicFramePr>
        <p:xfrm>
          <a:off x="1533568" y="1523728"/>
          <a:ext cx="7452360" cy="42086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814632">
                  <a:extLst>
                    <a:ext uri="{9D8B030D-6E8A-4147-A177-3AD203B41FA5}">
                      <a16:colId xmlns:a16="http://schemas.microsoft.com/office/drawing/2014/main" val="1123909658"/>
                    </a:ext>
                  </a:extLst>
                </a:gridCol>
                <a:gridCol w="3637728">
                  <a:extLst>
                    <a:ext uri="{9D8B030D-6E8A-4147-A177-3AD203B41FA5}">
                      <a16:colId xmlns:a16="http://schemas.microsoft.com/office/drawing/2014/main" val="3849789811"/>
                    </a:ext>
                  </a:extLst>
                </a:gridCol>
              </a:tblGrid>
              <a:tr h="551027">
                <a:tc>
                  <a:txBody>
                    <a:bodyPr/>
                    <a:lstStyle/>
                    <a:p>
                      <a:pPr algn="ctr"/>
                      <a:r>
                        <a:rPr lang="nl-BE" sz="2000" b="1" dirty="0" smtClean="0">
                          <a:solidFill>
                            <a:schemeClr val="bg1"/>
                          </a:solidFill>
                        </a:rPr>
                        <a:t>SOCIAL AND MILITARY</a:t>
                      </a:r>
                      <a:r>
                        <a:rPr lang="nl-BE" sz="2000" b="1" baseline="0" dirty="0" smtClean="0">
                          <a:solidFill>
                            <a:schemeClr val="bg1"/>
                          </a:solidFill>
                        </a:rPr>
                        <a:t> SCIENCES</a:t>
                      </a:r>
                      <a:endParaRPr lang="nl-BE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2000" b="1" dirty="0" smtClean="0">
                          <a:solidFill>
                            <a:schemeClr val="bg1"/>
                          </a:solidFill>
                        </a:rPr>
                        <a:t>POLYTECHNICS</a:t>
                      </a:r>
                      <a:endParaRPr lang="nl-BE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370087"/>
                  </a:ext>
                </a:extLst>
              </a:tr>
              <a:tr h="686918">
                <a:tc>
                  <a:txBody>
                    <a:bodyPr/>
                    <a:lstStyle/>
                    <a:p>
                      <a:pPr algn="ctr"/>
                      <a:endParaRPr lang="nl-BE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1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Master</a:t>
                      </a:r>
                      <a:r>
                        <a:rPr lang="nl-BE" b="1" baseline="0" dirty="0" smtClean="0">
                          <a:solidFill>
                            <a:schemeClr val="bg1"/>
                          </a:solidFill>
                        </a:rPr>
                        <a:t> II</a:t>
                      </a:r>
                    </a:p>
                    <a:p>
                      <a:pPr algn="ctr"/>
                      <a:endParaRPr lang="nl-B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891012"/>
                  </a:ext>
                </a:extLst>
              </a:tr>
              <a:tr h="515705">
                <a:tc>
                  <a:txBody>
                    <a:bodyPr/>
                    <a:lstStyle/>
                    <a:p>
                      <a:pPr algn="ctr"/>
                      <a:endParaRPr lang="nl-BE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Master I</a:t>
                      </a:r>
                      <a:endParaRPr lang="nl-BE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1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Master</a:t>
                      </a:r>
                      <a:r>
                        <a:rPr lang="nl-BE" b="1" baseline="0" dirty="0" smtClean="0">
                          <a:solidFill>
                            <a:schemeClr val="bg1"/>
                          </a:solidFill>
                        </a:rPr>
                        <a:t> I</a:t>
                      </a:r>
                    </a:p>
                    <a:p>
                      <a:pPr algn="ctr"/>
                      <a:endParaRPr lang="nl-B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910798"/>
                  </a:ext>
                </a:extLst>
              </a:tr>
              <a:tr h="515705">
                <a:tc gridSpan="2">
                  <a:txBody>
                    <a:bodyPr/>
                    <a:lstStyle/>
                    <a:p>
                      <a:pPr algn="ctr"/>
                      <a:endParaRPr lang="nl-BE" sz="1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Bachelor III</a:t>
                      </a:r>
                    </a:p>
                    <a:p>
                      <a:pPr algn="ctr"/>
                      <a:endParaRPr lang="nl-B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5503551"/>
                  </a:ext>
                </a:extLst>
              </a:tr>
              <a:tr h="515705">
                <a:tc gridSpan="2">
                  <a:txBody>
                    <a:bodyPr/>
                    <a:lstStyle/>
                    <a:p>
                      <a:pPr algn="ctr"/>
                      <a:endParaRPr lang="nl-BE" sz="1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Bachelor</a:t>
                      </a:r>
                      <a:r>
                        <a:rPr lang="nl-BE" b="1" baseline="0" dirty="0" smtClean="0">
                          <a:solidFill>
                            <a:schemeClr val="bg1"/>
                          </a:solidFill>
                        </a:rPr>
                        <a:t> II</a:t>
                      </a:r>
                    </a:p>
                    <a:p>
                      <a:pPr algn="ctr"/>
                      <a:endParaRPr lang="nl-B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441785"/>
                  </a:ext>
                </a:extLst>
              </a:tr>
              <a:tr h="515705">
                <a:tc gridSpan="2">
                  <a:txBody>
                    <a:bodyPr/>
                    <a:lstStyle/>
                    <a:p>
                      <a:pPr algn="ctr"/>
                      <a:endParaRPr lang="nl-BE" sz="1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nl-BE" b="1" dirty="0" smtClean="0">
                          <a:solidFill>
                            <a:schemeClr val="bg1"/>
                          </a:solidFill>
                        </a:rPr>
                        <a:t>Bachelor I</a:t>
                      </a:r>
                    </a:p>
                    <a:p>
                      <a:pPr algn="ctr"/>
                      <a:endParaRPr lang="nl-BE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24024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/>
          <p:nvPr/>
        </p:nvCxnSpPr>
        <p:spPr>
          <a:xfrm>
            <a:off x="9020332" y="3530426"/>
            <a:ext cx="731520" cy="870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751852" y="3345760"/>
            <a:ext cx="26996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l</a:t>
            </a:r>
            <a:r>
              <a:rPr lang="en-GB" b="1" dirty="0" smtClean="0">
                <a:solidFill>
                  <a:srgbClr val="C00000"/>
                </a:solidFill>
              </a:rPr>
              <a:t>egal prerequisite: 3232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8" name="Left Bracket 7"/>
          <p:cNvSpPr/>
          <p:nvPr/>
        </p:nvSpPr>
        <p:spPr>
          <a:xfrm>
            <a:off x="1440909" y="2085009"/>
            <a:ext cx="45719" cy="1461755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C00000"/>
              </a:solidFill>
            </a:endParaRPr>
          </a:p>
        </p:txBody>
      </p:sp>
      <p:sp>
        <p:nvSpPr>
          <p:cNvPr id="9" name="Left Bracket 8"/>
          <p:cNvSpPr/>
          <p:nvPr/>
        </p:nvSpPr>
        <p:spPr>
          <a:xfrm>
            <a:off x="1444573" y="3628042"/>
            <a:ext cx="45719" cy="2104314"/>
          </a:xfrm>
          <a:prstGeom prst="lef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5115" y="2705270"/>
            <a:ext cx="1088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b="1" dirty="0" smtClean="0">
                <a:solidFill>
                  <a:srgbClr val="C00000"/>
                </a:solidFill>
              </a:rPr>
              <a:t>ENGLISH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17975" y="4280886"/>
            <a:ext cx="11686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b="1" dirty="0" smtClean="0">
                <a:solidFill>
                  <a:srgbClr val="C00000"/>
                </a:solidFill>
              </a:rPr>
              <a:t>DUTCH or </a:t>
            </a:r>
          </a:p>
          <a:p>
            <a:pPr algn="ctr"/>
            <a:r>
              <a:rPr lang="nl-BE" b="1" dirty="0" smtClean="0">
                <a:solidFill>
                  <a:srgbClr val="C00000"/>
                </a:solidFill>
              </a:rPr>
              <a:t>FRENCH</a:t>
            </a:r>
            <a:endParaRPr lang="nl-BE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76517" y="5802456"/>
            <a:ext cx="6000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C00000"/>
                </a:solidFill>
              </a:rPr>
              <a:t>no entrance exam = 0000 - 3333</a:t>
            </a:r>
            <a:endParaRPr lang="en-GB" sz="2400" b="1" dirty="0">
              <a:solidFill>
                <a:srgbClr val="C0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9184213" y="3672511"/>
            <a:ext cx="16098" cy="201537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386092" y="4495533"/>
            <a:ext cx="246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smtClean="0">
                <a:solidFill>
                  <a:srgbClr val="C00000"/>
                </a:solidFill>
              </a:rPr>
              <a:t>6 </a:t>
            </a:r>
            <a:r>
              <a:rPr lang="en-GB" b="1" dirty="0" smtClean="0">
                <a:solidFill>
                  <a:srgbClr val="C00000"/>
                </a:solidFill>
              </a:rPr>
              <a:t>attempts</a:t>
            </a:r>
            <a:endParaRPr lang="en-GB" b="1" dirty="0">
              <a:solidFill>
                <a:srgbClr val="C00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09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Course books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903753"/>
              </p:ext>
            </p:extLst>
          </p:nvPr>
        </p:nvGraphicFramePr>
        <p:xfrm>
          <a:off x="967509" y="1328651"/>
          <a:ext cx="10947402" cy="5455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3182">
                  <a:extLst>
                    <a:ext uri="{9D8B030D-6E8A-4147-A177-3AD203B41FA5}">
                      <a16:colId xmlns:a16="http://schemas.microsoft.com/office/drawing/2014/main" val="231212602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78294571"/>
                    </a:ext>
                  </a:extLst>
                </a:gridCol>
                <a:gridCol w="3565237">
                  <a:extLst>
                    <a:ext uri="{9D8B030D-6E8A-4147-A177-3AD203B41FA5}">
                      <a16:colId xmlns:a16="http://schemas.microsoft.com/office/drawing/2014/main" val="652587578"/>
                    </a:ext>
                  </a:extLst>
                </a:gridCol>
                <a:gridCol w="3648363">
                  <a:extLst>
                    <a:ext uri="{9D8B030D-6E8A-4147-A177-3AD203B41FA5}">
                      <a16:colId xmlns:a16="http://schemas.microsoft.com/office/drawing/2014/main" val="1371154235"/>
                    </a:ext>
                  </a:extLst>
                </a:gridCol>
                <a:gridCol w="1376220">
                  <a:extLst>
                    <a:ext uri="{9D8B030D-6E8A-4147-A177-3AD203B41FA5}">
                      <a16:colId xmlns:a16="http://schemas.microsoft.com/office/drawing/2014/main" val="173842550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SOCIAL</a:t>
                      </a:r>
                      <a:r>
                        <a:rPr lang="en-GB" sz="1600" b="1" baseline="0" noProof="0" dirty="0" smtClean="0">
                          <a:solidFill>
                            <a:schemeClr val="bg1"/>
                          </a:solidFill>
                        </a:rPr>
                        <a:t> &amp; MILITARY SCIENCES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POLYTECHNICS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ACADEMIC</a:t>
                      </a:r>
                      <a:r>
                        <a:rPr lang="en-GB" sz="1600" b="1" baseline="0" noProof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GOAL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54063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BACHELOR I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</a:t>
                      </a:r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algn="ctr"/>
                      <a:r>
                        <a:rPr lang="en-GB" sz="1600" noProof="0" dirty="0" smtClean="0"/>
                        <a:t>Intermediate</a:t>
                      </a:r>
                      <a:r>
                        <a:rPr lang="en-GB" sz="1600" baseline="0" noProof="0" dirty="0" smtClean="0"/>
                        <a:t> I | Booklet A | </a:t>
                      </a:r>
                      <a:r>
                        <a:rPr lang="en-GB" sz="1600" b="1" baseline="0" noProof="0" dirty="0" smtClean="0"/>
                        <a:t>Portfolio</a:t>
                      </a:r>
                    </a:p>
                    <a:p>
                      <a:pPr algn="ctr"/>
                      <a:r>
                        <a:rPr lang="en-GB" sz="1600" noProof="0" dirty="0" smtClean="0"/>
                        <a:t>                                                                                                                                   </a:t>
                      </a:r>
                      <a:r>
                        <a:rPr lang="en-GB" sz="1200" noProof="0" dirty="0" smtClean="0"/>
                        <a:t> </a:t>
                      </a:r>
                      <a:r>
                        <a:rPr lang="en-GB" sz="1000" noProof="0" dirty="0" smtClean="0"/>
                        <a:t>3 ECTS</a:t>
                      </a:r>
                      <a:r>
                        <a:rPr lang="en-GB" sz="1000" baseline="0" noProof="0" dirty="0" smtClean="0"/>
                        <a:t> |</a:t>
                      </a:r>
                      <a:r>
                        <a:rPr lang="en-GB" sz="1000" noProof="0" dirty="0" smtClean="0"/>
                        <a:t>  </a:t>
                      </a:r>
                      <a:r>
                        <a:rPr lang="en-GB" sz="1000" b="0" noProof="0" dirty="0" smtClean="0"/>
                        <a:t>45 hrs</a:t>
                      </a:r>
                      <a:endParaRPr lang="en-GB" sz="10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 smtClean="0"/>
                    </a:p>
                    <a:p>
                      <a:pPr algn="ctr"/>
                      <a:r>
                        <a:rPr lang="en-GB" sz="1600" b="1" noProof="0" dirty="0" smtClean="0"/>
                        <a:t>2 1 2 1</a:t>
                      </a:r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04063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II</a:t>
                      </a:r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algn="ctr"/>
                      <a:r>
                        <a:rPr lang="en-GB" sz="1600" noProof="0" dirty="0" smtClean="0"/>
                        <a:t>Intermediate</a:t>
                      </a:r>
                      <a:r>
                        <a:rPr lang="en-GB" sz="1600" baseline="0" noProof="0" dirty="0" smtClean="0"/>
                        <a:t> II | Booklet B | </a:t>
                      </a:r>
                      <a:r>
                        <a:rPr lang="en-GB" sz="1600" b="1" baseline="0" noProof="0" dirty="0" smtClean="0"/>
                        <a:t>Portfolio</a:t>
                      </a:r>
                    </a:p>
                    <a:p>
                      <a:pPr algn="ctr"/>
                      <a:r>
                        <a:rPr lang="en-GB" sz="1200" b="0" noProof="0" dirty="0" smtClean="0"/>
                        <a:t>                                                                     </a:t>
                      </a:r>
                      <a:r>
                        <a:rPr lang="en-GB" sz="1200" noProof="0" dirty="0" smtClean="0"/>
                        <a:t>3 ECTS</a:t>
                      </a:r>
                      <a:r>
                        <a:rPr lang="en-GB" sz="1200" baseline="0" noProof="0" dirty="0" smtClean="0"/>
                        <a:t> |</a:t>
                      </a:r>
                      <a:r>
                        <a:rPr lang="en-GB" sz="1200" noProof="0" dirty="0" smtClean="0"/>
                        <a:t>  </a:t>
                      </a:r>
                      <a:r>
                        <a:rPr lang="en-GB" sz="1200" b="0" noProof="0" dirty="0" smtClean="0"/>
                        <a:t>45 hrs</a:t>
                      </a:r>
                      <a:endParaRPr lang="en-GB" sz="12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noProof="0" dirty="0" smtClean="0"/>
                    </a:p>
                    <a:p>
                      <a:endParaRPr lang="en-GB" sz="1600" noProof="0" dirty="0" smtClean="0"/>
                    </a:p>
                    <a:p>
                      <a:endParaRPr lang="en-GB" sz="160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noProof="0" dirty="0" smtClean="0"/>
                        <a:t>2 1+ 2 1+</a:t>
                      </a:r>
                    </a:p>
                    <a:p>
                      <a:pPr algn="ctr"/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646628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BACHELOR II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</a:t>
                      </a:r>
                    </a:p>
                    <a:p>
                      <a:pPr algn="ctr"/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60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3913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II</a:t>
                      </a:r>
                    </a:p>
                    <a:p>
                      <a:pPr algn="ctr"/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Intermediate III | Booklet C </a:t>
                      </a:r>
                      <a:r>
                        <a:rPr lang="en-GB" sz="1600" baseline="0" noProof="0" dirty="0" smtClean="0"/>
                        <a:t>| </a:t>
                      </a:r>
                      <a:r>
                        <a:rPr lang="en-GB" sz="1600" b="1" baseline="0" noProof="0" dirty="0" smtClean="0"/>
                        <a:t>Portfolio</a:t>
                      </a:r>
                      <a:endParaRPr lang="en-GB" sz="1600" b="1" noProof="0" dirty="0" smtClean="0"/>
                    </a:p>
                    <a:p>
                      <a:pPr algn="ctr"/>
                      <a:r>
                        <a:rPr lang="en-GB" sz="1200" b="0" noProof="0" dirty="0" smtClean="0"/>
                        <a:t>                                                                     </a:t>
                      </a:r>
                      <a:r>
                        <a:rPr lang="en-GB" sz="1200" noProof="0" dirty="0" smtClean="0"/>
                        <a:t>3 ECTS</a:t>
                      </a:r>
                      <a:r>
                        <a:rPr lang="en-GB" sz="1200" baseline="0" noProof="0" dirty="0" smtClean="0"/>
                        <a:t> |</a:t>
                      </a:r>
                      <a:r>
                        <a:rPr lang="en-GB" sz="1200" noProof="0" dirty="0" smtClean="0"/>
                        <a:t>  </a:t>
                      </a:r>
                      <a:r>
                        <a:rPr lang="en-GB" sz="1200" b="0" noProof="0" dirty="0" smtClean="0"/>
                        <a:t>45 hrs</a:t>
                      </a:r>
                      <a:endParaRPr lang="en-GB" sz="12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Intermediate II/III | Booklet C </a:t>
                      </a:r>
                      <a:r>
                        <a:rPr lang="en-GB" sz="1600" baseline="0" noProof="0" dirty="0" smtClean="0"/>
                        <a:t>| </a:t>
                      </a:r>
                      <a:r>
                        <a:rPr lang="en-GB" sz="1600" b="1" baseline="0" noProof="0" dirty="0" smtClean="0"/>
                        <a:t>Portfolio</a:t>
                      </a:r>
                      <a:endParaRPr lang="en-GB" sz="1600" b="1" noProof="0" dirty="0" smtClean="0"/>
                    </a:p>
                    <a:p>
                      <a:pPr algn="ctr"/>
                      <a:r>
                        <a:rPr lang="en-GB" sz="1200" noProof="0" dirty="0" smtClean="0"/>
                        <a:t>                                                                    </a:t>
                      </a:r>
                      <a:r>
                        <a:rPr lang="en-GB" sz="1200" baseline="0" noProof="0" dirty="0" smtClean="0"/>
                        <a:t> </a:t>
                      </a:r>
                      <a:r>
                        <a:rPr lang="en-GB" sz="1200" noProof="0" dirty="0" smtClean="0"/>
                        <a:t>  3 ECTS</a:t>
                      </a:r>
                      <a:r>
                        <a:rPr lang="en-GB" sz="1200" baseline="0" noProof="0" dirty="0" smtClean="0"/>
                        <a:t> |</a:t>
                      </a:r>
                      <a:r>
                        <a:rPr lang="en-GB" sz="1200" noProof="0" dirty="0" smtClean="0"/>
                        <a:t>  </a:t>
                      </a:r>
                      <a:r>
                        <a:rPr lang="en-GB" sz="1200" b="0" noProof="0" dirty="0" smtClean="0"/>
                        <a:t>45 hrs</a:t>
                      </a:r>
                      <a:endParaRPr lang="en-GB" sz="12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 smtClean="0"/>
                    </a:p>
                    <a:p>
                      <a:pPr algn="ctr"/>
                      <a:r>
                        <a:rPr lang="en-GB" sz="1600" b="1" noProof="0" dirty="0" smtClean="0"/>
                        <a:t>2 2 2 2 </a:t>
                      </a:r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80456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GB" sz="1600" b="1" noProof="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1600" b="1" noProof="0" dirty="0" smtClean="0">
                          <a:solidFill>
                            <a:schemeClr val="bg1"/>
                          </a:solidFill>
                        </a:rPr>
                        <a:t>BACHELOR</a:t>
                      </a:r>
                      <a:r>
                        <a:rPr lang="en-GB" sz="1600" b="1" baseline="0" noProof="0" dirty="0" smtClean="0">
                          <a:solidFill>
                            <a:schemeClr val="bg1"/>
                          </a:solidFill>
                        </a:rPr>
                        <a:t> III</a:t>
                      </a:r>
                      <a:endParaRPr lang="en-GB" sz="1600" b="1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</a:t>
                      </a:r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Booklet</a:t>
                      </a:r>
                      <a:r>
                        <a:rPr lang="en-GB" sz="1600" baseline="0" noProof="0" dirty="0" smtClean="0"/>
                        <a:t> D | </a:t>
                      </a:r>
                      <a:r>
                        <a:rPr lang="en-GB" sz="1600" b="1" baseline="0" noProof="0" dirty="0" smtClean="0"/>
                        <a:t>Portfolio</a:t>
                      </a:r>
                      <a:endParaRPr lang="en-GB" sz="1600" b="0" baseline="0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baseline="0" noProof="0" dirty="0" smtClean="0"/>
                        <a:t>          </a:t>
                      </a:r>
                      <a:r>
                        <a:rPr lang="en-GB" sz="1200" b="0" baseline="0" noProof="0" dirty="0" smtClean="0"/>
                        <a:t>                                                                                                                                                             </a:t>
                      </a:r>
                      <a:r>
                        <a:rPr lang="en-GB" sz="1200" noProof="0" dirty="0" smtClean="0"/>
                        <a:t>3 ECTS</a:t>
                      </a:r>
                      <a:r>
                        <a:rPr lang="en-GB" sz="1200" baseline="0" noProof="0" dirty="0" smtClean="0"/>
                        <a:t> |</a:t>
                      </a:r>
                      <a:r>
                        <a:rPr lang="en-GB" sz="1200" noProof="0" dirty="0" smtClean="0"/>
                        <a:t>  </a:t>
                      </a:r>
                      <a:r>
                        <a:rPr lang="en-GB" sz="1200" b="0" noProof="0" dirty="0" smtClean="0"/>
                        <a:t>45 hrs</a:t>
                      </a:r>
                      <a:r>
                        <a:rPr lang="en-GB" sz="1600" b="0" baseline="0" noProof="0" dirty="0" smtClean="0"/>
                        <a:t>                                                                                                                    </a:t>
                      </a:r>
                      <a:endParaRPr lang="en-GB" sz="12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 smtClean="0"/>
                    </a:p>
                    <a:p>
                      <a:pPr algn="ctr"/>
                      <a:r>
                        <a:rPr lang="en-GB" sz="1600" b="1" noProof="0" dirty="0" smtClean="0"/>
                        <a:t>2+ 2 2+ 2</a:t>
                      </a:r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2527497"/>
                  </a:ext>
                </a:extLst>
              </a:tr>
              <a:tr h="732386">
                <a:tc v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noProof="0" dirty="0" smtClean="0">
                          <a:solidFill>
                            <a:schemeClr val="bg1"/>
                          </a:solidFill>
                        </a:rPr>
                        <a:t>SEM II</a:t>
                      </a:r>
                      <a:endParaRPr lang="en-GB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600" noProof="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noProof="0" dirty="0" smtClean="0"/>
                        <a:t>Booklet E </a:t>
                      </a:r>
                      <a:r>
                        <a:rPr lang="en-GB" sz="1600" baseline="0" noProof="0" dirty="0" smtClean="0"/>
                        <a:t>| </a:t>
                      </a:r>
                      <a:r>
                        <a:rPr lang="en-GB" sz="1600" b="1" baseline="0" noProof="0" dirty="0" smtClean="0"/>
                        <a:t>Portfolio</a:t>
                      </a:r>
                      <a:endParaRPr lang="en-GB" sz="1600" noProof="0" dirty="0" smtClean="0"/>
                    </a:p>
                    <a:p>
                      <a:pPr algn="ctr"/>
                      <a:r>
                        <a:rPr lang="en-GB" sz="1200" baseline="0" noProof="0" dirty="0" smtClean="0"/>
                        <a:t>                                                                                                                                                                             </a:t>
                      </a:r>
                      <a:r>
                        <a:rPr lang="en-GB" sz="1200" noProof="0" dirty="0" smtClean="0"/>
                        <a:t>3 ECTS</a:t>
                      </a:r>
                      <a:r>
                        <a:rPr lang="en-GB" sz="1200" baseline="0" noProof="0" dirty="0" smtClean="0"/>
                        <a:t> |</a:t>
                      </a:r>
                      <a:r>
                        <a:rPr lang="en-GB" sz="1200" noProof="0" dirty="0" smtClean="0"/>
                        <a:t>  </a:t>
                      </a:r>
                      <a:r>
                        <a:rPr lang="en-GB" sz="1200" b="0" noProof="0" dirty="0" smtClean="0"/>
                        <a:t>45 hrs</a:t>
                      </a:r>
                      <a:endParaRPr lang="en-GB" sz="1200" b="0" noProof="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b="1" noProof="0" dirty="0" smtClean="0"/>
                    </a:p>
                    <a:p>
                      <a:pPr algn="ctr"/>
                      <a:r>
                        <a:rPr lang="en-GB" sz="1600" b="1" noProof="0" dirty="0" smtClean="0"/>
                        <a:t>3 2 3 2</a:t>
                      </a:r>
                      <a:endParaRPr lang="en-GB" sz="1600" b="1" noProof="0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810323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0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5400" b="1" dirty="0" smtClean="0">
                <a:solidFill>
                  <a:schemeClr val="accent1">
                    <a:lumMod val="50000"/>
                  </a:schemeClr>
                </a:solidFill>
              </a:rPr>
              <a:t>Courses</a:t>
            </a:r>
            <a:endParaRPr lang="nl-BE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Wide range of entry levels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Shift: achievement testing          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proficiency testing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Skill-specific courses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Small groups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Different number of hours of English: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Format training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Intrinsic skill training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Individual portfolio work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…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061527" y="2595418"/>
            <a:ext cx="655782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2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Individual portfolio work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2 or 3 skill-specific assignments per week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+/- 45-60 min per assignment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Weekly feedback</a:t>
            </a:r>
          </a:p>
          <a:p>
            <a:pPr marL="0" indent="0">
              <a:buNone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Listening 		Portfolio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Speaking 		Individual speaking sessions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Reading 		Portfolio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Writing 		Assignments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6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Listening portfolio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9273" y="1524432"/>
            <a:ext cx="3978363" cy="50729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56767"/>
            <a:ext cx="5019675" cy="6276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9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Speaking sessions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77819"/>
            <a:ext cx="10859331" cy="4763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3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>
                <a:solidFill>
                  <a:schemeClr val="accent1">
                    <a:lumMod val="50000"/>
                  </a:schemeClr>
                </a:solidFill>
              </a:rPr>
              <a:t>Reading portfolio</a:t>
            </a:r>
            <a:endParaRPr lang="en-GB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4741" y="1345334"/>
            <a:ext cx="4225332" cy="54546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70" y="5855116"/>
            <a:ext cx="794472" cy="794472"/>
          </a:xfrm>
          <a:prstGeom prst="rect">
            <a:avLst/>
          </a:prstGeom>
        </p:spPr>
      </p:pic>
      <p:pic>
        <p:nvPicPr>
          <p:cNvPr id="1026" name="Picture 2" descr="Geen beschrijving beschikbaar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9477"/>
            <a:ext cx="4935393" cy="6580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30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333</Words>
  <Application>Microsoft Office PowerPoint</Application>
  <PresentationFormat>Widescreen</PresentationFormat>
  <Paragraphs>128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BILC Seminar | Vilnius 2021 Organising and boosting  self-directed learning</vt:lpstr>
      <vt:lpstr>The Royal Military Academy</vt:lpstr>
      <vt:lpstr>Curriculum</vt:lpstr>
      <vt:lpstr>Course books</vt:lpstr>
      <vt:lpstr>Courses</vt:lpstr>
      <vt:lpstr>Individual portfolio work</vt:lpstr>
      <vt:lpstr>Listening portfolio</vt:lpstr>
      <vt:lpstr>Speaking sessions</vt:lpstr>
      <vt:lpstr>Reading portfolio</vt:lpstr>
      <vt:lpstr>Writing assignments</vt:lpstr>
      <vt:lpstr>Lessons learnt so far</vt:lpstr>
      <vt:lpstr>Challenges</vt:lpstr>
      <vt:lpstr>Questions?</vt:lpstr>
    </vt:vector>
  </TitlesOfParts>
  <Company>Belgian Defence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BILC Seminar | Vilnius 2021 Boosting self-directed learning</dc:title>
  <dc:creator>Gommers Silke</dc:creator>
  <cp:lastModifiedBy>LKA</cp:lastModifiedBy>
  <cp:revision>27</cp:revision>
  <dcterms:created xsi:type="dcterms:W3CDTF">2021-09-14T07:12:04Z</dcterms:created>
  <dcterms:modified xsi:type="dcterms:W3CDTF">2021-10-04T05:35:02Z</dcterms:modified>
</cp:coreProperties>
</file>