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113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065B6E-94BD-4091-8842-60CE50A2BDA2}" type="datetimeFigureOut">
              <a:rPr lang="fr-FR" smtClean="0"/>
              <a:t>08/10/2019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14AEC5-C2B3-43CB-9291-05449EBC9F66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9591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14AEC5-C2B3-43CB-9291-05449EBC9F66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3018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59B1C-CA63-4739-9368-74649F62AE41}" type="datetimeFigureOut">
              <a:rPr lang="fr-FR" smtClean="0"/>
              <a:t>08/10/2019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8E2BB-B058-406E-AC1D-0BA492F0CA3B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644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59B1C-CA63-4739-9368-74649F62AE41}" type="datetimeFigureOut">
              <a:rPr lang="fr-FR" smtClean="0"/>
              <a:t>08/10/2019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8E2BB-B058-406E-AC1D-0BA492F0CA3B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4858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59B1C-CA63-4739-9368-74649F62AE41}" type="datetimeFigureOut">
              <a:rPr lang="fr-FR" smtClean="0"/>
              <a:t>08/10/2019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8E2BB-B058-406E-AC1D-0BA492F0CA3B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1047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59B1C-CA63-4739-9368-74649F62AE41}" type="datetimeFigureOut">
              <a:rPr lang="fr-FR" smtClean="0"/>
              <a:t>08/10/2019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8E2BB-B058-406E-AC1D-0BA492F0CA3B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8914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59B1C-CA63-4739-9368-74649F62AE41}" type="datetimeFigureOut">
              <a:rPr lang="fr-FR" smtClean="0"/>
              <a:t>08/10/2019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8E2BB-B058-406E-AC1D-0BA492F0CA3B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1347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59B1C-CA63-4739-9368-74649F62AE41}" type="datetimeFigureOut">
              <a:rPr lang="fr-FR" smtClean="0"/>
              <a:t>08/10/2019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8E2BB-B058-406E-AC1D-0BA492F0CA3B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5779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59B1C-CA63-4739-9368-74649F62AE41}" type="datetimeFigureOut">
              <a:rPr lang="fr-FR" smtClean="0"/>
              <a:t>08/10/2019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8E2BB-B058-406E-AC1D-0BA492F0CA3B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5716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59B1C-CA63-4739-9368-74649F62AE41}" type="datetimeFigureOut">
              <a:rPr lang="fr-FR" smtClean="0"/>
              <a:t>08/10/2019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8E2BB-B058-406E-AC1D-0BA492F0CA3B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0980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59B1C-CA63-4739-9368-74649F62AE41}" type="datetimeFigureOut">
              <a:rPr lang="fr-FR" smtClean="0"/>
              <a:t>08/10/2019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8E2BB-B058-406E-AC1D-0BA492F0CA3B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0569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59B1C-CA63-4739-9368-74649F62AE41}" type="datetimeFigureOut">
              <a:rPr lang="fr-FR" smtClean="0"/>
              <a:t>08/10/2019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8E2BB-B058-406E-AC1D-0BA492F0CA3B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7088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59B1C-CA63-4739-9368-74649F62AE41}" type="datetimeFigureOut">
              <a:rPr lang="fr-FR" smtClean="0"/>
              <a:t>08/10/2019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8E2BB-B058-406E-AC1D-0BA492F0CA3B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256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B59B1C-CA63-4739-9368-74649F62AE41}" type="datetimeFigureOut">
              <a:rPr lang="fr-FR" smtClean="0"/>
              <a:t>08/10/2019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88E2BB-B058-406E-AC1D-0BA492F0CA3B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2818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830854" y="1772816"/>
            <a:ext cx="77768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dirty="0" smtClean="0"/>
              <a:t>Tak</a:t>
            </a:r>
            <a:endParaRPr lang="fr-FR" sz="6000" dirty="0"/>
          </a:p>
        </p:txBody>
      </p:sp>
      <p:sp>
        <p:nvSpPr>
          <p:cNvPr id="3" name="ZoneTexte 2"/>
          <p:cNvSpPr txBox="1"/>
          <p:nvPr/>
        </p:nvSpPr>
        <p:spPr>
          <a:xfrm>
            <a:off x="816287" y="3356992"/>
            <a:ext cx="77768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/>
              <a:t>Det</a:t>
            </a:r>
            <a:r>
              <a:rPr lang="en-US" sz="4800" dirty="0"/>
              <a:t> </a:t>
            </a:r>
            <a:r>
              <a:rPr lang="en-US" sz="4800" dirty="0" err="1"/>
              <a:t>er</a:t>
            </a:r>
            <a:r>
              <a:rPr lang="en-US" sz="4800" dirty="0"/>
              <a:t> </a:t>
            </a:r>
            <a:r>
              <a:rPr lang="en-US" sz="4800" dirty="0" err="1"/>
              <a:t>meget</a:t>
            </a:r>
            <a:r>
              <a:rPr lang="en-US" sz="4800" dirty="0"/>
              <a:t> </a:t>
            </a:r>
            <a:r>
              <a:rPr lang="en-US" sz="4800" dirty="0" err="1"/>
              <a:t>venligt</a:t>
            </a:r>
            <a:r>
              <a:rPr lang="en-US" sz="4800" dirty="0"/>
              <a:t> </a:t>
            </a:r>
            <a:r>
              <a:rPr lang="en-US" sz="4800" dirty="0" err="1"/>
              <a:t>af</a:t>
            </a:r>
            <a:r>
              <a:rPr lang="en-US" sz="4800" dirty="0"/>
              <a:t> dig</a:t>
            </a:r>
            <a:r>
              <a:rPr lang="en-US" dirty="0"/>
              <a:t>.</a:t>
            </a:r>
            <a:r>
              <a:rPr lang="en-US" b="1" dirty="0"/>
              <a:t> 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816287" y="4869160"/>
            <a:ext cx="77768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/>
              <a:t>Lærere</a:t>
            </a:r>
            <a:r>
              <a:rPr lang="en-US" sz="4000" dirty="0"/>
              <a:t> </a:t>
            </a:r>
            <a:r>
              <a:rPr lang="en-US" sz="4000" dirty="0" err="1"/>
              <a:t>som</a:t>
            </a:r>
            <a:r>
              <a:rPr lang="en-US" sz="4000" dirty="0"/>
              <a:t> dig </a:t>
            </a:r>
            <a:r>
              <a:rPr lang="en-US" sz="4000" dirty="0" err="1"/>
              <a:t>er</a:t>
            </a:r>
            <a:r>
              <a:rPr lang="en-US" sz="4000" dirty="0"/>
              <a:t> </a:t>
            </a:r>
            <a:r>
              <a:rPr lang="en-US" sz="4000" dirty="0" err="1"/>
              <a:t>ikke</a:t>
            </a:r>
            <a:r>
              <a:rPr lang="en-US" sz="4000" dirty="0"/>
              <a:t> </a:t>
            </a:r>
            <a:r>
              <a:rPr lang="en-US" sz="4000" dirty="0" err="1"/>
              <a:t>lette</a:t>
            </a:r>
            <a:r>
              <a:rPr lang="en-US" sz="4000" dirty="0"/>
              <a:t> at </a:t>
            </a:r>
            <a:r>
              <a:rPr lang="en-US" sz="4000" dirty="0" err="1"/>
              <a:t>finde</a:t>
            </a:r>
            <a:r>
              <a:rPr lang="en-US" sz="4000" dirty="0"/>
              <a:t>.</a:t>
            </a:r>
            <a:r>
              <a:rPr lang="en-US" sz="4000" b="1" dirty="0"/>
              <a:t> </a:t>
            </a:r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val="2607661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06519" y="1052736"/>
            <a:ext cx="7848872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dirty="0" smtClean="0"/>
              <a:t>Rebuttal </a:t>
            </a:r>
            <a:r>
              <a:rPr lang="en-US" sz="6000" dirty="0"/>
              <a:t>ball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3200" dirty="0" smtClean="0"/>
              <a:t>Give </a:t>
            </a:r>
            <a:r>
              <a:rPr lang="en-US" sz="3200" dirty="0"/>
              <a:t>a motion to your students </a:t>
            </a:r>
            <a:endParaRPr lang="en-US" sz="320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3200" dirty="0" smtClean="0"/>
              <a:t>Each </a:t>
            </a:r>
            <a:r>
              <a:rPr lang="en-US" sz="3200" dirty="0"/>
              <a:t>student thinks of one argument to support the motion and one to oppose it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3200" dirty="0" smtClean="0"/>
              <a:t>The </a:t>
            </a:r>
            <a:r>
              <a:rPr lang="en-US" sz="3200" dirty="0"/>
              <a:t>first student gives an argument </a:t>
            </a:r>
            <a:r>
              <a:rPr lang="en-US" sz="3200" dirty="0" smtClean="0"/>
              <a:t>and </a:t>
            </a:r>
            <a:r>
              <a:rPr lang="en-US" sz="3200" dirty="0"/>
              <a:t>then randomly chooses who will rebut his argument by throwing a ball at him/her.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3200" dirty="0" smtClean="0"/>
              <a:t>And </a:t>
            </a:r>
            <a:r>
              <a:rPr lang="en-US" sz="3200" dirty="0"/>
              <a:t>so, on until everybody has had a go</a:t>
            </a:r>
          </a:p>
        </p:txBody>
      </p:sp>
    </p:spTree>
    <p:extLst>
      <p:ext uri="{BB962C8B-B14F-4D97-AF65-F5344CB8AC3E}">
        <p14:creationId xmlns:p14="http://schemas.microsoft.com/office/powerpoint/2010/main" val="3127531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3568" y="1556792"/>
            <a:ext cx="799288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dirty="0" smtClean="0"/>
              <a:t>Alley debates</a:t>
            </a:r>
            <a:endParaRPr lang="en-US" sz="60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3200" dirty="0" smtClean="0"/>
              <a:t>Give </a:t>
            </a:r>
            <a:r>
              <a:rPr lang="en-US" sz="3200" dirty="0"/>
              <a:t>a motion to your students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3200" dirty="0" smtClean="0"/>
              <a:t>Decide </a:t>
            </a:r>
            <a:r>
              <a:rPr lang="en-US" sz="3200" dirty="0"/>
              <a:t>who will support and who will defend the students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3200" dirty="0" smtClean="0"/>
              <a:t>Have </a:t>
            </a:r>
            <a:r>
              <a:rPr lang="en-US" sz="3200" dirty="0"/>
              <a:t>the students face each other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3200" dirty="0" smtClean="0"/>
              <a:t>One </a:t>
            </a:r>
            <a:r>
              <a:rPr lang="en-US" sz="3200" dirty="0"/>
              <a:t>line of students has to give arguments to support the students and vice </a:t>
            </a:r>
            <a:r>
              <a:rPr lang="en-US" sz="3200" dirty="0" smtClean="0"/>
              <a:t>versa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830963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9552" y="764704"/>
            <a:ext cx="8208912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dirty="0" smtClean="0"/>
              <a:t>Balloon </a:t>
            </a:r>
            <a:r>
              <a:rPr lang="en-US" sz="6000" dirty="0"/>
              <a:t>debates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200" dirty="0"/>
              <a:t>S</a:t>
            </a:r>
            <a:r>
              <a:rPr lang="en-US" sz="3200" dirty="0" smtClean="0"/>
              <a:t>tudents </a:t>
            </a:r>
            <a:r>
              <a:rPr lang="en-US" sz="3200" dirty="0"/>
              <a:t>imagine that they are in a hot air balloon which is too heavy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200" dirty="0"/>
              <a:t>O</a:t>
            </a:r>
            <a:r>
              <a:rPr lang="en-US" sz="3200" dirty="0" smtClean="0"/>
              <a:t>ne </a:t>
            </a:r>
            <a:r>
              <a:rPr lang="en-US" sz="3200" dirty="0"/>
              <a:t>person needs to be thrown from the balloon to a certain death (Side note: I’m not sure this is how physics works.)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200" dirty="0" smtClean="0"/>
              <a:t>The </a:t>
            </a:r>
            <a:r>
              <a:rPr lang="en-US" sz="3200" dirty="0"/>
              <a:t>students have one minute to make a case to the </a:t>
            </a:r>
            <a:r>
              <a:rPr lang="en-US" sz="3200" dirty="0" smtClean="0"/>
              <a:t>others </a:t>
            </a:r>
            <a:r>
              <a:rPr lang="en-US" sz="3200" dirty="0"/>
              <a:t>for why they should be allowed to remain in the balloon and, by extension, not hurtle to their deaths</a:t>
            </a:r>
          </a:p>
        </p:txBody>
      </p:sp>
    </p:spTree>
    <p:extLst>
      <p:ext uri="{BB962C8B-B14F-4D97-AF65-F5344CB8AC3E}">
        <p14:creationId xmlns:p14="http://schemas.microsoft.com/office/powerpoint/2010/main" val="2272555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Users\cleret\Pictures\Cartoons for BILC\list of logical fallaci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25242"/>
            <a:ext cx="8820472" cy="4797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298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0757" y="332656"/>
            <a:ext cx="8603022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The Straw Man Fallacy</a:t>
            </a:r>
            <a:endParaRPr lang="fr-FR" sz="2400" dirty="0"/>
          </a:p>
          <a:p>
            <a:r>
              <a:rPr lang="en-US" sz="2400" dirty="0"/>
              <a:t>This fallacy occurs when your opponent over-simplifies or misrepresents your argument (i.e., setting up a "straw man") to make it easier to attack or refute. </a:t>
            </a:r>
            <a:endParaRPr lang="en-US" sz="2400" dirty="0" smtClean="0"/>
          </a:p>
          <a:p>
            <a:endParaRPr lang="en-US" sz="2400" b="1" dirty="0"/>
          </a:p>
          <a:p>
            <a:r>
              <a:rPr lang="en-US" sz="2400" b="1" dirty="0" smtClean="0"/>
              <a:t>Bandwagon </a:t>
            </a:r>
            <a:r>
              <a:rPr lang="en-US" sz="2400" b="1" dirty="0"/>
              <a:t>Fallacy</a:t>
            </a:r>
            <a:endParaRPr lang="fr-FR" sz="2400" dirty="0"/>
          </a:p>
          <a:p>
            <a:r>
              <a:rPr lang="en-US" sz="2400" dirty="0"/>
              <a:t>Just because a significant population of people believe a proposition is true, doesn't automatically make it true. Popularity alone is not enough to validate an argument, though it's often used as a standalone justification of validity. </a:t>
            </a:r>
            <a:endParaRPr lang="en-US" sz="2400" dirty="0" smtClean="0"/>
          </a:p>
          <a:p>
            <a:endParaRPr lang="en-US" sz="2400" b="1" dirty="0"/>
          </a:p>
          <a:p>
            <a:r>
              <a:rPr lang="en-US" sz="2400" b="1" dirty="0" smtClean="0"/>
              <a:t>The </a:t>
            </a:r>
            <a:r>
              <a:rPr lang="en-US" sz="2400" b="1" dirty="0"/>
              <a:t>False Dichotomy Fallacy</a:t>
            </a:r>
            <a:endParaRPr lang="fr-FR" sz="2400" dirty="0"/>
          </a:p>
          <a:p>
            <a:r>
              <a:rPr lang="en-US" sz="2400" dirty="0"/>
              <a:t>This common fallacy misleads by presenting complex issues in terms of two inherently opposed sides. Instead of acknowledging that most (if not all) issues can be thought of on a spectrum of possibilities and stances, the false dilemma fallacy asserts that there are only two mutually exclusive outcomes.</a:t>
            </a:r>
            <a:endParaRPr lang="fr-FR" sz="24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41611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543535" y="892170"/>
            <a:ext cx="7848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/>
              <a:t>We can either agree with </a:t>
            </a:r>
            <a:r>
              <a:rPr lang="en-US" sz="2400" i="1" dirty="0" err="1" smtClean="0"/>
              <a:t>Safia's</a:t>
            </a:r>
            <a:r>
              <a:rPr lang="en-US" sz="2400" i="1" dirty="0" smtClean="0"/>
              <a:t> </a:t>
            </a:r>
            <a:r>
              <a:rPr lang="en-US" sz="2400" i="1" dirty="0"/>
              <a:t>plan, or just let the project fail. There is no other option</a:t>
            </a:r>
            <a:r>
              <a:rPr lang="en-US" sz="2400" i="1" dirty="0" smtClean="0"/>
              <a:t>.</a:t>
            </a:r>
            <a:endParaRPr lang="fr-FR" sz="2400" dirty="0"/>
          </a:p>
        </p:txBody>
      </p:sp>
      <p:sp>
        <p:nvSpPr>
          <p:cNvPr id="5" name="ZoneTexte 4"/>
          <p:cNvSpPr txBox="1"/>
          <p:nvPr/>
        </p:nvSpPr>
        <p:spPr>
          <a:xfrm>
            <a:off x="539552" y="1916832"/>
            <a:ext cx="813690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err="1" smtClean="0"/>
              <a:t>Jérôme</a:t>
            </a:r>
            <a:r>
              <a:rPr lang="en-US" sz="2400" b="1" i="1" dirty="0" smtClean="0"/>
              <a:t>:</a:t>
            </a:r>
            <a:r>
              <a:rPr lang="en-US" sz="2400" i="1" dirty="0" smtClean="0"/>
              <a:t> </a:t>
            </a:r>
            <a:r>
              <a:rPr lang="en-US" sz="2400" i="1" dirty="0"/>
              <a:t>I think we should hire someone to </a:t>
            </a:r>
            <a:r>
              <a:rPr lang="en-US" sz="2400" i="1" dirty="0" smtClean="0"/>
              <a:t>help us design a STANAG test in French.</a:t>
            </a:r>
          </a:p>
          <a:p>
            <a:endParaRPr lang="en-US" sz="2400" b="1" i="1" dirty="0"/>
          </a:p>
          <a:p>
            <a:r>
              <a:rPr lang="en-US" sz="2400" b="1" i="1" dirty="0" smtClean="0"/>
              <a:t>Julie:</a:t>
            </a:r>
            <a:r>
              <a:rPr lang="en-US" sz="2400" i="1" dirty="0" smtClean="0"/>
              <a:t> </a:t>
            </a:r>
            <a:r>
              <a:rPr lang="en-US" sz="2400" i="1" dirty="0"/>
              <a:t>You're saying we should throw our money away on external resources instead of building up our in-house design team? That's going to hurt </a:t>
            </a:r>
            <a:r>
              <a:rPr lang="en-US" sz="2400" i="1" dirty="0" smtClean="0"/>
              <a:t>us </a:t>
            </a:r>
            <a:r>
              <a:rPr lang="en-US" sz="2400" i="1" smtClean="0"/>
              <a:t>so bad </a:t>
            </a:r>
            <a:r>
              <a:rPr lang="en-US" sz="2400" i="1" dirty="0" smtClean="0"/>
              <a:t>in </a:t>
            </a:r>
            <a:r>
              <a:rPr lang="en-US" sz="2400" i="1" dirty="0"/>
              <a:t>the long run.</a:t>
            </a:r>
            <a:endParaRPr lang="fr-FR" sz="2400" dirty="0"/>
          </a:p>
          <a:p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503548" y="4725144"/>
            <a:ext cx="79208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/>
              <a:t>The majority of </a:t>
            </a:r>
            <a:r>
              <a:rPr lang="en-US" sz="2400" i="1" dirty="0" smtClean="0"/>
              <a:t>military stakeholders believe e-learning is the only way to reach level 4, </a:t>
            </a:r>
            <a:r>
              <a:rPr lang="en-US" sz="2400" i="1" dirty="0"/>
              <a:t>so </a:t>
            </a:r>
            <a:r>
              <a:rPr lang="en-US" sz="2400" i="1" dirty="0" smtClean="0"/>
              <a:t>e-learning is objectively </a:t>
            </a:r>
            <a:r>
              <a:rPr lang="en-US" sz="2400" i="1" dirty="0"/>
              <a:t>the best form of </a:t>
            </a:r>
            <a:r>
              <a:rPr lang="en-US" sz="2400" i="1" dirty="0" smtClean="0"/>
              <a:t>teaching.</a:t>
            </a:r>
            <a:endParaRPr lang="fr-FR" sz="24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72103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678454" y="548680"/>
            <a:ext cx="7632848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400" b="1" dirty="0" err="1" smtClean="0"/>
              <a:t>From</a:t>
            </a:r>
            <a:r>
              <a:rPr lang="fr-FR" sz="4400" b="1" dirty="0" smtClean="0"/>
              <a:t> the </a:t>
            </a:r>
            <a:r>
              <a:rPr lang="fr-FR" sz="4400" b="1" dirty="0" err="1" smtClean="0"/>
              <a:t>classroom</a:t>
            </a:r>
            <a:r>
              <a:rPr lang="fr-FR" sz="4400" b="1" dirty="0" smtClean="0"/>
              <a:t> to real life</a:t>
            </a:r>
          </a:p>
          <a:p>
            <a:endParaRPr lang="fr-FR" sz="4000" dirty="0"/>
          </a:p>
          <a:p>
            <a:pPr marL="285750" indent="-285750">
              <a:buFontTx/>
              <a:buChar char="-"/>
            </a:pPr>
            <a:r>
              <a:rPr lang="fr-FR" sz="4000" dirty="0" err="1" smtClean="0"/>
              <a:t>Study</a:t>
            </a:r>
            <a:r>
              <a:rPr lang="fr-FR" sz="4000" dirty="0" smtClean="0"/>
              <a:t> trips and </a:t>
            </a:r>
            <a:r>
              <a:rPr lang="fr-FR" sz="4000" dirty="0" err="1" smtClean="0"/>
              <a:t>debate</a:t>
            </a:r>
            <a:r>
              <a:rPr lang="fr-FR" sz="4000" dirty="0" smtClean="0"/>
              <a:t> tours</a:t>
            </a:r>
          </a:p>
          <a:p>
            <a:pPr marL="285750" indent="-285750">
              <a:buFontTx/>
              <a:buChar char="-"/>
            </a:pPr>
            <a:r>
              <a:rPr lang="fr-FR" sz="4000" dirty="0" err="1" smtClean="0"/>
              <a:t>Competitive</a:t>
            </a:r>
            <a:r>
              <a:rPr lang="fr-FR" sz="4000" dirty="0" smtClean="0"/>
              <a:t> </a:t>
            </a:r>
            <a:r>
              <a:rPr lang="fr-FR" sz="4000" dirty="0" err="1" smtClean="0"/>
              <a:t>debate</a:t>
            </a:r>
            <a:endParaRPr lang="fr-FR" sz="4000" dirty="0" smtClean="0"/>
          </a:p>
          <a:p>
            <a:pPr marL="285750" indent="-285750">
              <a:buFontTx/>
              <a:buChar char="-"/>
            </a:pPr>
            <a:endParaRPr lang="fr-FR" dirty="0"/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2016331"/>
              </p:ext>
            </p:extLst>
          </p:nvPr>
        </p:nvGraphicFramePr>
        <p:xfrm>
          <a:off x="827584" y="3381216"/>
          <a:ext cx="7704856" cy="28560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524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524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12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Proposition (3 speakers per team)</a:t>
                      </a:r>
                      <a:endParaRPr lang="fr-FR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Opposition (3 persons per team)</a:t>
                      </a:r>
                      <a:endParaRPr lang="fr-FR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12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10-minute opening speech</a:t>
                      </a:r>
                      <a:endParaRPr lang="fr-FR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10-minute speech</a:t>
                      </a:r>
                      <a:endParaRPr lang="fr-FR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12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5-minute speech</a:t>
                      </a:r>
                      <a:endParaRPr lang="fr-FR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5-minute speech</a:t>
                      </a:r>
                      <a:endParaRPr lang="fr-FR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1219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60 minutes of Q&amp;A with the audience</a:t>
                      </a:r>
                      <a:endParaRPr lang="fr-FR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12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5-minute summary speech</a:t>
                      </a:r>
                      <a:endParaRPr lang="fr-FR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5-minute summary speech</a:t>
                      </a:r>
                      <a:endParaRPr lang="fr-F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8477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96752"/>
            <a:ext cx="8532440" cy="4778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9731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D:\Users\cleret\Pictures\State Dep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620688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D:\Users\cleret\Pictures\GE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7818" y="849287"/>
            <a:ext cx="2705100" cy="168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D:\Users\cleret\Pictures\IS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8850" y="2943225"/>
            <a:ext cx="4686300" cy="97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D:\Users\cleret\Pictures\NDU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755" y="4135435"/>
            <a:ext cx="1857375" cy="245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D:\Users\cleret\Pictures\rusi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7141" y="4581128"/>
            <a:ext cx="3819525" cy="119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0177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:\Users\cleret\Pictures\GEC research fai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88640"/>
            <a:ext cx="4248472" cy="6345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4958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D:\Users\cleret\Pictures\Cartoons for BILC\2zf4v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840726"/>
            <a:ext cx="7848837" cy="4905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8325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611560" y="2204864"/>
            <a:ext cx="824440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600" b="1" dirty="0" smtClean="0"/>
              <a:t>LESSONS LEARNED?</a:t>
            </a:r>
            <a:endParaRPr lang="fr-FR" sz="6600" b="1" dirty="0"/>
          </a:p>
        </p:txBody>
      </p:sp>
    </p:spTree>
    <p:extLst>
      <p:ext uri="{BB962C8B-B14F-4D97-AF65-F5344CB8AC3E}">
        <p14:creationId xmlns:p14="http://schemas.microsoft.com/office/powerpoint/2010/main" val="1651680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Users\cleret\Pictures\Cartoons for BILC\0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04664"/>
            <a:ext cx="6408712" cy="6108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6956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/>
              <a:t>The Journey to Perfection</a:t>
            </a:r>
            <a:br>
              <a:rPr lang="fr-FR" b="1" dirty="0" smtClean="0"/>
            </a:br>
            <a:r>
              <a:rPr lang="fr-FR" sz="3100" b="1" dirty="0" smtClean="0"/>
              <a:t>How meeting the best </a:t>
            </a:r>
            <a:r>
              <a:rPr lang="fr-FR" sz="3100" b="1" dirty="0" err="1" smtClean="0"/>
              <a:t>students</a:t>
            </a:r>
            <a:r>
              <a:rPr lang="fr-FR" sz="3100" b="1" dirty="0" smtClean="0"/>
              <a:t>’ </a:t>
            </a:r>
            <a:r>
              <a:rPr lang="fr-FR" sz="3100" b="1" dirty="0" err="1" smtClean="0"/>
              <a:t>needs</a:t>
            </a:r>
            <a:r>
              <a:rPr lang="fr-FR" sz="3100" b="1" dirty="0" smtClean="0"/>
              <a:t> </a:t>
            </a:r>
            <a:r>
              <a:rPr lang="fr-FR" sz="3100" b="1" dirty="0" err="1" smtClean="0"/>
              <a:t>benefits</a:t>
            </a:r>
            <a:r>
              <a:rPr lang="fr-FR" sz="3100" b="1" dirty="0" smtClean="0"/>
              <a:t> all</a:t>
            </a:r>
            <a:endParaRPr lang="fr-FR" sz="3100" b="1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dirty="0" smtClean="0"/>
              <a:t>Emilie Alice </a:t>
            </a:r>
            <a:r>
              <a:rPr lang="fr-FR" dirty="0" err="1" smtClean="0"/>
              <a:t>Cleret</a:t>
            </a:r>
            <a:endParaRPr lang="fr-FR" dirty="0" smtClean="0"/>
          </a:p>
          <a:p>
            <a:r>
              <a:rPr lang="fr-FR" dirty="0" smtClean="0"/>
              <a:t>Head of </a:t>
            </a:r>
            <a:r>
              <a:rPr lang="fr-FR" dirty="0" err="1" smtClean="0"/>
              <a:t>Department</a:t>
            </a:r>
            <a:endParaRPr lang="fr-FR" dirty="0" smtClean="0"/>
          </a:p>
          <a:p>
            <a:r>
              <a:rPr lang="fr-FR" dirty="0" err="1" smtClean="0"/>
              <a:t>Director</a:t>
            </a:r>
            <a:r>
              <a:rPr lang="fr-FR" dirty="0" smtClean="0"/>
              <a:t> of </a:t>
            </a:r>
            <a:r>
              <a:rPr lang="fr-FR" dirty="0" err="1" smtClean="0"/>
              <a:t>Debate</a:t>
            </a:r>
            <a:endParaRPr lang="fr-FR" dirty="0" smtClean="0"/>
          </a:p>
          <a:p>
            <a:r>
              <a:rPr lang="fr-FR" dirty="0" err="1" smtClean="0"/>
              <a:t>Higher</a:t>
            </a:r>
            <a:r>
              <a:rPr lang="fr-FR" dirty="0" smtClean="0"/>
              <a:t> </a:t>
            </a:r>
            <a:r>
              <a:rPr lang="fr-FR" dirty="0" err="1" smtClean="0"/>
              <a:t>Military</a:t>
            </a:r>
            <a:r>
              <a:rPr lang="fr-FR" dirty="0" smtClean="0"/>
              <a:t> Education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76411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683568" y="1124744"/>
            <a:ext cx="792088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 smtClean="0"/>
              <a:t>The </a:t>
            </a:r>
            <a:r>
              <a:rPr lang="fr-FR" sz="4400" dirty="0" err="1" smtClean="0"/>
              <a:t>needs</a:t>
            </a:r>
            <a:r>
              <a:rPr lang="fr-FR" sz="4400" dirty="0" smtClean="0"/>
              <a:t>:</a:t>
            </a:r>
          </a:p>
          <a:p>
            <a:r>
              <a:rPr lang="fr-FR" sz="4400" dirty="0" smtClean="0"/>
              <a:t>- An excellent command of the English </a:t>
            </a:r>
            <a:r>
              <a:rPr lang="fr-FR" sz="4400" dirty="0" err="1" smtClean="0"/>
              <a:t>language</a:t>
            </a:r>
            <a:endParaRPr lang="fr-FR" sz="4400" dirty="0" smtClean="0"/>
          </a:p>
          <a:p>
            <a:r>
              <a:rPr lang="en-US" sz="4400" dirty="0" smtClean="0"/>
              <a:t>- Culturally </a:t>
            </a:r>
            <a:r>
              <a:rPr lang="en-US" sz="4400" dirty="0"/>
              <a:t>competent effective communicators that can master leadership skills in English</a:t>
            </a:r>
            <a:endParaRPr lang="fr-FR" sz="4400" dirty="0"/>
          </a:p>
        </p:txBody>
      </p:sp>
    </p:spTree>
    <p:extLst>
      <p:ext uri="{BB962C8B-B14F-4D97-AF65-F5344CB8AC3E}">
        <p14:creationId xmlns:p14="http://schemas.microsoft.com/office/powerpoint/2010/main" val="1591369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Users\cleret\Pictures\Cartoons for BILC\Franc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692696"/>
            <a:ext cx="5976664" cy="5540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2980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540087" y="836712"/>
            <a:ext cx="82089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 err="1" smtClean="0"/>
              <a:t>What</a:t>
            </a:r>
            <a:r>
              <a:rPr lang="fr-FR" sz="4000" b="1" dirty="0" smtClean="0"/>
              <a:t> </a:t>
            </a:r>
            <a:r>
              <a:rPr lang="fr-FR" sz="4000" b="1" dirty="0" err="1" smtClean="0"/>
              <a:t>is</a:t>
            </a:r>
            <a:r>
              <a:rPr lang="fr-FR" sz="4000" b="1" dirty="0" smtClean="0"/>
              <a:t> cultural </a:t>
            </a:r>
            <a:r>
              <a:rPr lang="fr-FR" sz="4000" b="1" dirty="0" err="1" smtClean="0"/>
              <a:t>competence</a:t>
            </a:r>
            <a:r>
              <a:rPr lang="fr-FR" sz="4000" b="1" dirty="0" smtClean="0"/>
              <a:t>?</a:t>
            </a:r>
            <a:endParaRPr lang="fr-FR" sz="4000" b="1" dirty="0"/>
          </a:p>
        </p:txBody>
      </p:sp>
      <p:sp>
        <p:nvSpPr>
          <p:cNvPr id="3" name="ZoneTexte 2"/>
          <p:cNvSpPr txBox="1"/>
          <p:nvPr/>
        </p:nvSpPr>
        <p:spPr>
          <a:xfrm>
            <a:off x="539552" y="1844824"/>
            <a:ext cx="82089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 err="1" smtClean="0"/>
              <a:t>What</a:t>
            </a:r>
            <a:r>
              <a:rPr lang="fr-FR" sz="4000" b="1" dirty="0" smtClean="0"/>
              <a:t> </a:t>
            </a:r>
            <a:r>
              <a:rPr lang="fr-FR" sz="4000" b="1" dirty="0" err="1" smtClean="0"/>
              <a:t>is</a:t>
            </a:r>
            <a:r>
              <a:rPr lang="fr-FR" sz="4000" b="1" dirty="0" smtClean="0"/>
              <a:t> an effective </a:t>
            </a:r>
            <a:r>
              <a:rPr lang="fr-FR" sz="4000" b="1" dirty="0" err="1" smtClean="0"/>
              <a:t>communicator</a:t>
            </a:r>
            <a:r>
              <a:rPr lang="fr-FR" sz="4000" b="1" dirty="0" smtClean="0"/>
              <a:t>?</a:t>
            </a:r>
            <a:endParaRPr lang="fr-FR" sz="4000" b="1" dirty="0"/>
          </a:p>
        </p:txBody>
      </p:sp>
      <p:sp>
        <p:nvSpPr>
          <p:cNvPr id="4" name="ZoneTexte 3"/>
          <p:cNvSpPr txBox="1"/>
          <p:nvPr/>
        </p:nvSpPr>
        <p:spPr>
          <a:xfrm>
            <a:off x="539552" y="2852936"/>
            <a:ext cx="82089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 err="1" smtClean="0"/>
              <a:t>What</a:t>
            </a:r>
            <a:r>
              <a:rPr lang="fr-FR" sz="4000" b="1" dirty="0" smtClean="0"/>
              <a:t> are leadership </a:t>
            </a:r>
            <a:r>
              <a:rPr lang="fr-FR" sz="4000" b="1" dirty="0" err="1" smtClean="0"/>
              <a:t>skills</a:t>
            </a:r>
            <a:r>
              <a:rPr lang="fr-FR" sz="4000" b="1" dirty="0" smtClean="0"/>
              <a:t>?</a:t>
            </a:r>
            <a:endParaRPr lang="fr-FR" sz="4000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540087" y="3584161"/>
            <a:ext cx="820891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/>
              <a:t>Public-speaking</a:t>
            </a:r>
            <a:endParaRPr lang="fr-FR" sz="2800" b="1" dirty="0"/>
          </a:p>
          <a:p>
            <a:pPr lvl="0"/>
            <a:r>
              <a:rPr lang="en-US" sz="2800" b="1" dirty="0"/>
              <a:t>Negotiation skills / debating skills</a:t>
            </a:r>
            <a:endParaRPr lang="fr-FR" sz="2800" b="1" dirty="0"/>
          </a:p>
          <a:p>
            <a:pPr lvl="0"/>
            <a:r>
              <a:rPr lang="en-US" sz="2800" b="1" dirty="0"/>
              <a:t>Presentation skills</a:t>
            </a:r>
            <a:endParaRPr lang="fr-FR" sz="2800" b="1" dirty="0"/>
          </a:p>
          <a:p>
            <a:pPr lvl="0"/>
            <a:r>
              <a:rPr lang="en-US" sz="2800" b="1" dirty="0"/>
              <a:t>Critical thinking</a:t>
            </a:r>
            <a:endParaRPr lang="fr-FR" sz="2800" b="1" dirty="0"/>
          </a:p>
          <a:p>
            <a:pPr lvl="0"/>
            <a:r>
              <a:rPr lang="en-US" sz="2800" b="1" dirty="0"/>
              <a:t>Learning agility</a:t>
            </a:r>
            <a:endParaRPr lang="fr-FR" sz="2800" b="1" dirty="0"/>
          </a:p>
          <a:p>
            <a:pPr lvl="0"/>
            <a:r>
              <a:rPr lang="en-US" sz="2800" b="1" dirty="0" smtClean="0"/>
              <a:t>Self-awareness</a:t>
            </a:r>
            <a:endParaRPr lang="fr-FR" sz="2800" b="1" dirty="0"/>
          </a:p>
          <a:p>
            <a:pPr lvl="0"/>
            <a:r>
              <a:rPr lang="en-US" sz="2800" b="1" dirty="0"/>
              <a:t>Effective </a:t>
            </a:r>
            <a:r>
              <a:rPr lang="en-US" sz="2800" b="1" dirty="0" smtClean="0"/>
              <a:t>writing</a:t>
            </a: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1613736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467544" y="548680"/>
            <a:ext cx="82809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 err="1" smtClean="0"/>
              <a:t>Language</a:t>
            </a:r>
            <a:r>
              <a:rPr lang="fr-FR" sz="4000" dirty="0" smtClean="0"/>
              <a:t> </a:t>
            </a:r>
            <a:r>
              <a:rPr lang="fr-FR" sz="4000" dirty="0" err="1" smtClean="0"/>
              <a:t>teachers</a:t>
            </a:r>
            <a:r>
              <a:rPr lang="fr-FR" sz="4000" dirty="0" smtClean="0"/>
              <a:t> to </a:t>
            </a:r>
            <a:r>
              <a:rPr lang="fr-FR" sz="4000" dirty="0" err="1" smtClean="0"/>
              <a:t>teach</a:t>
            </a:r>
            <a:r>
              <a:rPr lang="fr-FR" sz="4000" dirty="0" smtClean="0"/>
              <a:t> a </a:t>
            </a:r>
            <a:r>
              <a:rPr lang="fr-FR" sz="4000" dirty="0" err="1" smtClean="0"/>
              <a:t>debate</a:t>
            </a:r>
            <a:r>
              <a:rPr lang="fr-FR" sz="4000" dirty="0" smtClean="0"/>
              <a:t> programme? 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467544" y="3356992"/>
            <a:ext cx="82809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 err="1" smtClean="0"/>
              <a:t>Artificial</a:t>
            </a:r>
            <a:r>
              <a:rPr lang="fr-FR" sz="4000" dirty="0" smtClean="0"/>
              <a:t> </a:t>
            </a:r>
            <a:r>
              <a:rPr lang="fr-FR" sz="4000" dirty="0" err="1" smtClean="0"/>
              <a:t>classroom</a:t>
            </a:r>
            <a:r>
              <a:rPr lang="fr-FR" sz="4000" dirty="0" smtClean="0"/>
              <a:t> setting vs real life situations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467544" y="1860020"/>
            <a:ext cx="619268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/>
              <a:t>=&gt; </a:t>
            </a:r>
            <a:r>
              <a:rPr lang="fr-FR" sz="4000" dirty="0" err="1"/>
              <a:t>Hybrid</a:t>
            </a:r>
            <a:r>
              <a:rPr lang="fr-FR" sz="4000" dirty="0"/>
              <a:t> </a:t>
            </a:r>
            <a:r>
              <a:rPr lang="fr-FR" sz="4000" dirty="0" err="1"/>
              <a:t>teachers</a:t>
            </a:r>
            <a:endParaRPr lang="fr-FR" sz="4000" dirty="0"/>
          </a:p>
          <a:p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488892" y="4941168"/>
            <a:ext cx="828092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/>
              <a:t>=&gt; The </a:t>
            </a:r>
            <a:r>
              <a:rPr lang="fr-FR" sz="4000" dirty="0" err="1"/>
              <a:t>classroom</a:t>
            </a:r>
            <a:r>
              <a:rPr lang="fr-FR" sz="4000" dirty="0"/>
              <a:t> </a:t>
            </a:r>
            <a:r>
              <a:rPr lang="fr-FR" sz="4000" dirty="0" err="1"/>
              <a:t>activities</a:t>
            </a:r>
            <a:r>
              <a:rPr lang="fr-FR" sz="4000" dirty="0"/>
              <a:t> </a:t>
            </a:r>
            <a:r>
              <a:rPr lang="fr-FR" sz="4000" dirty="0" err="1"/>
              <a:t>solely</a:t>
            </a:r>
            <a:r>
              <a:rPr lang="fr-FR" sz="4000" dirty="0"/>
              <a:t> </a:t>
            </a:r>
            <a:r>
              <a:rPr lang="fr-FR" sz="4000" dirty="0" err="1"/>
              <a:t>sustain</a:t>
            </a:r>
            <a:r>
              <a:rPr lang="fr-FR" sz="4000" dirty="0"/>
              <a:t> the real-life </a:t>
            </a:r>
            <a:r>
              <a:rPr lang="fr-FR" sz="4000" dirty="0" err="1"/>
              <a:t>project</a:t>
            </a:r>
            <a:endParaRPr lang="fr-FR" sz="40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91485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9552" y="764704"/>
            <a:ext cx="8136904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dirty="0" smtClean="0"/>
              <a:t>Just </a:t>
            </a:r>
            <a:r>
              <a:rPr lang="en-US" sz="6000" dirty="0"/>
              <a:t>a </a:t>
            </a:r>
            <a:r>
              <a:rPr lang="en-US" sz="6000" dirty="0" smtClean="0"/>
              <a:t>minute!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200" dirty="0" smtClean="0"/>
              <a:t>You </a:t>
            </a:r>
            <a:r>
              <a:rPr lang="en-US" sz="3200" dirty="0"/>
              <a:t>have one minute to pitch on a topic with no repetition, no hesitation, no deviation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200" dirty="0" smtClean="0"/>
              <a:t>If </a:t>
            </a:r>
            <a:r>
              <a:rPr lang="en-US" sz="3200" dirty="0"/>
              <a:t>you repeat, hesitate, or deviate, another student picks up your pitch where you left it and has to finish it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200" dirty="0" smtClean="0"/>
              <a:t>You </a:t>
            </a:r>
            <a:r>
              <a:rPr lang="en-US" sz="3200" dirty="0"/>
              <a:t>are allowed to repeat words in direct relation to the topic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546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626</Words>
  <Application>Microsoft Office PowerPoint</Application>
  <PresentationFormat>Skærmshow (4:3)</PresentationFormat>
  <Paragraphs>71</Paragraphs>
  <Slides>20</Slides>
  <Notes>1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20</vt:i4>
      </vt:variant>
    </vt:vector>
  </HeadingPairs>
  <TitlesOfParts>
    <vt:vector size="25" baseType="lpstr">
      <vt:lpstr>Arial</vt:lpstr>
      <vt:lpstr>Calibri</vt:lpstr>
      <vt:lpstr>Times New Roman</vt:lpstr>
      <vt:lpstr>Wingdings</vt:lpstr>
      <vt:lpstr>Thème Office</vt:lpstr>
      <vt:lpstr>PowerPoint-præsentation</vt:lpstr>
      <vt:lpstr>PowerPoint-præsentation</vt:lpstr>
      <vt:lpstr>PowerPoint-præsentation</vt:lpstr>
      <vt:lpstr>The Journey to Perfection How meeting the best students’ needs benefits all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CLERET Emilie Mme</dc:creator>
  <cp:lastModifiedBy>Kristensen, Allan Juhl</cp:lastModifiedBy>
  <cp:revision>32</cp:revision>
  <dcterms:created xsi:type="dcterms:W3CDTF">2019-10-07T13:17:56Z</dcterms:created>
  <dcterms:modified xsi:type="dcterms:W3CDTF">2019-10-08T11:45:22Z</dcterms:modified>
</cp:coreProperties>
</file>