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8"/>
  </p:notesMasterIdLst>
  <p:handoutMasterIdLst>
    <p:handoutMasterId r:id="rId29"/>
  </p:handoutMasterIdLst>
  <p:sldIdLst>
    <p:sldId id="256" r:id="rId2"/>
    <p:sldId id="286" r:id="rId3"/>
    <p:sldId id="287" r:id="rId4"/>
    <p:sldId id="257" r:id="rId5"/>
    <p:sldId id="258" r:id="rId6"/>
    <p:sldId id="259" r:id="rId7"/>
    <p:sldId id="260" r:id="rId8"/>
    <p:sldId id="261" r:id="rId9"/>
    <p:sldId id="276" r:id="rId10"/>
    <p:sldId id="262" r:id="rId11"/>
    <p:sldId id="263" r:id="rId12"/>
    <p:sldId id="264" r:id="rId13"/>
    <p:sldId id="265" r:id="rId14"/>
    <p:sldId id="272" r:id="rId15"/>
    <p:sldId id="273" r:id="rId16"/>
    <p:sldId id="266" r:id="rId17"/>
    <p:sldId id="267" r:id="rId18"/>
    <p:sldId id="278" r:id="rId19"/>
    <p:sldId id="280" r:id="rId20"/>
    <p:sldId id="268" r:id="rId21"/>
    <p:sldId id="283" r:id="rId22"/>
    <p:sldId id="282" r:id="rId23"/>
    <p:sldId id="285" r:id="rId24"/>
    <p:sldId id="269" r:id="rId25"/>
    <p:sldId id="270" r:id="rId26"/>
    <p:sldId id="289" r:id="rId27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AE6E"/>
    <a:srgbClr val="E9F2EB"/>
    <a:srgbClr val="D1E3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88" d="100"/>
          <a:sy n="88" d="100"/>
        </p:scale>
        <p:origin x="133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414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D3B28CE-9D5B-4EA1-8475-9EB337EFB656}" type="datetimeFigureOut">
              <a:rPr lang="en-US" smtClean="0"/>
              <a:t>10/7/2019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678E943-12AF-41E9-87DF-3779FEF1F48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9444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7202F15-B51B-4C91-92F6-5E07392C6482}" type="datetimeFigureOut">
              <a:rPr lang="en-US" smtClean="0"/>
              <a:t>10/7/2019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6B82180-7746-485A-8830-CA529589835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573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 dirty="0" smtClean="0"/>
              <a:t>Although not a stated</a:t>
            </a:r>
            <a:r>
              <a:rPr lang="en-US" baseline="0" dirty="0" smtClean="0"/>
              <a:t> goal, results of norming and testing as a community included:  team</a:t>
            </a:r>
            <a:r>
              <a:rPr lang="en-US" dirty="0" smtClean="0"/>
              <a:t> building and network</a:t>
            </a:r>
            <a:r>
              <a:rPr lang="en-US" baseline="0" dirty="0" smtClean="0"/>
              <a:t> building professionalization of testers – BAT2 part of professional synergy of BILC testing community – that continues.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F4E12A-F123-4850-A556-0BFDA0C3574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867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218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177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9276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50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2063115" y="630937"/>
            <a:ext cx="5230368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92" y="1098388"/>
            <a:ext cx="7738814" cy="4394988"/>
          </a:xfrm>
        </p:spPr>
        <p:txBody>
          <a:bodyPr anchor="ctr">
            <a:noAutofit/>
          </a:bodyPr>
          <a:lstStyle>
            <a:lvl1pPr algn="ctr">
              <a:defRPr sz="7500" spc="6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1284" y="5979197"/>
            <a:ext cx="6034030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500" b="1" i="0" cap="all" spc="3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8892" y="6375679"/>
            <a:ext cx="174729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CBFF210-EBA9-401A-9AF0-6D77C0A087CE}" type="datetimeFigureOut">
              <a:rPr lang="en-US" smtClean="0"/>
              <a:t>10/7/2019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5249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0414" y="6375679"/>
            <a:ext cx="1747292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AD0C477-ED18-4CF6-B63F-0A1A3E57F882}" type="slidenum">
              <a:rPr lang="en-US" smtClean="0"/>
              <a:t>‹nr.›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21303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FF210-EBA9-401A-9AF0-6D77C0A087CE}" type="datetimeFigureOut">
              <a:rPr lang="en-US" smtClean="0"/>
              <a:t>10/7/2019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0C477-ED18-4CF6-B63F-0A1A3E57F88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006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911" y="382386"/>
            <a:ext cx="1771930" cy="560040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4" y="382386"/>
            <a:ext cx="5809517" cy="560040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FF210-EBA9-401A-9AF0-6D77C0A087CE}" type="datetimeFigureOut">
              <a:rPr lang="en-US" smtClean="0"/>
              <a:t>10/7/2019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0C477-ED18-4CF6-B63F-0A1A3E57F88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858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FF210-EBA9-401A-9AF0-6D77C0A087CE}" type="datetimeFigureOut">
              <a:rPr lang="en-US" smtClean="0"/>
              <a:t>10/7/2019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0C477-ED18-4CF6-B63F-0A1A3E57F88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92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2110979" cy="6858000"/>
          </a:xfrm>
          <a:custGeom>
            <a:avLst/>
            <a:gdLst/>
            <a:ahLst/>
            <a:cxnLst/>
            <a:rect l="0" t="0" r="r" b="b"/>
            <a:pathLst>
              <a:path w="1773" h="4320">
                <a:moveTo>
                  <a:pt x="0" y="0"/>
                </a:moveTo>
                <a:lnTo>
                  <a:pt x="891" y="0"/>
                </a:lnTo>
                <a:lnTo>
                  <a:pt x="906" y="56"/>
                </a:lnTo>
                <a:lnTo>
                  <a:pt x="921" y="111"/>
                </a:lnTo>
                <a:lnTo>
                  <a:pt x="938" y="165"/>
                </a:lnTo>
                <a:lnTo>
                  <a:pt x="957" y="217"/>
                </a:lnTo>
                <a:lnTo>
                  <a:pt x="980" y="266"/>
                </a:lnTo>
                <a:lnTo>
                  <a:pt x="1007" y="312"/>
                </a:lnTo>
                <a:lnTo>
                  <a:pt x="1036" y="351"/>
                </a:lnTo>
                <a:lnTo>
                  <a:pt x="1069" y="387"/>
                </a:lnTo>
                <a:lnTo>
                  <a:pt x="1105" y="422"/>
                </a:lnTo>
                <a:lnTo>
                  <a:pt x="1145" y="456"/>
                </a:lnTo>
                <a:lnTo>
                  <a:pt x="1185" y="487"/>
                </a:lnTo>
                <a:lnTo>
                  <a:pt x="1227" y="520"/>
                </a:lnTo>
                <a:lnTo>
                  <a:pt x="1270" y="551"/>
                </a:lnTo>
                <a:lnTo>
                  <a:pt x="1311" y="584"/>
                </a:lnTo>
                <a:lnTo>
                  <a:pt x="1352" y="617"/>
                </a:lnTo>
                <a:lnTo>
                  <a:pt x="1390" y="651"/>
                </a:lnTo>
                <a:lnTo>
                  <a:pt x="1425" y="687"/>
                </a:lnTo>
                <a:lnTo>
                  <a:pt x="1456" y="725"/>
                </a:lnTo>
                <a:lnTo>
                  <a:pt x="1484" y="765"/>
                </a:lnTo>
                <a:lnTo>
                  <a:pt x="1505" y="808"/>
                </a:lnTo>
                <a:lnTo>
                  <a:pt x="1521" y="856"/>
                </a:lnTo>
                <a:lnTo>
                  <a:pt x="1530" y="907"/>
                </a:lnTo>
                <a:lnTo>
                  <a:pt x="1534" y="960"/>
                </a:lnTo>
                <a:lnTo>
                  <a:pt x="1534" y="1013"/>
                </a:lnTo>
                <a:lnTo>
                  <a:pt x="1530" y="1068"/>
                </a:lnTo>
                <a:lnTo>
                  <a:pt x="1523" y="1125"/>
                </a:lnTo>
                <a:lnTo>
                  <a:pt x="1515" y="1181"/>
                </a:lnTo>
                <a:lnTo>
                  <a:pt x="1508" y="1237"/>
                </a:lnTo>
                <a:lnTo>
                  <a:pt x="1501" y="1293"/>
                </a:lnTo>
                <a:lnTo>
                  <a:pt x="1496" y="1350"/>
                </a:lnTo>
                <a:lnTo>
                  <a:pt x="1494" y="1405"/>
                </a:lnTo>
                <a:lnTo>
                  <a:pt x="1497" y="1458"/>
                </a:lnTo>
                <a:lnTo>
                  <a:pt x="1504" y="1511"/>
                </a:lnTo>
                <a:lnTo>
                  <a:pt x="1517" y="1560"/>
                </a:lnTo>
                <a:lnTo>
                  <a:pt x="1535" y="1610"/>
                </a:lnTo>
                <a:lnTo>
                  <a:pt x="1557" y="1659"/>
                </a:lnTo>
                <a:lnTo>
                  <a:pt x="1583" y="1708"/>
                </a:lnTo>
                <a:lnTo>
                  <a:pt x="1611" y="1757"/>
                </a:lnTo>
                <a:lnTo>
                  <a:pt x="1640" y="1807"/>
                </a:lnTo>
                <a:lnTo>
                  <a:pt x="1669" y="1855"/>
                </a:lnTo>
                <a:lnTo>
                  <a:pt x="1696" y="1905"/>
                </a:lnTo>
                <a:lnTo>
                  <a:pt x="1721" y="1954"/>
                </a:lnTo>
                <a:lnTo>
                  <a:pt x="1742" y="2006"/>
                </a:lnTo>
                <a:lnTo>
                  <a:pt x="1759" y="2057"/>
                </a:lnTo>
                <a:lnTo>
                  <a:pt x="1769" y="2108"/>
                </a:lnTo>
                <a:lnTo>
                  <a:pt x="1773" y="2160"/>
                </a:lnTo>
                <a:lnTo>
                  <a:pt x="1769" y="2212"/>
                </a:lnTo>
                <a:lnTo>
                  <a:pt x="1759" y="2263"/>
                </a:lnTo>
                <a:lnTo>
                  <a:pt x="1742" y="2314"/>
                </a:lnTo>
                <a:lnTo>
                  <a:pt x="1721" y="2366"/>
                </a:lnTo>
                <a:lnTo>
                  <a:pt x="1696" y="2415"/>
                </a:lnTo>
                <a:lnTo>
                  <a:pt x="1669" y="2465"/>
                </a:lnTo>
                <a:lnTo>
                  <a:pt x="1640" y="2513"/>
                </a:lnTo>
                <a:lnTo>
                  <a:pt x="1611" y="2563"/>
                </a:lnTo>
                <a:lnTo>
                  <a:pt x="1583" y="2612"/>
                </a:lnTo>
                <a:lnTo>
                  <a:pt x="1557" y="2661"/>
                </a:lnTo>
                <a:lnTo>
                  <a:pt x="1535" y="2710"/>
                </a:lnTo>
                <a:lnTo>
                  <a:pt x="1517" y="2760"/>
                </a:lnTo>
                <a:lnTo>
                  <a:pt x="1504" y="2809"/>
                </a:lnTo>
                <a:lnTo>
                  <a:pt x="1497" y="2862"/>
                </a:lnTo>
                <a:lnTo>
                  <a:pt x="1494" y="2915"/>
                </a:lnTo>
                <a:lnTo>
                  <a:pt x="1496" y="2970"/>
                </a:lnTo>
                <a:lnTo>
                  <a:pt x="1501" y="3027"/>
                </a:lnTo>
                <a:lnTo>
                  <a:pt x="1508" y="3083"/>
                </a:lnTo>
                <a:lnTo>
                  <a:pt x="1515" y="3139"/>
                </a:lnTo>
                <a:lnTo>
                  <a:pt x="1523" y="3195"/>
                </a:lnTo>
                <a:lnTo>
                  <a:pt x="1530" y="3252"/>
                </a:lnTo>
                <a:lnTo>
                  <a:pt x="1534" y="3307"/>
                </a:lnTo>
                <a:lnTo>
                  <a:pt x="1534" y="3360"/>
                </a:lnTo>
                <a:lnTo>
                  <a:pt x="1530" y="3413"/>
                </a:lnTo>
                <a:lnTo>
                  <a:pt x="1521" y="3464"/>
                </a:lnTo>
                <a:lnTo>
                  <a:pt x="1505" y="3512"/>
                </a:lnTo>
                <a:lnTo>
                  <a:pt x="1484" y="3555"/>
                </a:lnTo>
                <a:lnTo>
                  <a:pt x="1456" y="3595"/>
                </a:lnTo>
                <a:lnTo>
                  <a:pt x="1425" y="3633"/>
                </a:lnTo>
                <a:lnTo>
                  <a:pt x="1390" y="3669"/>
                </a:lnTo>
                <a:lnTo>
                  <a:pt x="1352" y="3703"/>
                </a:lnTo>
                <a:lnTo>
                  <a:pt x="1311" y="3736"/>
                </a:lnTo>
                <a:lnTo>
                  <a:pt x="1270" y="3769"/>
                </a:lnTo>
                <a:lnTo>
                  <a:pt x="1227" y="3800"/>
                </a:lnTo>
                <a:lnTo>
                  <a:pt x="1185" y="3833"/>
                </a:lnTo>
                <a:lnTo>
                  <a:pt x="1145" y="3864"/>
                </a:lnTo>
                <a:lnTo>
                  <a:pt x="1105" y="3898"/>
                </a:lnTo>
                <a:lnTo>
                  <a:pt x="1069" y="3933"/>
                </a:lnTo>
                <a:lnTo>
                  <a:pt x="1036" y="3969"/>
                </a:lnTo>
                <a:lnTo>
                  <a:pt x="1007" y="4008"/>
                </a:lnTo>
                <a:lnTo>
                  <a:pt x="980" y="4054"/>
                </a:lnTo>
                <a:lnTo>
                  <a:pt x="957" y="4103"/>
                </a:lnTo>
                <a:lnTo>
                  <a:pt x="938" y="4155"/>
                </a:lnTo>
                <a:lnTo>
                  <a:pt x="921" y="4209"/>
                </a:lnTo>
                <a:lnTo>
                  <a:pt x="906" y="4264"/>
                </a:lnTo>
                <a:lnTo>
                  <a:pt x="891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2197" y="1073889"/>
            <a:ext cx="6140303" cy="4064627"/>
          </a:xfrm>
        </p:spPr>
        <p:txBody>
          <a:bodyPr anchor="b">
            <a:normAutofit/>
          </a:bodyPr>
          <a:lstStyle>
            <a:lvl1pPr>
              <a:defRPr sz="6300" spc="6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2198" y="5159782"/>
            <a:ext cx="5263116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500" b="1" i="0" cap="all" spc="300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427410" y="6375679"/>
            <a:ext cx="1120460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ECBFF210-EBA9-401A-9AF0-6D77C0A087CE}" type="datetimeFigureOut">
              <a:rPr lang="en-US" smtClean="0"/>
              <a:t>10/7/2019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298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56825" y="6375679"/>
            <a:ext cx="1115675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AD0C477-ED18-4CF6-B63F-0A1A3E57F882}" type="slidenum">
              <a:rPr lang="en-US" smtClean="0"/>
              <a:t>‹nr.›</a:t>
            </a:fld>
            <a:endParaRPr lang="en-US"/>
          </a:p>
        </p:txBody>
      </p:sp>
      <p:sp>
        <p:nvSpPr>
          <p:cNvPr id="16" name="Freeform 11"/>
          <p:cNvSpPr/>
          <p:nvPr/>
        </p:nvSpPr>
        <p:spPr bwMode="auto">
          <a:xfrm>
            <a:off x="655786" y="0"/>
            <a:ext cx="1234679" cy="6858000"/>
          </a:xfrm>
          <a:custGeom>
            <a:avLst/>
            <a:gdLst/>
            <a:ahLst/>
            <a:cxnLst/>
            <a:rect l="0" t="0" r="r" b="b"/>
            <a:pathLst>
              <a:path w="1037" h="4320">
                <a:moveTo>
                  <a:pt x="0" y="0"/>
                </a:moveTo>
                <a:lnTo>
                  <a:pt x="171" y="0"/>
                </a:lnTo>
                <a:lnTo>
                  <a:pt x="188" y="55"/>
                </a:lnTo>
                <a:lnTo>
                  <a:pt x="204" y="110"/>
                </a:lnTo>
                <a:lnTo>
                  <a:pt x="220" y="166"/>
                </a:lnTo>
                <a:lnTo>
                  <a:pt x="234" y="223"/>
                </a:lnTo>
                <a:lnTo>
                  <a:pt x="251" y="278"/>
                </a:lnTo>
                <a:lnTo>
                  <a:pt x="269" y="331"/>
                </a:lnTo>
                <a:lnTo>
                  <a:pt x="292" y="381"/>
                </a:lnTo>
                <a:lnTo>
                  <a:pt x="319" y="427"/>
                </a:lnTo>
                <a:lnTo>
                  <a:pt x="349" y="466"/>
                </a:lnTo>
                <a:lnTo>
                  <a:pt x="382" y="503"/>
                </a:lnTo>
                <a:lnTo>
                  <a:pt x="420" y="537"/>
                </a:lnTo>
                <a:lnTo>
                  <a:pt x="460" y="571"/>
                </a:lnTo>
                <a:lnTo>
                  <a:pt x="502" y="603"/>
                </a:lnTo>
                <a:lnTo>
                  <a:pt x="544" y="635"/>
                </a:lnTo>
                <a:lnTo>
                  <a:pt x="587" y="668"/>
                </a:lnTo>
                <a:lnTo>
                  <a:pt x="628" y="700"/>
                </a:lnTo>
                <a:lnTo>
                  <a:pt x="667" y="734"/>
                </a:lnTo>
                <a:lnTo>
                  <a:pt x="703" y="771"/>
                </a:lnTo>
                <a:lnTo>
                  <a:pt x="736" y="808"/>
                </a:lnTo>
                <a:lnTo>
                  <a:pt x="763" y="848"/>
                </a:lnTo>
                <a:lnTo>
                  <a:pt x="786" y="893"/>
                </a:lnTo>
                <a:lnTo>
                  <a:pt x="800" y="937"/>
                </a:lnTo>
                <a:lnTo>
                  <a:pt x="809" y="986"/>
                </a:lnTo>
                <a:lnTo>
                  <a:pt x="813" y="1034"/>
                </a:lnTo>
                <a:lnTo>
                  <a:pt x="812" y="1085"/>
                </a:lnTo>
                <a:lnTo>
                  <a:pt x="808" y="1136"/>
                </a:lnTo>
                <a:lnTo>
                  <a:pt x="803" y="1189"/>
                </a:lnTo>
                <a:lnTo>
                  <a:pt x="796" y="1242"/>
                </a:lnTo>
                <a:lnTo>
                  <a:pt x="788" y="1295"/>
                </a:lnTo>
                <a:lnTo>
                  <a:pt x="782" y="1348"/>
                </a:lnTo>
                <a:lnTo>
                  <a:pt x="778" y="1401"/>
                </a:lnTo>
                <a:lnTo>
                  <a:pt x="775" y="1452"/>
                </a:lnTo>
                <a:lnTo>
                  <a:pt x="778" y="1502"/>
                </a:lnTo>
                <a:lnTo>
                  <a:pt x="784" y="1551"/>
                </a:lnTo>
                <a:lnTo>
                  <a:pt x="797" y="1602"/>
                </a:lnTo>
                <a:lnTo>
                  <a:pt x="817" y="1652"/>
                </a:lnTo>
                <a:lnTo>
                  <a:pt x="841" y="1702"/>
                </a:lnTo>
                <a:lnTo>
                  <a:pt x="868" y="1752"/>
                </a:lnTo>
                <a:lnTo>
                  <a:pt x="896" y="1801"/>
                </a:lnTo>
                <a:lnTo>
                  <a:pt x="926" y="1851"/>
                </a:lnTo>
                <a:lnTo>
                  <a:pt x="953" y="1901"/>
                </a:lnTo>
                <a:lnTo>
                  <a:pt x="980" y="1952"/>
                </a:lnTo>
                <a:lnTo>
                  <a:pt x="1003" y="2003"/>
                </a:lnTo>
                <a:lnTo>
                  <a:pt x="1021" y="2054"/>
                </a:lnTo>
                <a:lnTo>
                  <a:pt x="1031" y="2106"/>
                </a:lnTo>
                <a:lnTo>
                  <a:pt x="1037" y="2160"/>
                </a:lnTo>
                <a:lnTo>
                  <a:pt x="1031" y="2214"/>
                </a:lnTo>
                <a:lnTo>
                  <a:pt x="1021" y="2266"/>
                </a:lnTo>
                <a:lnTo>
                  <a:pt x="1003" y="2317"/>
                </a:lnTo>
                <a:lnTo>
                  <a:pt x="980" y="2368"/>
                </a:lnTo>
                <a:lnTo>
                  <a:pt x="953" y="2419"/>
                </a:lnTo>
                <a:lnTo>
                  <a:pt x="926" y="2469"/>
                </a:lnTo>
                <a:lnTo>
                  <a:pt x="896" y="2519"/>
                </a:lnTo>
                <a:lnTo>
                  <a:pt x="868" y="2568"/>
                </a:lnTo>
                <a:lnTo>
                  <a:pt x="841" y="2618"/>
                </a:lnTo>
                <a:lnTo>
                  <a:pt x="817" y="2668"/>
                </a:lnTo>
                <a:lnTo>
                  <a:pt x="797" y="2718"/>
                </a:lnTo>
                <a:lnTo>
                  <a:pt x="784" y="2769"/>
                </a:lnTo>
                <a:lnTo>
                  <a:pt x="778" y="2818"/>
                </a:lnTo>
                <a:lnTo>
                  <a:pt x="775" y="2868"/>
                </a:lnTo>
                <a:lnTo>
                  <a:pt x="778" y="2919"/>
                </a:lnTo>
                <a:lnTo>
                  <a:pt x="782" y="2972"/>
                </a:lnTo>
                <a:lnTo>
                  <a:pt x="788" y="3025"/>
                </a:lnTo>
                <a:lnTo>
                  <a:pt x="796" y="3078"/>
                </a:lnTo>
                <a:lnTo>
                  <a:pt x="803" y="3131"/>
                </a:lnTo>
                <a:lnTo>
                  <a:pt x="808" y="3184"/>
                </a:lnTo>
                <a:lnTo>
                  <a:pt x="812" y="3235"/>
                </a:lnTo>
                <a:lnTo>
                  <a:pt x="813" y="3286"/>
                </a:lnTo>
                <a:lnTo>
                  <a:pt x="809" y="3334"/>
                </a:lnTo>
                <a:lnTo>
                  <a:pt x="800" y="3383"/>
                </a:lnTo>
                <a:lnTo>
                  <a:pt x="786" y="3427"/>
                </a:lnTo>
                <a:lnTo>
                  <a:pt x="763" y="3472"/>
                </a:lnTo>
                <a:lnTo>
                  <a:pt x="736" y="3512"/>
                </a:lnTo>
                <a:lnTo>
                  <a:pt x="703" y="3549"/>
                </a:lnTo>
                <a:lnTo>
                  <a:pt x="667" y="3586"/>
                </a:lnTo>
                <a:lnTo>
                  <a:pt x="628" y="3620"/>
                </a:lnTo>
                <a:lnTo>
                  <a:pt x="587" y="3652"/>
                </a:lnTo>
                <a:lnTo>
                  <a:pt x="544" y="3685"/>
                </a:lnTo>
                <a:lnTo>
                  <a:pt x="502" y="3717"/>
                </a:lnTo>
                <a:lnTo>
                  <a:pt x="460" y="3749"/>
                </a:lnTo>
                <a:lnTo>
                  <a:pt x="420" y="3783"/>
                </a:lnTo>
                <a:lnTo>
                  <a:pt x="382" y="3817"/>
                </a:lnTo>
                <a:lnTo>
                  <a:pt x="349" y="3854"/>
                </a:lnTo>
                <a:lnTo>
                  <a:pt x="319" y="3893"/>
                </a:lnTo>
                <a:lnTo>
                  <a:pt x="292" y="3939"/>
                </a:lnTo>
                <a:lnTo>
                  <a:pt x="269" y="3989"/>
                </a:lnTo>
                <a:lnTo>
                  <a:pt x="251" y="4042"/>
                </a:lnTo>
                <a:lnTo>
                  <a:pt x="234" y="4097"/>
                </a:lnTo>
                <a:lnTo>
                  <a:pt x="220" y="4154"/>
                </a:lnTo>
                <a:lnTo>
                  <a:pt x="204" y="4210"/>
                </a:lnTo>
                <a:lnTo>
                  <a:pt x="188" y="4265"/>
                </a:lnTo>
                <a:lnTo>
                  <a:pt x="171" y="4320"/>
                </a:lnTo>
                <a:lnTo>
                  <a:pt x="0" y="4320"/>
                </a:lnTo>
                <a:lnTo>
                  <a:pt x="17" y="4278"/>
                </a:lnTo>
                <a:lnTo>
                  <a:pt x="33" y="4232"/>
                </a:lnTo>
                <a:lnTo>
                  <a:pt x="46" y="4183"/>
                </a:lnTo>
                <a:lnTo>
                  <a:pt x="60" y="4131"/>
                </a:lnTo>
                <a:lnTo>
                  <a:pt x="75" y="4075"/>
                </a:lnTo>
                <a:lnTo>
                  <a:pt x="90" y="4019"/>
                </a:lnTo>
                <a:lnTo>
                  <a:pt x="109" y="3964"/>
                </a:lnTo>
                <a:lnTo>
                  <a:pt x="129" y="3909"/>
                </a:lnTo>
                <a:lnTo>
                  <a:pt x="156" y="3855"/>
                </a:lnTo>
                <a:lnTo>
                  <a:pt x="186" y="3804"/>
                </a:lnTo>
                <a:lnTo>
                  <a:pt x="222" y="3756"/>
                </a:lnTo>
                <a:lnTo>
                  <a:pt x="261" y="3713"/>
                </a:lnTo>
                <a:lnTo>
                  <a:pt x="303" y="3672"/>
                </a:lnTo>
                <a:lnTo>
                  <a:pt x="348" y="3634"/>
                </a:lnTo>
                <a:lnTo>
                  <a:pt x="392" y="3599"/>
                </a:lnTo>
                <a:lnTo>
                  <a:pt x="438" y="3565"/>
                </a:lnTo>
                <a:lnTo>
                  <a:pt x="482" y="3531"/>
                </a:lnTo>
                <a:lnTo>
                  <a:pt x="523" y="3499"/>
                </a:lnTo>
                <a:lnTo>
                  <a:pt x="561" y="3466"/>
                </a:lnTo>
                <a:lnTo>
                  <a:pt x="594" y="3434"/>
                </a:lnTo>
                <a:lnTo>
                  <a:pt x="620" y="3400"/>
                </a:lnTo>
                <a:lnTo>
                  <a:pt x="638" y="3367"/>
                </a:lnTo>
                <a:lnTo>
                  <a:pt x="647" y="3336"/>
                </a:lnTo>
                <a:lnTo>
                  <a:pt x="652" y="3302"/>
                </a:lnTo>
                <a:lnTo>
                  <a:pt x="654" y="3265"/>
                </a:lnTo>
                <a:lnTo>
                  <a:pt x="651" y="3224"/>
                </a:lnTo>
                <a:lnTo>
                  <a:pt x="647" y="3181"/>
                </a:lnTo>
                <a:lnTo>
                  <a:pt x="642" y="3137"/>
                </a:lnTo>
                <a:lnTo>
                  <a:pt x="637" y="3091"/>
                </a:lnTo>
                <a:lnTo>
                  <a:pt x="626" y="3021"/>
                </a:lnTo>
                <a:lnTo>
                  <a:pt x="620" y="2952"/>
                </a:lnTo>
                <a:lnTo>
                  <a:pt x="616" y="2881"/>
                </a:lnTo>
                <a:lnTo>
                  <a:pt x="618" y="2809"/>
                </a:lnTo>
                <a:lnTo>
                  <a:pt x="628" y="2737"/>
                </a:lnTo>
                <a:lnTo>
                  <a:pt x="642" y="2681"/>
                </a:lnTo>
                <a:lnTo>
                  <a:pt x="661" y="2626"/>
                </a:lnTo>
                <a:lnTo>
                  <a:pt x="685" y="2574"/>
                </a:lnTo>
                <a:lnTo>
                  <a:pt x="711" y="2521"/>
                </a:lnTo>
                <a:lnTo>
                  <a:pt x="739" y="2472"/>
                </a:lnTo>
                <a:lnTo>
                  <a:pt x="767" y="2423"/>
                </a:lnTo>
                <a:lnTo>
                  <a:pt x="791" y="2381"/>
                </a:lnTo>
                <a:lnTo>
                  <a:pt x="813" y="2342"/>
                </a:lnTo>
                <a:lnTo>
                  <a:pt x="834" y="2303"/>
                </a:lnTo>
                <a:lnTo>
                  <a:pt x="851" y="2265"/>
                </a:lnTo>
                <a:lnTo>
                  <a:pt x="864" y="2228"/>
                </a:lnTo>
                <a:lnTo>
                  <a:pt x="873" y="2194"/>
                </a:lnTo>
                <a:lnTo>
                  <a:pt x="876" y="2160"/>
                </a:lnTo>
                <a:lnTo>
                  <a:pt x="873" y="2126"/>
                </a:lnTo>
                <a:lnTo>
                  <a:pt x="864" y="2092"/>
                </a:lnTo>
                <a:lnTo>
                  <a:pt x="851" y="2055"/>
                </a:lnTo>
                <a:lnTo>
                  <a:pt x="834" y="2017"/>
                </a:lnTo>
                <a:lnTo>
                  <a:pt x="813" y="1978"/>
                </a:lnTo>
                <a:lnTo>
                  <a:pt x="791" y="1939"/>
                </a:lnTo>
                <a:lnTo>
                  <a:pt x="767" y="1897"/>
                </a:lnTo>
                <a:lnTo>
                  <a:pt x="739" y="1848"/>
                </a:lnTo>
                <a:lnTo>
                  <a:pt x="711" y="1799"/>
                </a:lnTo>
                <a:lnTo>
                  <a:pt x="685" y="1746"/>
                </a:lnTo>
                <a:lnTo>
                  <a:pt x="661" y="1694"/>
                </a:lnTo>
                <a:lnTo>
                  <a:pt x="642" y="1639"/>
                </a:lnTo>
                <a:lnTo>
                  <a:pt x="628" y="1583"/>
                </a:lnTo>
                <a:lnTo>
                  <a:pt x="618" y="1511"/>
                </a:lnTo>
                <a:lnTo>
                  <a:pt x="616" y="1439"/>
                </a:lnTo>
                <a:lnTo>
                  <a:pt x="620" y="1368"/>
                </a:lnTo>
                <a:lnTo>
                  <a:pt x="626" y="1299"/>
                </a:lnTo>
                <a:lnTo>
                  <a:pt x="637" y="1229"/>
                </a:lnTo>
                <a:lnTo>
                  <a:pt x="642" y="1183"/>
                </a:lnTo>
                <a:lnTo>
                  <a:pt x="647" y="1139"/>
                </a:lnTo>
                <a:lnTo>
                  <a:pt x="651" y="1096"/>
                </a:lnTo>
                <a:lnTo>
                  <a:pt x="654" y="1055"/>
                </a:lnTo>
                <a:lnTo>
                  <a:pt x="652" y="1018"/>
                </a:lnTo>
                <a:lnTo>
                  <a:pt x="647" y="984"/>
                </a:lnTo>
                <a:lnTo>
                  <a:pt x="638" y="953"/>
                </a:lnTo>
                <a:lnTo>
                  <a:pt x="620" y="920"/>
                </a:lnTo>
                <a:lnTo>
                  <a:pt x="594" y="886"/>
                </a:lnTo>
                <a:lnTo>
                  <a:pt x="561" y="854"/>
                </a:lnTo>
                <a:lnTo>
                  <a:pt x="523" y="822"/>
                </a:lnTo>
                <a:lnTo>
                  <a:pt x="482" y="789"/>
                </a:lnTo>
                <a:lnTo>
                  <a:pt x="438" y="755"/>
                </a:lnTo>
                <a:lnTo>
                  <a:pt x="392" y="721"/>
                </a:lnTo>
                <a:lnTo>
                  <a:pt x="348" y="686"/>
                </a:lnTo>
                <a:lnTo>
                  <a:pt x="303" y="648"/>
                </a:lnTo>
                <a:lnTo>
                  <a:pt x="261" y="607"/>
                </a:lnTo>
                <a:lnTo>
                  <a:pt x="222" y="564"/>
                </a:lnTo>
                <a:lnTo>
                  <a:pt x="186" y="516"/>
                </a:lnTo>
                <a:lnTo>
                  <a:pt x="156" y="465"/>
                </a:lnTo>
                <a:lnTo>
                  <a:pt x="129" y="411"/>
                </a:lnTo>
                <a:lnTo>
                  <a:pt x="109" y="356"/>
                </a:lnTo>
                <a:lnTo>
                  <a:pt x="90" y="301"/>
                </a:lnTo>
                <a:lnTo>
                  <a:pt x="75" y="245"/>
                </a:lnTo>
                <a:lnTo>
                  <a:pt x="60" y="189"/>
                </a:lnTo>
                <a:lnTo>
                  <a:pt x="46" y="137"/>
                </a:lnTo>
                <a:lnTo>
                  <a:pt x="33" y="88"/>
                </a:lnTo>
                <a:lnTo>
                  <a:pt x="17" y="4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110979" cy="6858000"/>
            <a:chOff x="0" y="0"/>
            <a:chExt cx="2110979" cy="6858000"/>
          </a:xfrm>
        </p:grpSpPr>
        <p:sp>
          <p:nvSpPr>
            <p:cNvPr id="9" name="Freeform 8" title="left scallop shape"/>
            <p:cNvSpPr/>
            <p:nvPr/>
          </p:nvSpPr>
          <p:spPr bwMode="auto">
            <a:xfrm>
              <a:off x="0" y="0"/>
              <a:ext cx="2110979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0" name="Freeform 11" title="left scallop inline"/>
            <p:cNvSpPr/>
            <p:nvPr/>
          </p:nvSpPr>
          <p:spPr bwMode="auto">
            <a:xfrm>
              <a:off x="655786" y="0"/>
              <a:ext cx="1234679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1786935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286000"/>
            <a:ext cx="3593592" cy="36195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5846" y="2286000"/>
            <a:ext cx="3593592" cy="36195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FF210-EBA9-401A-9AF0-6D77C0A087CE}" type="datetimeFigureOut">
              <a:rPr lang="en-US" smtClean="0"/>
              <a:t>10/7/2019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0C477-ED18-4CF6-B63F-0A1A3E57F88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88664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1001"/>
            <a:ext cx="7629525" cy="14935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1832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1832" y="2909102"/>
            <a:ext cx="3611880" cy="299639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75398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75398" y="2909102"/>
            <a:ext cx="3611880" cy="299639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FF210-EBA9-401A-9AF0-6D77C0A087CE}" type="datetimeFigureOut">
              <a:rPr lang="en-US" smtClean="0"/>
              <a:t>10/7/2019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0C477-ED18-4CF6-B63F-0A1A3E57F88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23674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FF210-EBA9-401A-9AF0-6D77C0A087CE}" type="datetimeFigureOut">
              <a:rPr lang="en-US" smtClean="0"/>
              <a:t>10/7/2019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0C477-ED18-4CF6-B63F-0A1A3E57F88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225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FF210-EBA9-401A-9AF0-6D77C0A087CE}" type="datetimeFigureOut">
              <a:rPr lang="en-US" smtClean="0"/>
              <a:t>10/7/2019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0C477-ED18-4CF6-B63F-0A1A3E57F88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260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4" y="457200"/>
            <a:ext cx="2319086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cap="all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788" y="920377"/>
            <a:ext cx="4618814" cy="498512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4" y="1741336"/>
            <a:ext cx="2319086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3789" y="6375679"/>
            <a:ext cx="925016" cy="348462"/>
          </a:xfrm>
        </p:spPr>
        <p:txBody>
          <a:bodyPr/>
          <a:lstStyle/>
          <a:p>
            <a:fld id="{ECBFF210-EBA9-401A-9AF0-6D77C0A087CE}" type="datetimeFigureOut">
              <a:rPr lang="en-US" smtClean="0"/>
              <a:t>10/7/2019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8261" y="6375679"/>
            <a:ext cx="924342" cy="345796"/>
          </a:xfrm>
        </p:spPr>
        <p:txBody>
          <a:bodyPr/>
          <a:lstStyle/>
          <a:p>
            <a:fld id="{FAD0C477-ED18-4CF6-B63F-0A1A3E57F882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0621246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2598" y="1"/>
            <a:ext cx="5516689" cy="685799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3" y="457200"/>
            <a:ext cx="2319088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3" y="1741336"/>
            <a:ext cx="2319088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4463" y="6375679"/>
            <a:ext cx="924342" cy="348462"/>
          </a:xfrm>
        </p:spPr>
        <p:txBody>
          <a:bodyPr/>
          <a:lstStyle/>
          <a:p>
            <a:fld id="{ECBFF210-EBA9-401A-9AF0-6D77C0A087CE}" type="datetimeFigureOut">
              <a:rPr lang="en-US" smtClean="0"/>
              <a:t>10/7/2019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56153" y="6375679"/>
            <a:ext cx="947460" cy="345796"/>
          </a:xfrm>
        </p:spPr>
        <p:txBody>
          <a:bodyPr/>
          <a:lstStyle/>
          <a:p>
            <a:fld id="{FAD0C477-ED18-4CF6-B63F-0A1A3E57F882}" type="slidenum">
              <a:rPr lang="en-US" smtClean="0"/>
              <a:t>‹nr.›</a:t>
            </a:fld>
            <a:endParaRPr lang="en-US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27209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8758" y="2286002"/>
            <a:ext cx="763374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8758" y="6375679"/>
            <a:ext cx="174729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ECBFF210-EBA9-401A-9AF0-6D77C0A087CE}" type="datetimeFigureOut">
              <a:rPr lang="en-US" smtClean="0"/>
              <a:t>10/7/2019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75679"/>
            <a:ext cx="30861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75679"/>
            <a:ext cx="211454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AD0C477-ED18-4CF6-B63F-0A1A3E57F882}" type="slidenum">
              <a:rPr lang="en-US" smtClean="0"/>
              <a:t>‹nr.›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right edge border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Freeform 5"/>
          <p:cNvSpPr/>
          <p:nvPr/>
        </p:nvSpPr>
        <p:spPr bwMode="auto">
          <a:xfrm>
            <a:off x="1" y="0"/>
            <a:ext cx="679090" cy="6858000"/>
          </a:xfrm>
          <a:custGeom>
            <a:avLst/>
            <a:gdLst/>
            <a:ahLst/>
            <a:cxnLst/>
            <a:rect l="0" t="0" r="r" b="b"/>
            <a:pathLst>
              <a:path w="211" h="2160">
                <a:moveTo>
                  <a:pt x="155" y="1728"/>
                </a:moveTo>
                <a:cubicBezTo>
                  <a:pt x="155" y="1620"/>
                  <a:pt x="211" y="1620"/>
                  <a:pt x="211" y="1512"/>
                </a:cubicBezTo>
                <a:cubicBezTo>
                  <a:pt x="211" y="1404"/>
                  <a:pt x="155" y="1404"/>
                  <a:pt x="155" y="1296"/>
                </a:cubicBezTo>
                <a:cubicBezTo>
                  <a:pt x="155" y="1188"/>
                  <a:pt x="211" y="1188"/>
                  <a:pt x="211" y="1080"/>
                </a:cubicBezTo>
                <a:cubicBezTo>
                  <a:pt x="211" y="972"/>
                  <a:pt x="155" y="972"/>
                  <a:pt x="155" y="864"/>
                </a:cubicBezTo>
                <a:cubicBezTo>
                  <a:pt x="155" y="756"/>
                  <a:pt x="211" y="756"/>
                  <a:pt x="211" y="648"/>
                </a:cubicBezTo>
                <a:cubicBezTo>
                  <a:pt x="211" y="540"/>
                  <a:pt x="155" y="540"/>
                  <a:pt x="155" y="432"/>
                </a:cubicBezTo>
                <a:cubicBezTo>
                  <a:pt x="155" y="324"/>
                  <a:pt x="211" y="324"/>
                  <a:pt x="211" y="216"/>
                </a:cubicBezTo>
                <a:cubicBezTo>
                  <a:pt x="211" y="108"/>
                  <a:pt x="155" y="108"/>
                  <a:pt x="15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60"/>
                  <a:pt x="0" y="2160"/>
                  <a:pt x="0" y="2160"/>
                </a:cubicBezTo>
                <a:cubicBezTo>
                  <a:pt x="155" y="2160"/>
                  <a:pt x="155" y="2160"/>
                  <a:pt x="155" y="2160"/>
                </a:cubicBezTo>
                <a:cubicBezTo>
                  <a:pt x="155" y="2052"/>
                  <a:pt x="211" y="2052"/>
                  <a:pt x="211" y="1944"/>
                </a:cubicBezTo>
                <a:cubicBezTo>
                  <a:pt x="211" y="1836"/>
                  <a:pt x="155" y="1836"/>
                  <a:pt x="155" y="17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92184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5100" kern="1200" cap="all" spc="15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0" pos="594">
          <p15:clr>
            <a:srgbClr val="F26B43"/>
          </p15:clr>
        </p15:guide>
        <p15:guide id="3" pos="5400">
          <p15:clr>
            <a:srgbClr val="F26B43"/>
          </p15:clr>
        </p15:guide>
        <p15:guide id="4" orient="horz" pos="4008">
          <p15:clr>
            <a:srgbClr val="F26B43"/>
          </p15:clr>
        </p15:guide>
        <p15:guide id="5" orient="horz" pos="1440">
          <p15:clr>
            <a:srgbClr val="F26B43"/>
          </p15:clr>
        </p15:guide>
        <p15:guide id="6" orient="horz" pos="3720">
          <p15:clr>
            <a:srgbClr val="F26B43"/>
          </p15:clr>
        </p15:guide>
        <p15:guide id="7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73956" y="1605696"/>
            <a:ext cx="6529456" cy="2706997"/>
          </a:xfrm>
        </p:spPr>
        <p:txBody>
          <a:bodyPr/>
          <a:lstStyle/>
          <a:p>
            <a:r>
              <a:rPr lang="en-US" sz="6600" dirty="0" smtClean="0"/>
              <a:t>Report </a:t>
            </a:r>
            <a:br>
              <a:rPr lang="en-US" sz="6600" dirty="0" smtClean="0"/>
            </a:br>
            <a:r>
              <a:rPr lang="en-US" sz="6600" dirty="0" smtClean="0"/>
              <a:t>on </a:t>
            </a:r>
            <a:br>
              <a:rPr lang="en-US" sz="6600" dirty="0" smtClean="0"/>
            </a:br>
            <a:r>
              <a:rPr lang="en-US" sz="6600" dirty="0" smtClean="0"/>
              <a:t>the BAT2 Project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1284" y="5786651"/>
            <a:ext cx="6034030" cy="934825"/>
          </a:xfrm>
        </p:spPr>
        <p:txBody>
          <a:bodyPr>
            <a:noAutofit/>
          </a:bodyPr>
          <a:lstStyle/>
          <a:p>
            <a:r>
              <a:rPr lang="en-US" sz="1600" dirty="0" smtClean="0"/>
              <a:t>Peggy Garza</a:t>
            </a:r>
          </a:p>
          <a:p>
            <a:r>
              <a:rPr lang="en-US" sz="1600" dirty="0" smtClean="0"/>
              <a:t>And </a:t>
            </a:r>
          </a:p>
          <a:p>
            <a:r>
              <a:rPr lang="en-US" sz="1600" dirty="0" smtClean="0"/>
              <a:t>David </a:t>
            </a:r>
            <a:r>
              <a:rPr lang="en-US" sz="1600" dirty="0" err="1" smtClean="0"/>
              <a:t>oglesby</a:t>
            </a:r>
            <a:endParaRPr lang="en-US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95" y="95147"/>
            <a:ext cx="1349489" cy="1330180"/>
          </a:xfrm>
          <a:prstGeom prst="rect">
            <a:avLst/>
          </a:prstGeom>
        </p:spPr>
      </p:pic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84544" y="169808"/>
            <a:ext cx="1015065" cy="853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62293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7" y="1169773"/>
            <a:ext cx="6968626" cy="3558981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Schedule</a:t>
            </a:r>
          </a:p>
          <a:p>
            <a:pPr lvl="2"/>
            <a:r>
              <a:rPr lang="en-US" sz="1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 nation in November 2018</a:t>
            </a:r>
          </a:p>
          <a:p>
            <a:pPr lvl="2"/>
            <a:r>
              <a:rPr lang="en-US" sz="1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17 nations from January -June 2019</a:t>
            </a:r>
          </a:p>
          <a:p>
            <a:pPr marL="342900" lvl="1" indent="0">
              <a:buNone/>
            </a:pP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Description</a:t>
            </a:r>
          </a:p>
          <a:p>
            <a:pPr lvl="2"/>
            <a:r>
              <a:rPr lang="en-US" sz="1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Reading and listening, Levels 1-3 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Computer-delivered multi-stage adaptive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Multiple choice-4 options plus “I don’t know” option </a:t>
            </a:r>
          </a:p>
          <a:p>
            <a:pPr lvl="2"/>
            <a:r>
              <a:rPr lang="en-US" sz="1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Writing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Computer-based, 3 </a:t>
            </a:r>
            <a:r>
              <a:rPr lang="en-US" sz="1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prompts; </a:t>
            </a: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Levels 1 </a:t>
            </a:r>
            <a:r>
              <a:rPr lang="en-US" sz="1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&amp; 2</a:t>
            </a: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Level </a:t>
            </a:r>
            <a:r>
              <a:rPr lang="en-US" sz="1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&amp; </a:t>
            </a: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3, Level 3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Rated by 2 certified BAT2 raters</a:t>
            </a:r>
          </a:p>
          <a:p>
            <a:pPr lvl="2"/>
            <a:r>
              <a:rPr lang="en-US" sz="1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Speaking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Telephonic, Levels 1-3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Conducted by one BAT2 certified tester/rater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Second rating by another BAT2 certified rater</a:t>
            </a:r>
          </a:p>
          <a:p>
            <a:pPr lvl="3"/>
            <a:endParaRPr lang="en-US" sz="1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3"/>
            <a:endParaRPr lang="en-US" sz="1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1"/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894480"/>
          </a:xfrm>
        </p:spPr>
        <p:txBody>
          <a:bodyPr/>
          <a:lstStyle/>
          <a:p>
            <a:r>
              <a:rPr lang="en-US" dirty="0" smtClean="0"/>
              <a:t>BAt2 administration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14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1985320"/>
            <a:ext cx="7633742" cy="3894274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Proctors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Training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Sign agreement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Confirm computers and network systems met the technical requirements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Identify 10 test takers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National scores within 6 months of BAT2 administration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Ideally  2+/3 in speaking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Administer the computer-delivered reading, listening and writing tests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Proctor the telephonic speaking tests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Provide feedback via online questionnaire 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938758" y="382385"/>
            <a:ext cx="763374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15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Bat2 administration:  proctor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347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2313197"/>
            <a:ext cx="6549390" cy="3120333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Test takers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Read Examinee Guide and take BAT2 demo test 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Sign agreement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Take BAT2 listening, speaking, reading and writing tests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Provide feedback via online questionnaire </a:t>
            </a:r>
            <a:endParaRPr lang="en-US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938758" y="382385"/>
            <a:ext cx="763374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15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Bat2 administration:  test taker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4901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1974402"/>
            <a:ext cx="6401380" cy="2593827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BAT2 and national score comparisons 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Compilation of proctor and test taker responses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BAT2 certificates   </a:t>
            </a: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938758" y="382385"/>
            <a:ext cx="763374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15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What did the participating nations receive?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713" y="3045123"/>
            <a:ext cx="2871655" cy="3602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475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idx="1"/>
          </p:nvPr>
        </p:nvSpPr>
        <p:spPr>
          <a:xfrm>
            <a:off x="874718" y="2061394"/>
            <a:ext cx="7543801" cy="4402666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196 test takers from 18 countries took both the BAT2 and national STANAG 6001 tests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Our very own Allan, Corina, </a:t>
            </a:r>
            <a:r>
              <a:rPr lang="en-US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Julija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Martina, Tamar &amp; </a:t>
            </a:r>
            <a:r>
              <a:rPr lang="en-US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Birgitte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conducted all of the Speaking tests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Speaking &amp; Writing test raters included the six testers as well as Gabriela, Irena, Jan, Krassimira, </a:t>
            </a:r>
            <a:r>
              <a:rPr lang="en-US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Nermin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Tadeja, Vlad, and, of course, Mary Jo &amp; Elvira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BAT2-National score adjacency (within a plus level)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Listening – 73%	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Speaking – 88%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Reading – 74%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Writing – 89%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938758" y="382385"/>
            <a:ext cx="763374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15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Were the project goals achieved?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235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1630394"/>
            <a:ext cx="7633742" cy="3593591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 S &amp; W testers/raters were intimate with STANAG 6001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New/updated test specs were written for Productive skills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Rater norming/retraining conducted before start of testing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Familiarization guides written for test takers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Writing test prompts </a:t>
            </a:r>
            <a:r>
              <a:rPr lang="en-US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trialled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with 70+ test takers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Standardized administration procedures shared with proctors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High level of S &amp; W rater agreement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Lots of new materials available for future BILC purposes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938758" y="382385"/>
            <a:ext cx="763374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15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What went well?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973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7414" y="1874517"/>
            <a:ext cx="6681250" cy="389196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BAT2 Analysis Team</a:t>
            </a:r>
          </a:p>
          <a:p>
            <a:pPr lvl="0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Dr. Ray Clifford, Brigham Young University</a:t>
            </a:r>
          </a:p>
          <a:p>
            <a:pPr lvl="0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Dr. Troy Cox, Brigham Young University</a:t>
            </a:r>
          </a:p>
          <a:p>
            <a:pPr lvl="0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Mary Jo Dibiase Lubrano, Yale University</a:t>
            </a:r>
          </a:p>
          <a:p>
            <a:pPr lvl="0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Peggy Garza, PLTCE</a:t>
            </a:r>
          </a:p>
          <a:p>
            <a:pPr lvl="0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Roxane Harrison, PLTCE</a:t>
            </a:r>
          </a:p>
          <a:p>
            <a:pPr lvl="0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David Oglesby, PLTCE</a:t>
            </a:r>
          </a:p>
          <a:p>
            <a:pPr lvl="0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Dr. Elvira Swender, past Director ACTFL Professional Programs</a:t>
            </a:r>
          </a:p>
          <a:p>
            <a:pPr marL="0" indent="0">
              <a:buNone/>
            </a:pPr>
            <a:r>
              <a:rPr lang="en-US" sz="1350" dirty="0">
                <a:solidFill>
                  <a:schemeClr val="accent5">
                    <a:lumMod val="75000"/>
                  </a:schemeClr>
                </a:solidFill>
              </a:rPr>
              <a:t> 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492132"/>
          </a:xfrm>
        </p:spPr>
        <p:txBody>
          <a:bodyPr/>
          <a:lstStyle/>
          <a:p>
            <a:r>
              <a:rPr lang="en-US" dirty="0" smtClean="0"/>
              <a:t>BAT2 analysis meeting 24-28 June 2019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8119" y="5263978"/>
            <a:ext cx="1647463" cy="135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93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9143" y="1874518"/>
            <a:ext cx="7196002" cy="4629800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US" sz="2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on data analysis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1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BAT1  vs BAT2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1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National vs BAT2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1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Ways to measure the “no stakes” effect on results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1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Test taker </a:t>
            </a:r>
            <a:r>
              <a:rPr lang="en-US" sz="21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 Proctor / Tester-Rater feedback</a:t>
            </a:r>
            <a:endParaRPr lang="en-US" sz="21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sz="2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Effectiveness </a:t>
            </a:r>
            <a:r>
              <a:rPr lang="en-US" sz="2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BAT Examinee Guide</a:t>
            </a:r>
          </a:p>
          <a:p>
            <a:pPr lvl="0"/>
            <a:r>
              <a:rPr lang="en-US" sz="2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Speaking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1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IRR/Rater agreement </a:t>
            </a:r>
            <a:r>
              <a:rPr lang="en-US" sz="21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1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Lessons learned</a:t>
            </a:r>
          </a:p>
          <a:p>
            <a:pPr lvl="0"/>
            <a:r>
              <a:rPr lang="en-US" sz="2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Writing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3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IRR/Rater </a:t>
            </a:r>
            <a:r>
              <a:rPr lang="en-US" sz="2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agreement stats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3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Analysis </a:t>
            </a:r>
            <a:r>
              <a:rPr lang="en-US" sz="2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the effectiveness of the </a:t>
            </a:r>
            <a:r>
              <a:rPr lang="en-US" sz="23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prompts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3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Lessons learned</a:t>
            </a:r>
          </a:p>
          <a:p>
            <a:r>
              <a:rPr lang="en-US" sz="29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Positive effect of norming forums and recommendations for the future </a:t>
            </a:r>
            <a:endParaRPr lang="en-US" sz="29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sz="2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Selection of speaking and writing sample for A(LTS) and norming sessions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492132"/>
          </a:xfrm>
        </p:spPr>
        <p:txBody>
          <a:bodyPr/>
          <a:lstStyle/>
          <a:p>
            <a:r>
              <a:rPr lang="en-US" dirty="0" smtClean="0"/>
              <a:t>Bat2 analysis meeting:  productive skills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09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27F95AB-FC65-8B4E-8B8A-E36FEBD31DB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4792473"/>
              </p:ext>
            </p:extLst>
          </p:nvPr>
        </p:nvGraphicFramePr>
        <p:xfrm>
          <a:off x="203597" y="2336007"/>
          <a:ext cx="8476060" cy="34075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90704">
                  <a:extLst>
                    <a:ext uri="{9D8B030D-6E8A-4147-A177-3AD203B41FA5}">
                      <a16:colId xmlns:a16="http://schemas.microsoft.com/office/drawing/2014/main" val="2468528493"/>
                    </a:ext>
                  </a:extLst>
                </a:gridCol>
                <a:gridCol w="1532904">
                  <a:extLst>
                    <a:ext uri="{9D8B030D-6E8A-4147-A177-3AD203B41FA5}">
                      <a16:colId xmlns:a16="http://schemas.microsoft.com/office/drawing/2014/main" val="244917857"/>
                    </a:ext>
                  </a:extLst>
                </a:gridCol>
                <a:gridCol w="1600534">
                  <a:extLst>
                    <a:ext uri="{9D8B030D-6E8A-4147-A177-3AD203B41FA5}">
                      <a16:colId xmlns:a16="http://schemas.microsoft.com/office/drawing/2014/main" val="2653657089"/>
                    </a:ext>
                  </a:extLst>
                </a:gridCol>
                <a:gridCol w="1600534">
                  <a:extLst>
                    <a:ext uri="{9D8B030D-6E8A-4147-A177-3AD203B41FA5}">
                      <a16:colId xmlns:a16="http://schemas.microsoft.com/office/drawing/2014/main" val="3385979635"/>
                    </a:ext>
                  </a:extLst>
                </a:gridCol>
                <a:gridCol w="2051384">
                  <a:extLst>
                    <a:ext uri="{9D8B030D-6E8A-4147-A177-3AD203B41FA5}">
                      <a16:colId xmlns:a16="http://schemas.microsoft.com/office/drawing/2014/main" val="792760496"/>
                    </a:ext>
                  </a:extLst>
                </a:gridCol>
              </a:tblGrid>
              <a:tr h="208459">
                <a:tc gridSpan="5">
                  <a:txBody>
                    <a:bodyPr/>
                    <a:lstStyle/>
                    <a:p>
                      <a:pPr algn="ctr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6327643"/>
                  </a:ext>
                </a:extLst>
              </a:tr>
              <a:tr h="51951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Level 1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8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7144" marR="7144" marT="7144" marB="0" anchor="b">
                    <a:solidFill>
                      <a:srgbClr val="D1E3D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8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7144" marR="7144" marT="7144" marB="0" anchor="b">
                    <a:solidFill>
                      <a:srgbClr val="D1E3D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8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7144" marR="7144" marT="7144" marB="0" anchor="b">
                    <a:solidFill>
                      <a:srgbClr val="D1E3D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8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marL="7144" marR="7144" marT="7144" marB="0" anchor="b">
                    <a:solidFill>
                      <a:srgbClr val="D1E3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4499696"/>
                  </a:ext>
                </a:extLst>
              </a:tr>
              <a:tr h="51951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Level 1+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solidFill>
                      <a:srgbClr val="E9F2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22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68%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extLst>
                  <a:ext uri="{0D108BD9-81ED-4DB2-BD59-A6C34878D82A}">
                    <a16:rowId xmlns:a16="http://schemas.microsoft.com/office/drawing/2014/main" val="42550497"/>
                  </a:ext>
                </a:extLst>
              </a:tr>
              <a:tr h="51951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Level 2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69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solidFill>
                      <a:srgbClr val="D1E3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solidFill>
                      <a:srgbClr val="D1E3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83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solidFill>
                      <a:srgbClr val="D1E3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83%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solidFill>
                      <a:srgbClr val="D1E3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0213508"/>
                  </a:ext>
                </a:extLst>
              </a:tr>
              <a:tr h="51951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Level 2+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53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66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80%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extLst>
                  <a:ext uri="{0D108BD9-81ED-4DB2-BD59-A6C34878D82A}">
                    <a16:rowId xmlns:a16="http://schemas.microsoft.com/office/drawing/2014/main" val="1088056088"/>
                  </a:ext>
                </a:extLst>
              </a:tr>
              <a:tr h="54685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Level 3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48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solidFill>
                      <a:srgbClr val="D1E3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solidFill>
                      <a:srgbClr val="D1E3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50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solidFill>
                      <a:srgbClr val="D1E3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96%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solidFill>
                      <a:srgbClr val="D1E3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8215768"/>
                  </a:ext>
                </a:extLst>
              </a:tr>
              <a:tr h="574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Total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189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36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225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86%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extLst>
                  <a:ext uri="{0D108BD9-81ED-4DB2-BD59-A6C34878D82A}">
                    <a16:rowId xmlns:a16="http://schemas.microsoft.com/office/drawing/2014/main" val="2356669607"/>
                  </a:ext>
                </a:extLst>
              </a:tr>
            </a:tbl>
          </a:graphicData>
        </a:graphic>
      </p:graphicFrame>
      <p:sp>
        <p:nvSpPr>
          <p:cNvPr id="5" name="Title 2"/>
          <p:cNvSpPr txBox="1">
            <a:spLocks/>
          </p:cNvSpPr>
          <p:nvPr/>
        </p:nvSpPr>
        <p:spPr>
          <a:xfrm>
            <a:off x="938758" y="382385"/>
            <a:ext cx="763374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15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Speaking inter-rater reliability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111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27F95AB-FC65-8B4E-8B8A-E36FEBD31DB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8610809"/>
              </p:ext>
            </p:extLst>
          </p:nvPr>
        </p:nvGraphicFramePr>
        <p:xfrm>
          <a:off x="203597" y="2336007"/>
          <a:ext cx="8476060" cy="34075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90704">
                  <a:extLst>
                    <a:ext uri="{9D8B030D-6E8A-4147-A177-3AD203B41FA5}">
                      <a16:colId xmlns:a16="http://schemas.microsoft.com/office/drawing/2014/main" val="2468528493"/>
                    </a:ext>
                  </a:extLst>
                </a:gridCol>
                <a:gridCol w="1532904">
                  <a:extLst>
                    <a:ext uri="{9D8B030D-6E8A-4147-A177-3AD203B41FA5}">
                      <a16:colId xmlns:a16="http://schemas.microsoft.com/office/drawing/2014/main" val="244917857"/>
                    </a:ext>
                  </a:extLst>
                </a:gridCol>
                <a:gridCol w="1600534">
                  <a:extLst>
                    <a:ext uri="{9D8B030D-6E8A-4147-A177-3AD203B41FA5}">
                      <a16:colId xmlns:a16="http://schemas.microsoft.com/office/drawing/2014/main" val="2653657089"/>
                    </a:ext>
                  </a:extLst>
                </a:gridCol>
                <a:gridCol w="1600534">
                  <a:extLst>
                    <a:ext uri="{9D8B030D-6E8A-4147-A177-3AD203B41FA5}">
                      <a16:colId xmlns:a16="http://schemas.microsoft.com/office/drawing/2014/main" val="3385979635"/>
                    </a:ext>
                  </a:extLst>
                </a:gridCol>
                <a:gridCol w="2051384">
                  <a:extLst>
                    <a:ext uri="{9D8B030D-6E8A-4147-A177-3AD203B41FA5}">
                      <a16:colId xmlns:a16="http://schemas.microsoft.com/office/drawing/2014/main" val="792760496"/>
                    </a:ext>
                  </a:extLst>
                </a:gridCol>
              </a:tblGrid>
              <a:tr h="208459">
                <a:tc gridSpan="5">
                  <a:txBody>
                    <a:bodyPr/>
                    <a:lstStyle/>
                    <a:p>
                      <a:pPr algn="ctr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6327643"/>
                  </a:ext>
                </a:extLst>
              </a:tr>
              <a:tr h="51951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Level 1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US" sz="18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b">
                    <a:solidFill>
                      <a:srgbClr val="D1E3D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US" sz="18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b">
                    <a:solidFill>
                      <a:srgbClr val="D1E3D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8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en-US" sz="18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b">
                    <a:solidFill>
                      <a:srgbClr val="D1E3D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8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50%</a:t>
                      </a:r>
                      <a:endParaRPr lang="en-US" sz="18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b">
                    <a:solidFill>
                      <a:srgbClr val="D1E3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4499696"/>
                  </a:ext>
                </a:extLst>
              </a:tr>
              <a:tr h="51951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Level 1+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24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solidFill>
                      <a:srgbClr val="E9F2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31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</a:rPr>
                        <a:t>77%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extLst>
                  <a:ext uri="{0D108BD9-81ED-4DB2-BD59-A6C34878D82A}">
                    <a16:rowId xmlns:a16="http://schemas.microsoft.com/office/drawing/2014/main" val="42550497"/>
                  </a:ext>
                </a:extLst>
              </a:tr>
              <a:tr h="51951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Level 2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55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solidFill>
                      <a:srgbClr val="D1E3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solidFill>
                      <a:srgbClr val="D1E3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69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solidFill>
                      <a:srgbClr val="D1E3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</a:rPr>
                        <a:t>80%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solidFill>
                      <a:srgbClr val="D1E3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0213508"/>
                  </a:ext>
                </a:extLst>
              </a:tr>
              <a:tr h="51951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Level 2+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34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42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</a:rPr>
                        <a:t>81%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extLst>
                  <a:ext uri="{0D108BD9-81ED-4DB2-BD59-A6C34878D82A}">
                    <a16:rowId xmlns:a16="http://schemas.microsoft.com/office/drawing/2014/main" val="1088056088"/>
                  </a:ext>
                </a:extLst>
              </a:tr>
              <a:tr h="54685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Level 3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23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solidFill>
                      <a:srgbClr val="D1E3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solidFill>
                      <a:srgbClr val="D1E3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29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solidFill>
                      <a:srgbClr val="D1E3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</a:rPr>
                        <a:t>79%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solidFill>
                      <a:srgbClr val="D1E3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8215768"/>
                  </a:ext>
                </a:extLst>
              </a:tr>
              <a:tr h="574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Total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136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35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171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smtClean="0">
                          <a:effectLst/>
                        </a:rPr>
                        <a:t>79%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/>
                </a:tc>
                <a:extLst>
                  <a:ext uri="{0D108BD9-81ED-4DB2-BD59-A6C34878D82A}">
                    <a16:rowId xmlns:a16="http://schemas.microsoft.com/office/drawing/2014/main" val="2356669607"/>
                  </a:ext>
                </a:extLst>
              </a:tr>
            </a:tbl>
          </a:graphicData>
        </a:graphic>
      </p:graphicFrame>
      <p:sp>
        <p:nvSpPr>
          <p:cNvPr id="5" name="Title 2"/>
          <p:cNvSpPr txBox="1">
            <a:spLocks/>
          </p:cNvSpPr>
          <p:nvPr/>
        </p:nvSpPr>
        <p:spPr>
          <a:xfrm>
            <a:off x="938758" y="382385"/>
            <a:ext cx="763374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15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writing inter-rater reliability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287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the BAT?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1556952"/>
            <a:ext cx="7633742" cy="47697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BAT = Benchmark Advisory Test</a:t>
            </a:r>
          </a:p>
          <a:p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The BAT is an external measure,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the results of which can be compared and contrasted with the results of national tests in listening, speaking, reading, and writing, 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and is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advisory only in 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nature.</a:t>
            </a: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History</a:t>
            </a:r>
            <a:endParaRPr lang="en-US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BAT1</a:t>
            </a:r>
            <a:r>
              <a:rPr lang="en-US" sz="24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 2007-2009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Advisory measure for nations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BAT2: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2018- </a:t>
            </a:r>
            <a:r>
              <a:rPr lang="en-US" sz="24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2019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Evidence of standardization</a:t>
            </a:r>
          </a:p>
          <a:p>
            <a:endParaRPr lang="en-US" b="1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65596" y="4117882"/>
            <a:ext cx="1421064" cy="14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50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5940" y="2028321"/>
            <a:ext cx="7472076" cy="4381105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US" sz="23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General </a:t>
            </a:r>
            <a:r>
              <a:rPr lang="en-US" sz="2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topics on testing the receptive skills</a:t>
            </a:r>
          </a:p>
          <a:p>
            <a:pPr lvl="1"/>
            <a:r>
              <a:rPr lang="en-US" sz="23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Applying </a:t>
            </a:r>
            <a:r>
              <a:rPr lang="en-US" sz="2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CR-scoring to multi-stage adaptive testing</a:t>
            </a:r>
          </a:p>
          <a:p>
            <a:pPr lvl="1"/>
            <a:r>
              <a:rPr lang="en-US" sz="2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Effectiveness of the BAT2 demo test </a:t>
            </a:r>
          </a:p>
          <a:p>
            <a:pPr lvl="0"/>
            <a:r>
              <a:rPr lang="en-US" sz="2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Reading</a:t>
            </a:r>
          </a:p>
          <a:p>
            <a:pPr lvl="1"/>
            <a:r>
              <a:rPr lang="en-US" sz="2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Quantitative and qualitative analysis</a:t>
            </a:r>
          </a:p>
          <a:p>
            <a:pPr lvl="1"/>
            <a:r>
              <a:rPr lang="en-US" sz="2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Distractor analysis including the “I don’t know” option</a:t>
            </a:r>
          </a:p>
          <a:p>
            <a:pPr lvl="1"/>
            <a:r>
              <a:rPr lang="en-US" sz="23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Lessons learned   </a:t>
            </a:r>
            <a:endParaRPr lang="en-US" sz="23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sz="23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Listening</a:t>
            </a:r>
            <a:endParaRPr lang="en-US" sz="23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sz="2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Quantitative and qualitative analysis</a:t>
            </a:r>
          </a:p>
          <a:p>
            <a:pPr lvl="1"/>
            <a:r>
              <a:rPr lang="en-US" sz="2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Distractor analysis including the “I don’t know” option</a:t>
            </a:r>
          </a:p>
          <a:p>
            <a:pPr lvl="1"/>
            <a:r>
              <a:rPr lang="en-US" sz="23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Lessons learned </a:t>
            </a:r>
            <a:endParaRPr lang="en-US" sz="23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sz="23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 sample </a:t>
            </a:r>
            <a:r>
              <a:rPr lang="en-US" sz="2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items for the (A)LTS</a:t>
            </a:r>
          </a:p>
          <a:p>
            <a:pPr lvl="0"/>
            <a:r>
              <a:rPr lang="en-US" sz="23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Model reading and listening test specs for the A(LTS)</a:t>
            </a:r>
          </a:p>
          <a:p>
            <a:pPr lvl="0"/>
            <a:r>
              <a:rPr lang="en-US" sz="23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Considerations </a:t>
            </a:r>
            <a:r>
              <a:rPr lang="en-US" sz="23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computer delivered/adaptive testing</a:t>
            </a:r>
          </a:p>
          <a:p>
            <a:pPr marL="0" indent="0">
              <a:buNone/>
            </a:pP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492132"/>
          </a:xfrm>
        </p:spPr>
        <p:txBody>
          <a:bodyPr/>
          <a:lstStyle/>
          <a:p>
            <a:r>
              <a:rPr lang="en-US" dirty="0" smtClean="0"/>
              <a:t>Bat2 analysis meeting:  receptive skills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987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2019 </a:t>
            </a:r>
            <a:r>
              <a:rPr lang="en-US" dirty="0" err="1" smtClean="0"/>
              <a:t>Stanag</a:t>
            </a:r>
            <a:r>
              <a:rPr lang="en-US" dirty="0" smtClean="0"/>
              <a:t> 6001 testing</a:t>
            </a:r>
            <a:br>
              <a:rPr lang="en-US" dirty="0" smtClean="0"/>
            </a:br>
            <a:r>
              <a:rPr lang="en-US" dirty="0" smtClean="0"/>
              <a:t>workshop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3-5 September in Tours, France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Two strands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sz="20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Theme:  Standardizing Testing:  Lessons Learned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Testing French IAW STANAG 6001 </a:t>
            </a:r>
          </a:p>
          <a:p>
            <a:pPr lvl="1"/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0121" y="4106175"/>
            <a:ext cx="4485736" cy="250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28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968" y="733168"/>
            <a:ext cx="2323070" cy="2199501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27 Nations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&amp; SHAPE</a:t>
            </a: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25356" y="1373369"/>
            <a:ext cx="2151079" cy="4217316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Austria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Belgium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Bosnia-Herzegovina</a:t>
            </a:r>
          </a:p>
          <a:p>
            <a:r>
              <a:rPr lang="en-US" dirty="0">
                <a:solidFill>
                  <a:schemeClr val="tx1"/>
                </a:solidFill>
              </a:rPr>
              <a:t>Bulgaria</a:t>
            </a:r>
          </a:p>
          <a:p>
            <a:r>
              <a:rPr lang="en-US" dirty="0">
                <a:solidFill>
                  <a:schemeClr val="tx1"/>
                </a:solidFill>
              </a:rPr>
              <a:t>Canada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Croatia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Czech Republic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Denmark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Estonia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Finland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France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Germany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Italy</a:t>
            </a: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46167" y="1373369"/>
            <a:ext cx="2151079" cy="4217316"/>
          </a:xfrm>
        </p:spPr>
        <p:txBody>
          <a:bodyPr>
            <a:normAutofit fontScale="70000" lnSpcReduction="20000"/>
          </a:bodyPr>
          <a:lstStyle/>
          <a:p>
            <a:r>
              <a:rPr lang="en-US" dirty="0">
                <a:solidFill>
                  <a:schemeClr val="tx1"/>
                </a:solidFill>
              </a:rPr>
              <a:t>Latvia</a:t>
            </a:r>
          </a:p>
          <a:p>
            <a:r>
              <a:rPr lang="en-US" dirty="0">
                <a:solidFill>
                  <a:schemeClr val="tx1"/>
                </a:solidFill>
              </a:rPr>
              <a:t>Lithuania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North Macedonia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Mongolia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Norway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Poland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Portugal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Romania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Slovakia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Slovenia</a:t>
            </a:r>
          </a:p>
          <a:p>
            <a:r>
              <a:rPr lang="en-US" dirty="0">
                <a:solidFill>
                  <a:schemeClr val="tx1"/>
                </a:solidFill>
              </a:rPr>
              <a:t>Spain</a:t>
            </a:r>
          </a:p>
          <a:p>
            <a:r>
              <a:rPr lang="en-US" dirty="0">
                <a:solidFill>
                  <a:schemeClr val="tx1"/>
                </a:solidFill>
              </a:rPr>
              <a:t>Sweden</a:t>
            </a:r>
          </a:p>
          <a:p>
            <a:r>
              <a:rPr lang="en-US" dirty="0">
                <a:solidFill>
                  <a:schemeClr val="tx1"/>
                </a:solidFill>
              </a:rPr>
              <a:t>Ukraine</a:t>
            </a:r>
          </a:p>
          <a:p>
            <a:r>
              <a:rPr lang="en-US" dirty="0">
                <a:solidFill>
                  <a:schemeClr val="tx1"/>
                </a:solidFill>
              </a:rPr>
              <a:t>USA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940" y="3191266"/>
            <a:ext cx="2143125" cy="1071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30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265183"/>
          </a:xfrm>
        </p:spPr>
        <p:txBody>
          <a:bodyPr>
            <a:normAutofit fontScale="90000"/>
          </a:bodyPr>
          <a:lstStyle/>
          <a:p>
            <a:r>
              <a:rPr lang="en-US" dirty="0"/>
              <a:t>Standardizing Testing: Lessons Learned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955800"/>
            <a:ext cx="7886700" cy="4117686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buNone/>
            </a:pPr>
            <a:r>
              <a:rPr lang="en-US" sz="30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</a:pPr>
            <a:r>
              <a:rPr lang="en-US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Presentations</a:t>
            </a:r>
            <a:endParaRPr lang="en-US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Panels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BAT2 lessons learned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CA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National practices for testing writing</a:t>
            </a:r>
          </a:p>
          <a:p>
            <a:pPr marL="3429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US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Hot Topic Discussions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CA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Standardizing testing: lessons learned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CA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Using technology for STANAG 6001 testing</a:t>
            </a:r>
            <a:endParaRPr lang="en-US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US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Workshops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Norming session on BAT2 speaking tests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Norming session on BAT2 writing tests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Drafting and moderating writing prompts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Distractor analysis of selected response test items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Familiarization with Level 4 writing proficiency and its assessme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nt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‒"/>
            </a:pPr>
            <a:endParaRPr lang="en-US" sz="1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‒"/>
            </a:pPr>
            <a:endParaRPr lang="en-US" sz="1500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34018" y="1955800"/>
            <a:ext cx="1421064" cy="1202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87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1682" y="2616199"/>
            <a:ext cx="6447337" cy="3336026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Selection of BAT2 speaking and writing tests for training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Classic benchmark samples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Borderline samples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Sample reading and listening items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Sample test specifications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to calculate tester/rater agreement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to perform distractor analysis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marL="342900" lvl="1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938758" y="382384"/>
            <a:ext cx="7633742" cy="2233815"/>
          </a:xfrm>
        </p:spPr>
        <p:txBody>
          <a:bodyPr>
            <a:normAutofit/>
          </a:bodyPr>
          <a:lstStyle/>
          <a:p>
            <a:r>
              <a:rPr lang="en-US" dirty="0" smtClean="0"/>
              <a:t>Recommendations for updating the testing </a:t>
            </a:r>
            <a:r>
              <a:rPr lang="en-US" sz="4800" dirty="0" smtClean="0"/>
              <a:t>seminars</a:t>
            </a:r>
            <a:endParaRPr lang="en-US" sz="480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047" y="5358975"/>
            <a:ext cx="1721791" cy="1360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6512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2217416"/>
            <a:ext cx="7886700" cy="3649983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Add new resources to the BILC website</a:t>
            </a:r>
          </a:p>
          <a:p>
            <a:r>
              <a:rPr lang="en-US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Conduct norming sessions for testers and raters of the productive skills in conjunction with the annual STANAG 6001 testing workshop</a:t>
            </a:r>
          </a:p>
          <a:p>
            <a:r>
              <a:rPr lang="en-US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Collaborate on a listening and reading item bank</a:t>
            </a:r>
          </a:p>
          <a:p>
            <a:r>
              <a:rPr lang="en-US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Training on item banking</a:t>
            </a:r>
            <a:endParaRPr lang="en-US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Workshop on converting from paper-based to computer-based testing </a:t>
            </a:r>
          </a:p>
          <a:p>
            <a:pPr marL="342900" lvl="1" indent="0">
              <a:buNone/>
            </a:pPr>
            <a:endParaRPr lang="en-US" dirty="0"/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49213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Recommendations from the nations for the way ahead</a:t>
            </a:r>
            <a:endParaRPr 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3667" y="5416640"/>
            <a:ext cx="1721791" cy="1360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320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180408"/>
          </a:xfrm>
        </p:spPr>
        <p:txBody>
          <a:bodyPr>
            <a:normAutofit/>
          </a:bodyPr>
          <a:lstStyle/>
          <a:p>
            <a:r>
              <a:rPr lang="en-US" sz="5400" dirty="0" smtClean="0"/>
              <a:t>Many Thanks to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1949570"/>
            <a:ext cx="7463370" cy="3381384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Participants from 20 nations who participated in the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Speaking &amp; Writing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orming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orums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 nations that administered the BAT2 tests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Certified BAT2 testers of speaking and raters of speaking &amp; writing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 BILC members who have been involved in the 10 years of STANAG 6001 standardization efforts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231" y="5185143"/>
            <a:ext cx="1721791" cy="1360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579" y="5053361"/>
            <a:ext cx="1647463" cy="1623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20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Description of the BAT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1874518"/>
            <a:ext cx="7633742" cy="4005076"/>
          </a:xfrm>
        </p:spPr>
        <p:txBody>
          <a:bodyPr>
            <a:normAutofit lnSpcReduction="10000"/>
          </a:bodyPr>
          <a:lstStyle/>
          <a:p>
            <a:r>
              <a:rPr lang="en-US" sz="24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Reading and Listening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n-US" altLang="en-US" sz="20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Computer-delivered </a:t>
            </a:r>
            <a:r>
              <a:rPr lang="en-US" altLang="en-U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computer scored</a:t>
            </a:r>
          </a:p>
          <a:p>
            <a:pPr>
              <a:lnSpc>
                <a:spcPct val="80000"/>
              </a:lnSpc>
            </a:pPr>
            <a:endParaRPr lang="en-US" altLang="en-US" sz="2400" b="1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en-US" sz="24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Speaking test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n-US" altLang="en-US" sz="20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Telephonic person-to-person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§"/>
            </a:pPr>
            <a:r>
              <a:rPr lang="en-US" altLang="en-US" sz="20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Human rated</a:t>
            </a:r>
            <a:endParaRPr lang="en-US" altLang="en-US" sz="20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Writing test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Computer-delivered and human rated</a:t>
            </a:r>
          </a:p>
          <a:p>
            <a:pPr marL="457200" lvl="1" indent="0">
              <a:buNone/>
            </a:pPr>
            <a:endParaRPr lang="en-US" sz="2400" b="1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Levels: 0+. 1, 1+, 2, 2+, 3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95796" y="4254500"/>
            <a:ext cx="1421064" cy="1280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73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0009513"/>
              </p:ext>
            </p:extLst>
          </p:nvPr>
        </p:nvGraphicFramePr>
        <p:xfrm>
          <a:off x="873694" y="2198413"/>
          <a:ext cx="7886700" cy="3519034"/>
        </p:xfrm>
        <a:graphic>
          <a:graphicData uri="http://schemas.openxmlformats.org/drawingml/2006/table">
            <a:tbl>
              <a:tblPr bandRow="1">
                <a:tableStyleId>{BC89EF96-8CEA-46FF-86C4-4CE0E7609802}</a:tableStyleId>
              </a:tblPr>
              <a:tblGrid>
                <a:gridCol w="3943350">
                  <a:extLst>
                    <a:ext uri="{9D8B030D-6E8A-4147-A177-3AD203B41FA5}">
                      <a16:colId xmlns:a16="http://schemas.microsoft.com/office/drawing/2014/main" val="4279710777"/>
                    </a:ext>
                  </a:extLst>
                </a:gridCol>
                <a:gridCol w="3943350">
                  <a:extLst>
                    <a:ext uri="{9D8B030D-6E8A-4147-A177-3AD203B41FA5}">
                      <a16:colId xmlns:a16="http://schemas.microsoft.com/office/drawing/2014/main" val="2587508382"/>
                    </a:ext>
                  </a:extLst>
                </a:gridCol>
              </a:tblGrid>
              <a:tr h="703533">
                <a:tc>
                  <a:txBody>
                    <a:bodyPr/>
                    <a:lstStyle/>
                    <a:p>
                      <a:pPr marL="0" lv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6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Language</a:t>
                      </a:r>
                      <a:r>
                        <a:rPr lang="en-US" sz="1600" b="1" baseline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Testing Seminar (</a:t>
                      </a:r>
                      <a:r>
                        <a:rPr lang="en-US" sz="16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LTS) </a:t>
                      </a:r>
                    </a:p>
                    <a:p>
                      <a:pPr marL="0" lv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6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Advanced Language Testing Seminar (ALTS) 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STANAG 6001 Testing Best Practices</a:t>
                      </a:r>
                      <a:endParaRPr lang="en-US" sz="16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818930750"/>
                  </a:ext>
                </a:extLst>
              </a:tr>
              <a:tr h="70353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Annual STANAG 6001 testing workshop and products</a:t>
                      </a:r>
                      <a:endParaRPr lang="en-US" sz="16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Roadmap</a:t>
                      </a:r>
                      <a:r>
                        <a:rPr lang="en-US" sz="1600" b="1" baseline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to Validity concept a</a:t>
                      </a:r>
                    </a:p>
                    <a:p>
                      <a:pPr algn="ctr"/>
                      <a:r>
                        <a:rPr lang="en-US" sz="1600" b="1" baseline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and collection of evidence </a:t>
                      </a:r>
                      <a:endParaRPr lang="en-US" sz="16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65557734"/>
                  </a:ext>
                </a:extLst>
              </a:tr>
              <a:tr h="70353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BILC website:</a:t>
                      </a:r>
                      <a:r>
                        <a:rPr lang="en-US" sz="1600" b="1" baseline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Testing Resources page</a:t>
                      </a:r>
                      <a:endParaRPr lang="en-US" sz="16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Presentations and research</a:t>
                      </a:r>
                      <a:r>
                        <a:rPr lang="en-US" sz="1600" b="1" baseline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by national STANAG 6001 testers, MA degrees from Lancaster</a:t>
                      </a:r>
                      <a:endParaRPr lang="en-US" sz="16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58443453"/>
                  </a:ext>
                </a:extLst>
              </a:tr>
              <a:tr h="60833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Bilateral/regional cooperation</a:t>
                      </a:r>
                      <a:endParaRPr lang="en-US" sz="16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BILC assistance</a:t>
                      </a:r>
                      <a:r>
                        <a:rPr lang="en-US" sz="1600" b="1" baseline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visits</a:t>
                      </a:r>
                      <a:endParaRPr lang="en-US" sz="16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111924814"/>
                  </a:ext>
                </a:extLst>
              </a:tr>
              <a:tr h="703533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Networking</a:t>
                      </a:r>
                      <a:r>
                        <a:rPr lang="en-US" sz="1600" b="1" baseline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with colleagues &amp; international testing experts</a:t>
                      </a:r>
                      <a:endParaRPr lang="en-US" sz="16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Speaking and writing norming forums</a:t>
                      </a:r>
                    </a:p>
                    <a:p>
                      <a:pPr algn="ctr"/>
                      <a:r>
                        <a:rPr lang="en-US" sz="1600" b="1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BAT2</a:t>
                      </a:r>
                      <a:r>
                        <a:rPr lang="en-US" sz="1600" b="1" baseline="0" dirty="0" smtClean="0">
                          <a:solidFill>
                            <a:schemeClr val="tx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tester/rater certification </a:t>
                      </a:r>
                      <a:endParaRPr lang="en-US" sz="1600" b="1" dirty="0">
                        <a:solidFill>
                          <a:schemeClr val="tx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154836623"/>
                  </a:ext>
                </a:extLst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Standardization efforts in the </a:t>
            </a:r>
            <a:r>
              <a:rPr lang="en-US" dirty="0" err="1" smtClean="0"/>
              <a:t>bilc</a:t>
            </a:r>
            <a:r>
              <a:rPr lang="en-US" dirty="0" smtClean="0"/>
              <a:t> community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20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1787612"/>
            <a:ext cx="7633742" cy="4091982"/>
          </a:xfrm>
        </p:spPr>
        <p:txBody>
          <a:bodyPr>
            <a:normAutofit fontScale="92500" lnSpcReduction="10000"/>
          </a:bodyPr>
          <a:lstStyle/>
          <a:p>
            <a:r>
              <a:rPr lang="en-US" sz="2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confirm our hypothesis that the STANAG 6001 testing community has made progress over the past 10 years in “what they test” and “how they test”, specifically </a:t>
            </a:r>
          </a:p>
          <a:p>
            <a:pPr marL="0" indent="0">
              <a:buNone/>
            </a:pPr>
            <a:endParaRPr lang="en-US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quality of their tests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better alignment with STANAG 6001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2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ore standardization of test results across the nations</a:t>
            </a:r>
          </a:p>
          <a:p>
            <a:endParaRPr lang="en-US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improve/update what we offer to the STANAG 6001 testing community</a:t>
            </a:r>
          </a:p>
          <a:p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492132"/>
          </a:xfrm>
        </p:spPr>
        <p:txBody>
          <a:bodyPr/>
          <a:lstStyle/>
          <a:p>
            <a:r>
              <a:rPr lang="en-US" dirty="0" smtClean="0"/>
              <a:t>bat2 goals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69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1397000"/>
            <a:ext cx="5737077" cy="51108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Proposed in 2017</a:t>
            </a:r>
          </a:p>
          <a:p>
            <a:pPr marL="0" indent="0">
              <a:buNone/>
            </a:pPr>
            <a:r>
              <a:rPr lang="en-US" sz="2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21 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nations interested in </a:t>
            </a:r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participating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10 tests per nation</a:t>
            </a:r>
            <a:endParaRPr lang="en-US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First steps in 2018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Application process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 nations participated in the BAT Speaking &amp; Writing norming forums 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BAT Administration, Nov 2018-June 2019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 nations</a:t>
            </a:r>
          </a:p>
          <a:p>
            <a:pPr lvl="1"/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lvl="1"/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552134" y="3207924"/>
            <a:ext cx="1652811" cy="1489043"/>
            <a:chOff x="9215005" y="3953741"/>
            <a:chExt cx="2203748" cy="198539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EFFFF"/>
                </a:clrFrom>
                <a:clrTo>
                  <a:srgbClr val="FE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215005" y="3953741"/>
              <a:ext cx="1973812" cy="198539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EFFFF"/>
                </a:clrFrom>
                <a:clrTo>
                  <a:srgbClr val="FE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444941" y="3953741"/>
              <a:ext cx="1973812" cy="1985390"/>
            </a:xfrm>
            <a:prstGeom prst="rect">
              <a:avLst/>
            </a:prstGeom>
          </p:spPr>
        </p:pic>
      </p:grpSp>
      <p:sp>
        <p:nvSpPr>
          <p:cNvPr id="8" name="Title 2"/>
          <p:cNvSpPr>
            <a:spLocks noGrp="1"/>
          </p:cNvSpPr>
          <p:nvPr>
            <p:ph type="title"/>
          </p:nvPr>
        </p:nvSpPr>
        <p:spPr>
          <a:xfrm>
            <a:off x="938758" y="304801"/>
            <a:ext cx="7633742" cy="1270000"/>
          </a:xfrm>
        </p:spPr>
        <p:txBody>
          <a:bodyPr/>
          <a:lstStyle/>
          <a:p>
            <a:r>
              <a:rPr lang="en-US" dirty="0" smtClean="0"/>
              <a:t>BAT2 Project Timeline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532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74784" y="2436137"/>
            <a:ext cx="1319913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40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What</a:t>
            </a:r>
          </a:p>
        </p:txBody>
      </p:sp>
      <p:sp>
        <p:nvSpPr>
          <p:cNvPr id="6" name="Rectangle 5"/>
          <p:cNvSpPr/>
          <p:nvPr/>
        </p:nvSpPr>
        <p:spPr>
          <a:xfrm>
            <a:off x="876995" y="3923102"/>
            <a:ext cx="1167628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40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Who</a:t>
            </a:r>
          </a:p>
        </p:txBody>
      </p:sp>
      <p:sp>
        <p:nvSpPr>
          <p:cNvPr id="7" name="Rectangle 6"/>
          <p:cNvSpPr/>
          <p:nvPr/>
        </p:nvSpPr>
        <p:spPr>
          <a:xfrm>
            <a:off x="1180239" y="5469380"/>
            <a:ext cx="1428917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40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When</a:t>
            </a:r>
          </a:p>
        </p:txBody>
      </p:sp>
      <p:sp>
        <p:nvSpPr>
          <p:cNvPr id="8" name="Rectangle 7"/>
          <p:cNvSpPr/>
          <p:nvPr/>
        </p:nvSpPr>
        <p:spPr>
          <a:xfrm>
            <a:off x="-240815" y="4937240"/>
            <a:ext cx="3272827" cy="692497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40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044623" y="2223598"/>
            <a:ext cx="6207919" cy="90503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00075" lvl="1" indent="-257175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Blended program of web-based and in-person norming</a:t>
            </a:r>
          </a:p>
          <a:p>
            <a:pPr marL="600075" lvl="1" indent="-257175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Development of writing prompts for BAT2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364581" y="3723589"/>
            <a:ext cx="6207919" cy="905036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Experienced STANAG 6001 testers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032012" y="5443289"/>
            <a:ext cx="5797663" cy="90503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July  &amp;  August 2018</a:t>
            </a:r>
          </a:p>
        </p:txBody>
      </p:sp>
      <p:sp>
        <p:nvSpPr>
          <p:cNvPr id="12" name="Title 2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492132"/>
          </a:xfrm>
        </p:spPr>
        <p:txBody>
          <a:bodyPr/>
          <a:lstStyle/>
          <a:p>
            <a:r>
              <a:rPr lang="en-US" dirty="0" smtClean="0"/>
              <a:t>2018 bat2 speaking &amp; writing forums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30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00111" y="2401552"/>
            <a:ext cx="1647865" cy="692497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40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What</a:t>
            </a:r>
          </a:p>
        </p:txBody>
      </p:sp>
      <p:sp>
        <p:nvSpPr>
          <p:cNvPr id="6" name="Rectangle 5"/>
          <p:cNvSpPr/>
          <p:nvPr/>
        </p:nvSpPr>
        <p:spPr>
          <a:xfrm>
            <a:off x="652397" y="3706333"/>
            <a:ext cx="1374810" cy="692497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40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Who</a:t>
            </a:r>
          </a:p>
        </p:txBody>
      </p:sp>
      <p:sp>
        <p:nvSpPr>
          <p:cNvPr id="7" name="Rectangle 6"/>
          <p:cNvSpPr/>
          <p:nvPr/>
        </p:nvSpPr>
        <p:spPr>
          <a:xfrm>
            <a:off x="652397" y="4801501"/>
            <a:ext cx="2294539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40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What else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5785877"/>
            <a:ext cx="3272827" cy="692497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40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Where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200399" y="2234417"/>
            <a:ext cx="4830794" cy="87248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1"/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BAT2 tester and rater </a:t>
            </a:r>
            <a:r>
              <a:rPr lang="en-US" sz="24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certification</a:t>
            </a:r>
            <a:endParaRPr 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200399" y="3430493"/>
            <a:ext cx="4830794" cy="872257"/>
          </a:xfrm>
          <a:prstGeom prst="roundRect">
            <a:avLst>
              <a:gd name="adj" fmla="val 22601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Graduates of the BAT S&amp;W norming forums 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272827" y="4626340"/>
            <a:ext cx="4956773" cy="90503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2400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Trialling</a:t>
            </a:r>
            <a:r>
              <a:rPr lang="en-US" sz="24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the writing prompts 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272827" y="5682208"/>
            <a:ext cx="5163808" cy="899834"/>
          </a:xfrm>
          <a:prstGeom prst="roundRect">
            <a:avLst>
              <a:gd name="adj" fmla="val 19543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Defense Language Institute English Language Center (DLIELC)</a:t>
            </a:r>
          </a:p>
        </p:txBody>
      </p:sp>
      <p:sp>
        <p:nvSpPr>
          <p:cNvPr id="14" name="Title 2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492132"/>
          </a:xfrm>
        </p:spPr>
        <p:txBody>
          <a:bodyPr/>
          <a:lstStyle/>
          <a:p>
            <a:r>
              <a:rPr lang="en-US" dirty="0" smtClean="0"/>
              <a:t>Bat2 speaking &amp; writing follow-up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72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CCFEC9-5110-504B-8F3D-07E5C24B34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2353" y="1874517"/>
            <a:ext cx="7680147" cy="48475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Austria</a:t>
            </a:r>
            <a:r>
              <a:rPr lang="en-US" sz="2400" dirty="0"/>
              <a:t>, Belgium, </a:t>
            </a:r>
            <a:r>
              <a:rPr lang="en-US" sz="2400" dirty="0" smtClean="0"/>
              <a:t>Bosnia-Herzegovina, Bulgaria</a:t>
            </a:r>
            <a:r>
              <a:rPr lang="en-US" sz="2400" dirty="0"/>
              <a:t>, Canada, Croatia, Czech </a:t>
            </a:r>
            <a:r>
              <a:rPr lang="en-US" sz="2400" dirty="0" smtClean="0"/>
              <a:t>Republic, </a:t>
            </a:r>
            <a:r>
              <a:rPr lang="en-US" sz="2400" dirty="0"/>
              <a:t>Denmark, Estonia, France, Georgia, Latvia, Lithuania, Netherlands, North Macedonia, Norway, Romania, Slovakia, Slovenia, </a:t>
            </a:r>
            <a:r>
              <a:rPr lang="en-US" sz="2400" dirty="0" smtClean="0"/>
              <a:t>Sweden</a:t>
            </a:r>
            <a:endParaRPr lang="en-US" sz="2400" dirty="0"/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938758" y="382385"/>
            <a:ext cx="763374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15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Nations participating in the S&amp;W Norming Forums</a:t>
            </a:r>
            <a:endParaRPr lang="en-US" dirty="0"/>
          </a:p>
        </p:txBody>
      </p:sp>
      <p:pic>
        <p:nvPicPr>
          <p:cNvPr id="5" name="Content Placeholder 8" descr="A group of people standing in front of a mountain&#10;&#10;Description automatically generated">
            <a:extLst>
              <a:ext uri="{FF2B5EF4-FFF2-40B4-BE49-F238E27FC236}">
                <a16:creationId xmlns:a16="http://schemas.microsoft.com/office/drawing/2014/main" id="{6D33C046-961E-4D94-8A89-341CE13B28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7292" y="4000500"/>
            <a:ext cx="3605208" cy="2651336"/>
          </a:xfrm>
          <a:prstGeom prst="rect">
            <a:avLst/>
          </a:prstGeom>
        </p:spPr>
      </p:pic>
      <p:pic>
        <p:nvPicPr>
          <p:cNvPr id="6" name="Content Placeholder 4" descr="A group of people posing for a photo in front of a mountain&#10;&#10;Description automatically generated">
            <a:extLst>
              <a:ext uri="{FF2B5EF4-FFF2-40B4-BE49-F238E27FC236}">
                <a16:creationId xmlns:a16="http://schemas.microsoft.com/office/drawing/2014/main" id="{6EE4FE64-1D82-4524-8EE5-878C3DAE60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12" y="4000501"/>
            <a:ext cx="3580538" cy="2651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969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171312"/>
      </a:dk2>
      <a:lt2>
        <a:srgbClr val="F7F0DF"/>
      </a:lt2>
      <a:accent1>
        <a:srgbClr val="53AE6E"/>
      </a:accent1>
      <a:accent2>
        <a:srgbClr val="326267"/>
      </a:accent2>
      <a:accent3>
        <a:srgbClr val="C5C34A"/>
      </a:accent3>
      <a:accent4>
        <a:srgbClr val="BF6546"/>
      </a:accent4>
      <a:accent5>
        <a:srgbClr val="81B5A8"/>
      </a:accent5>
      <a:accent6>
        <a:srgbClr val="636455"/>
      </a:accent6>
      <a:hlink>
        <a:srgbClr val="81B5A8"/>
      </a:hlink>
      <a:folHlink>
        <a:srgbClr val="936888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A1A3E1F0-B5EF-49C5-810A-B1B32AEDDC8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Badge</Template>
  <TotalTime>564</TotalTime>
  <Words>1321</Words>
  <Application>Microsoft Office PowerPoint</Application>
  <PresentationFormat>Skærmshow (4:3)</PresentationFormat>
  <Paragraphs>321</Paragraphs>
  <Slides>26</Slides>
  <Notes>5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26</vt:i4>
      </vt:variant>
    </vt:vector>
  </HeadingPairs>
  <TitlesOfParts>
    <vt:vector size="32" baseType="lpstr">
      <vt:lpstr>Arial</vt:lpstr>
      <vt:lpstr>Calibri</vt:lpstr>
      <vt:lpstr>Gill Sans MT</vt:lpstr>
      <vt:lpstr>Impact</vt:lpstr>
      <vt:lpstr>Wingdings</vt:lpstr>
      <vt:lpstr>Badge</vt:lpstr>
      <vt:lpstr>Report  on  the BAT2 Project</vt:lpstr>
      <vt:lpstr>What is the BAT?</vt:lpstr>
      <vt:lpstr>Description of the BAT</vt:lpstr>
      <vt:lpstr>Standardization efforts in the bilc community</vt:lpstr>
      <vt:lpstr>bat2 goals</vt:lpstr>
      <vt:lpstr>BAT2 Project Timeline</vt:lpstr>
      <vt:lpstr>2018 bat2 speaking &amp; writing forums</vt:lpstr>
      <vt:lpstr>Bat2 speaking &amp; writing follow-up</vt:lpstr>
      <vt:lpstr>PowerPoint-præsentation</vt:lpstr>
      <vt:lpstr>BAt2 administration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BAT2 analysis meeting 24-28 June 2019</vt:lpstr>
      <vt:lpstr>Bat2 analysis meeting:  productive skills</vt:lpstr>
      <vt:lpstr>PowerPoint-præsentation</vt:lpstr>
      <vt:lpstr>PowerPoint-præsentation</vt:lpstr>
      <vt:lpstr>Bat2 analysis meeting:  receptive skills</vt:lpstr>
      <vt:lpstr>2019 Stanag 6001 testing workshop</vt:lpstr>
      <vt:lpstr>27 Nations &amp; SHAPE </vt:lpstr>
      <vt:lpstr>Standardizing Testing: Lessons Learned </vt:lpstr>
      <vt:lpstr>Recommendations for updating the testing seminars</vt:lpstr>
      <vt:lpstr>Recommendations from the nations for the way ahead</vt:lpstr>
      <vt:lpstr>Many Thanks to</vt:lpstr>
    </vt:vector>
  </TitlesOfParts>
  <Company>GCMC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of the BAT2 Project</dc:title>
  <dc:creator>Oglesby, David Mr CIV</dc:creator>
  <cp:lastModifiedBy>ISK-ET01 Kristensen, Allan Juhl</cp:lastModifiedBy>
  <cp:revision>50</cp:revision>
  <cp:lastPrinted>2019-10-04T09:14:42Z</cp:lastPrinted>
  <dcterms:created xsi:type="dcterms:W3CDTF">2019-09-23T06:19:11Z</dcterms:created>
  <dcterms:modified xsi:type="dcterms:W3CDTF">2019-10-07T08:34:07Z</dcterms:modified>
</cp:coreProperties>
</file>