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jpeg" ContentType="image/jpeg"/>
  <Default Extension="xml" ContentType="application/xml"/>
  <Override PartName="/ppt/slides/slide9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12.xml" ContentType="application/vnd.openxmlformats-officedocument.presentationml.slideLayout+xml"/>
  <Override PartName="/ppt/slides/slide16.xml" ContentType="application/vnd.openxmlformats-officedocument.presentationml.slide+xml"/>
  <Override PartName="/ppt/theme/theme2.xml" ContentType="application/vnd.openxmlformats-officedocument.theme+xml"/>
  <Default Extension="wmf" ContentType="image/x-wmf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s/slide3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slide12.xml" ContentType="application/vnd.openxmlformats-officedocument.presentationml.slide+xml"/>
  <Default Extension="bin" ContentType="application/vnd.openxmlformats-officedocument.presentationml.printerSettings"/>
  <Override PartName="/ppt/slides/slide10.xml" ContentType="application/vnd.openxmlformats-officedocument.presentationml.slide+xml"/>
  <Override PartName="/ppt/viewProps.xml" ContentType="application/vnd.openxmlformats-officedocument.presentationml.viewProps+xml"/>
  <Override PartName="/ppt/slides/slide8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slideLayouts/slideLayout13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  <Override PartName="/ppt/slides/slide13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60" r:id="rId1"/>
    <p:sldMasterId id="2147483672" r:id="rId2"/>
  </p:sldMasterIdLst>
  <p:sldIdLst>
    <p:sldId id="276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59" r:id="rId11"/>
    <p:sldId id="260" r:id="rId12"/>
    <p:sldId id="263" r:id="rId13"/>
    <p:sldId id="264" r:id="rId14"/>
    <p:sldId id="265" r:id="rId15"/>
    <p:sldId id="269" r:id="rId16"/>
    <p:sldId id="275" r:id="rId17"/>
    <p:sldId id="268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prstClr val="red"/>
    </p:penClr>
    <p:extLst>
      <p:ext uri="{EC167BDD-8182-4AB7-AECC-EB403E3ABB37}">
        <p14:laserClr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>
          <a:srgbClr val="FF0000"/>
        </p14:laserClr>
      </p:ext>
      <p:ext uri="{2FDB2607-1784-4EEB-B798-7EB5836EED8A}">
        <p14:showMediaCtrls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"/>
      </p:ext>
    </p:extLst>
  </p:showPr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594" autoAdjust="0"/>
    <p:restoredTop sz="94638" autoAdjust="0"/>
  </p:normalViewPr>
  <p:slideViewPr>
    <p:cSldViewPr>
      <p:cViewPr>
        <p:scale>
          <a:sx n="112" d="100"/>
          <a:sy n="112" d="100"/>
        </p:scale>
        <p:origin x="-2352" y="-9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E947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E947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0E9D5F7-16E1-45C5-B23E-23476910DBC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0E9D5F7-16E1-45C5-B23E-23476910DBC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9938220-47EE-4427-A00B-B30AEFD8E334}" type="datetimeFigureOut">
              <a:rPr lang="en-US" smtClean="0"/>
              <a:pPr/>
              <a:t>10/10/14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0E9D5F7-16E1-45C5-B23E-23476910DBC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69938220-47EE-4427-A00B-B30AEFD8E334}" type="datetimeFigureOut">
              <a:rPr lang="en-US" smtClean="0"/>
              <a:pPr/>
              <a:t>10/10/14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E947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>
              <a:solidFill>
                <a:srgbClr val="FFE947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50E9D5F7-16E1-45C5-B23E-23476910DBC9}" type="slidenum">
              <a:rPr lang="en-US" smtClean="0">
                <a:solidFill>
                  <a:srgbClr val="8CADAE">
                    <a:shade val="75000"/>
                  </a:srgbClr>
                </a:solidFill>
              </a:rPr>
              <a:pPr/>
              <a:t>‹#›</a:t>
            </a:fld>
            <a:endParaRPr lang="en-US" dirty="0">
              <a:solidFill>
                <a:srgbClr val="8CADAE">
                  <a:shade val="75000"/>
                </a:srgb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p:transition spd="slow">
        <p:fade/>
      </p:transition>
    </mc:Fallback>
  </mc:AlternateConten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hyperlink" Target="mailto:michael.campbell.41@us.af.mil" TargetMode="External"/><Relationship Id="rId3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talks/ngozi_okonjo_iweala_on_doing_business_in_africa" TargetMode="External"/><Relationship Id="rId4" Type="http://schemas.openxmlformats.org/officeDocument/2006/relationships/hyperlink" Target="http://www.ted.com/talks/what_we_learned_from_5_million_book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d.com/talks/toby_shapshak_you_don_t_need_an_app_for_tha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talks/jeremy_rifkin_on_the_empathic_civilization.html" TargetMode="External"/><Relationship Id="rId4" Type="http://schemas.openxmlformats.org/officeDocument/2006/relationships/hyperlink" Target="http://www.ted.com/talks/john_bohannon_dance_vs_powerpoint_a_modest_proposal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d.com/talks/rives_tells_a_story_of_mixed_emoticons.html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d.com/talks/erin_mckean_redefines_the_dictionary.html" TargetMode="External"/><Relationship Id="rId3" Type="http://schemas.openxmlformats.org/officeDocument/2006/relationships/hyperlink" Target="http://www.ted.com/talks/steven_pinker_on_language_and_thought.html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d.com/talks/alisa_miller_shares_the_news_about_the_news.html" TargetMode="External"/><Relationship Id="rId3" Type="http://schemas.openxmlformats.org/officeDocument/2006/relationships/hyperlink" Target="http://www.ted.com/talks/ron_gutman_the_hidden_power_of_smiling.htmll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d.ted.com/on/H427zS5A" TargetMode="External"/><Relationship Id="rId3" Type="http://schemas.openxmlformats.org/officeDocument/2006/relationships/image" Target="../media/image3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d.com/talks" TargetMode="External"/><Relationship Id="rId4" Type="http://schemas.openxmlformats.org/officeDocument/2006/relationships/hyperlink" Target="http://www.ted.com/playlists" TargetMode="External"/><Relationship Id="rId5" Type="http://schemas.openxmlformats.org/officeDocument/2006/relationships/hyperlink" Target="http://www.ted.com/playlists/69/war_stories" TargetMode="External"/><Relationship Id="rId6" Type="http://schemas.openxmlformats.org/officeDocument/2006/relationships/image" Target="../media/image3.wmf"/><Relationship Id="rId1" Type="http://schemas.openxmlformats.org/officeDocument/2006/relationships/slideLayout" Target="../slideLayouts/slideLayout13.xml"/><Relationship Id="rId2" Type="http://schemas.openxmlformats.org/officeDocument/2006/relationships/hyperlink" Target="https://spreadsheets.google.com/pub?key=pjGlYH-8AK8ffDa6o2bYlX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hyperlink" Target="http://www.ted.com/themes" TargetMode="External"/><Relationship Id="rId3" Type="http://schemas.openxmlformats.org/officeDocument/2006/relationships/image" Target="../media/image3.w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ted.com/them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350520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2800" dirty="0" smtClean="0"/>
              <a:t>BILC seminar</a:t>
            </a:r>
            <a:endParaRPr lang="en-US" sz="2800" dirty="0" smtClean="0"/>
          </a:p>
          <a:p>
            <a:endParaRPr lang="en-US" sz="1946" dirty="0" smtClean="0">
              <a:latin typeface="Microsoft Sans Serif"/>
              <a:cs typeface="Microsoft Sans Serif"/>
            </a:endParaRPr>
          </a:p>
          <a:p>
            <a:r>
              <a:rPr lang="en-US" b="0" dirty="0" smtClean="0">
                <a:latin typeface="Georgia"/>
                <a:cs typeface="Georgia"/>
              </a:rPr>
              <a:t>Michael </a:t>
            </a:r>
            <a:r>
              <a:rPr lang="en-US" b="0" dirty="0" smtClean="0">
                <a:latin typeface="Georgia"/>
                <a:cs typeface="Georgia"/>
              </a:rPr>
              <a:t>W</a:t>
            </a:r>
            <a:r>
              <a:rPr lang="en-US" b="0" dirty="0" smtClean="0">
                <a:latin typeface="Georgia"/>
                <a:cs typeface="Georgia"/>
              </a:rPr>
              <a:t>. Campbell, </a:t>
            </a:r>
            <a:r>
              <a:rPr lang="en-US" b="0" dirty="0" smtClean="0">
                <a:latin typeface="Georgia"/>
                <a:cs typeface="Georgia"/>
              </a:rPr>
              <a:t>DLIELC</a:t>
            </a:r>
            <a:endParaRPr lang="en-US" b="0" dirty="0" smtClean="0">
              <a:latin typeface="Georgia"/>
              <a:cs typeface="Georgia"/>
            </a:endParaRPr>
          </a:p>
          <a:p>
            <a:r>
              <a:rPr lang="en-US" b="0" cap="none" dirty="0" smtClean="0">
                <a:latin typeface="Georgia"/>
                <a:cs typeface="Georgia"/>
                <a:hlinkClick r:id="rId2"/>
              </a:rPr>
              <a:t>michael.campbell.41@us.af.mil</a:t>
            </a:r>
            <a:endParaRPr lang="en-US" b="0" cap="none" dirty="0" smtClean="0">
              <a:latin typeface="Georgia"/>
              <a:cs typeface="Georgia"/>
            </a:endParaRPr>
          </a:p>
          <a:p>
            <a:endParaRPr lang="en-US" sz="2800" dirty="0" smtClean="0">
              <a:latin typeface="Geneva"/>
              <a:cs typeface="Geneva"/>
            </a:endParaRPr>
          </a:p>
          <a:p>
            <a:endParaRPr lang="en-US" sz="2800" dirty="0" smtClean="0">
              <a:latin typeface="Geneva"/>
              <a:cs typeface="Geneva"/>
            </a:endParaRPr>
          </a:p>
          <a:p>
            <a:r>
              <a:rPr lang="en-US" sz="1200" b="0" dirty="0" smtClean="0">
                <a:latin typeface="Georgia"/>
                <a:cs typeface="Georgia"/>
              </a:rPr>
              <a:t>October</a:t>
            </a:r>
            <a:r>
              <a:rPr lang="en-US" sz="1200" b="0" dirty="0" smtClean="0">
                <a:latin typeface="Georgia"/>
                <a:cs typeface="Georgia"/>
              </a:rPr>
              <a:t>, 2014</a:t>
            </a:r>
          </a:p>
          <a:p>
            <a:r>
              <a:rPr lang="en-US" sz="1200" b="0" dirty="0" smtClean="0">
                <a:latin typeface="Georgia"/>
                <a:cs typeface="Georgia"/>
              </a:rPr>
              <a:t>Ellwangen</a:t>
            </a:r>
            <a:r>
              <a:rPr lang="en-US" sz="1200" b="0" dirty="0" smtClean="0">
                <a:latin typeface="Georgia"/>
                <a:cs typeface="Georgia"/>
              </a:rPr>
              <a:t>, </a:t>
            </a:r>
            <a:r>
              <a:rPr lang="en-US" sz="1200" b="0" dirty="0" smtClean="0">
                <a:latin typeface="Georgia"/>
                <a:cs typeface="Georgia"/>
              </a:rPr>
              <a:t>germany</a:t>
            </a:r>
            <a:endParaRPr lang="en-US" sz="1200" b="0" dirty="0" smtClean="0">
              <a:latin typeface="Georgia"/>
              <a:cs typeface="Georgia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752600"/>
          </a:xfrm>
        </p:spPr>
        <p:txBody>
          <a:bodyPr>
            <a:normAutofit fontScale="90000"/>
          </a:bodyPr>
          <a:lstStyle/>
          <a:p>
            <a:r>
              <a:rPr lang="en-US" sz="2800" dirty="0">
                <a:solidFill>
                  <a:srgbClr val="000000"/>
                </a:solidFill>
              </a:rPr>
              <a:t>Authentic </a:t>
            </a:r>
            <a:r>
              <a:rPr lang="en-US" sz="2800" dirty="0" smtClean="0">
                <a:solidFill>
                  <a:srgbClr val="000000"/>
                </a:solidFill>
              </a:rPr>
              <a:t>Material </a:t>
            </a:r>
            <a:r>
              <a:rPr lang="en-US" sz="2800" dirty="0" smtClean="0">
                <a:solidFill>
                  <a:srgbClr val="000000"/>
                </a:solidFill>
              </a:rPr>
              <a:t>for Intermediate and Advanced </a:t>
            </a:r>
            <a:r>
              <a:rPr lang="en-US" sz="2800" dirty="0" smtClean="0">
                <a:solidFill>
                  <a:srgbClr val="000000"/>
                </a:solidFill>
              </a:rPr>
              <a:t> </a:t>
            </a:r>
            <a:br>
              <a:rPr lang="en-US" sz="2800" dirty="0" smtClean="0">
                <a:solidFill>
                  <a:srgbClr val="000000"/>
                </a:solidFill>
              </a:rPr>
            </a:br>
            <a:r>
              <a:rPr lang="en-US" sz="2800" dirty="0" smtClean="0">
                <a:solidFill>
                  <a:srgbClr val="000000"/>
                </a:solidFill>
              </a:rPr>
              <a:t>English </a:t>
            </a:r>
            <a:r>
              <a:rPr lang="en-US" sz="2800" dirty="0">
                <a:solidFill>
                  <a:srgbClr val="000000"/>
                </a:solidFill>
              </a:rPr>
              <a:t>Language </a:t>
            </a:r>
            <a:r>
              <a:rPr lang="en-US" sz="2800" dirty="0" smtClean="0">
                <a:solidFill>
                  <a:srgbClr val="000000"/>
                </a:solidFill>
              </a:rPr>
              <a:t>Classrooms</a:t>
            </a: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2400" dirty="0" smtClean="0"/>
              <a:t/>
            </a:r>
            <a:br>
              <a:rPr lang="en-US" sz="2400" dirty="0" smtClean="0"/>
            </a:br>
            <a:r>
              <a:rPr lang="en-US" sz="3200" dirty="0" err="1" smtClean="0"/>
              <a:t>TEDTalks</a:t>
            </a:r>
            <a:endParaRPr lang="en-US" sz="3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762000" y="1219200"/>
            <a:ext cx="721944" cy="946388"/>
          </a:xfrm>
          <a:prstGeom prst="rect">
            <a:avLst/>
          </a:prstGeom>
        </p:spPr>
      </p:pic>
    </p:spTree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Variety of voices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3366FF"/>
                </a:solidFill>
                <a:hlinkClick r:id="rId2"/>
              </a:rPr>
              <a:t>http://www.ted.com/talks/toby_shapshak_you_don_t_need_an_app_for_that</a:t>
            </a:r>
            <a:endParaRPr lang="en-US" dirty="0" smtClean="0">
              <a:solidFill>
                <a:srgbClr val="3366FF"/>
              </a:solidFill>
            </a:endParaRPr>
          </a:p>
          <a:p>
            <a:endParaRPr lang="en-US" dirty="0" smtClean="0">
              <a:solidFill>
                <a:srgbClr val="3366FF"/>
              </a:solidFill>
            </a:endParaRPr>
          </a:p>
          <a:p>
            <a:r>
              <a:rPr lang="en-US" dirty="0" smtClean="0">
                <a:solidFill>
                  <a:srgbClr val="3366FF"/>
                </a:solidFill>
                <a:hlinkClick r:id="rId3"/>
              </a:rPr>
              <a:t>http://www.ted.com/talks/ngozi_okonjo_iweala_on_doing_business_in_africa</a:t>
            </a:r>
            <a:endParaRPr lang="en-US" dirty="0" smtClean="0">
              <a:solidFill>
                <a:srgbClr val="3366FF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3366FF"/>
              </a:solidFill>
            </a:endParaRPr>
          </a:p>
          <a:p>
            <a:r>
              <a:rPr lang="en-US" dirty="0" smtClean="0">
                <a:solidFill>
                  <a:srgbClr val="3366FF"/>
                </a:solidFill>
                <a:hlinkClick r:id="rId4"/>
              </a:rPr>
              <a:t>http://www.ted.com/talks/what_we_learned_from_5_million_books.html</a:t>
            </a:r>
            <a:endParaRPr lang="en-US" dirty="0" smtClean="0">
              <a:solidFill>
                <a:srgbClr val="3366FF"/>
              </a:solidFill>
            </a:endParaRP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Variety of styles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hlinkClick r:id="rId2"/>
              </a:rPr>
              <a:t>http://www.ted.com/talks/rives_tells_a_story_of_mixed_emoticons.html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http://www.ted.com/talks/jeremy_rifkin_on_the_empathic_civilization.html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4"/>
              </a:rPr>
              <a:t>http://www.ted.com/talks/john_bohannon_dance_vs_powerpoint_a_modest_proposal.html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Variety of registers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http://www.ted.com/talks/erin_mckean_redefines_the_dictionary.html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http://www.ted.com/talks/steven_pinker_on_language_and_thought.html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Examples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http://www.ted.com/talks/alisa_miller_shares_the_news_about_the_news.html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http://www.ted.com/talks/ron_gutman_the_hidden_power_of_smiling.htmll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Example of lesson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Warm up-discussion of topic (background knowledge, cultural aspects), use and/or elicit target vocabulary.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First listening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Pair work with vocabulary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Group share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Vocabulary activity (Cloze, matching, etc.)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Listening with text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Grammar point (optional)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Jigsaw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Paraphrase Oral (pairs)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000" dirty="0" smtClean="0"/>
              <a:t>Paraphrase Written (pairs or individual)</a:t>
            </a:r>
            <a:endParaRPr lang="en-US" sz="2000" dirty="0" smtClean="0"/>
          </a:p>
          <a:p>
            <a:pPr marL="514350" indent="-514350">
              <a:buFont typeface="+mj-lt"/>
              <a:buAutoNum type="arabicPeriod"/>
            </a:pP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TED-Ed Lesson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2438400"/>
            <a:ext cx="8503920" cy="4572000"/>
          </a:xfrm>
        </p:spPr>
        <p:txBody>
          <a:bodyPr/>
          <a:lstStyle/>
          <a:p>
            <a:r>
              <a:rPr lang="en-US" sz="2800" dirty="0" smtClean="0">
                <a:hlinkClick r:id="rId2"/>
              </a:rPr>
              <a:t>http://ed.ted.com/on/H427zS5A</a:t>
            </a:r>
            <a:endParaRPr lang="en-US" sz="280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3400" y="304800"/>
            <a:ext cx="721944" cy="946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Questions</a:t>
            </a:r>
            <a:endParaRPr lang="en-US" sz="4800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Agenda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905000"/>
            <a:ext cx="8503920" cy="4572000"/>
          </a:xfrm>
        </p:spPr>
        <p:txBody>
          <a:bodyPr/>
          <a:lstStyle/>
          <a:p>
            <a:r>
              <a:rPr lang="en-US" dirty="0" smtClean="0"/>
              <a:t>Authentic materials</a:t>
            </a:r>
          </a:p>
          <a:p>
            <a:r>
              <a:rPr lang="en-US" dirty="0" smtClean="0"/>
              <a:t>What is </a:t>
            </a:r>
            <a:r>
              <a:rPr lang="en-US" dirty="0" smtClean="0"/>
              <a:t>TEDTalks</a:t>
            </a:r>
            <a:endParaRPr lang="en-US" dirty="0" smtClean="0"/>
          </a:p>
          <a:p>
            <a:r>
              <a:rPr lang="en-US" dirty="0" smtClean="0"/>
              <a:t>Why </a:t>
            </a:r>
            <a:r>
              <a:rPr lang="en-US" dirty="0" smtClean="0"/>
              <a:t>TEDTalks</a:t>
            </a:r>
            <a:endParaRPr lang="en-US" dirty="0" smtClean="0"/>
          </a:p>
          <a:p>
            <a:pPr lvl="1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       - Flexibility</a:t>
            </a:r>
          </a:p>
          <a:p>
            <a:pPr lvl="1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       - Variety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dirty="0" smtClean="0"/>
              <a:t>Examples</a:t>
            </a:r>
          </a:p>
          <a:p>
            <a:r>
              <a:rPr lang="en-US" dirty="0" smtClean="0"/>
              <a:t>Questions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3400" y="228600"/>
            <a:ext cx="721944" cy="94638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Why authentic materials?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Students are exposed to real discourse</a:t>
            </a:r>
          </a:p>
          <a:p>
            <a:r>
              <a:rPr lang="en-US" dirty="0" smtClean="0"/>
              <a:t>Authentic materials have an intrinsic educational value. </a:t>
            </a:r>
          </a:p>
          <a:p>
            <a:r>
              <a:rPr lang="en-US" dirty="0" smtClean="0"/>
              <a:t>Textbooks often do not include incidental or improper English.</a:t>
            </a:r>
          </a:p>
          <a:p>
            <a:r>
              <a:rPr lang="en-US" dirty="0" smtClean="0"/>
              <a:t>The same piece of material can be used under different circumstances if the task is different.</a:t>
            </a:r>
          </a:p>
          <a:p>
            <a:r>
              <a:rPr lang="en-US" dirty="0" smtClean="0"/>
              <a:t> Videos contain a wide variety of text types, language styles not easily found in conventional teaching materials.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3400" y="228600"/>
            <a:ext cx="721944" cy="946388"/>
          </a:xfrm>
          <a:prstGeom prst="rect">
            <a:avLst/>
          </a:prstGeom>
        </p:spPr>
      </p:pic>
    </p:spTree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mp:transition xmlns:mp="http://schemas.microsoft.com/office/mac/powerpoint/2008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Disadvantages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828800"/>
            <a:ext cx="8503920" cy="4572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They may be too culturally biased. </a:t>
            </a:r>
          </a:p>
          <a:p>
            <a:r>
              <a:rPr lang="en-US" dirty="0" smtClean="0"/>
              <a:t>The vocabulary might not be relevant to the student's immediate needs.</a:t>
            </a:r>
          </a:p>
          <a:p>
            <a:r>
              <a:rPr lang="en-US" dirty="0" smtClean="0"/>
              <a:t>Too many structures are mixed so lower levels have a hard time decoding the texts.</a:t>
            </a:r>
          </a:p>
          <a:p>
            <a:r>
              <a:rPr lang="en-US" dirty="0" smtClean="0"/>
              <a:t>Special preparation is necessary which can be time consuming. However…</a:t>
            </a:r>
          </a:p>
          <a:p>
            <a:r>
              <a:rPr lang="en-US" dirty="0" smtClean="0"/>
              <a:t>With listening: too many different accents.</a:t>
            </a:r>
          </a:p>
          <a:p>
            <a:r>
              <a:rPr lang="en-US" dirty="0" smtClean="0"/>
              <a:t>Some material can become outdated easily, e.g. news.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3400" y="228600"/>
            <a:ext cx="721944" cy="946388"/>
          </a:xfrm>
          <a:prstGeom prst="rect">
            <a:avLst/>
          </a:prstGeom>
        </p:spPr>
      </p:pic>
    </p:spTree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mp:transition xmlns:mp="http://schemas.microsoft.com/office/mac/powerpoint/2008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Changes to </a:t>
            </a:r>
            <a:r>
              <a:rPr lang="en-US" dirty="0" err="1" smtClean="0">
                <a:solidFill>
                  <a:srgbClr val="000000"/>
                </a:solidFill>
              </a:rPr>
              <a:t>TEDTalks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20040" y="1981200"/>
            <a:ext cx="8503920" cy="3508248"/>
          </a:xfrm>
        </p:spPr>
        <p:txBody>
          <a:bodyPr/>
          <a:lstStyle/>
          <a:p>
            <a:pPr marL="594360" lvl="2" indent="0">
              <a:buNone/>
            </a:pPr>
            <a:r>
              <a:rPr lang="en-US" sz="2800" dirty="0" smtClean="0"/>
              <a:t>	</a:t>
            </a:r>
            <a:r>
              <a:rPr lang="en-US" sz="2800" dirty="0" smtClean="0"/>
              <a:t>-Format</a:t>
            </a:r>
          </a:p>
          <a:p>
            <a:pPr marL="0" indent="0">
              <a:buNone/>
            </a:pPr>
            <a:r>
              <a:rPr lang="en-US" sz="2800" dirty="0" smtClean="0"/>
              <a:t>	-Search by length</a:t>
            </a:r>
          </a:p>
          <a:p>
            <a:pPr marL="0" indent="0">
              <a:buNone/>
            </a:pPr>
            <a:r>
              <a:rPr lang="en-US" sz="2800" dirty="0" smtClean="0"/>
              <a:t>	-TED-Ed</a:t>
            </a:r>
          </a:p>
          <a:p>
            <a:pPr marL="0" indent="0">
              <a:buNone/>
            </a:pPr>
            <a:r>
              <a:rPr lang="en-US" sz="2800" dirty="0" smtClean="0"/>
              <a:t>	-Playlists</a:t>
            </a:r>
          </a:p>
          <a:p>
            <a:pPr marL="0" indent="0">
              <a:buNone/>
            </a:pPr>
            <a:r>
              <a:rPr lang="en-US" sz="2800" dirty="0" smtClean="0"/>
              <a:t>	-TED </a:t>
            </a:r>
            <a:r>
              <a:rPr lang="en-US" sz="2800" dirty="0" smtClean="0"/>
              <a:t>Open </a:t>
            </a:r>
            <a:r>
              <a:rPr lang="en-US" sz="2800" dirty="0"/>
              <a:t>T</a:t>
            </a:r>
            <a:r>
              <a:rPr lang="en-US" sz="2800" dirty="0" smtClean="0"/>
              <a:t>ranslation </a:t>
            </a:r>
            <a:r>
              <a:rPr lang="en-US" sz="2800" dirty="0"/>
              <a:t>P</a:t>
            </a:r>
            <a:r>
              <a:rPr lang="en-US" sz="2800" dirty="0" smtClean="0"/>
              <a:t>roject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3400" y="228600"/>
            <a:ext cx="721944" cy="9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973420431"/>
      </p:ext>
    </p:extLst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mp:transition xmlns:mp="http://schemas.microsoft.com/office/mac/powerpoint/2008/main"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Why </a:t>
            </a:r>
            <a:r>
              <a:rPr lang="en-US" dirty="0" smtClean="0">
                <a:solidFill>
                  <a:srgbClr val="000000"/>
                </a:solidFill>
              </a:rPr>
              <a:t>TedTalks</a:t>
            </a:r>
            <a:r>
              <a:rPr lang="en-US" dirty="0" smtClean="0">
                <a:solidFill>
                  <a:srgbClr val="000000"/>
                </a:solidFill>
              </a:rPr>
              <a:t>?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447800"/>
            <a:ext cx="8686800" cy="4648200"/>
          </a:xfrm>
        </p:spPr>
        <p:txBody>
          <a:bodyPr>
            <a:normAutofit/>
          </a:bodyPr>
          <a:lstStyle/>
          <a:p>
            <a:pPr marL="274320" lvl="1" indent="0">
              <a:buNone/>
            </a:pPr>
            <a:r>
              <a:rPr lang="en-US" sz="2800" dirty="0" smtClean="0">
                <a:solidFill>
                  <a:schemeClr val="tx1"/>
                </a:solidFill>
              </a:rPr>
              <a:t>Usability</a:t>
            </a:r>
            <a:endParaRPr lang="en-US" sz="2800" dirty="0" smtClean="0">
              <a:solidFill>
                <a:schemeClr val="tx1"/>
              </a:solidFill>
            </a:endParaRPr>
          </a:p>
          <a:p>
            <a:pPr lvl="1">
              <a:buClrTx/>
              <a:buSzPct val="80000"/>
              <a:buNone/>
            </a:pPr>
            <a:r>
              <a:rPr lang="en-US" sz="2400" dirty="0" smtClean="0">
                <a:solidFill>
                  <a:schemeClr val="tx1"/>
                </a:solidFill>
              </a:rPr>
              <a:t>       - </a:t>
            </a:r>
            <a:r>
              <a:rPr lang="en-US" sz="2400" dirty="0" err="1" smtClean="0">
                <a:solidFill>
                  <a:schemeClr val="tx1"/>
                </a:solidFill>
              </a:rPr>
              <a:t>Searchability</a:t>
            </a:r>
            <a:endParaRPr lang="en-US" dirty="0" smtClean="0">
              <a:solidFill>
                <a:schemeClr val="tx1"/>
              </a:solidFill>
            </a:endParaRPr>
          </a:p>
          <a:p>
            <a:pPr lvl="1">
              <a:buClrTx/>
              <a:buSzPct val="80000"/>
              <a:buNone/>
            </a:pPr>
            <a:r>
              <a:rPr lang="en-US" dirty="0" smtClean="0">
                <a:solidFill>
                  <a:schemeClr val="tx1"/>
                </a:solidFill>
              </a:rPr>
              <a:t>        - Length</a:t>
            </a:r>
          </a:p>
          <a:p>
            <a:pPr lvl="1">
              <a:buClrTx/>
              <a:buSzPct val="80000"/>
              <a:buNone/>
            </a:pPr>
            <a:r>
              <a:rPr lang="en-US" dirty="0" smtClean="0">
                <a:solidFill>
                  <a:schemeClr val="tx1"/>
                </a:solidFill>
              </a:rPr>
              <a:t>        - Playlists</a:t>
            </a:r>
          </a:p>
          <a:p>
            <a:pPr lvl="1">
              <a:buClrTx/>
              <a:buSzPct val="80000"/>
              <a:buNone/>
            </a:pPr>
            <a:r>
              <a:rPr lang="en-US" dirty="0" smtClean="0">
                <a:solidFill>
                  <a:schemeClr val="tx1"/>
                </a:solidFill>
              </a:rPr>
              <a:t>        - Transcripts</a:t>
            </a:r>
          </a:p>
          <a:p>
            <a:pPr lvl="1">
              <a:buClrTx/>
              <a:buSzPct val="80000"/>
              <a:buNone/>
            </a:pPr>
            <a:r>
              <a:rPr lang="en-US" dirty="0" smtClean="0">
                <a:solidFill>
                  <a:schemeClr val="tx1"/>
                </a:solidFill>
              </a:rPr>
              <a:t>        - Subtitles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sz="2800" dirty="0" smtClean="0"/>
              <a:t>Variety</a:t>
            </a:r>
            <a:endParaRPr lang="en-US" sz="2800" dirty="0" smtClean="0"/>
          </a:p>
          <a:p>
            <a:pPr lvl="1">
              <a:buClr>
                <a:schemeClr val="tx1"/>
              </a:buClr>
              <a:buSzPct val="80000"/>
              <a:buNone/>
            </a:pPr>
            <a:r>
              <a:rPr lang="en-US" dirty="0" smtClean="0">
                <a:solidFill>
                  <a:schemeClr val="tx1"/>
                </a:solidFill>
              </a:rPr>
              <a:t>        - Topics</a:t>
            </a:r>
          </a:p>
          <a:p>
            <a:pPr lvl="1">
              <a:buClr>
                <a:schemeClr val="tx1"/>
              </a:buClr>
              <a:buSzPct val="80000"/>
              <a:buNone/>
            </a:pPr>
            <a:r>
              <a:rPr lang="en-US" dirty="0" smtClean="0">
                <a:solidFill>
                  <a:schemeClr val="tx1"/>
                </a:solidFill>
              </a:rPr>
              <a:t>        - Voices</a:t>
            </a:r>
          </a:p>
          <a:p>
            <a:pPr lvl="1">
              <a:buClr>
                <a:schemeClr val="tx1"/>
              </a:buClr>
              <a:buSzPct val="80000"/>
              <a:buNone/>
            </a:pPr>
            <a:r>
              <a:rPr lang="en-US" dirty="0" smtClean="0">
                <a:solidFill>
                  <a:schemeClr val="tx1"/>
                </a:solidFill>
              </a:rPr>
              <a:t>        - Registers</a:t>
            </a:r>
            <a:endParaRPr lang="en-US" dirty="0" smtClean="0">
              <a:solidFill>
                <a:schemeClr val="tx1"/>
              </a:solidFill>
            </a:endParaRP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3400" y="228600"/>
            <a:ext cx="721944" cy="946388"/>
          </a:xfrm>
          <a:prstGeom prst="rect">
            <a:avLst/>
          </a:prstGeom>
        </p:spPr>
      </p:pic>
    </p:spTree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00"/>
                </a:solidFill>
              </a:rPr>
              <a:t>Searchability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https://spreadsheets.google.com/pub?key=pjGlYH-</a:t>
            </a:r>
            <a:r>
              <a:rPr lang="en-US" dirty="0" smtClean="0">
                <a:hlinkClick r:id="rId2"/>
              </a:rPr>
              <a:t>8AK8ffDa6o2bYlXg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3"/>
              </a:rPr>
              <a:t>http</a:t>
            </a:r>
            <a:r>
              <a:rPr lang="en-US" dirty="0" smtClean="0">
                <a:hlinkClick r:id="rId3"/>
              </a:rPr>
              <a:t>://www.ted.com/</a:t>
            </a:r>
            <a:r>
              <a:rPr lang="en-US" dirty="0" smtClean="0">
                <a:hlinkClick r:id="rId3"/>
              </a:rPr>
              <a:t>talks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4"/>
              </a:rPr>
              <a:t>http://www.ted.com/</a:t>
            </a:r>
            <a:r>
              <a:rPr lang="en-US" dirty="0" smtClean="0">
                <a:hlinkClick r:id="rId4"/>
              </a:rPr>
              <a:t>playlists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>
                <a:hlinkClick r:id="rId5"/>
              </a:rPr>
              <a:t>http://www.ted.com/playlists/69/war_stories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3400" y="228600"/>
            <a:ext cx="721944" cy="946388"/>
          </a:xfrm>
          <a:prstGeom prst="rect">
            <a:avLst/>
          </a:prstGeom>
        </p:spPr>
      </p:pic>
    </p:spTree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13648" cy="533400"/>
          </a:xfrm>
        </p:spPr>
        <p:txBody>
          <a:bodyPr>
            <a:noAutofit/>
          </a:bodyPr>
          <a:lstStyle/>
          <a:p>
            <a:r>
              <a:rPr lang="en-US" sz="2400" dirty="0" smtClean="0">
                <a:hlinkClick r:id="rId2"/>
              </a:rPr>
              <a:t/>
            </a:r>
            <a:br>
              <a:rPr lang="en-US" sz="2400" dirty="0" smtClean="0">
                <a:hlinkClick r:id="rId2"/>
              </a:rPr>
            </a:br>
            <a:r>
              <a:rPr lang="en-US" sz="2400" dirty="0" smtClean="0">
                <a:hlinkClick r:id="rId2"/>
              </a:rPr>
              <a:t>http://www.ted.com/themes</a:t>
            </a:r>
            <a:endParaRPr lang="en-US" sz="2400" dirty="0">
              <a:hlinkClick r:id="rId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838200" y="1981200"/>
            <a:ext cx="8503920" cy="4572000"/>
          </a:xfrm>
        </p:spPr>
        <p:txBody>
          <a:bodyPr>
            <a:normAutofit/>
          </a:bodyPr>
          <a:lstStyle/>
          <a:p>
            <a:pPr lvl="1"/>
            <a:r>
              <a:rPr lang="en-US" sz="2400" dirty="0" smtClean="0">
                <a:solidFill>
                  <a:schemeClr val="tx1"/>
                </a:solidFill>
              </a:rPr>
              <a:t>Technology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Entertainment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Design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Business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Science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Culture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Arts</a:t>
            </a:r>
          </a:p>
          <a:p>
            <a:pPr lvl="1"/>
            <a:r>
              <a:rPr lang="en-US" sz="2400" dirty="0" smtClean="0">
                <a:solidFill>
                  <a:schemeClr val="tx1"/>
                </a:solidFill>
              </a:rPr>
              <a:t>Global issues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81400" y="76200"/>
            <a:ext cx="1981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00"/>
                </a:solidFill>
              </a:rPr>
              <a:t>Topics</a:t>
            </a:r>
            <a:endParaRPr lang="en-US" sz="3200" dirty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:p="http://schemas.openxmlformats.org/presentationml/2006/main" xmlns:r="http://schemas.openxmlformats.org/officeDocument/2006/relationships" xmlns:a="http://schemas.openxmlformats.org/drawingml/2006/main" xmlns="" val="0"/>
              </a:ext>
            </a:extLst>
          </a:blip>
          <a:stretch>
            <a:fillRect/>
          </a:stretch>
        </p:blipFill>
        <p:spPr>
          <a:xfrm>
            <a:off x="533400" y="228600"/>
            <a:ext cx="721944" cy="946388"/>
          </a:xfrm>
          <a:prstGeom prst="rect">
            <a:avLst/>
          </a:prstGeom>
        </p:spPr>
      </p:pic>
    </p:spTree>
  </p:cSld>
  <p:clrMapOvr>
    <a:masterClrMapping/>
  </p:clrMapOvr>
  <mc:AlternateContent>
    <mc:Choice xmlns:mc="http://schemas.openxmlformats.org/markup-compatibility/2006"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Requires="p14">
      <p:transition spd="slow" p14:dur="1200">
        <p14:prism/>
      </p:transition>
    </mc:Choice>
    <mc:Fallback>
      <mp:transition xmlns:mp="http://schemas.microsoft.com/office/mac/powerpoint/2008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382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Variety of themes</a:t>
            </a:r>
            <a:endParaRPr lang="en-US" dirty="0">
              <a:solidFill>
                <a:srgbClr val="000000"/>
              </a:solidFill>
              <a:hlinkClick r:id="rId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hlinkClick r:id="rId2"/>
              </a:rPr>
              <a:t>http://www.ted.com/themes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ivic">
  <a:themeElements>
    <a:clrScheme name="Custom 1">
      <a:dk1>
        <a:srgbClr val="000000"/>
      </a:dk1>
      <a:lt1>
        <a:srgbClr val="FFE947"/>
      </a:lt1>
      <a:dk2>
        <a:srgbClr val="646B86"/>
      </a:dk2>
      <a:lt2>
        <a:srgbClr val="C5D1D7"/>
      </a:lt2>
      <a:accent1>
        <a:srgbClr val="C00000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89338</TotalTime>
  <Words>480</Words>
  <Application>Microsoft Macintosh PowerPoint</Application>
  <PresentationFormat>On-screen Show (4:3)</PresentationFormat>
  <Paragraphs>105</Paragraphs>
  <Slides>16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18" baseType="lpstr">
      <vt:lpstr>Civic</vt:lpstr>
      <vt:lpstr>1_Civic</vt:lpstr>
      <vt:lpstr>Authentic Material for Intermediate and Advanced   English Language Classrooms  TEDTalks</vt:lpstr>
      <vt:lpstr>Agenda</vt:lpstr>
      <vt:lpstr>Why authentic materials?</vt:lpstr>
      <vt:lpstr>Disadvantages</vt:lpstr>
      <vt:lpstr>Changes to TEDTalks</vt:lpstr>
      <vt:lpstr>Why TedTalks?</vt:lpstr>
      <vt:lpstr>Searchability</vt:lpstr>
      <vt:lpstr> http://www.ted.com/themes</vt:lpstr>
      <vt:lpstr>Variety of themes</vt:lpstr>
      <vt:lpstr>Variety of voices</vt:lpstr>
      <vt:lpstr>Variety of styles</vt:lpstr>
      <vt:lpstr>Variety of registers</vt:lpstr>
      <vt:lpstr>Examples</vt:lpstr>
      <vt:lpstr>Example of lesson</vt:lpstr>
      <vt:lpstr>TED-Ed Lesson</vt:lpstr>
      <vt:lpstr>Slide 16</vt:lpstr>
    </vt:vector>
  </TitlesOfParts>
  <Company>U.S. Air Force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TedTalks</dc:title>
  <dc:creator>michael.campbell</dc:creator>
  <cp:lastModifiedBy>Susan Hullinger</cp:lastModifiedBy>
  <cp:revision>1234</cp:revision>
  <dcterms:created xsi:type="dcterms:W3CDTF">2014-10-10T23:18:03Z</dcterms:created>
  <dcterms:modified xsi:type="dcterms:W3CDTF">2014-10-11T14:33:28Z</dcterms:modified>
</cp:coreProperties>
</file>