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5143500" type="screen16x9"/>
  <p:notesSz cx="6858000" cy="9144000"/>
  <p:embeddedFontLst>
    <p:embeddedFont>
      <p:font typeface="Lato" panose="020F0502020204030203" pitchFamily="34" charset="0"/>
      <p:regular r:id="rId33"/>
      <p:bold r:id="rId34"/>
      <p:italic r:id="rId35"/>
      <p:boldItalic r:id="rId36"/>
    </p:embeddedFont>
    <p:embeddedFont>
      <p:font typeface="Playfair Display" panose="020F0502020204030204" pitchFamily="2" charset="0"/>
      <p:regular r:id="rId37"/>
      <p:bold r:id="rId38"/>
      <p:italic r:id="rId39"/>
      <p:boldItalic r:id="rId4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10" d="100"/>
          <a:sy n="110" d="100"/>
        </p:scale>
        <p:origin x="-16" y="-3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zana Horvat" userId="9e38286f33907ddf" providerId="LiveId" clId="{6CFD0E98-2039-4282-B55C-B3F4CC97CAFD}"/>
    <pc:docChg chg="modSld">
      <pc:chgData name="Suzana Horvat" userId="9e38286f33907ddf" providerId="LiveId" clId="{6CFD0E98-2039-4282-B55C-B3F4CC97CAFD}" dt="2023-11-15T20:14:22.311" v="2" actId="1035"/>
      <pc:docMkLst>
        <pc:docMk/>
      </pc:docMkLst>
      <pc:sldChg chg="modSp mod">
        <pc:chgData name="Suzana Horvat" userId="9e38286f33907ddf" providerId="LiveId" clId="{6CFD0E98-2039-4282-B55C-B3F4CC97CAFD}" dt="2023-11-15T20:14:22.311" v="2" actId="1035"/>
        <pc:sldMkLst>
          <pc:docMk/>
          <pc:sldMk cId="0" sldId="274"/>
        </pc:sldMkLst>
        <pc:picChg chg="mod">
          <ac:chgData name="Suzana Horvat" userId="9e38286f33907ddf" providerId="LiveId" clId="{6CFD0E98-2039-4282-B55C-B3F4CC97CAFD}" dt="2023-11-15T20:14:22.311" v="2" actId="1035"/>
          <ac:picMkLst>
            <pc:docMk/>
            <pc:sldMk cId="0" sldId="274"/>
            <ac:picMk id="185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7a4c1ea9e1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7a4c1ea9e1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ec59f1cd54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ec59f1cd54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ed7f4b5d2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ed7f4b5d2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7a4c1ea9e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7a4c1ea9e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774fb3606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774fb3606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Paul Holland: Few wish to assess others, fewer wish to be assessed, but everyone wants to see the scores.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ed7f4b5d2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ed7f4b5d2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27a952eff8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27a952eff85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27a952eff85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27a952eff85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ec59f1cd54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ec59f1cd54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7a4c1ea9e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7a4c1ea9e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e9011d43b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e9011d43b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ec59f1cd54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ec59f1cd54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78df5636d9_1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78df5636d9_1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78df5636d9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278df5636d9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278df5636d9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278df5636d9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23f164ec7d3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23f164ec7d3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278c78ebb8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278c78ebb8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278c78ebb8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278c78ebb8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78c78ebb85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78c78ebb85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278c78ebb8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278c78ebb85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23f164ec7d3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23f164ec7d3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ed193decc8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ed193decc8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21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MFRM consultation:</a:t>
            </a:r>
            <a:endParaRPr sz="2100"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Troy Cox</a:t>
            </a:r>
            <a:r>
              <a:rPr lang="en-GB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, Brigham Young University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2754c704cd2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2754c704cd2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754c704cd2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754c704cd2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7a952eff8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7a952eff85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279706b7ce9_2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279706b7ce9_2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79706b7ce9_2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79706b7ce9_2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754c704cd2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754c704cd2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27a952eff8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27a952eff8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" name="Google Shape;12;p2"/>
          <p:cNvCxnSpPr/>
          <p:nvPr/>
        </p:nvCxnSpPr>
        <p:spPr>
          <a:xfrm>
            <a:off x="733219" y="2235351"/>
            <a:ext cx="3852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630600" y="3228375"/>
            <a:ext cx="7893000" cy="127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1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title" hasCustomPrompt="1"/>
          </p:nvPr>
        </p:nvSpPr>
        <p:spPr>
          <a:xfrm>
            <a:off x="586725" y="1353788"/>
            <a:ext cx="79707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586725" y="2968388"/>
            <a:ext cx="79707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509550" y="1921350"/>
            <a:ext cx="8124900" cy="13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3" name="Google Shape;23;p4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oogle Shape;28;p5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311700" y="1417950"/>
            <a:ext cx="39999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2"/>
          </p:nvPr>
        </p:nvSpPr>
        <p:spPr>
          <a:xfrm>
            <a:off x="4832400" y="1417950"/>
            <a:ext cx="39999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Google Shape;37;p7"/>
          <p:cNvCxnSpPr/>
          <p:nvPr/>
        </p:nvCxnSpPr>
        <p:spPr>
          <a:xfrm>
            <a:off x="411044" y="1417772"/>
            <a:ext cx="385200" cy="0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1640350"/>
            <a:ext cx="2808000" cy="292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8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/>
          <p:nvPr/>
        </p:nvSpPr>
        <p:spPr>
          <a:xfrm>
            <a:off x="4572000" y="-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8" name="Google Shape;4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" name="Google Shape;49;p9"/>
          <p:cNvSpPr txBox="1">
            <a:spLocks noGrp="1"/>
          </p:cNvSpPr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subTitle" idx="1"/>
          </p:nvPr>
        </p:nvSpPr>
        <p:spPr>
          <a:xfrm>
            <a:off x="265500" y="2845200"/>
            <a:ext cx="4045200" cy="142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>
            <a:spLocks noGrp="1"/>
          </p:cNvSpPr>
          <p:nvPr>
            <p:ph type="body" idx="1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blue-gold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sz="32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>
            <a:spLocks noGrp="1"/>
          </p:cNvSpPr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Norming speaking assessment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1"/>
          </p:nvPr>
        </p:nvSpPr>
        <p:spPr>
          <a:xfrm>
            <a:off x="630600" y="2803800"/>
            <a:ext cx="7813500" cy="185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47500" lnSpcReduction="10000"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600"/>
              <a:t>Inga Farte-Zalite, Latvian NAF Language School</a:t>
            </a:r>
            <a:endParaRPr sz="2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600"/>
              <a:t>Marju Laurits, Estonian Military Academy</a:t>
            </a:r>
            <a:endParaRPr sz="2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600"/>
              <a:t>Birgitte Grande, Norwegian Defence University College</a:t>
            </a:r>
            <a:endParaRPr sz="2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600"/>
              <a:t>Gabriela Repova, The Language Institute of Slovak Armed Forces</a:t>
            </a:r>
            <a:endParaRPr sz="2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60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-GB" sz="2600"/>
              <a:t>BILC Testing Workshop 2023, Riga</a:t>
            </a:r>
            <a:endParaRPr sz="26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148" y="440763"/>
            <a:ext cx="6389852" cy="4261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 txBox="1">
            <a:spLocks noGrp="1"/>
          </p:cNvSpPr>
          <p:nvPr>
            <p:ph type="title"/>
          </p:nvPr>
        </p:nvSpPr>
        <p:spPr>
          <a:xfrm>
            <a:off x="612300" y="445025"/>
            <a:ext cx="822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Rater behaviour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0" name="Google Shape;130;p23"/>
          <p:cNvSpPr txBox="1">
            <a:spLocks noGrp="1"/>
          </p:cNvSpPr>
          <p:nvPr>
            <p:ph type="body" idx="1"/>
          </p:nvPr>
        </p:nvSpPr>
        <p:spPr>
          <a:xfrm>
            <a:off x="612375" y="1213575"/>
            <a:ext cx="8220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GB"/>
              <a:t>L</a:t>
            </a:r>
            <a:r>
              <a:rPr lang="en-GB">
                <a:solidFill>
                  <a:schemeClr val="dk1"/>
                </a:solidFill>
              </a:rPr>
              <a:t>eniency and harshness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Consistency 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GB">
                <a:solidFill>
                  <a:schemeClr val="dk1"/>
                </a:solidFill>
              </a:rPr>
              <a:t>Halo effec</a:t>
            </a:r>
            <a:r>
              <a:rPr lang="en-GB"/>
              <a:t>t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GB">
                <a:solidFill>
                  <a:schemeClr val="dk1"/>
                </a:solidFill>
              </a:rPr>
              <a:t>Central tendency or </a:t>
            </a:r>
            <a:r>
              <a:rPr lang="en-GB"/>
              <a:t>r</a:t>
            </a:r>
            <a:r>
              <a:rPr lang="en-GB">
                <a:solidFill>
                  <a:schemeClr val="dk1"/>
                </a:solidFill>
              </a:rPr>
              <a:t>estriction of range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Bias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/>
              <a:t>Use of scoring criteria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4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Norming - why?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6" name="Google Shape;136;p24"/>
          <p:cNvSpPr txBox="1">
            <a:spLocks noGrp="1"/>
          </p:cNvSpPr>
          <p:nvPr>
            <p:ph type="body" idx="1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-GB">
                <a:solidFill>
                  <a:schemeClr val="dk1"/>
                </a:solidFill>
              </a:rPr>
              <a:t>Helps ensure raters use the rating scale as intended.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-GB">
                <a:solidFill>
                  <a:schemeClr val="dk1"/>
                </a:solidFill>
              </a:rPr>
              <a:t>Helps ensure raters follow the rating protocol. 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en-GB">
                <a:solidFill>
                  <a:schemeClr val="dk1"/>
                </a:solidFill>
              </a:rPr>
              <a:t>Rater behaviour changes over time, hence the need for regular re-norming. </a:t>
            </a:r>
            <a:endParaRPr/>
          </a:p>
          <a:p>
            <a:pPr marL="45720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GB"/>
              <a:t>Through norming we help to strengthen the linguistic interoperability among NATO and Partner countries by furthering standardization of language testing.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5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Overview of the raters’ ratings</a:t>
            </a:r>
            <a:endParaRPr/>
          </a:p>
        </p:txBody>
      </p:sp>
      <p:sp>
        <p:nvSpPr>
          <p:cNvPr id="142" name="Google Shape;142;p25"/>
          <p:cNvSpPr txBox="1">
            <a:spLocks noGrp="1"/>
          </p:cNvSpPr>
          <p:nvPr>
            <p:ph type="body" idx="1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43" name="Google Shape;14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338800"/>
            <a:ext cx="7543800" cy="3619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body" idx="1"/>
          </p:nvPr>
        </p:nvSpPr>
        <p:spPr>
          <a:xfrm>
            <a:off x="7221275" y="3858725"/>
            <a:ext cx="1701300" cy="109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/>
              <a:t>Table 2.5. Rater quality measures - ability to detect rater effect (Knoch, Fairbairn &amp; Yan, 2021)</a:t>
            </a:r>
            <a:endParaRPr/>
          </a:p>
        </p:txBody>
      </p:sp>
      <p:pic>
        <p:nvPicPr>
          <p:cNvPr id="149" name="Google Shape;14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700" y="131625"/>
            <a:ext cx="7189100" cy="4880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929300" cy="6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Observed rating tradition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7"/>
          <p:cNvSpPr txBox="1">
            <a:spLocks noGrp="1"/>
          </p:cNvSpPr>
          <p:nvPr>
            <p:ph type="body" idx="1"/>
          </p:nvPr>
        </p:nvSpPr>
        <p:spPr>
          <a:xfrm>
            <a:off x="258025" y="1282100"/>
            <a:ext cx="8520600" cy="34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/>
              <a:t>Consensus</a:t>
            </a:r>
            <a:r>
              <a:rPr lang="en-GB" sz="2100"/>
              <a:t>:</a:t>
            </a:r>
            <a:endParaRPr sz="21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100"/>
              <a:t>A</a:t>
            </a:r>
            <a:r>
              <a:rPr lang="en-GB" sz="2100">
                <a:solidFill>
                  <a:schemeClr val="dk1"/>
                </a:solidFill>
              </a:rPr>
              <a:t>verage pairwise agreement </a:t>
            </a:r>
            <a:r>
              <a:rPr lang="en-GB" sz="2100"/>
              <a:t>between </a:t>
            </a:r>
            <a:r>
              <a:rPr lang="en-GB" sz="2100" u="sng"/>
              <a:t>expert and participant</a:t>
            </a:r>
            <a:r>
              <a:rPr lang="en-GB" sz="2100">
                <a:solidFill>
                  <a:schemeClr val="dk1"/>
                </a:solidFill>
              </a:rPr>
              <a:t>: </a:t>
            </a:r>
            <a:r>
              <a:rPr lang="en-GB" sz="2100" b="1"/>
              <a:t>69.7</a:t>
            </a:r>
            <a:r>
              <a:rPr lang="en-GB" sz="2100" b="1">
                <a:solidFill>
                  <a:schemeClr val="dk1"/>
                </a:solidFill>
              </a:rPr>
              <a:t>% </a:t>
            </a:r>
            <a:r>
              <a:rPr lang="en-GB" sz="2100">
                <a:solidFill>
                  <a:schemeClr val="dk1"/>
                </a:solidFill>
              </a:rPr>
              <a:t> </a:t>
            </a:r>
            <a:endParaRPr sz="2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100"/>
              <a:t>Expected values should be around 80%</a:t>
            </a:r>
            <a:endParaRPr sz="21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100"/>
              <a:t>Raters agreement ranged</a:t>
            </a:r>
            <a:r>
              <a:rPr lang="en-GB" sz="2100">
                <a:solidFill>
                  <a:schemeClr val="dk1"/>
                </a:solidFill>
              </a:rPr>
              <a:t> between </a:t>
            </a:r>
            <a:r>
              <a:rPr lang="en-GB" sz="2100"/>
              <a:t>45.5</a:t>
            </a:r>
            <a:r>
              <a:rPr lang="en-GB" sz="2100">
                <a:solidFill>
                  <a:schemeClr val="dk1"/>
                </a:solidFill>
              </a:rPr>
              <a:t>% </a:t>
            </a:r>
            <a:r>
              <a:rPr lang="en-GB" sz="2100"/>
              <a:t>and 100%</a:t>
            </a:r>
            <a:endParaRPr sz="2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100"/>
              <a:t>45,5% = 5 extracts rated the same as experts</a:t>
            </a:r>
            <a:endParaRPr sz="21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156" name="Google Shape;15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2900" y="300800"/>
            <a:ext cx="2114550" cy="97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929300" cy="6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Observed rating tradition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8"/>
          <p:cNvSpPr txBox="1">
            <a:spLocks noGrp="1"/>
          </p:cNvSpPr>
          <p:nvPr>
            <p:ph type="body" idx="1"/>
          </p:nvPr>
        </p:nvSpPr>
        <p:spPr>
          <a:xfrm>
            <a:off x="258025" y="1282100"/>
            <a:ext cx="8520600" cy="34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/>
              <a:t>Consensus</a:t>
            </a:r>
            <a:r>
              <a:rPr lang="en-GB" sz="2100"/>
              <a:t>:</a:t>
            </a:r>
            <a:endParaRPr sz="21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100"/>
              <a:t>Average pairwise Cohen’s kappa between </a:t>
            </a:r>
            <a:r>
              <a:rPr lang="en-GB" sz="2100" u="sng"/>
              <a:t>expert and participant</a:t>
            </a:r>
            <a:r>
              <a:rPr lang="en-GB" sz="2100"/>
              <a:t> = </a:t>
            </a:r>
            <a:r>
              <a:rPr lang="en-GB" sz="2100" b="1"/>
              <a:t>0.61</a:t>
            </a:r>
            <a:r>
              <a:rPr lang="en-GB" sz="2100"/>
              <a:t> Raters kappas were between 0.29 and 1</a:t>
            </a:r>
            <a:endParaRPr sz="21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163" name="Google Shape;16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2900" y="300800"/>
            <a:ext cx="2114550" cy="97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2809850"/>
            <a:ext cx="5766575" cy="2059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4929300" cy="6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Observed rating tradition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9"/>
          <p:cNvSpPr txBox="1">
            <a:spLocks noGrp="1"/>
          </p:cNvSpPr>
          <p:nvPr>
            <p:ph type="body" idx="1"/>
          </p:nvPr>
        </p:nvSpPr>
        <p:spPr>
          <a:xfrm>
            <a:off x="258025" y="1282100"/>
            <a:ext cx="8520600" cy="349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/>
              <a:t>Consistency</a:t>
            </a:r>
            <a:r>
              <a:rPr lang="en-GB" sz="2100"/>
              <a:t>:</a:t>
            </a:r>
            <a:endParaRPr sz="21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100"/>
              <a:t>Average pairwise Spearman correlation between </a:t>
            </a:r>
            <a:endParaRPr sz="21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100" u="sng"/>
              <a:t>expert and participant:</a:t>
            </a:r>
            <a:r>
              <a:rPr lang="en-GB" sz="2100"/>
              <a:t> 0.95 </a:t>
            </a:r>
            <a:endParaRPr sz="21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2100"/>
              <a:t>Raters correlations were between 0.84 and 1</a:t>
            </a:r>
            <a:endParaRPr sz="21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171" name="Google Shape;17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2900" y="300800"/>
            <a:ext cx="2114550" cy="97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3477650"/>
            <a:ext cx="5929224" cy="130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0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44640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Scaled rating tradition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8" name="Google Shape;178;p3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654700" cy="369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Many Facet Rasch Measurement: helps  detect and measure rater effects.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P</a:t>
            </a:r>
            <a:r>
              <a:rPr lang="en-GB">
                <a:solidFill>
                  <a:schemeClr val="dk1"/>
                </a:solidFill>
              </a:rPr>
              <a:t>laces the factors that we want to study on a single linear scale, it is like </a:t>
            </a:r>
            <a:br>
              <a:rPr lang="en-GB">
                <a:solidFill>
                  <a:schemeClr val="dk1"/>
                </a:solidFill>
              </a:rPr>
            </a:br>
            <a:r>
              <a:rPr lang="en-GB">
                <a:solidFill>
                  <a:schemeClr val="dk1"/>
                </a:solidFill>
              </a:rPr>
              <a:t>a verti</a:t>
            </a:r>
            <a:r>
              <a:rPr lang="en-GB"/>
              <a:t>cal</a:t>
            </a:r>
            <a:r>
              <a:rPr lang="en-GB">
                <a:solidFill>
                  <a:schemeClr val="dk1"/>
                </a:solidFill>
              </a:rPr>
              <a:t> ruler.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1"/>
                </a:solidFill>
              </a:rPr>
              <a:t>The factors are called facets and usually language testing research focuses on examinees, raters, tasks, and rating criteria (eg, fluency, vocabulary, grammar etc).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>
                <a:solidFill>
                  <a:schemeClr val="dk1"/>
                </a:solidFill>
              </a:rPr>
              <a:t>For each element of the facet, the analysis gives us a measure that is expressed as a numeric logit value. These logit values are the same distance apart. This makes it easier to compare the results for the facets we want to study. </a:t>
            </a:r>
            <a:endParaRPr/>
          </a:p>
        </p:txBody>
      </p:sp>
      <p:pic>
        <p:nvPicPr>
          <p:cNvPr id="179" name="Google Shape;17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4100" y="716575"/>
            <a:ext cx="2019901" cy="2325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1"/>
          <p:cNvSpPr txBox="1">
            <a:spLocks noGrp="1"/>
          </p:cNvSpPr>
          <p:nvPr>
            <p:ph type="title"/>
          </p:nvPr>
        </p:nvSpPr>
        <p:spPr>
          <a:xfrm>
            <a:off x="54775" y="311875"/>
            <a:ext cx="3023700" cy="74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Wright map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85" name="Google Shape;18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30875" y="135039"/>
            <a:ext cx="5504735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4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Structure</a:t>
            </a:r>
            <a:r>
              <a:rPr lang="en-GB"/>
              <a:t> </a:t>
            </a:r>
            <a:endParaRPr/>
          </a:p>
        </p:txBody>
      </p:sp>
      <p:sp>
        <p:nvSpPr>
          <p:cNvPr id="75" name="Google Shape;75;p14"/>
          <p:cNvSpPr txBox="1">
            <a:spLocks noGrp="1"/>
          </p:cNvSpPr>
          <p:nvPr>
            <p:ph type="body" idx="1"/>
          </p:nvPr>
        </p:nvSpPr>
        <p:spPr>
          <a:xfrm>
            <a:off x="375925" y="1447875"/>
            <a:ext cx="8520600" cy="24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7027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AutoNum type="arabicPeriod"/>
            </a:pPr>
            <a:r>
              <a:rPr lang="en-GB" sz="1865">
                <a:solidFill>
                  <a:schemeClr val="dk1"/>
                </a:solidFill>
              </a:rPr>
              <a:t>Intro</a:t>
            </a:r>
            <a:endParaRPr sz="1865">
              <a:solidFill>
                <a:schemeClr val="dk1"/>
              </a:solidFill>
            </a:endParaRPr>
          </a:p>
          <a:p>
            <a:pPr marL="457200" lvl="0" indent="-347027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ts val="1865"/>
              <a:buAutoNum type="arabicPeriod"/>
            </a:pPr>
            <a:r>
              <a:rPr lang="en-GB" sz="1865"/>
              <a:t>Methodology</a:t>
            </a:r>
            <a:endParaRPr sz="1865"/>
          </a:p>
          <a:p>
            <a:pPr marL="457200" lvl="0" indent="-347027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SzPts val="1865"/>
              <a:buAutoNum type="arabicPeriod"/>
            </a:pPr>
            <a:r>
              <a:rPr lang="en-GB" sz="1865"/>
              <a:t>Results of the norming activity</a:t>
            </a:r>
            <a:endParaRPr sz="1865">
              <a:solidFill>
                <a:schemeClr val="dk1"/>
              </a:solidFill>
            </a:endParaRPr>
          </a:p>
          <a:p>
            <a:pPr marL="457200" lvl="0" indent="-347027" algn="l" rtl="0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5"/>
              <a:buAutoNum type="arabicPeriod"/>
            </a:pPr>
            <a:r>
              <a:rPr lang="en-GB" sz="1865"/>
              <a:t>Analysis of the extracts and ratings</a:t>
            </a:r>
            <a:endParaRPr sz="1865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8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865"/>
          </a:p>
          <a:p>
            <a:pPr marL="0" lvl="0" indent="0" algn="l" rtl="0">
              <a:lnSpc>
                <a:spcPct val="80000"/>
              </a:lnSpc>
              <a:spcBef>
                <a:spcPts val="1200"/>
              </a:spcBef>
              <a:spcAft>
                <a:spcPts val="1200"/>
              </a:spcAft>
              <a:buSzPts val="1018"/>
              <a:buNone/>
            </a:pPr>
            <a:endParaRPr sz="1665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2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Extract B</a:t>
            </a:r>
            <a:r>
              <a:rPr lang="en-GB"/>
              <a:t> </a:t>
            </a:r>
            <a:endParaRPr/>
          </a:p>
        </p:txBody>
      </p:sp>
      <p:sp>
        <p:nvSpPr>
          <p:cNvPr id="191" name="Google Shape;191;p32"/>
          <p:cNvSpPr txBox="1">
            <a:spLocks noGrp="1"/>
          </p:cNvSpPr>
          <p:nvPr>
            <p:ph type="body" idx="1"/>
          </p:nvPr>
        </p:nvSpPr>
        <p:spPr>
          <a:xfrm>
            <a:off x="311700" y="1352500"/>
            <a:ext cx="8520600" cy="39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LEVEL 1</a:t>
            </a:r>
            <a:endParaRPr/>
          </a:p>
          <a:p>
            <a:pPr marL="457200" lvl="0" indent="-342900" algn="just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can speak at the sentence level and may produce strings of</a:t>
            </a:r>
            <a:endParaRPr/>
          </a:p>
          <a:p>
            <a:pPr marL="0" lvl="0" indent="457200" algn="just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two or more simple, short sentences joined by common linking words</a:t>
            </a:r>
            <a:endParaRPr/>
          </a:p>
          <a:p>
            <a:pPr marL="457200" lvl="0" indent="-342900" algn="just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frequent errors in pronunciation, vocabulary, and grammar often distort meaning</a:t>
            </a:r>
            <a:endParaRPr/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time concepts are vague, may often use only one tense or tend to avoid certain structures</a:t>
            </a:r>
            <a:endParaRPr/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speech is often characterized by hesitations, erratic word order, frequent pauses, straining and groping for words, ineffective reformulation, and self-corrections</a:t>
            </a:r>
            <a:endParaRPr sz="1100">
              <a:solidFill>
                <a:srgbClr val="000000"/>
              </a:solidFill>
              <a:highlight>
                <a:srgbClr val="00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92" name="Google Shape;192;p32" descr="Forms response chart. Question title: Extract B: What is the level of the performance?. Number of responses: 39 responses." title="Extract B: What is the level of the performance?"/>
          <p:cNvPicPr preferRelativeResize="0"/>
          <p:nvPr/>
        </p:nvPicPr>
        <p:blipFill rotWithShape="1">
          <a:blip r:embed="rId3">
            <a:alphaModFix/>
          </a:blip>
          <a:srcRect l="20612" t="30596" r="54900" b="11056"/>
          <a:stretch/>
        </p:blipFill>
        <p:spPr>
          <a:xfrm>
            <a:off x="6867550" y="91175"/>
            <a:ext cx="2030100" cy="2034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93" name="Google Shape;193;p32"/>
          <p:cNvSpPr/>
          <p:nvPr/>
        </p:nvSpPr>
        <p:spPr>
          <a:xfrm>
            <a:off x="413500" y="1138975"/>
            <a:ext cx="406200" cy="75300"/>
          </a:xfrm>
          <a:prstGeom prst="rect">
            <a:avLst/>
          </a:prstGeom>
          <a:solidFill>
            <a:srgbClr val="01AFD1"/>
          </a:solidFill>
          <a:ln w="9525" cap="flat" cmpd="sng">
            <a:solidFill>
              <a:srgbClr val="01A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3"/>
          <p:cNvSpPr txBox="1">
            <a:spLocks noGrp="1"/>
          </p:cNvSpPr>
          <p:nvPr>
            <p:ph type="body" idx="1"/>
          </p:nvPr>
        </p:nvSpPr>
        <p:spPr>
          <a:xfrm>
            <a:off x="311700" y="776250"/>
            <a:ext cx="8520600" cy="451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LEVEL 2</a:t>
            </a:r>
            <a:endParaRPr/>
          </a:p>
          <a:p>
            <a:pPr marL="457200" lvl="0" indent="-342900" algn="just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narrate current and past activities in complete, but simple</a:t>
            </a:r>
            <a:endParaRPr/>
          </a:p>
          <a:p>
            <a:pPr marL="457200" lvl="0" indent="-228600" algn="just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     paragraphs</a:t>
            </a:r>
            <a:endParaRPr/>
          </a:p>
          <a:p>
            <a:pPr marL="457200" lvl="0" indent="-3429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simple structures and basic grammatical relations are typically</a:t>
            </a:r>
            <a:endParaRPr/>
          </a:p>
          <a:p>
            <a:pPr marL="457200" lvl="0" indent="-228600" algn="just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     controlled, while more complex structures are used inaccurately or avoided.</a:t>
            </a:r>
            <a:endParaRPr/>
          </a:p>
          <a:p>
            <a:pPr marL="457200" lvl="0" indent="-342900" algn="just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vocabulary use is appropriate for high frequency utterances but unusual or imprecise at other times</a:t>
            </a:r>
            <a:endParaRPr/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errors in pronunciation, vocabulary, and grammar may sometimes distort meaning</a:t>
            </a:r>
            <a:endParaRPr/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speaks in a way that is appropriate to the situation, although command of the spoken language is not always firm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99" name="Google Shape;199;p33" descr="Forms response chart. Question title: Extract B: What is the level of the performance?. Number of responses: 39 responses." title="Extract B: What is the level of the performance?"/>
          <p:cNvPicPr preferRelativeResize="0"/>
          <p:nvPr/>
        </p:nvPicPr>
        <p:blipFill rotWithShape="1">
          <a:blip r:embed="rId3">
            <a:alphaModFix/>
          </a:blip>
          <a:srcRect l="20612" t="30596" r="54900" b="11056"/>
          <a:stretch/>
        </p:blipFill>
        <p:spPr>
          <a:xfrm>
            <a:off x="6744225" y="200000"/>
            <a:ext cx="2030100" cy="2034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00" name="Google Shape;200;p33"/>
          <p:cNvSpPr/>
          <p:nvPr/>
        </p:nvSpPr>
        <p:spPr>
          <a:xfrm>
            <a:off x="399000" y="1124450"/>
            <a:ext cx="457200" cy="79800"/>
          </a:xfrm>
          <a:prstGeom prst="rect">
            <a:avLst/>
          </a:prstGeom>
          <a:solidFill>
            <a:srgbClr val="01AFD1"/>
          </a:solidFill>
          <a:ln w="9525" cap="flat" cmpd="sng">
            <a:solidFill>
              <a:srgbClr val="01A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4"/>
          <p:cNvSpPr txBox="1">
            <a:spLocks noGrp="1"/>
          </p:cNvSpPr>
          <p:nvPr>
            <p:ph type="body" idx="1"/>
          </p:nvPr>
        </p:nvSpPr>
        <p:spPr>
          <a:xfrm>
            <a:off x="348025" y="282925"/>
            <a:ext cx="8520600" cy="52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b="1">
                <a:highlight>
                  <a:srgbClr val="DC3912"/>
                </a:highlight>
              </a:rPr>
              <a:t>LEVEL 1+</a:t>
            </a:r>
            <a:endParaRPr b="1">
              <a:highlight>
                <a:srgbClr val="DC3912"/>
              </a:highlight>
            </a:endParaRPr>
          </a:p>
          <a:p>
            <a:pPr marL="457200" lvl="0" indent="-34290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a limited and inconsistent ability to talk about current events</a:t>
            </a:r>
            <a:endParaRPr/>
          </a:p>
          <a:p>
            <a:pPr marL="457200" lvl="0" indent="-342900" algn="just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discourse consists of strings of related sentences not full</a:t>
            </a:r>
            <a:endParaRPr/>
          </a:p>
          <a:p>
            <a:pPr marL="0" lvl="0" indent="457200" algn="just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paragraphs</a:t>
            </a:r>
            <a:endParaRPr/>
          </a:p>
          <a:p>
            <a:pPr marL="457200" lvl="0" indent="-342900" algn="just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may hesitate because of lack of language resources</a:t>
            </a:r>
            <a:endParaRPr/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simple structures and basic grammatical relations are only somewhat controlled</a:t>
            </a:r>
            <a:endParaRPr/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time references may be used incorrectly</a:t>
            </a:r>
            <a:endParaRPr/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frequent errors in pronunciation, vocabulary, or grammar may impede communication</a:t>
            </a:r>
            <a:endParaRPr/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delivery may be laboured</a:t>
            </a:r>
            <a:endParaRPr/>
          </a:p>
          <a:p>
            <a:pPr marL="457200" lvl="0" indent="-342900" algn="just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repetition requested to understand the speaker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06" name="Google Shape;206;p34" descr="Forms response chart. Question title: Extract B: What is the level of the performance?. Number of responses: 39 responses." title="Extract B: What is the level of the performance?"/>
          <p:cNvPicPr preferRelativeResize="0"/>
          <p:nvPr/>
        </p:nvPicPr>
        <p:blipFill rotWithShape="1">
          <a:blip r:embed="rId3">
            <a:alphaModFix/>
          </a:blip>
          <a:srcRect l="20612" t="30596" r="54900" b="11056"/>
          <a:stretch/>
        </p:blipFill>
        <p:spPr>
          <a:xfrm>
            <a:off x="6954600" y="152350"/>
            <a:ext cx="2030100" cy="2034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07" name="Google Shape;207;p34"/>
          <p:cNvSpPr/>
          <p:nvPr/>
        </p:nvSpPr>
        <p:spPr>
          <a:xfrm>
            <a:off x="406250" y="1117200"/>
            <a:ext cx="449700" cy="79800"/>
          </a:xfrm>
          <a:prstGeom prst="rect">
            <a:avLst/>
          </a:prstGeom>
          <a:solidFill>
            <a:srgbClr val="01AFD1"/>
          </a:solidFill>
          <a:ln w="9525" cap="flat" cmpd="sng">
            <a:solidFill>
              <a:srgbClr val="01A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5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Extract I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3" name="Google Shape;213;p35"/>
          <p:cNvSpPr txBox="1">
            <a:spLocks noGrp="1"/>
          </p:cNvSpPr>
          <p:nvPr>
            <p:ph type="body" idx="1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Roleplay: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Level 1 Basic survival situation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Level 2 Survival situation with a complication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Level 3 Unfamiliar situation </a:t>
            </a:r>
            <a:endParaRPr/>
          </a:p>
        </p:txBody>
      </p:sp>
      <p:pic>
        <p:nvPicPr>
          <p:cNvPr id="214" name="Google Shape;214;p35" descr="C:\Users\inga.farte-zalite\AppData\Local\Microsoft\Windows\INetCache\Content.MSO\174B6470.tmp"/>
          <p:cNvPicPr preferRelativeResize="0"/>
          <p:nvPr/>
        </p:nvPicPr>
        <p:blipFill rotWithShape="1">
          <a:blip r:embed="rId3">
            <a:alphaModFix/>
          </a:blip>
          <a:srcRect l="20811" t="30694" r="54907" b="11094"/>
          <a:stretch/>
        </p:blipFill>
        <p:spPr>
          <a:xfrm>
            <a:off x="6246175" y="123200"/>
            <a:ext cx="2154000" cy="2133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15" name="Google Shape;215;p35" descr="Forms response chart. Question title: Extract I: What is the level of the performance?. Number of responses: 39 responses." title="Extract I: What is the level of the performance?"/>
          <p:cNvPicPr preferRelativeResize="0"/>
          <p:nvPr/>
        </p:nvPicPr>
        <p:blipFill rotWithShape="1">
          <a:blip r:embed="rId4">
            <a:alphaModFix/>
          </a:blip>
          <a:srcRect l="20658" t="30686" r="54893" b="11359"/>
          <a:stretch/>
        </p:blipFill>
        <p:spPr>
          <a:xfrm>
            <a:off x="6325650" y="2571750"/>
            <a:ext cx="2111100" cy="21039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16" name="Google Shape;216;p35"/>
          <p:cNvSpPr txBox="1"/>
          <p:nvPr/>
        </p:nvSpPr>
        <p:spPr>
          <a:xfrm>
            <a:off x="6430875" y="3612750"/>
            <a:ext cx="2763900" cy="12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Level 1</a:t>
            </a:r>
            <a:endParaRPr sz="13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7" name="Google Shape;217;p35"/>
          <p:cNvSpPr txBox="1"/>
          <p:nvPr/>
        </p:nvSpPr>
        <p:spPr>
          <a:xfrm>
            <a:off x="7537575" y="3199300"/>
            <a:ext cx="2401200" cy="1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Level 1+</a:t>
            </a:r>
            <a:endParaRPr sz="13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8" name="Google Shape;218;p35"/>
          <p:cNvSpPr txBox="1"/>
          <p:nvPr/>
        </p:nvSpPr>
        <p:spPr>
          <a:xfrm>
            <a:off x="4608275" y="848750"/>
            <a:ext cx="3010800" cy="6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 level of the task</a:t>
            </a:r>
            <a:endParaRPr sz="13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19" name="Google Shape;219;p35"/>
          <p:cNvSpPr txBox="1"/>
          <p:nvPr/>
        </p:nvSpPr>
        <p:spPr>
          <a:xfrm>
            <a:off x="4109500" y="3572800"/>
            <a:ext cx="2364900" cy="3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 level of the performance</a:t>
            </a:r>
            <a:endParaRPr sz="13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0" name="Google Shape;220;p35"/>
          <p:cNvSpPr txBox="1"/>
          <p:nvPr/>
        </p:nvSpPr>
        <p:spPr>
          <a:xfrm>
            <a:off x="6645200" y="1417800"/>
            <a:ext cx="1110000" cy="27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Level 1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1" name="Google Shape;221;p35"/>
          <p:cNvSpPr txBox="1"/>
          <p:nvPr/>
        </p:nvSpPr>
        <p:spPr>
          <a:xfrm>
            <a:off x="7119925" y="502925"/>
            <a:ext cx="1987800" cy="3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Level 2</a:t>
            </a:r>
            <a:endParaRPr sz="13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22" name="Google Shape;222;p35"/>
          <p:cNvSpPr txBox="1"/>
          <p:nvPr/>
        </p:nvSpPr>
        <p:spPr>
          <a:xfrm>
            <a:off x="8436750" y="783500"/>
            <a:ext cx="2154000" cy="8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3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Level 3</a:t>
            </a:r>
            <a:endParaRPr sz="13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23" name="Google Shape;223;p35"/>
          <p:cNvCxnSpPr/>
          <p:nvPr/>
        </p:nvCxnSpPr>
        <p:spPr>
          <a:xfrm flipH="1">
            <a:off x="8299525" y="972125"/>
            <a:ext cx="195600" cy="3630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4" name="Google Shape;224;p35"/>
          <p:cNvSpPr/>
          <p:nvPr/>
        </p:nvSpPr>
        <p:spPr>
          <a:xfrm>
            <a:off x="399000" y="1124450"/>
            <a:ext cx="486000" cy="101700"/>
          </a:xfrm>
          <a:prstGeom prst="rect">
            <a:avLst/>
          </a:prstGeom>
          <a:solidFill>
            <a:srgbClr val="01AFD1"/>
          </a:solidFill>
          <a:ln w="9525" cap="flat" cmpd="sng">
            <a:solidFill>
              <a:srgbClr val="01A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6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Extract D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0" name="Google Shape;230;p36"/>
          <p:cNvSpPr txBox="1">
            <a:spLocks noGrp="1"/>
          </p:cNvSpPr>
          <p:nvPr>
            <p:ph type="body" idx="1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Task:	L2 Current events report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		L3 Expressing an opinion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Rating:		L2+		(3)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			L2		(27)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/>
              <a:t>			L1+		(9)</a:t>
            </a:r>
            <a:endParaRPr/>
          </a:p>
        </p:txBody>
      </p:sp>
      <p:pic>
        <p:nvPicPr>
          <p:cNvPr id="231" name="Google Shape;231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4075" y="430150"/>
            <a:ext cx="2343150" cy="238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7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19992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Extract H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7" name="Google Shape;237;p37"/>
          <p:cNvSpPr txBox="1">
            <a:spLocks noGrp="1"/>
          </p:cNvSpPr>
          <p:nvPr>
            <p:ph type="body" idx="1"/>
          </p:nvPr>
        </p:nvSpPr>
        <p:spPr>
          <a:xfrm>
            <a:off x="311700" y="1390700"/>
            <a:ext cx="8564100" cy="317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Task:	L2 Past narration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		L3 Expressing an opinion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Rater comments (</a:t>
            </a:r>
            <a:r>
              <a:rPr lang="en-GB" i="1"/>
              <a:t>n </a:t>
            </a:r>
            <a:r>
              <a:rPr lang="en-GB"/>
              <a:t>= 18) fell into three main categories:</a:t>
            </a:r>
            <a:endParaRPr/>
          </a:p>
          <a:p>
            <a:pPr marL="9144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Delivery &amp; comprehensibility</a:t>
            </a:r>
            <a:endParaRPr/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Mistakes made</a:t>
            </a:r>
            <a:endParaRPr/>
          </a:p>
          <a:p>
            <a:pPr marL="9144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/>
              <a:t>Discourse produced</a:t>
            </a:r>
            <a:endParaRPr/>
          </a:p>
        </p:txBody>
      </p:sp>
      <p:pic>
        <p:nvPicPr>
          <p:cNvPr id="238" name="Google Shape;23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05775" y="603325"/>
            <a:ext cx="1891725" cy="185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8"/>
          <p:cNvSpPr txBox="1">
            <a:spLocks noGrp="1"/>
          </p:cNvSpPr>
          <p:nvPr>
            <p:ph type="title"/>
          </p:nvPr>
        </p:nvSpPr>
        <p:spPr>
          <a:xfrm>
            <a:off x="311700" y="337450"/>
            <a:ext cx="8520600" cy="7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Delivery &amp; comprehensibility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4" name="Google Shape;244;p38"/>
          <p:cNvSpPr txBox="1">
            <a:spLocks noGrp="1"/>
          </p:cNvSpPr>
          <p:nvPr>
            <p:ph type="body" idx="1"/>
          </p:nvPr>
        </p:nvSpPr>
        <p:spPr>
          <a:xfrm>
            <a:off x="311700" y="1332700"/>
            <a:ext cx="8520600" cy="35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Delivery is labored - sounds very uncomfortable</a:t>
            </a:r>
            <a:endParaRPr sz="190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Hesitant</a:t>
            </a:r>
            <a:endParaRPr sz="190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Struggled to get a story out</a:t>
            </a:r>
            <a:endParaRPr sz="190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Speaks with difficulty - groping for words</a:t>
            </a:r>
            <a:endParaRPr sz="190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Difficult to understand/hard to follow</a:t>
            </a:r>
            <a:endParaRPr sz="190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Sympathetic listener required</a:t>
            </a:r>
            <a:endParaRPr sz="1900"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/>
          </a:p>
          <a:p>
            <a:pPr marL="457200" lvl="0" indent="-349250" algn="l" rtl="0">
              <a:spcBef>
                <a:spcPts val="120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Comprehensible to native speakers </a:t>
            </a:r>
            <a:endParaRPr sz="1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9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Mistakes made </a:t>
            </a:r>
            <a:endParaRPr/>
          </a:p>
        </p:txBody>
      </p:sp>
      <p:sp>
        <p:nvSpPr>
          <p:cNvPr id="250" name="Google Shape;250;p39"/>
          <p:cNvSpPr txBox="1">
            <a:spLocks noGrp="1"/>
          </p:cNvSpPr>
          <p:nvPr>
            <p:ph type="body" idx="1"/>
          </p:nvPr>
        </p:nvSpPr>
        <p:spPr>
          <a:xfrm>
            <a:off x="311700" y="114135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49250" algn="l" rtl="0">
              <a:spcBef>
                <a:spcPts val="120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Vague time frames - time references not clear</a:t>
            </a:r>
            <a:endParaRPr sz="190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Mistakes in simple structures</a:t>
            </a:r>
            <a:endParaRPr sz="190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Problems with pronouns and vocabulary</a:t>
            </a:r>
            <a:endParaRPr sz="190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Lack of vocabulary</a:t>
            </a:r>
            <a:endParaRPr sz="190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Frequent errors in grammar, vocabulary, and pronunciation distort meaning </a:t>
            </a:r>
            <a:endParaRPr sz="190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Inaccuracies frequently made comprehension difficult</a:t>
            </a:r>
            <a:endParaRPr sz="19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0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Discourse produced</a:t>
            </a:r>
            <a:endParaRPr/>
          </a:p>
        </p:txBody>
      </p:sp>
      <p:sp>
        <p:nvSpPr>
          <p:cNvPr id="256" name="Google Shape;256;p40"/>
          <p:cNvSpPr txBox="1">
            <a:spLocks noGrp="1"/>
          </p:cNvSpPr>
          <p:nvPr>
            <p:ph type="body" idx="1"/>
          </p:nvPr>
        </p:nvSpPr>
        <p:spPr>
          <a:xfrm>
            <a:off x="311700" y="1635275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Sentence level</a:t>
            </a:r>
            <a:endParaRPr sz="190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Able to produce sentences</a:t>
            </a:r>
            <a:endParaRPr sz="190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Short simple sentences</a:t>
            </a:r>
            <a:endParaRPr sz="190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Strings of related sentences</a:t>
            </a:r>
            <a:endParaRPr sz="190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Can only make short utterances using memorized material</a:t>
            </a:r>
            <a:endParaRPr sz="1900"/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Limited and inconsistent ability to narrate</a:t>
            </a:r>
            <a:endParaRPr sz="1900"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41"/>
          <p:cNvSpPr txBox="1">
            <a:spLocks noGrp="1"/>
          </p:cNvSpPr>
          <p:nvPr>
            <p:ph type="body" idx="1"/>
          </p:nvPr>
        </p:nvSpPr>
        <p:spPr>
          <a:xfrm>
            <a:off x="348025" y="282925"/>
            <a:ext cx="8520600" cy="524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just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sz="3100" b="1">
                <a:latin typeface="Playfair Display"/>
                <a:ea typeface="Playfair Display"/>
                <a:cs typeface="Playfair Display"/>
                <a:sym typeface="Playfair Display"/>
              </a:rPr>
              <a:t>K</a:t>
            </a:r>
            <a:r>
              <a:rPr lang="en-GB" sz="2500" b="1">
                <a:latin typeface="Playfair Display"/>
                <a:ea typeface="Playfair Display"/>
                <a:cs typeface="Playfair Display"/>
                <a:sym typeface="Playfair Display"/>
              </a:rPr>
              <a:t>ey</a:t>
            </a:r>
            <a:r>
              <a:rPr lang="en-GB" sz="2600" b="1">
                <a:latin typeface="Playfair Display"/>
                <a:ea typeface="Playfair Display"/>
                <a:cs typeface="Playfair Display"/>
                <a:sym typeface="Playfair Display"/>
              </a:rPr>
              <a:t>:</a:t>
            </a:r>
            <a:r>
              <a:rPr lang="en-GB" sz="3200" b="1">
                <a:latin typeface="Playfair Display"/>
                <a:ea typeface="Playfair Display"/>
                <a:cs typeface="Playfair Display"/>
                <a:sym typeface="Playfair Display"/>
              </a:rPr>
              <a:t> 	</a:t>
            </a:r>
            <a:r>
              <a:rPr lang="en-GB" b="1">
                <a:highlight>
                  <a:srgbClr val="DC3912"/>
                </a:highlight>
              </a:rPr>
              <a:t>LEVEL 1+</a:t>
            </a:r>
            <a:endParaRPr b="1">
              <a:highlight>
                <a:srgbClr val="DC3912"/>
              </a:highlight>
            </a:endParaRPr>
          </a:p>
          <a:p>
            <a:pPr marL="457200" lvl="0" indent="-349250" algn="just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900"/>
              <a:buChar char="●"/>
            </a:pPr>
            <a:r>
              <a:rPr lang="en-GB" sz="1900" i="1"/>
              <a:t>limited and inconsistent ability</a:t>
            </a:r>
            <a:r>
              <a:rPr lang="en-GB" sz="1900"/>
              <a:t> to narrate</a:t>
            </a:r>
            <a:endParaRPr sz="1900"/>
          </a:p>
          <a:p>
            <a:pPr marL="457200" lvl="0" indent="-349250" algn="just" rtl="0">
              <a:lnSpc>
                <a:spcPct val="70000"/>
              </a:lnSpc>
              <a:spcBef>
                <a:spcPts val="120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discourse consists of </a:t>
            </a:r>
            <a:r>
              <a:rPr lang="en-GB" sz="1900" i="1"/>
              <a:t>simple sentences</a:t>
            </a:r>
            <a:r>
              <a:rPr lang="en-GB" sz="1900"/>
              <a:t>/</a:t>
            </a:r>
            <a:r>
              <a:rPr lang="en-GB" sz="1900" i="1"/>
              <a:t>strings of related sentences</a:t>
            </a:r>
            <a:r>
              <a:rPr lang="en-GB" sz="1900"/>
              <a:t> </a:t>
            </a:r>
            <a:endParaRPr sz="1900"/>
          </a:p>
          <a:p>
            <a:pPr marL="457200" lvl="0" indent="-349250" algn="just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may </a:t>
            </a:r>
            <a:r>
              <a:rPr lang="en-GB" sz="1900" i="1"/>
              <a:t>hesitate </a:t>
            </a:r>
            <a:r>
              <a:rPr lang="en-GB" sz="1900"/>
              <a:t>because of</a:t>
            </a:r>
            <a:r>
              <a:rPr lang="en-GB" sz="1900" i="1"/>
              <a:t> lack of language resources</a:t>
            </a:r>
            <a:endParaRPr sz="1900" i="1"/>
          </a:p>
          <a:p>
            <a:pPr marL="457200" lvl="0" indent="-349250" algn="just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 i="1"/>
              <a:t>simple structures</a:t>
            </a:r>
            <a:r>
              <a:rPr lang="en-GB" sz="1900"/>
              <a:t> and </a:t>
            </a:r>
            <a:r>
              <a:rPr lang="en-GB" sz="1900" i="1"/>
              <a:t>basic grammatical relations</a:t>
            </a:r>
            <a:r>
              <a:rPr lang="en-GB" sz="1900"/>
              <a:t> are only </a:t>
            </a:r>
            <a:r>
              <a:rPr lang="en-GB" sz="1900" i="1"/>
              <a:t>somewhat </a:t>
            </a:r>
            <a:r>
              <a:rPr lang="en-GB" sz="1900"/>
              <a:t>controlled</a:t>
            </a:r>
            <a:endParaRPr sz="1900"/>
          </a:p>
          <a:p>
            <a:pPr marL="457200" lvl="0" indent="-349250" algn="just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 i="1"/>
              <a:t>time references </a:t>
            </a:r>
            <a:r>
              <a:rPr lang="en-GB" sz="1900"/>
              <a:t>may be used incorrectly</a:t>
            </a:r>
            <a:endParaRPr sz="1900"/>
          </a:p>
          <a:p>
            <a:pPr marL="457200" lvl="0" indent="-349250" algn="just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 i="1"/>
              <a:t>frequent errors in pronunciation, vocabulary, or grammar impedes communication</a:t>
            </a:r>
            <a:endParaRPr sz="1900" i="1"/>
          </a:p>
          <a:p>
            <a:pPr marL="457200" lvl="0" indent="-349250" algn="just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delivery is </a:t>
            </a:r>
            <a:r>
              <a:rPr lang="en-GB" sz="1900" i="1"/>
              <a:t>laboured</a:t>
            </a:r>
            <a:endParaRPr sz="1900" i="1"/>
          </a:p>
          <a:p>
            <a:pPr marL="457200" lvl="0" indent="-349250" algn="just" rtl="0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-GB" sz="1900"/>
              <a:t>a </a:t>
            </a:r>
            <a:r>
              <a:rPr lang="en-GB" sz="1900" i="1"/>
              <a:t>sympathetic  listener</a:t>
            </a:r>
            <a:r>
              <a:rPr lang="en-GB" sz="1900"/>
              <a:t> is required</a:t>
            </a:r>
            <a:endParaRPr sz="19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262" name="Google Shape;262;p41"/>
          <p:cNvSpPr/>
          <p:nvPr/>
        </p:nvSpPr>
        <p:spPr>
          <a:xfrm>
            <a:off x="406250" y="1117200"/>
            <a:ext cx="449700" cy="79800"/>
          </a:xfrm>
          <a:prstGeom prst="rect">
            <a:avLst/>
          </a:prstGeom>
          <a:solidFill>
            <a:srgbClr val="01AFD1"/>
          </a:solidFill>
          <a:ln w="9525" cap="flat" cmpd="sng">
            <a:solidFill>
              <a:srgbClr val="01AF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b="1"/>
              <a:t>BILC Hybrid Testing Workshop in 2021</a:t>
            </a:r>
            <a:endParaRPr b="1"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b="1"/>
              <a:t>- 6 BAT2 interviews</a:t>
            </a:r>
            <a:endParaRPr b="1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GB" b="1"/>
              <a:t>BAT2 in 2018</a:t>
            </a:r>
            <a:br>
              <a:rPr lang="en-GB" b="1"/>
            </a:br>
            <a:endParaRPr b="1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-GB" b="1"/>
              <a:t>Testing foreign military personnel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Background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2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References</a:t>
            </a:r>
            <a:endParaRPr/>
          </a:p>
        </p:txBody>
      </p:sp>
      <p:sp>
        <p:nvSpPr>
          <p:cNvPr id="268" name="Google Shape;268;p42"/>
          <p:cNvSpPr txBox="1">
            <a:spLocks noGrp="1"/>
          </p:cNvSpPr>
          <p:nvPr>
            <p:ph type="body" idx="1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0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Eckes, T. (2011). Introduction to Many-Facet Rasch Measurement. Bern, Switzerland: Peter Lang D.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Freelon, D. (2010). ReCal: Intercoder reliability calculation as a web service. International Journal of Internet Science, 5(1), 20-33.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Knoch, U., Fairbairn, J. &amp; Yan, J. (2021). Scoring Second Language Spoken and Written Performance. Issues, Options and Directions. Equinox Publishing.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McNamara, T., Knoch, U., &amp; Fan, J. (2019). Fairness, Justice, and Language Assessment: The Role of Measurement. Oxford University Press.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Mizumoto, A. (2015). Langtest (Version 1.0) [Web application]. Retrieved from http://langtest.jp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Myford, C. M., &amp; Wolfe, E. W. (2003). Detecting and Measuring Rater Effects Using Many-Facet Rasch Measurement: Part 1. Journal of Applied Measurement, 4(4), 386–422.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Collective effort     (JAN-JUN 2023)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AutoNum type="arabicParenR"/>
            </a:pPr>
            <a:r>
              <a:rPr lang="en-GB"/>
              <a:t>LAT team - Jūlija, Zanda, Iluta, Kristīne, Santa (Step 1)</a:t>
            </a:r>
            <a:br>
              <a:rPr lang="en-GB"/>
            </a:b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AutoNum type="arabicParenR"/>
            </a:pPr>
            <a:r>
              <a:rPr lang="en-GB"/>
              <a:t>BILC experts - mostly BAT2-trained</a:t>
            </a:r>
            <a:br>
              <a:rPr lang="en-GB"/>
            </a:br>
            <a:br>
              <a:rPr lang="en-GB"/>
            </a:br>
            <a:r>
              <a:rPr lang="en-GB"/>
              <a:t>Merit Kompus &amp; Marju Laurits EST</a:t>
            </a:r>
            <a:br>
              <a:rPr lang="en-GB"/>
            </a:br>
            <a:r>
              <a:rPr lang="en-GB"/>
              <a:t>Gabriela Repova SVK</a:t>
            </a:r>
            <a:br>
              <a:rPr lang="en-GB"/>
            </a:br>
            <a:r>
              <a:rPr lang="en-GB"/>
              <a:t>Birgitte Grande NOR</a:t>
            </a:r>
            <a:br>
              <a:rPr lang="en-GB"/>
            </a:br>
            <a:r>
              <a:rPr lang="en-GB"/>
              <a:t>Tamuna  Shavlakadze GEO</a:t>
            </a:r>
            <a:br>
              <a:rPr lang="en-GB"/>
            </a:br>
            <a:r>
              <a:rPr lang="en-GB"/>
              <a:t>Mary Jo DiBiase USA</a:t>
            </a:r>
            <a:br>
              <a:rPr lang="en-GB"/>
            </a:br>
            <a:r>
              <a:rPr lang="en-GB"/>
              <a:t>Cristina Salageanu ROM</a:t>
            </a:r>
            <a:br>
              <a:rPr lang="en-GB"/>
            </a:br>
            <a:endParaRPr/>
          </a:p>
          <a:p>
            <a:pPr marL="457200" lvl="0" indent="-334327" algn="l" rtl="0">
              <a:spcBef>
                <a:spcPts val="0"/>
              </a:spcBef>
              <a:spcAft>
                <a:spcPts val="0"/>
              </a:spcAft>
              <a:buSzPct val="100000"/>
              <a:buAutoNum type="arabicParenR"/>
            </a:pPr>
            <a:r>
              <a:rPr lang="en-GB"/>
              <a:t>Peggy Garza (BAT2 interviews ) </a:t>
            </a:r>
            <a:endParaRPr/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4750" y="2367775"/>
            <a:ext cx="1920125" cy="192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Methodology</a:t>
            </a:r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body" idx="1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Instead of full interviews → extracts</a:t>
            </a:r>
            <a:endParaRPr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shorter → a range of performances/ topics/ …</a:t>
            </a:r>
            <a:endParaRPr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shorter → more likely to attracts raters :)</a:t>
            </a:r>
            <a:endParaRPr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not all interviews are ideal ;)</a:t>
            </a:r>
            <a:endParaRPr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more appropriate for statistical analysis</a:t>
            </a:r>
            <a:endParaRPr/>
          </a:p>
          <a:p>
            <a:pPr marL="0" lvl="0" indent="45720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-GB"/>
              <a:t>No opportunity for discussions :(  → almost absolute expert agreement needed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Methodology</a:t>
            </a:r>
            <a:endParaRPr/>
          </a:p>
        </p:txBody>
      </p:sp>
      <p:sp>
        <p:nvSpPr>
          <p:cNvPr id="100" name="Google Shape;100;p18"/>
          <p:cNvSpPr txBox="1">
            <a:spLocks noGrp="1"/>
          </p:cNvSpPr>
          <p:nvPr>
            <p:ph type="body" idx="1"/>
          </p:nvPr>
        </p:nvSpPr>
        <p:spPr>
          <a:xfrm>
            <a:off x="311700" y="1187525"/>
            <a:ext cx="8520600" cy="338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arenR"/>
            </a:pPr>
            <a:r>
              <a:rPr lang="en-GB" b="1"/>
              <a:t>Interviews</a:t>
            </a:r>
            <a:br>
              <a:rPr lang="en-GB"/>
            </a:br>
            <a:r>
              <a:rPr lang="en-GB" sz="1700"/>
              <a:t>BAT2 rater agreement (diff levels L1-3 / interviewers/ nations)  - 13:37:39 </a:t>
            </a:r>
            <a:br>
              <a:rPr lang="en-GB" sz="1700"/>
            </a:br>
            <a:r>
              <a:rPr lang="en-GB" sz="1700"/>
              <a:t>cutting interviews into extracts -133  &amp;  labelling</a:t>
            </a:r>
            <a:br>
              <a:rPr lang="en-GB" sz="1700"/>
            </a:br>
            <a:r>
              <a:rPr lang="en-GB" sz="1700"/>
              <a:t>shortlisting extracts based on (sound) quality &amp; variety of topics</a:t>
            </a:r>
            <a:endParaRPr sz="170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3900" y="2518775"/>
            <a:ext cx="4209449" cy="238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Methodology</a:t>
            </a:r>
            <a:endParaRPr/>
          </a:p>
        </p:txBody>
      </p:sp>
      <p:sp>
        <p:nvSpPr>
          <p:cNvPr id="107" name="Google Shape;107;p19"/>
          <p:cNvSpPr txBox="1">
            <a:spLocks noGrp="1"/>
          </p:cNvSpPr>
          <p:nvPr>
            <p:ph type="body" idx="1"/>
          </p:nvPr>
        </p:nvSpPr>
        <p:spPr>
          <a:xfrm>
            <a:off x="311700" y="1202100"/>
            <a:ext cx="8520600" cy="336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arenR"/>
            </a:pPr>
            <a:r>
              <a:rPr lang="en-GB" sz="2000" b="1"/>
              <a:t>Round 1</a:t>
            </a:r>
            <a:r>
              <a:rPr lang="en-GB" sz="2000"/>
              <a:t> of expert ratings (42 extracts) - ≈03:00:00</a:t>
            </a:r>
            <a:br>
              <a:rPr lang="en-GB" sz="2000"/>
            </a:br>
            <a:r>
              <a:rPr lang="en-GB" sz="2000"/>
              <a:t>3 pairs of experts rating 14 extracts per pair - ≈01:00:00</a:t>
            </a:r>
            <a:br>
              <a:rPr lang="en-GB" sz="2000"/>
            </a:br>
            <a:r>
              <a:rPr lang="en-GB" sz="2000"/>
              <a:t>shortlist extracts based on (dis)agreement in ratings &amp; appropriacy for norming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arenR"/>
            </a:pPr>
            <a:r>
              <a:rPr lang="en-GB" sz="2000" b="1"/>
              <a:t>Round 2</a:t>
            </a:r>
            <a:r>
              <a:rPr lang="en-GB" sz="2000"/>
              <a:t> of expert ratings (17 extracts)</a:t>
            </a:r>
            <a:br>
              <a:rPr lang="en-GB" sz="2000"/>
            </a:br>
            <a:r>
              <a:rPr lang="en-GB" sz="2000"/>
              <a:t>all 6 experts rating</a:t>
            </a:r>
            <a:br>
              <a:rPr lang="en-GB" sz="2000"/>
            </a:br>
            <a:r>
              <a:rPr lang="en-GB" sz="2000"/>
              <a:t>shortlisting extracts based on disagreement in ratings </a:t>
            </a:r>
            <a:r>
              <a:rPr lang="en-GB"/>
              <a:t>(at least 5 out of 6)</a:t>
            </a:r>
            <a:endParaRPr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AutoNum type="arabicParenR"/>
            </a:pPr>
            <a:r>
              <a:rPr lang="en-GB" sz="2000" b="1"/>
              <a:t>Round 3</a:t>
            </a:r>
            <a:r>
              <a:rPr lang="en-GB" sz="2000"/>
              <a:t> (11 extracts)</a:t>
            </a:r>
            <a:br>
              <a:rPr lang="en-GB" sz="2000"/>
            </a:br>
            <a:r>
              <a:rPr lang="en-GB" sz="2000"/>
              <a:t>Fine-tuning justification of ratings</a:t>
            </a:r>
            <a:endParaRPr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Lato"/>
                <a:ea typeface="Lato"/>
                <a:cs typeface="Lato"/>
                <a:sym typeface="Lato"/>
              </a:rPr>
              <a:t>Methodology</a:t>
            </a:r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body" idx="1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Google form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Determining both speaking task </a:t>
            </a:r>
            <a:r>
              <a:rPr lang="en-GB" b="1" u="sng"/>
              <a:t>and</a:t>
            </a:r>
            <a:r>
              <a:rPr lang="en-GB"/>
              <a:t> level of performance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/>
              <a:t>Comments about the rating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>
            <a:spLocks noGrp="1"/>
          </p:cNvSpPr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Results of the practical activity</a:t>
            </a:r>
            <a:endParaRPr/>
          </a:p>
        </p:txBody>
      </p:sp>
      <p:sp>
        <p:nvSpPr>
          <p:cNvPr id="119" name="Google Shape;119;p21"/>
          <p:cNvSpPr txBox="1"/>
          <p:nvPr/>
        </p:nvSpPr>
        <p:spPr>
          <a:xfrm>
            <a:off x="372125" y="1820825"/>
            <a:ext cx="7248000" cy="114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“Few wish to assess others, fewer wish to be assessed, but everyone wants to see the scores.” </a:t>
            </a:r>
            <a:endParaRPr sz="19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Paul Holland</a:t>
            </a:r>
            <a:endParaRPr sz="19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ue &amp; Gold">
  <a:themeElements>
    <a:clrScheme name="Blue &amp; Gold">
      <a:dk1>
        <a:srgbClr val="FFFFFF"/>
      </a:dk1>
      <a:lt1>
        <a:srgbClr val="01AFD1"/>
      </a:lt1>
      <a:dk2>
        <a:srgbClr val="1E2D31"/>
      </a:dk2>
      <a:lt2>
        <a:srgbClr val="BFC7CA"/>
      </a:lt2>
      <a:accent1>
        <a:srgbClr val="006F85"/>
      </a:accent1>
      <a:accent2>
        <a:srgbClr val="AF4345"/>
      </a:accent2>
      <a:accent3>
        <a:srgbClr val="47D06A"/>
      </a:accent3>
      <a:accent4>
        <a:srgbClr val="F58F8F"/>
      </a:accent4>
      <a:accent5>
        <a:srgbClr val="F6CD4C"/>
      </a:accent5>
      <a:accent6>
        <a:srgbClr val="F8E71C"/>
      </a:accent6>
      <a:hlink>
        <a:srgbClr val="F6CD4C"/>
      </a:hlink>
      <a:folHlink>
        <a:srgbClr val="F6CD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1382</Words>
  <Application>Microsoft Office PowerPoint</Application>
  <PresentationFormat>On-screen Show (16:9)</PresentationFormat>
  <Paragraphs>173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Lato</vt:lpstr>
      <vt:lpstr>Times New Roman</vt:lpstr>
      <vt:lpstr>Playfair Display</vt:lpstr>
      <vt:lpstr>Arial</vt:lpstr>
      <vt:lpstr>Blue &amp; Gold</vt:lpstr>
      <vt:lpstr>Norming speaking assessment</vt:lpstr>
      <vt:lpstr>Structure </vt:lpstr>
      <vt:lpstr>Background</vt:lpstr>
      <vt:lpstr>Collective effort     (JAN-JUN 2023)</vt:lpstr>
      <vt:lpstr>Methodology</vt:lpstr>
      <vt:lpstr>Methodology</vt:lpstr>
      <vt:lpstr>Methodology</vt:lpstr>
      <vt:lpstr>Methodology</vt:lpstr>
      <vt:lpstr>Results of the practical activity</vt:lpstr>
      <vt:lpstr>PowerPoint Presentation</vt:lpstr>
      <vt:lpstr>Rater behaviour</vt:lpstr>
      <vt:lpstr>Norming - why?</vt:lpstr>
      <vt:lpstr>Overview of the raters’ ratings</vt:lpstr>
      <vt:lpstr>PowerPoint Presentation</vt:lpstr>
      <vt:lpstr>Observed rating tradition  </vt:lpstr>
      <vt:lpstr>Observed rating tradition  </vt:lpstr>
      <vt:lpstr>Observed rating tradition  </vt:lpstr>
      <vt:lpstr>Scaled rating tradition</vt:lpstr>
      <vt:lpstr>Wright map</vt:lpstr>
      <vt:lpstr>Extract B </vt:lpstr>
      <vt:lpstr>PowerPoint Presentation</vt:lpstr>
      <vt:lpstr>PowerPoint Presentation</vt:lpstr>
      <vt:lpstr>Extract I</vt:lpstr>
      <vt:lpstr>Extract D</vt:lpstr>
      <vt:lpstr>Extract H</vt:lpstr>
      <vt:lpstr>Delivery &amp; comprehensibility</vt:lpstr>
      <vt:lpstr>Mistakes made </vt:lpstr>
      <vt:lpstr>Discourse produced</vt:lpstr>
      <vt:lpstr>PowerPoint Presentation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Norming speaking assessment</dc:title>
  <dc:creator>user</dc:creator>
  <cp:lastModifiedBy>Suzana Horvat</cp:lastModifiedBy>
  <cp:revision>1</cp:revision>
  <dcterms:modified xsi:type="dcterms:W3CDTF">2023-11-15T20:14:31Z</dcterms:modified>
</cp:coreProperties>
</file>