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58" r:id="rId4"/>
    <p:sldId id="260" r:id="rId5"/>
    <p:sldId id="261" r:id="rId6"/>
    <p:sldId id="264" r:id="rId7"/>
    <p:sldId id="267" r:id="rId8"/>
    <p:sldId id="263" r:id="rId9"/>
    <p:sldId id="262" r:id="rId10"/>
    <p:sldId id="265" r:id="rId11"/>
    <p:sldId id="266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68D17-FAF4-4C60-98F7-3333F048B994}" type="datetimeFigureOut">
              <a:rPr lang="fr-FR" smtClean="0"/>
              <a:t>16/10/2023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2CC8-0432-4ADE-BE54-F73102ED61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1878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68D17-FAF4-4C60-98F7-3333F048B994}" type="datetimeFigureOut">
              <a:rPr lang="fr-FR" smtClean="0"/>
              <a:t>16/10/2023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2CC8-0432-4ADE-BE54-F73102ED61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5672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68D17-FAF4-4C60-98F7-3333F048B994}" type="datetimeFigureOut">
              <a:rPr lang="fr-FR" smtClean="0"/>
              <a:t>16/10/2023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2CC8-0432-4ADE-BE54-F73102ED61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94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68D17-FAF4-4C60-98F7-3333F048B994}" type="datetimeFigureOut">
              <a:rPr lang="fr-FR" smtClean="0"/>
              <a:t>16/10/2023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2CC8-0432-4ADE-BE54-F73102ED61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6116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68D17-FAF4-4C60-98F7-3333F048B994}" type="datetimeFigureOut">
              <a:rPr lang="fr-FR" smtClean="0"/>
              <a:t>16/10/2023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2CC8-0432-4ADE-BE54-F73102ED61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6766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68D17-FAF4-4C60-98F7-3333F048B994}" type="datetimeFigureOut">
              <a:rPr lang="fr-FR" smtClean="0"/>
              <a:t>16/10/2023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2CC8-0432-4ADE-BE54-F73102ED61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1415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68D17-FAF4-4C60-98F7-3333F048B994}" type="datetimeFigureOut">
              <a:rPr lang="fr-FR" smtClean="0"/>
              <a:t>16/10/2023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2CC8-0432-4ADE-BE54-F73102ED61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002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68D17-FAF4-4C60-98F7-3333F048B994}" type="datetimeFigureOut">
              <a:rPr lang="fr-FR" smtClean="0"/>
              <a:t>16/10/2023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2CC8-0432-4ADE-BE54-F73102ED61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263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68D17-FAF4-4C60-98F7-3333F048B994}" type="datetimeFigureOut">
              <a:rPr lang="fr-FR" smtClean="0"/>
              <a:t>16/10/2023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2CC8-0432-4ADE-BE54-F73102ED61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104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68D17-FAF4-4C60-98F7-3333F048B994}" type="datetimeFigureOut">
              <a:rPr lang="fr-FR" smtClean="0"/>
              <a:t>16/10/2023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2CC8-0432-4ADE-BE54-F73102ED61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567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68D17-FAF4-4C60-98F7-3333F048B994}" type="datetimeFigureOut">
              <a:rPr lang="fr-FR" smtClean="0"/>
              <a:t>16/10/2023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2CC8-0432-4ADE-BE54-F73102ED61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0869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68D17-FAF4-4C60-98F7-3333F048B994}" type="datetimeFigureOut">
              <a:rPr lang="fr-FR" smtClean="0"/>
              <a:t>16/10/2023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12CC8-0432-4ADE-BE54-F73102ED61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4305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96008" y="4378960"/>
            <a:ext cx="9756711" cy="2387600"/>
          </a:xfrm>
        </p:spPr>
        <p:txBody>
          <a:bodyPr>
            <a:normAutofit/>
          </a:bodyPr>
          <a:lstStyle/>
          <a:p>
            <a:pPr algn="r"/>
            <a:r>
              <a:rPr lang="fr-FR" sz="18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Émilie </a:t>
            </a:r>
            <a:r>
              <a:rPr lang="fr-FR" sz="1800" b="1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Cléret</a:t>
            </a:r>
            <a:r>
              <a:rPr lang="fr-FR" sz="18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8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fr-FR" sz="18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Head of the Leadership and English </a:t>
            </a:r>
            <a:r>
              <a:rPr lang="fr-FR" sz="1800" b="1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Studies</a:t>
            </a:r>
            <a:r>
              <a:rPr lang="fr-FR" sz="18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1800" b="1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Department</a:t>
            </a:r>
            <a:r>
              <a:rPr lang="fr-FR" sz="18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8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en-GB" sz="1800" b="1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French Higher Military Educati</a:t>
            </a:r>
            <a:r>
              <a:rPr lang="en-GB" sz="2000" b="1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on</a:t>
            </a:r>
            <a:endParaRPr lang="fr-FR" sz="2000" b="1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262812" y="313048"/>
            <a:ext cx="11912081" cy="130171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BILC PROFESSIONAL DEVELOPMENT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SEMINAR - BAKU 2023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THROUGH THE LOOKING GLASS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THE</a:t>
            </a:r>
            <a:r>
              <a:rPr kumimoji="0" lang="en-GB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ILLUSION OF THE NATIVE SPEAKER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2649893" y="170230"/>
            <a:ext cx="7137918" cy="18661"/>
          </a:xfrm>
          <a:prstGeom prst="line">
            <a:avLst/>
          </a:prstGeom>
          <a:ln w="53975" cmpd="sng"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2649893" y="1738924"/>
            <a:ext cx="7137918" cy="18661"/>
          </a:xfrm>
          <a:prstGeom prst="line">
            <a:avLst/>
          </a:prstGeom>
          <a:ln w="53975" cmpd="sng"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>
            <a:off x="11513976" y="6152239"/>
            <a:ext cx="678024" cy="70576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7254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WHY DID WE GO ALONG WITH THE BIAS?</a:t>
            </a:r>
            <a:endParaRPr lang="fr-FR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838200" y="2372139"/>
            <a:ext cx="106249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err="1" smtClean="0"/>
              <a:t>Civilian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academics</a:t>
            </a:r>
            <a:r>
              <a:rPr lang="fr-FR" sz="4000" b="1" dirty="0" smtClean="0"/>
              <a:t> and </a:t>
            </a:r>
            <a:r>
              <a:rPr lang="fr-FR" sz="4000" b="1" dirty="0" err="1" smtClean="0"/>
              <a:t>teachers</a:t>
            </a:r>
            <a:r>
              <a:rPr lang="fr-FR" sz="4000" b="1" dirty="0" smtClean="0"/>
              <a:t> in a </a:t>
            </a:r>
            <a:r>
              <a:rPr lang="fr-FR" sz="4000" b="1" dirty="0" err="1" smtClean="0"/>
              <a:t>military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environment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with</a:t>
            </a:r>
            <a:r>
              <a:rPr lang="fr-FR" sz="4000" b="1" dirty="0" smtClean="0"/>
              <a:t> a </a:t>
            </a:r>
            <a:r>
              <a:rPr lang="fr-FR" sz="4000" b="1" dirty="0" err="1" smtClean="0"/>
              <a:t>strong</a:t>
            </a:r>
            <a:r>
              <a:rPr lang="fr-FR" sz="4000" b="1" dirty="0" smtClean="0"/>
              <a:t> support for </a:t>
            </a:r>
          </a:p>
          <a:p>
            <a:r>
              <a:rPr lang="fr-FR" sz="4000" b="1" dirty="0" smtClean="0"/>
              <a:t>native-</a:t>
            </a:r>
            <a:r>
              <a:rPr lang="fr-FR" sz="4000" b="1" dirty="0" err="1" smtClean="0"/>
              <a:t>speakerism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2016295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3097" y="365125"/>
            <a:ext cx="11237842" cy="1325563"/>
          </a:xfrm>
        </p:spPr>
        <p:txBody>
          <a:bodyPr>
            <a:normAutofit/>
          </a:bodyPr>
          <a:lstStyle/>
          <a:p>
            <a:r>
              <a:rPr lang="fr-FR" b="1" dirty="0" smtClean="0"/>
              <a:t>COUNTER-ARGUMENTS TO NATIVE-SPEAKERISM</a:t>
            </a:r>
            <a:endParaRPr lang="fr-FR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848139" y="1690688"/>
            <a:ext cx="95680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LEGAL ISSUE</a:t>
            </a:r>
            <a:endParaRPr lang="fr-FR" sz="32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848137" y="2631000"/>
            <a:ext cx="103897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A STRONG CONNECTION DUE TO SHARED EXPERIENCE WITH THE STUDENTS</a:t>
            </a:r>
            <a:endParaRPr lang="fr-FR" sz="32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848138" y="4206489"/>
            <a:ext cx="9409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MANAGING CULTURE SHOCK</a:t>
            </a:r>
            <a:endParaRPr lang="fr-FR" sz="32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848138" y="5353879"/>
            <a:ext cx="9223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COST EFFECTIVENESS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163937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A FRICTION?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2262946"/>
            <a:ext cx="10515600" cy="4351338"/>
          </a:xfrm>
        </p:spPr>
        <p:txBody>
          <a:bodyPr/>
          <a:lstStyle/>
          <a:p>
            <a:r>
              <a:rPr lang="en-GB" sz="4000" dirty="0"/>
              <a:t>Native English-Speaking Teachers (NESTs</a:t>
            </a:r>
            <a:r>
              <a:rPr lang="en-GB" sz="4000" dirty="0" smtClean="0"/>
              <a:t>)</a:t>
            </a:r>
          </a:p>
          <a:p>
            <a:endParaRPr lang="en-GB" sz="4000" dirty="0"/>
          </a:p>
          <a:p>
            <a:pPr marL="0" indent="0">
              <a:buNone/>
            </a:pPr>
            <a:endParaRPr lang="fr-FR" sz="4000" dirty="0"/>
          </a:p>
          <a:p>
            <a:r>
              <a:rPr lang="en-GB" sz="4000" dirty="0"/>
              <a:t>Non Native English-Speaking Teachers (NNESTs)</a:t>
            </a:r>
            <a:endParaRPr lang="fr-FR" sz="40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5734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WHAT IS THE ILLUSION?</a:t>
            </a:r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1139687" y="2149096"/>
            <a:ext cx="9501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NATIVE-SPEAKERISM</a:t>
            </a:r>
            <a:endParaRPr lang="fr-FR" sz="28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1139687" y="3173980"/>
            <a:ext cx="95548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IDEOLOGY THAT REFERS TO THE IDEA THAT NATIVE-SPEAKING TEACHERS (PEOPLE FROM COUNTRIES WHERE ENGLISH IS THE FIRST LANGUAGE) ARE BETTER AT TEACHING ENGLISH THAN NON-NATIVE SPEAKERS</a:t>
            </a:r>
            <a:endParaRPr lang="fr-FR" sz="28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1139687" y="5491527"/>
            <a:ext cx="9634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THE IDEALISED NATIVE SPEAKER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240657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WHAT IS THE BIAS?</a:t>
            </a:r>
            <a:endParaRPr lang="fr-FR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1152939" y="1690688"/>
            <a:ext cx="80970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About </a:t>
            </a:r>
            <a:r>
              <a:rPr lang="fr-FR" sz="3200" b="1" dirty="0" err="1" smtClean="0"/>
              <a:t>teaching</a:t>
            </a:r>
            <a:r>
              <a:rPr lang="fr-FR" sz="3200" b="1" dirty="0" smtClean="0"/>
              <a:t>:</a:t>
            </a:r>
            <a:endParaRPr lang="fr-FR" sz="32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1152939" y="2549708"/>
            <a:ext cx="105222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Being </a:t>
            </a:r>
            <a:r>
              <a:rPr lang="en-GB" sz="2800" b="1" dirty="0"/>
              <a:t>knowledgeable or holding a skill </a:t>
            </a:r>
            <a:r>
              <a:rPr lang="en-GB" sz="3200" b="1" dirty="0" smtClean="0">
                <a:solidFill>
                  <a:srgbClr val="FF0000"/>
                </a:solidFill>
              </a:rPr>
              <a:t>=/=</a:t>
            </a:r>
            <a:r>
              <a:rPr lang="en-GB" sz="2800" b="1" dirty="0" smtClean="0"/>
              <a:t> knowing </a:t>
            </a:r>
            <a:r>
              <a:rPr lang="en-GB" sz="2800" b="1" dirty="0"/>
              <a:t>how to teach it</a:t>
            </a:r>
            <a:endParaRPr lang="fr-FR" sz="28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1152939" y="3532347"/>
            <a:ext cx="49960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About </a:t>
            </a:r>
            <a:r>
              <a:rPr lang="fr-FR" sz="3200" b="1" dirty="0" err="1" smtClean="0"/>
              <a:t>language</a:t>
            </a:r>
            <a:r>
              <a:rPr lang="fr-FR" sz="3200" b="1" dirty="0" smtClean="0"/>
              <a:t>: </a:t>
            </a:r>
            <a:endParaRPr lang="fr-FR" sz="32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1152939" y="4578279"/>
            <a:ext cx="8812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Native speaker = a vague and </a:t>
            </a:r>
            <a:r>
              <a:rPr lang="fr-FR" sz="3200" b="1" dirty="0" err="1" smtClean="0"/>
              <a:t>problematic</a:t>
            </a:r>
            <a:r>
              <a:rPr lang="fr-FR" sz="3200" b="1" dirty="0" smtClean="0"/>
              <a:t> concept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9724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WHY IS THERE A BIAS?</a:t>
            </a:r>
            <a:endParaRPr lang="fr-FR" b="1" dirty="0"/>
          </a:p>
        </p:txBody>
      </p:sp>
      <p:sp>
        <p:nvSpPr>
          <p:cNvPr id="3" name="Rectangle 2"/>
          <p:cNvSpPr/>
          <p:nvPr/>
        </p:nvSpPr>
        <p:spPr>
          <a:xfrm>
            <a:off x="636105" y="2194029"/>
            <a:ext cx="1123784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Counter-arguments when you question native-</a:t>
            </a:r>
            <a:r>
              <a:rPr lang="en-GB" sz="36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speakerism</a:t>
            </a:r>
            <a:r>
              <a:rPr lang="en-GB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r>
              <a:rPr lang="en-GB" sz="3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Students prefer NESTs</a:t>
            </a:r>
            <a:b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Students need NESTs to learn ‘good’ English</a:t>
            </a:r>
            <a:b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Students need NESTs to understand ‘the culture’</a:t>
            </a:r>
            <a:b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GB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It’s the market demand</a:t>
            </a:r>
            <a:endParaRPr lang="fr-F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152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817" y="308112"/>
            <a:ext cx="8441636" cy="633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27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WHY IS THERE A BIAS?</a:t>
            </a:r>
            <a:endParaRPr lang="fr-FR" b="1" dirty="0"/>
          </a:p>
        </p:txBody>
      </p:sp>
      <p:sp>
        <p:nvSpPr>
          <p:cNvPr id="3" name="Rectangle 2"/>
          <p:cNvSpPr/>
          <p:nvPr/>
        </p:nvSpPr>
        <p:spPr>
          <a:xfrm>
            <a:off x="636105" y="2194029"/>
            <a:ext cx="1123784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Counter-arguments when you question native-</a:t>
            </a:r>
            <a:r>
              <a:rPr kumimoji="0" lang="en-GB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speakerism</a:t>
            </a:r>
            <a:r>
              <a:rPr kumimoji="0" lang="en-GB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kumimoji="0" lang="en-GB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Students prefer NESTs</a:t>
            </a:r>
            <a:br>
              <a:rPr kumimoji="0" lang="en-GB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kumimoji="0" lang="en-GB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Students need NESTs to learn ‘good’ English</a:t>
            </a:r>
            <a:br>
              <a:rPr kumimoji="0" lang="en-GB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kumimoji="0" lang="en-GB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Students need NESTs to understand ‘the culture’</a:t>
            </a:r>
            <a:br>
              <a:rPr kumimoji="0" lang="en-GB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kumimoji="0" lang="en-GB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GB" sz="36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It’s the market demand</a:t>
            </a:r>
            <a:endParaRPr kumimoji="0" lang="fr-FR" sz="3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523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060174" y="1179443"/>
            <a:ext cx="1044271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chemeClr val="accent6">
                    <a:lumMod val="75000"/>
                  </a:schemeClr>
                </a:solidFill>
              </a:rPr>
              <a:t>NON NATIVE ENGLISH SPEAKER:</a:t>
            </a:r>
          </a:p>
          <a:p>
            <a:endParaRPr lang="fr-FR" sz="3200" b="1" dirty="0"/>
          </a:p>
          <a:p>
            <a:r>
              <a:rPr lang="fr-FR" sz="3200" b="1" dirty="0" smtClean="0"/>
              <a:t>I </a:t>
            </a:r>
            <a:r>
              <a:rPr lang="fr-FR" sz="3200" b="1" dirty="0" err="1" smtClean="0"/>
              <a:t>am</a:t>
            </a:r>
            <a:r>
              <a:rPr lang="fr-FR" sz="3200" b="1" dirty="0" smtClean="0"/>
              <a:t> </a:t>
            </a:r>
            <a:r>
              <a:rPr lang="fr-FR" sz="3200" b="1" dirty="0" err="1" smtClean="0"/>
              <a:t>awfully</a:t>
            </a:r>
            <a:r>
              <a:rPr lang="fr-FR" sz="3200" b="1" dirty="0" smtClean="0"/>
              <a:t> </a:t>
            </a:r>
            <a:r>
              <a:rPr lang="fr-FR" sz="3200" b="1" dirty="0" err="1" smtClean="0"/>
              <a:t>sorry</a:t>
            </a:r>
            <a:r>
              <a:rPr lang="fr-FR" sz="3200" b="1" dirty="0" smtClean="0"/>
              <a:t> at the terrible state of </a:t>
            </a:r>
            <a:r>
              <a:rPr lang="fr-FR" sz="3200" b="1" dirty="0" err="1" smtClean="0"/>
              <a:t>my</a:t>
            </a:r>
            <a:r>
              <a:rPr lang="fr-FR" sz="3200" b="1" dirty="0" smtClean="0"/>
              <a:t> English </a:t>
            </a:r>
            <a:r>
              <a:rPr lang="fr-FR" sz="3200" b="1" dirty="0" err="1" smtClean="0"/>
              <a:t>abilities</a:t>
            </a:r>
            <a:r>
              <a:rPr lang="fr-FR" sz="3200" b="1" dirty="0" smtClean="0"/>
              <a:t>, as for the English </a:t>
            </a:r>
            <a:r>
              <a:rPr lang="fr-FR" sz="3200" b="1" dirty="0" err="1" smtClean="0"/>
              <a:t>language</a:t>
            </a:r>
            <a:r>
              <a:rPr lang="fr-FR" sz="3200" b="1" dirty="0" smtClean="0"/>
              <a:t> </a:t>
            </a:r>
            <a:r>
              <a:rPr lang="fr-FR" sz="3200" b="1" dirty="0" err="1" smtClean="0"/>
              <a:t>is</a:t>
            </a:r>
            <a:r>
              <a:rPr lang="fr-FR" sz="3200" b="1" dirty="0" smtClean="0"/>
              <a:t> not </a:t>
            </a:r>
            <a:r>
              <a:rPr lang="fr-FR" sz="3200" b="1" dirty="0" err="1" smtClean="0"/>
              <a:t>my</a:t>
            </a:r>
            <a:r>
              <a:rPr lang="fr-FR" sz="3200" b="1" dirty="0" smtClean="0"/>
              <a:t> </a:t>
            </a:r>
            <a:r>
              <a:rPr lang="fr-FR" sz="3200" b="1" dirty="0" err="1" smtClean="0"/>
              <a:t>mother</a:t>
            </a:r>
            <a:r>
              <a:rPr lang="fr-FR" sz="3200" b="1" dirty="0" smtClean="0"/>
              <a:t> </a:t>
            </a:r>
            <a:r>
              <a:rPr lang="fr-FR" sz="3200" b="1" dirty="0" err="1" smtClean="0"/>
              <a:t>tongue</a:t>
            </a:r>
            <a:r>
              <a:rPr lang="fr-FR" sz="3200" b="1" dirty="0" smtClean="0"/>
              <a:t>. I </a:t>
            </a:r>
            <a:r>
              <a:rPr lang="fr-FR" sz="3200" b="1" dirty="0" err="1" smtClean="0"/>
              <a:t>hope</a:t>
            </a:r>
            <a:r>
              <a:rPr lang="fr-FR" sz="3200" b="1" dirty="0" smtClean="0"/>
              <a:t> </a:t>
            </a:r>
            <a:r>
              <a:rPr lang="fr-FR" sz="3200" b="1" dirty="0" err="1" smtClean="0"/>
              <a:t>you</a:t>
            </a:r>
            <a:r>
              <a:rPr lang="fr-FR" sz="3200" b="1" dirty="0" smtClean="0"/>
              <a:t> </a:t>
            </a:r>
            <a:r>
              <a:rPr lang="fr-FR" sz="3200" b="1" dirty="0" err="1" smtClean="0"/>
              <a:t>can</a:t>
            </a:r>
            <a:r>
              <a:rPr lang="fr-FR" sz="3200" b="1" dirty="0" smtClean="0"/>
              <a:t> </a:t>
            </a:r>
            <a:r>
              <a:rPr lang="fr-FR" sz="3200" b="1" dirty="0" err="1" smtClean="0"/>
              <a:t>forgive</a:t>
            </a:r>
            <a:r>
              <a:rPr lang="fr-FR" sz="3200" b="1" dirty="0" smtClean="0"/>
              <a:t> me for </a:t>
            </a:r>
            <a:r>
              <a:rPr lang="fr-FR" sz="3200" b="1" dirty="0" err="1" smtClean="0"/>
              <a:t>every</a:t>
            </a:r>
            <a:r>
              <a:rPr lang="fr-FR" sz="3200" b="1" dirty="0" smtClean="0"/>
              <a:t> </a:t>
            </a:r>
            <a:r>
              <a:rPr lang="fr-FR" sz="3200" b="1" dirty="0" err="1" smtClean="0"/>
              <a:t>foolish</a:t>
            </a:r>
            <a:r>
              <a:rPr lang="fr-FR" sz="3200" b="1" dirty="0" smtClean="0"/>
              <a:t> </a:t>
            </a:r>
            <a:r>
              <a:rPr lang="fr-FR" sz="3200" b="1" dirty="0" err="1" smtClean="0"/>
              <a:t>mistake</a:t>
            </a:r>
            <a:r>
              <a:rPr lang="fr-FR" sz="3200" b="1" dirty="0" smtClean="0"/>
              <a:t> I </a:t>
            </a:r>
            <a:r>
              <a:rPr lang="fr-FR" sz="3200" b="1" dirty="0" err="1" smtClean="0"/>
              <a:t>might</a:t>
            </a:r>
            <a:r>
              <a:rPr lang="fr-FR" sz="3200" b="1" dirty="0" smtClean="0"/>
              <a:t> </a:t>
            </a:r>
            <a:r>
              <a:rPr lang="fr-FR" sz="3200" b="1" dirty="0" err="1" smtClean="0"/>
              <a:t>make</a:t>
            </a:r>
            <a:r>
              <a:rPr lang="fr-FR" sz="3200" b="1" dirty="0" smtClean="0"/>
              <a:t>. </a:t>
            </a:r>
          </a:p>
          <a:p>
            <a:endParaRPr lang="fr-FR" sz="3200" b="1" dirty="0"/>
          </a:p>
          <a:p>
            <a:r>
              <a:rPr lang="fr-FR" sz="3200" b="1" dirty="0" smtClean="0">
                <a:solidFill>
                  <a:schemeClr val="accent6">
                    <a:lumMod val="75000"/>
                  </a:schemeClr>
                </a:solidFill>
              </a:rPr>
              <a:t>NATIVE ENGLISH SPEAKER:</a:t>
            </a:r>
          </a:p>
          <a:p>
            <a:endParaRPr lang="fr-FR" sz="3200" b="1" dirty="0"/>
          </a:p>
          <a:p>
            <a:r>
              <a:rPr lang="fr-FR" sz="3200" b="1" dirty="0" smtClean="0"/>
              <a:t>LOL No </a:t>
            </a:r>
            <a:r>
              <a:rPr lang="fr-FR" sz="3200" b="1" dirty="0" err="1" smtClean="0"/>
              <a:t>probs</a:t>
            </a:r>
            <a:r>
              <a:rPr lang="fr-FR" sz="3200" b="1" dirty="0" smtClean="0"/>
              <a:t> </a:t>
            </a:r>
            <a:r>
              <a:rPr lang="fr-FR" sz="3200" b="1" dirty="0" err="1" smtClean="0"/>
              <a:t>it</a:t>
            </a:r>
            <a:r>
              <a:rPr lang="fr-FR" sz="3200" b="1" dirty="0" smtClean="0"/>
              <a:t>(‘s) ok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52673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255" y="397771"/>
            <a:ext cx="5540470" cy="59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19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1427</TotalTime>
  <Words>230</Words>
  <Application>Microsoft Office PowerPoint</Application>
  <PresentationFormat>Grand écran</PresentationFormat>
  <Paragraphs>40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Amiri</vt:lpstr>
      <vt:lpstr>Arial</vt:lpstr>
      <vt:lpstr>Calibri</vt:lpstr>
      <vt:lpstr>Calibri Light</vt:lpstr>
      <vt:lpstr>Times New Roman</vt:lpstr>
      <vt:lpstr>1_Thème Office</vt:lpstr>
      <vt:lpstr>Émilie Cléret Head of the Leadership and English Studies Department French Higher Military Education</vt:lpstr>
      <vt:lpstr>A FRICTION?</vt:lpstr>
      <vt:lpstr>WHAT IS THE ILLUSION?</vt:lpstr>
      <vt:lpstr>WHAT IS THE BIAS?</vt:lpstr>
      <vt:lpstr>WHY IS THERE A BIAS?</vt:lpstr>
      <vt:lpstr>Présentation PowerPoint</vt:lpstr>
      <vt:lpstr>WHY IS THERE A BIAS?</vt:lpstr>
      <vt:lpstr>Présentation PowerPoint</vt:lpstr>
      <vt:lpstr>Présentation PowerPoint</vt:lpstr>
      <vt:lpstr>WHY DID WE GO ALONG WITH THE BIAS?</vt:lpstr>
      <vt:lpstr>COUNTER-ARGUMENTS TO NATIVE-SPEAKERISM</vt:lpstr>
    </vt:vector>
  </TitlesOfParts>
  <Company>Ministère des Armées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Émilie Cléret Head of the Leadership and English Studies Department French Higher Military Education</dc:title>
  <dc:creator>utilisateur</dc:creator>
  <cp:lastModifiedBy>utilisateur</cp:lastModifiedBy>
  <cp:revision>26</cp:revision>
  <dcterms:created xsi:type="dcterms:W3CDTF">2023-10-16T04:58:58Z</dcterms:created>
  <dcterms:modified xsi:type="dcterms:W3CDTF">2023-10-17T04:46:56Z</dcterms:modified>
</cp:coreProperties>
</file>