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828" r:id="rId1"/>
  </p:sldMasterIdLst>
  <p:sldIdLst>
    <p:sldId id="256" r:id="rId2"/>
    <p:sldId id="282" r:id="rId3"/>
    <p:sldId id="283" r:id="rId4"/>
    <p:sldId id="284" r:id="rId5"/>
    <p:sldId id="277" r:id="rId6"/>
    <p:sldId id="281" r:id="rId7"/>
    <p:sldId id="280" r:id="rId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099"/>
    <p:restoredTop sz="94617"/>
  </p:normalViewPr>
  <p:slideViewPr>
    <p:cSldViewPr snapToGrid="0" snapToObjects="1">
      <p:cViewPr varScale="1">
        <p:scale>
          <a:sx n="116" d="100"/>
          <a:sy n="116" d="100"/>
        </p:scale>
        <p:origin x="224" y="102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761999"/>
            <a:ext cx="9141619" cy="533400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9270263" y="761999"/>
            <a:ext cx="2925318" cy="5334001"/>
          </a:xfrm>
          <a:prstGeom prst="rect">
            <a:avLst/>
          </a:prstGeom>
          <a:solidFill>
            <a:srgbClr val="C8C8C8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69848" y="1298448"/>
            <a:ext cx="7315200" cy="3255264"/>
          </a:xfrm>
        </p:spPr>
        <p:txBody>
          <a:bodyPr anchor="b">
            <a:normAutofit/>
          </a:bodyPr>
          <a:lstStyle>
            <a:lvl1pPr algn="l">
              <a:defRPr sz="5900" spc="-100" baseline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15" y="4670246"/>
            <a:ext cx="7315200" cy="914400"/>
          </a:xfrm>
        </p:spPr>
        <p:txBody>
          <a:bodyPr anchor="t">
            <a:normAutofit/>
          </a:bodyPr>
          <a:lstStyle>
            <a:lvl1pPr marL="0" indent="0" algn="l">
              <a:buNone/>
              <a:defRPr sz="2200" cap="none" spc="0" baseline="0">
                <a:solidFill>
                  <a:schemeClr val="accent1">
                    <a:lumMod val="20000"/>
                    <a:lumOff val="80000"/>
                  </a:schemeClr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9/9/20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5488530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9/9/20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835960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81000" y="990600"/>
            <a:ext cx="2819400" cy="49530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867912" y="868680"/>
            <a:ext cx="7315200" cy="5120640"/>
          </a:xfrm>
        </p:spPr>
        <p:txBody>
          <a:bodyPr vert="eaVert" anchor="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9/9/20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32360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9/9/20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282141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67912" y="1298448"/>
            <a:ext cx="7315200" cy="3255264"/>
          </a:xfrm>
        </p:spPr>
        <p:txBody>
          <a:bodyPr anchor="b">
            <a:normAutofit/>
          </a:bodyPr>
          <a:lstStyle>
            <a:lvl1pPr>
              <a:defRPr sz="5900" b="0" spc="-10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86200" y="4672584"/>
            <a:ext cx="7315200" cy="914400"/>
          </a:xfrm>
        </p:spPr>
        <p:txBody>
          <a:bodyPr anchor="t">
            <a:normAutofit/>
          </a:bodyPr>
          <a:lstStyle>
            <a:lvl1pPr marL="0" indent="0">
              <a:buNone/>
              <a:defRPr sz="2200" cap="none" spc="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9/9/20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848824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867912" y="868680"/>
            <a:ext cx="3474720" cy="5120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818120" y="868680"/>
            <a:ext cx="3474720" cy="5120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9/9/20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21351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67912" y="1023586"/>
            <a:ext cx="3474720" cy="807720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0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67912" y="1930936"/>
            <a:ext cx="3474720" cy="402336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818463" y="1023586"/>
            <a:ext cx="3474720" cy="813171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0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818463" y="1930936"/>
            <a:ext cx="3474720" cy="402336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9/9/20</a:t>
            </a:fld>
            <a:endParaRPr lang="en-US" dirty="0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889423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9/9/20</a:t>
            </a:fld>
            <a:endParaRPr lang="en-US" dirty="0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001420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9/9/20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599029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6032" y="1143000"/>
            <a:ext cx="2834640" cy="2377440"/>
          </a:xfrm>
        </p:spPr>
        <p:txBody>
          <a:bodyPr anchor="b">
            <a:normAutofit/>
          </a:bodyPr>
          <a:lstStyle>
            <a:lvl1pPr>
              <a:defRPr sz="3200" b="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67912" y="868680"/>
            <a:ext cx="7315200" cy="5120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6032" y="3494176"/>
            <a:ext cx="2834640" cy="2321990"/>
          </a:xfrm>
        </p:spPr>
        <p:txBody>
          <a:bodyPr anchor="t">
            <a:normAutofit/>
          </a:bodyPr>
          <a:lstStyle>
            <a:lvl1pPr marL="0" indent="0">
              <a:lnSpc>
                <a:spcPct val="100000"/>
              </a:lnSpc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9/9/20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271300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6032" y="1143000"/>
            <a:ext cx="2834640" cy="2377440"/>
          </a:xfrm>
        </p:spPr>
        <p:txBody>
          <a:bodyPr anchor="b">
            <a:normAutofit/>
          </a:bodyPr>
          <a:lstStyle>
            <a:lvl1pPr>
              <a:defRPr sz="32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570644" y="767419"/>
            <a:ext cx="8115230" cy="5330952"/>
          </a:xfrm>
          <a:solidFill>
            <a:schemeClr val="bg1">
              <a:lumMod val="75000"/>
            </a:schemeClr>
          </a:solidFill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6032" y="3493008"/>
            <a:ext cx="2834640" cy="2322576"/>
          </a:xfrm>
        </p:spPr>
        <p:txBody>
          <a:bodyPr anchor="t">
            <a:normAutofit/>
          </a:bodyPr>
          <a:lstStyle>
            <a:lvl1pPr marL="0" indent="0">
              <a:lnSpc>
                <a:spcPct val="100000"/>
              </a:lnSpc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9/9/20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3499101" y="6356350"/>
            <a:ext cx="5911517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895515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758952"/>
            <a:ext cx="3443590" cy="533095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2919" y="1123837"/>
            <a:ext cx="2947482" cy="460118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8" name="Rectangle 37"/>
          <p:cNvSpPr/>
          <p:nvPr/>
        </p:nvSpPr>
        <p:spPr>
          <a:xfrm>
            <a:off x="11815864" y="758952"/>
            <a:ext cx="384048" cy="5330952"/>
          </a:xfrm>
          <a:prstGeom prst="rect">
            <a:avLst/>
          </a:prstGeom>
          <a:solidFill>
            <a:srgbClr val="C8C8C8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69268" y="864108"/>
            <a:ext cx="7315200" cy="512064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62465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smtClean="0"/>
              <a:pPr/>
              <a:t>9/9/20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869268" y="6356350"/>
            <a:ext cx="59115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634135" y="6356350"/>
            <a:ext cx="153092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accent1"/>
                </a:solidFill>
              </a:defRPr>
            </a:lvl1pPr>
          </a:lstStyle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525969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9" r:id="rId1"/>
    <p:sldLayoutId id="2147483830" r:id="rId2"/>
    <p:sldLayoutId id="2147483831" r:id="rId3"/>
    <p:sldLayoutId id="2147483832" r:id="rId4"/>
    <p:sldLayoutId id="2147483833" r:id="rId5"/>
    <p:sldLayoutId id="2147483834" r:id="rId6"/>
    <p:sldLayoutId id="2147483835" r:id="rId7"/>
    <p:sldLayoutId id="2147483836" r:id="rId8"/>
    <p:sldLayoutId id="2147483837" r:id="rId9"/>
    <p:sldLayoutId id="2147483838" r:id="rId10"/>
    <p:sldLayoutId id="214748383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 spc="-60" baseline="0">
          <a:solidFill>
            <a:srgbClr val="FFFFFF"/>
          </a:solid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0000"/>
        </a:lnSpc>
        <a:spcBef>
          <a:spcPts val="1200"/>
        </a:spcBef>
        <a:buClr>
          <a:schemeClr val="accent1"/>
        </a:buClr>
        <a:buFont typeface="Wingdings 2" pitchFamily="18" charset="2"/>
        <a:buChar char="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6858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11430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6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6002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20574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C83A31-D624-D54E-BB9C-AA7E146F989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/>
              <a:t>Computer </a:t>
            </a:r>
            <a:br>
              <a:rPr lang="en-US" b="1" dirty="0"/>
            </a:br>
            <a:r>
              <a:rPr lang="en-US" b="1" dirty="0"/>
              <a:t>Adaptive </a:t>
            </a:r>
            <a:br>
              <a:rPr lang="en-US" b="1" dirty="0"/>
            </a:br>
            <a:r>
              <a:rPr lang="en-US" b="1" dirty="0"/>
              <a:t>Tests: </a:t>
            </a:r>
            <a:br>
              <a:rPr lang="en-US" b="1" dirty="0"/>
            </a:br>
            <a:r>
              <a:rPr lang="en-US" b="1" dirty="0"/>
              <a:t>A Primer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E8E7798-7F9D-984B-94CC-3F2A99A6591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n-US" dirty="0"/>
              <a:t>BILC Testing Workshop</a:t>
            </a:r>
          </a:p>
          <a:p>
            <a:r>
              <a:rPr lang="en-US" dirty="0"/>
              <a:t>Troy L. Cox, PhD</a:t>
            </a:r>
          </a:p>
          <a:p>
            <a:r>
              <a:rPr lang="en-US" dirty="0"/>
              <a:t>September 10, 2020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5CD1032-A1D2-364A-8687-17FD8CBCB90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54189" y="760162"/>
            <a:ext cx="5526795" cy="55710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332901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0BDB63-A980-6742-8F2D-11318D987C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uFill>
                  <a:solidFill/>
                </a:uFill>
              </a:rPr>
              <a:t>Computer Adaptive Tests: Formal Definition </a:t>
            </a:r>
            <a:br>
              <a:rPr lang="en-US" dirty="0">
                <a:uFill>
                  <a:solidFill/>
                </a:uFill>
              </a:rPr>
            </a:b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12546CA-07B8-FD48-B79A-269530AC0AF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 computer-assisted, sequential form of testing in which successive items in the test are chosen based on the responses to previous items.</a:t>
            </a:r>
            <a:br>
              <a:rPr lang="en-US" dirty="0"/>
            </a:br>
            <a:r>
              <a:rPr lang="en-US" dirty="0"/>
              <a:t>(Source: Concise Encyclopedia of Psychology, 2nd Ed.)</a:t>
            </a:r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5139292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7AE691-D3AD-B44B-8228-9C041B7197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uFill>
                  <a:solidFill/>
                </a:uFill>
              </a:rPr>
              <a:t>Stages of Computer Adaptive Test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43B6149-1781-4347-A291-83132BC22D4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Select Initial Item(s)</a:t>
            </a:r>
          </a:p>
          <a:p>
            <a:pPr lvl="1"/>
            <a:r>
              <a:rPr lang="en-US" dirty="0"/>
              <a:t>Item with midrange difficulty</a:t>
            </a:r>
          </a:p>
          <a:p>
            <a:pPr lvl="1"/>
            <a:r>
              <a:rPr lang="en-US" dirty="0"/>
              <a:t>Small range of items with varying difficulties</a:t>
            </a:r>
          </a:p>
          <a:p>
            <a:r>
              <a:rPr lang="en-US" dirty="0"/>
              <a:t>Calculate examinee ability estimate</a:t>
            </a:r>
          </a:p>
          <a:p>
            <a:r>
              <a:rPr lang="en-US" dirty="0"/>
              <a:t>Present item with difficulty level near examinee ability level</a:t>
            </a:r>
          </a:p>
          <a:p>
            <a:pPr lvl="1"/>
            <a:r>
              <a:rPr lang="en-US" dirty="0"/>
              <a:t>Item bank needed with calibrated items</a:t>
            </a:r>
          </a:p>
          <a:p>
            <a:r>
              <a:rPr lang="en-US" dirty="0"/>
              <a:t>Stop test mechanism</a:t>
            </a:r>
          </a:p>
          <a:p>
            <a:pPr lvl="1"/>
            <a:r>
              <a:rPr lang="en-US" dirty="0"/>
              <a:t>Standard error reaches predetermined level</a:t>
            </a:r>
          </a:p>
          <a:p>
            <a:pPr lvl="1"/>
            <a:r>
              <a:rPr lang="en-US" dirty="0"/>
              <a:t>Time </a:t>
            </a:r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8847795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99C4E7-9A85-0043-8E87-9C82B1A85F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uFill>
                  <a:solidFill/>
                </a:uFill>
              </a:rPr>
              <a:t>Computer Adaptive Test Ability Scoring Example</a:t>
            </a:r>
            <a:endParaRPr lang="en-US" dirty="0"/>
          </a:p>
        </p:txBody>
      </p:sp>
      <p:pic>
        <p:nvPicPr>
          <p:cNvPr id="4" name="image1.jpg">
            <a:extLst>
              <a:ext uri="{FF2B5EF4-FFF2-40B4-BE49-F238E27FC236}">
                <a16:creationId xmlns:a16="http://schemas.microsoft.com/office/drawing/2014/main" id="{340E2190-C306-B64B-B9BB-F4BB5ED1625D}"/>
              </a:ext>
            </a:extLst>
          </p:cNvPr>
          <p:cNvPicPr>
            <a:picLocks noGrp="1"/>
          </p:cNvPicPr>
          <p:nvPr>
            <p:ph idx="1"/>
          </p:nvPr>
        </p:nvPicPr>
        <p:blipFill>
          <a:blip r:embed="rId2">
            <a:extLst/>
          </a:blip>
          <a:stretch>
            <a:fillRect/>
          </a:stretch>
        </p:blipFill>
        <p:spPr>
          <a:xfrm>
            <a:off x="4490204" y="863600"/>
            <a:ext cx="6072268" cy="5121275"/>
          </a:xfrm>
          <a:prstGeom prst="rect">
            <a:avLst/>
          </a:prstGeom>
          <a:ln w="12700">
            <a:round/>
          </a:ln>
        </p:spPr>
      </p:pic>
    </p:spTree>
    <p:extLst>
      <p:ext uri="{BB962C8B-B14F-4D97-AF65-F5344CB8AC3E}">
        <p14:creationId xmlns:p14="http://schemas.microsoft.com/office/powerpoint/2010/main" val="20307404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412FA9-E7AF-D843-8CBB-7704C42B1E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Calibrating items with Item Response Theory (Rasch)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E8E2680B-413C-4F40-814D-8A14541C14E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989818" y="121186"/>
            <a:ext cx="7030157" cy="6566053"/>
          </a:xfrm>
        </p:spPr>
      </p:pic>
    </p:spTree>
    <p:extLst>
      <p:ext uri="{BB962C8B-B14F-4D97-AF65-F5344CB8AC3E}">
        <p14:creationId xmlns:p14="http://schemas.microsoft.com/office/powerpoint/2010/main" val="122672034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89E0EC-3574-1142-BC98-CF2D655CFB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Advantages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8754578-CBD4-DC4C-841B-4C479B9EA30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Avoids the use of too easy/difficult items </a:t>
            </a:r>
          </a:p>
          <a:p>
            <a:r>
              <a:rPr lang="en-US" dirty="0"/>
              <a:t>Test security can be increased</a:t>
            </a:r>
          </a:p>
          <a:p>
            <a:pPr lvl="1"/>
            <a:r>
              <a:rPr lang="en-US" dirty="0"/>
              <a:t>Reduces Item Exposure</a:t>
            </a:r>
          </a:p>
          <a:p>
            <a:pPr lvl="1"/>
            <a:r>
              <a:rPr lang="en-US" dirty="0"/>
              <a:t>Cheating less likely</a:t>
            </a:r>
          </a:p>
          <a:p>
            <a:r>
              <a:rPr lang="en-US" dirty="0"/>
              <a:t>Test can be shorter (with smaller standard errors  than classical test theory)</a:t>
            </a:r>
          </a:p>
          <a:p>
            <a:r>
              <a:rPr lang="en-US" dirty="0"/>
              <a:t>Test is tailored to each examinee</a:t>
            </a:r>
          </a:p>
          <a:p>
            <a:r>
              <a:rPr lang="en-US" dirty="0"/>
              <a:t>Tests are individually paced</a:t>
            </a:r>
          </a:p>
          <a:p>
            <a:r>
              <a:rPr lang="en-US" dirty="0"/>
              <a:t>Can provide accurate measures over a wide range of abilities.</a:t>
            </a:r>
          </a:p>
          <a:p>
            <a:r>
              <a:rPr lang="en-US" dirty="0"/>
              <a:t>Examinees can’t go back and change </a:t>
            </a:r>
          </a:p>
          <a:p>
            <a:pPr lvl="1"/>
            <a:r>
              <a:rPr lang="en-US" dirty="0"/>
              <a:t>Increases local independence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2253349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02B0F5-8D7B-A44D-8F71-4466274FCB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Disadvantages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6D3435FB-4486-2C48-BAFB-A264DCB3A75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Development is MUCH more expensive</a:t>
            </a:r>
          </a:p>
          <a:p>
            <a:r>
              <a:rPr lang="en-US" dirty="0"/>
              <a:t>All items need to be calibrated prior to being included</a:t>
            </a:r>
          </a:p>
          <a:p>
            <a:r>
              <a:rPr lang="en-US" dirty="0"/>
              <a:t>Item exposure needs to be carefully monitored-some items might be overexposed due to ability of examinees</a:t>
            </a:r>
          </a:p>
          <a:p>
            <a:r>
              <a:rPr lang="en-US" dirty="0"/>
              <a:t>Examinees can’t go back and change answers (face validity)</a:t>
            </a:r>
          </a:p>
        </p:txBody>
      </p:sp>
    </p:spTree>
    <p:extLst>
      <p:ext uri="{BB962C8B-B14F-4D97-AF65-F5344CB8AC3E}">
        <p14:creationId xmlns:p14="http://schemas.microsoft.com/office/powerpoint/2010/main" val="3190942715"/>
      </p:ext>
    </p:extLst>
  </p:cSld>
  <p:clrMapOvr>
    <a:masterClrMapping/>
  </p:clrMapOvr>
</p:sld>
</file>

<file path=ppt/theme/theme1.xml><?xml version="1.0" encoding="utf-8"?>
<a:theme xmlns:a="http://schemas.openxmlformats.org/drawingml/2006/main" name="Frame">
  <a:themeElements>
    <a:clrScheme name="Frame">
      <a:dk1>
        <a:srgbClr val="000000"/>
      </a:dk1>
      <a:lt1>
        <a:srgbClr val="FFFFFF"/>
      </a:lt1>
      <a:dk2>
        <a:srgbClr val="545454"/>
      </a:dk2>
      <a:lt2>
        <a:srgbClr val="BFBFBF"/>
      </a:lt2>
      <a:accent1>
        <a:srgbClr val="40BAD2"/>
      </a:accent1>
      <a:accent2>
        <a:srgbClr val="FAB900"/>
      </a:accent2>
      <a:accent3>
        <a:srgbClr val="90BB23"/>
      </a:accent3>
      <a:accent4>
        <a:srgbClr val="EE7008"/>
      </a:accent4>
      <a:accent5>
        <a:srgbClr val="1AB39F"/>
      </a:accent5>
      <a:accent6>
        <a:srgbClr val="D5393D"/>
      </a:accent6>
      <a:hlink>
        <a:srgbClr val="90BB23"/>
      </a:hlink>
      <a:folHlink>
        <a:srgbClr val="EE7008"/>
      </a:folHlink>
    </a:clrScheme>
    <a:fontScheme name="Frame">
      <a:majorFont>
        <a:latin typeface="Corbel" panose="020B0503020204020204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Frame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50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twoPt" dir="tl"/>
          </a:scene3d>
          <a:sp3d prstMaterial="flat">
            <a:bevelT w="12700" h="25400" prst="coolSlant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20000"/>
                <a:lumMod val="102000"/>
              </a:schemeClr>
            </a:gs>
            <a:gs pos="48000">
              <a:schemeClr val="phClr">
                <a:tint val="98000"/>
                <a:shade val="90000"/>
                <a:satMod val="110000"/>
                <a:lumMod val="103000"/>
              </a:schemeClr>
            </a:gs>
            <a:gs pos="100000">
              <a:schemeClr val="phClr">
                <a:tint val="98000"/>
                <a:shade val="80000"/>
                <a:satMod val="10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rame" id="{F226E7A2-7162-461C-9490-D27D9DC04E43}" vid="{629A0216-3BBD-45C0-B63F-2683BEA18F6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{2ACAE117-8184-7B45-946C-8F867C1B579C}tf10001124</Template>
  <TotalTime>1553</TotalTime>
  <Words>238</Words>
  <Application>Microsoft Macintosh PowerPoint</Application>
  <PresentationFormat>Widescreen</PresentationFormat>
  <Paragraphs>34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Corbel</vt:lpstr>
      <vt:lpstr>Wingdings 2</vt:lpstr>
      <vt:lpstr>Frame</vt:lpstr>
      <vt:lpstr>Computer  Adaptive  Tests:  A Primer</vt:lpstr>
      <vt:lpstr>Computer Adaptive Tests: Formal Definition  </vt:lpstr>
      <vt:lpstr>Stages of Computer Adaptive Test</vt:lpstr>
      <vt:lpstr>Computer Adaptive Test Ability Scoring Example</vt:lpstr>
      <vt:lpstr>Calibrating items with Item Response Theory (Rasch)</vt:lpstr>
      <vt:lpstr>Advantages</vt:lpstr>
      <vt:lpstr>Disadvantages</vt:lpstr>
    </vt:vector>
  </TitlesOfParts>
  <Company/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Questions to answer before administering high stakes tests via computers</dc:title>
  <dc:creator>Troy Cox</dc:creator>
  <cp:lastModifiedBy>Microsoft Office User</cp:lastModifiedBy>
  <cp:revision>14</cp:revision>
  <dcterms:created xsi:type="dcterms:W3CDTF">2019-09-03T14:44:21Z</dcterms:created>
  <dcterms:modified xsi:type="dcterms:W3CDTF">2020-09-09T22:37:40Z</dcterms:modified>
</cp:coreProperties>
</file>