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383" r:id="rId2"/>
    <p:sldId id="295" r:id="rId3"/>
    <p:sldId id="368" r:id="rId4"/>
    <p:sldId id="416" r:id="rId5"/>
    <p:sldId id="361" r:id="rId6"/>
    <p:sldId id="369" r:id="rId7"/>
    <p:sldId id="430" r:id="rId8"/>
    <p:sldId id="371" r:id="rId9"/>
    <p:sldId id="422" r:id="rId10"/>
    <p:sldId id="381" r:id="rId11"/>
    <p:sldId id="384" r:id="rId12"/>
    <p:sldId id="385" r:id="rId13"/>
    <p:sldId id="386" r:id="rId14"/>
    <p:sldId id="387" r:id="rId15"/>
    <p:sldId id="418" r:id="rId16"/>
    <p:sldId id="412" r:id="rId17"/>
    <p:sldId id="414" r:id="rId18"/>
    <p:sldId id="427" r:id="rId19"/>
    <p:sldId id="428" r:id="rId20"/>
    <p:sldId id="429" r:id="rId21"/>
    <p:sldId id="420" r:id="rId22"/>
    <p:sldId id="346" r:id="rId23"/>
    <p:sldId id="347" r:id="rId24"/>
    <p:sldId id="349" r:id="rId25"/>
    <p:sldId id="424" r:id="rId26"/>
    <p:sldId id="423" r:id="rId27"/>
    <p:sldId id="421" r:id="rId28"/>
    <p:sldId id="379" r:id="rId29"/>
    <p:sldId id="425" r:id="rId30"/>
    <p:sldId id="380" r:id="rId31"/>
    <p:sldId id="343" r:id="rId32"/>
    <p:sldId id="353" r:id="rId33"/>
    <p:sldId id="348" r:id="rId34"/>
    <p:sldId id="389" r:id="rId35"/>
    <p:sldId id="410" r:id="rId36"/>
    <p:sldId id="411" r:id="rId37"/>
    <p:sldId id="332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burda@gmail.com" initials="a" lastIdx="1" clrIdx="0">
    <p:extLst>
      <p:ext uri="{19B8F6BF-5375-455C-9EA6-DF929625EA0E}">
        <p15:presenceInfo xmlns:p15="http://schemas.microsoft.com/office/powerpoint/2012/main" userId="90ff87f2f5be7da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836" autoAdjust="0"/>
  </p:normalViewPr>
  <p:slideViewPr>
    <p:cSldViewPr>
      <p:cViewPr varScale="1">
        <p:scale>
          <a:sx n="58" d="100"/>
          <a:sy n="58" d="100"/>
        </p:scale>
        <p:origin x="8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0" y="124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20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BF4B39-A200-4374-9AE0-9FBF495D6316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91F65-4A21-4729-BED1-B1FC0BC2124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2026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56A4DE8-E9A2-4941-8321-F1643C644A47}" type="slidenum">
              <a:rPr lang="pl-PL" altLang="pl-PL"/>
              <a:pPr/>
              <a:t>1</a:t>
            </a:fld>
            <a:endParaRPr lang="pl-PL" altLang="pl-PL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00163" y="801688"/>
            <a:ext cx="4259262" cy="3194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6109" y="4344834"/>
            <a:ext cx="5025783" cy="360378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435312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45276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pl-PL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6757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40855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11444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257724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40842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94075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52514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19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31518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endParaRPr lang="pl-PL" altLang="pl-PL" dirty="0"/>
          </a:p>
          <a:p>
            <a:endParaRPr lang="en-US" altLang="pl-PL" dirty="0"/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36245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321947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25014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726144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21602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256195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078492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21468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l-PL" sz="1200" b="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29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024954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F65-4A21-4729-BED1-B1FC0BC2124E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6245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002852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766662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36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366901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pl-PL" dirty="0"/>
          </a:p>
        </p:txBody>
      </p:sp>
      <p:sp>
        <p:nvSpPr>
          <p:cNvPr id="4096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219D0E0-1B7A-4CA7-BD3D-292C0D072F7C}" type="slidenum">
              <a:rPr lang="pl-PL" altLang="pl-PL"/>
              <a:pPr/>
              <a:t>37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1354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19067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F65-4A21-4729-BED1-B1FC0BC2124E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33050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8263387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en-US" sz="1200" b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0522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pl-PL" dirty="0"/>
          </a:p>
        </p:txBody>
      </p:sp>
      <p:sp>
        <p:nvSpPr>
          <p:cNvPr id="12292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806B8C-21ED-4BFA-B5FF-10BA2CE595DA}" type="slidenum">
              <a:rPr lang="pl-PL" altLang="pl-PL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91218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12324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2325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2326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2327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2328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12329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12330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123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123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312333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312334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12335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pl-PL"/>
              <a:t>Kliknij ikonę, aby dodać tabelę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fld id="{F8BE9170-B0D4-4416-8169-4CA8CE928AD2}" type="datetimeFigureOut">
              <a:rPr lang="pl-PL" smtClean="0"/>
              <a:pPr/>
              <a:t>08.10.2019</a:t>
            </a:fld>
            <a:endParaRPr lang="pl-PL"/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6D7C6EB7-905D-4B36-88A8-071DC9A5D4A9}" type="slidenum">
              <a:rPr lang="pl-PL" smtClean="0"/>
              <a:pPr/>
              <a:t>‹#›</a:t>
            </a:fld>
            <a:endParaRPr lang="pl-PL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113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13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13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130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13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sp>
          <p:nvSpPr>
            <p:cNvPr id="3113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31130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3113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 wzorca tytułu</a:t>
            </a:r>
          </a:p>
        </p:txBody>
      </p:sp>
      <p:sp>
        <p:nvSpPr>
          <p:cNvPr id="3113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pitchFamily="34" charset="0"/>
              </a:defRPr>
            </a:lvl1pPr>
          </a:lstStyle>
          <a:p>
            <a:endParaRPr lang="pl-PL"/>
          </a:p>
        </p:txBody>
      </p:sp>
      <p:sp>
        <p:nvSpPr>
          <p:cNvPr id="3113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  <p:transition spd="med">
    <p:split orient="vert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AutoShape 2"/>
          <p:cNvSpPr>
            <a:spLocks noChangeArrowheads="1"/>
          </p:cNvSpPr>
          <p:nvPr/>
        </p:nvSpPr>
        <p:spPr bwMode="auto">
          <a:xfrm>
            <a:off x="971550" y="1989138"/>
            <a:ext cx="7416800" cy="31686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0099">
                  <a:alpha val="64999"/>
                </a:srgbClr>
              </a:gs>
              <a:gs pos="100000">
                <a:srgbClr val="000099">
                  <a:gamma/>
                  <a:shade val="46275"/>
                  <a:invGamma/>
                  <a:alpha val="88000"/>
                </a:srgbClr>
              </a:gs>
            </a:gsLst>
            <a:lin ang="5400000" scaled="1"/>
          </a:gradFill>
          <a:ln w="28575" algn="ctr">
            <a:solidFill>
              <a:schemeClr val="bg1"/>
            </a:solidFill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 eaLnBrk="1" hangingPunct="1">
              <a:lnSpc>
                <a:spcPct val="140000"/>
              </a:lnSpc>
              <a:spcBef>
                <a:spcPct val="50000"/>
              </a:spcBef>
              <a:defRPr/>
            </a:pPr>
            <a:r>
              <a:rPr lang="pl-PL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INFORMACJA O WSOSP</a:t>
            </a:r>
            <a:endParaRPr lang="pl-PL" sz="32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pic>
        <p:nvPicPr>
          <p:cNvPr id="9219" name="Picture 2" descr="C:\Users\WP\Desktop\zdjęcia\P1070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00025" y="0"/>
            <a:ext cx="9324975" cy="700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142844" y="2636912"/>
            <a:ext cx="9001156" cy="113877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tabLst>
                <a:tab pos="952500" algn="l"/>
              </a:tabLst>
              <a:defRPr/>
            </a:pPr>
            <a:endParaRPr lang="pl-PL" sz="3600" b="1" spc="50" dirty="0">
              <a:ln w="12700" cmpd="sng">
                <a:solidFill>
                  <a:srgbClr val="1D0F41"/>
                </a:solidFill>
                <a:prstDash val="solid"/>
              </a:ln>
              <a:solidFill>
                <a:srgbClr val="FF000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  <a:p>
            <a:pPr>
              <a:defRPr/>
            </a:pPr>
            <a:r>
              <a:rPr lang="en-US" sz="3200" dirty="0">
                <a:latin typeface="+mn-lt"/>
                <a:cs typeface="Arial" panose="020B0604020202020204" pitchFamily="34" charset="0"/>
              </a:rPr>
              <a:t> </a:t>
            </a:r>
            <a:endParaRPr lang="pl-PL" sz="3200" b="1" spc="5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142844" y="5447546"/>
            <a:ext cx="8821645" cy="92333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l-PL" b="1" dirty="0">
                <a:solidFill>
                  <a:schemeClr val="bg2"/>
                </a:solidFill>
              </a:rPr>
              <a:t>„</a:t>
            </a:r>
            <a:r>
              <a:rPr lang="pl-PL" b="1" dirty="0" err="1">
                <a:solidFill>
                  <a:schemeClr val="bg2"/>
                </a:solidFill>
              </a:rPr>
              <a:t>Signposting</a:t>
            </a:r>
            <a:r>
              <a:rPr lang="pl-PL" b="1" dirty="0">
                <a:solidFill>
                  <a:schemeClr val="bg2"/>
                </a:solidFill>
              </a:rPr>
              <a:t> the </a:t>
            </a:r>
            <a:r>
              <a:rPr lang="pl-PL" b="1" dirty="0" err="1">
                <a:solidFill>
                  <a:schemeClr val="bg2"/>
                </a:solidFill>
              </a:rPr>
              <a:t>way</a:t>
            </a:r>
            <a:r>
              <a:rPr lang="pl-PL" b="1" dirty="0">
                <a:solidFill>
                  <a:schemeClr val="bg2"/>
                </a:solidFill>
              </a:rPr>
              <a:t> to </a:t>
            </a:r>
            <a:r>
              <a:rPr lang="pl-PL" b="1" dirty="0" err="1">
                <a:solidFill>
                  <a:schemeClr val="bg2"/>
                </a:solidFill>
              </a:rPr>
              <a:t>success</a:t>
            </a:r>
            <a:r>
              <a:rPr lang="pl-PL" b="1" dirty="0">
                <a:solidFill>
                  <a:schemeClr val="bg2"/>
                </a:solidFill>
              </a:rPr>
              <a:t> for CBI </a:t>
            </a:r>
            <a:r>
              <a:rPr lang="pl-PL" b="1" dirty="0" err="1">
                <a:solidFill>
                  <a:schemeClr val="bg2"/>
                </a:solidFill>
              </a:rPr>
              <a:t>courses</a:t>
            </a:r>
            <a:r>
              <a:rPr lang="pl-PL" b="1" dirty="0">
                <a:solidFill>
                  <a:schemeClr val="bg2"/>
                </a:solidFill>
              </a:rPr>
              <a:t> on the </a:t>
            </a:r>
            <a:r>
              <a:rPr lang="pl-PL" b="1" dirty="0" err="1">
                <a:solidFill>
                  <a:schemeClr val="bg2"/>
                </a:solidFill>
              </a:rPr>
              <a:t>example</a:t>
            </a:r>
            <a:r>
              <a:rPr lang="pl-PL" b="1" dirty="0">
                <a:solidFill>
                  <a:schemeClr val="bg2"/>
                </a:solidFill>
              </a:rPr>
              <a:t> of English </a:t>
            </a:r>
            <a:r>
              <a:rPr lang="pl-PL" b="1" dirty="0" err="1">
                <a:solidFill>
                  <a:schemeClr val="bg2"/>
                </a:solidFill>
              </a:rPr>
              <a:t>language</a:t>
            </a:r>
            <a:r>
              <a:rPr lang="pl-PL" b="1" dirty="0">
                <a:solidFill>
                  <a:schemeClr val="bg2"/>
                </a:solidFill>
              </a:rPr>
              <a:t>    </a:t>
            </a:r>
            <a:r>
              <a:rPr lang="pl-PL" b="1" dirty="0" err="1">
                <a:solidFill>
                  <a:schemeClr val="bg2"/>
                </a:solidFill>
              </a:rPr>
              <a:t>courses</a:t>
            </a:r>
            <a:r>
              <a:rPr lang="pl-PL" b="1" dirty="0">
                <a:solidFill>
                  <a:schemeClr val="bg2"/>
                </a:solidFill>
              </a:rPr>
              <a:t> for </a:t>
            </a:r>
            <a:r>
              <a:rPr lang="pl-PL" b="1" dirty="0" err="1">
                <a:solidFill>
                  <a:schemeClr val="bg2"/>
                </a:solidFill>
              </a:rPr>
              <a:t>aircraft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maintenance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purposes</a:t>
            </a:r>
            <a:r>
              <a:rPr lang="pl-PL" b="1" dirty="0">
                <a:solidFill>
                  <a:schemeClr val="bg2"/>
                </a:solidFill>
              </a:rPr>
              <a:t> „    </a:t>
            </a:r>
          </a:p>
          <a:p>
            <a:pPr>
              <a:defRPr/>
            </a:pPr>
            <a:r>
              <a:rPr lang="pl-PL" b="1" dirty="0">
                <a:solidFill>
                  <a:schemeClr val="bg2"/>
                </a:solidFill>
              </a:rPr>
              <a:t>Agnieszka Burda, </a:t>
            </a:r>
            <a:r>
              <a:rPr lang="pl-PL" b="1" dirty="0" err="1">
                <a:solidFill>
                  <a:schemeClr val="bg2"/>
                </a:solidFill>
              </a:rPr>
              <a:t>Deputy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Head</a:t>
            </a:r>
            <a:r>
              <a:rPr lang="pl-PL" b="1" dirty="0">
                <a:solidFill>
                  <a:schemeClr val="bg2"/>
                </a:solidFill>
              </a:rPr>
              <a:t>  </a:t>
            </a:r>
            <a:r>
              <a:rPr lang="pl-PL" b="1" dirty="0" err="1">
                <a:solidFill>
                  <a:schemeClr val="bg2"/>
                </a:solidFill>
              </a:rPr>
              <a:t>Foreign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Languages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Department</a:t>
            </a:r>
            <a:endParaRPr lang="pl-PL" b="1" dirty="0">
              <a:solidFill>
                <a:schemeClr val="bg2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2875433" y="6516052"/>
            <a:ext cx="3168351" cy="36933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bg2"/>
                </a:solidFill>
              </a:rPr>
              <a:t> POLISH AIR FORCE UNIVERSITY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363985" y="-32038"/>
            <a:ext cx="79928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2"/>
                </a:solidFill>
              </a:rPr>
              <a:t>BILC SEMINAR, COPENHAGEN 6-11.10.2019</a:t>
            </a:r>
          </a:p>
          <a:p>
            <a:pPr algn="ctr"/>
            <a:endParaRPr lang="pl-PL" sz="2000" b="1" dirty="0">
              <a:solidFill>
                <a:schemeClr val="bg2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621020"/>
            <a:ext cx="3902968" cy="260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2714625"/>
            <a:ext cx="8643938" cy="2214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dirty="0"/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248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r>
              <a:rPr lang="pl-PL" sz="2400" b="1" dirty="0" err="1">
                <a:solidFill>
                  <a:srgbClr val="C00000"/>
                </a:solidFill>
              </a:rPr>
              <a:t>AMTs</a:t>
            </a:r>
            <a:r>
              <a:rPr lang="pl-PL" sz="2400" b="1" dirty="0">
                <a:solidFill>
                  <a:srgbClr val="C00000"/>
                </a:solidFill>
              </a:rPr>
              <a:t>’ </a:t>
            </a:r>
            <a:r>
              <a:rPr lang="pl-PL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LEARNING NEEDS</a:t>
            </a:r>
            <a:endParaRPr lang="pl-PL" sz="2400" b="1" dirty="0">
              <a:solidFill>
                <a:srgbClr val="C0000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dirty="0"/>
              <a:t>       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67544" y="1124744"/>
            <a:ext cx="828092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Reading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illustrated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breakdowns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entries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comprehension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700" b="1" dirty="0"/>
          </a:p>
          <a:p>
            <a:endParaRPr lang="pl-PL" sz="1700" b="1" dirty="0"/>
          </a:p>
          <a:p>
            <a:endParaRPr lang="pl-PL" sz="13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2714625"/>
            <a:ext cx="8643938" cy="2214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dirty="0"/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2083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SPEAKING</a:t>
            </a:r>
            <a:r>
              <a:rPr lang="pl-PL" sz="2400" b="1" dirty="0">
                <a:solidFill>
                  <a:schemeClr val="bg1">
                    <a:lumMod val="60000"/>
                    <a:lumOff val="4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b="1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dirty="0"/>
              <a:t>    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67544" y="1124744"/>
            <a:ext cx="8280920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Giving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receiving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pl-PL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performing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procedures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problem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debating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possibilities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problem</a:t>
            </a: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consensus</a:t>
            </a:r>
          </a:p>
          <a:p>
            <a:endParaRPr lang="pl-PL" sz="1700" b="1" dirty="0"/>
          </a:p>
          <a:p>
            <a:endParaRPr lang="pl-PL" sz="1700" b="1" dirty="0"/>
          </a:p>
          <a:p>
            <a:endParaRPr lang="pl-PL" b="1" dirty="0"/>
          </a:p>
          <a:p>
            <a:endParaRPr lang="pl-PL" sz="13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04333"/>
      </p:ext>
    </p:extLst>
  </p:cSld>
  <p:clrMapOvr>
    <a:masterClrMapping/>
  </p:clrMapOvr>
  <p:transition spd="med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2714625"/>
            <a:ext cx="8643938" cy="2214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dirty="0"/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248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LISTENING</a:t>
            </a:r>
            <a:endParaRPr lang="pl-PL" sz="2400" b="1" dirty="0">
              <a:solidFill>
                <a:srgbClr val="C0000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dirty="0"/>
              <a:t>    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67544" y="1124744"/>
            <a:ext cx="828092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spoken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pl-PL" sz="2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duties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foreign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counterparts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possibilities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solving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problem</a:t>
            </a:r>
          </a:p>
          <a:p>
            <a:pPr>
              <a:buFont typeface="Wingdings" pitchFamily="2" charset="2"/>
              <a:buChar char="Ø"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Reaching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consensus</a:t>
            </a: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3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18438"/>
      </p:ext>
    </p:extLst>
  </p:cSld>
  <p:clrMapOvr>
    <a:masterClrMapping/>
  </p:clrMapOvr>
  <p:transition spd="med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 WRITING TASKS</a:t>
            </a:r>
          </a:p>
        </p:txBody>
      </p:sp>
      <p:sp>
        <p:nvSpPr>
          <p:cNvPr id="8" name="Prostokąt 7"/>
          <p:cNvSpPr/>
          <p:nvPr/>
        </p:nvSpPr>
        <p:spPr>
          <a:xfrm>
            <a:off x="827584" y="1268760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and to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point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Mostly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elliptical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sentences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convey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observations that technicians may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GB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enter in their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n-GB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cards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Basic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entries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</a:t>
            </a:r>
            <a:r>
              <a:rPr lang="pl-PL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436355" y="5718405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755576" y="2420888"/>
            <a:ext cx="698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performed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filter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replaced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785786" y="2786058"/>
            <a:ext cx="7098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Inspection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NLG tire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tx1"/>
              </a:buClr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depth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below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minimum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replaced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785786" y="3357562"/>
            <a:ext cx="7098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action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taken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cracks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 </a:t>
            </a:r>
          </a:p>
          <a:p>
            <a:pPr>
              <a:buClr>
                <a:schemeClr val="tx1"/>
              </a:buClr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857224" y="4005064"/>
            <a:ext cx="705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Serviceable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LRU (</a:t>
            </a:r>
            <a:r>
              <a:rPr lang="pl-PL" b="1" i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</a:t>
            </a:r>
            <a:r>
              <a:rPr lang="pl-PL" b="1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i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replaceable</a:t>
            </a:r>
            <a:r>
              <a:rPr lang="pl-PL" b="1" i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Clr>
                <a:schemeClr val="tx1"/>
              </a:buClr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correct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857224" y="4643446"/>
            <a:ext cx="7747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Servicing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Replenished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1 liter 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857224" y="5072074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deferred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</a:t>
            </a:r>
            <a:r>
              <a:rPr lang="pl-PL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cracked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but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serviceable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Clr>
                <a:schemeClr val="tx1"/>
              </a:buClr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Replacement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deferred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until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>
              <a:buClr>
                <a:schemeClr val="tx1"/>
              </a:buClr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of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97122"/>
      </p:ext>
    </p:extLst>
  </p:cSld>
  <p:clrMapOvr>
    <a:masterClrMapping/>
  </p:clrMapOvr>
  <p:transition spd="med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2714625"/>
            <a:ext cx="8643938" cy="2214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dirty="0"/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248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l-PL" sz="24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b="1" dirty="0">
                <a:solidFill>
                  <a:srgbClr val="C00000"/>
                </a:solidFill>
              </a:rPr>
              <a:t>READING - DOCUMENT TYPES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00B0F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dirty="0"/>
              <a:t>     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467544" y="1124744"/>
            <a:ext cx="828092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b="1" dirty="0" err="1">
                <a:solidFill>
                  <a:schemeClr val="bg2"/>
                </a:solidFill>
              </a:rPr>
              <a:t>manuals</a:t>
            </a:r>
            <a:r>
              <a:rPr lang="pl-PL" b="1" dirty="0">
                <a:solidFill>
                  <a:schemeClr val="bg2"/>
                </a:solidFill>
              </a:rPr>
              <a:t>, </a:t>
            </a:r>
            <a:r>
              <a:rPr lang="pl-PL" b="1" dirty="0" err="1">
                <a:solidFill>
                  <a:schemeClr val="bg2"/>
                </a:solidFill>
              </a:rPr>
              <a:t>job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guides</a:t>
            </a:r>
            <a:r>
              <a:rPr lang="pl-PL" b="1" dirty="0">
                <a:solidFill>
                  <a:schemeClr val="bg2"/>
                </a:solidFill>
              </a:rPr>
              <a:t>, </a:t>
            </a:r>
            <a:r>
              <a:rPr lang="pl-PL" b="1" dirty="0" err="1">
                <a:solidFill>
                  <a:schemeClr val="bg2"/>
                </a:solidFill>
              </a:rPr>
              <a:t>illustrated</a:t>
            </a:r>
            <a:r>
              <a:rPr lang="pl-PL" b="1" dirty="0">
                <a:solidFill>
                  <a:schemeClr val="bg2"/>
                </a:solidFill>
              </a:rPr>
              <a:t> parts </a:t>
            </a:r>
            <a:r>
              <a:rPr lang="pl-PL" b="1" dirty="0" err="1">
                <a:solidFill>
                  <a:schemeClr val="bg2"/>
                </a:solidFill>
              </a:rPr>
              <a:t>breakdowns</a:t>
            </a:r>
            <a:r>
              <a:rPr lang="pl-PL" b="1" dirty="0">
                <a:solidFill>
                  <a:schemeClr val="bg2"/>
                </a:solidFill>
              </a:rPr>
              <a:t>, </a:t>
            </a:r>
            <a:r>
              <a:rPr lang="pl-PL" b="1" dirty="0" err="1">
                <a:solidFill>
                  <a:schemeClr val="bg2"/>
                </a:solidFill>
              </a:rPr>
              <a:t>block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diagrams</a:t>
            </a:r>
            <a:r>
              <a:rPr lang="pl-PL" b="1" dirty="0">
                <a:solidFill>
                  <a:schemeClr val="bg2"/>
                </a:solidFill>
              </a:rPr>
              <a:t>, </a:t>
            </a:r>
            <a:r>
              <a:rPr lang="pl-PL" b="1" dirty="0" err="1">
                <a:solidFill>
                  <a:schemeClr val="bg2"/>
                </a:solidFill>
              </a:rPr>
              <a:t>flow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charts</a:t>
            </a:r>
            <a:r>
              <a:rPr lang="pl-PL" b="1" dirty="0">
                <a:solidFill>
                  <a:schemeClr val="bg2"/>
                </a:solidFill>
              </a:rPr>
              <a:t>, </a:t>
            </a:r>
          </a:p>
          <a:p>
            <a:pPr algn="ctr"/>
            <a:r>
              <a:rPr lang="pl-PL" b="1" dirty="0" err="1">
                <a:solidFill>
                  <a:schemeClr val="bg2"/>
                </a:solidFill>
              </a:rPr>
              <a:t>work</a:t>
            </a:r>
            <a:r>
              <a:rPr lang="pl-PL" b="1" dirty="0">
                <a:solidFill>
                  <a:schemeClr val="bg2"/>
                </a:solidFill>
              </a:rPr>
              <a:t> </a:t>
            </a:r>
            <a:r>
              <a:rPr lang="pl-PL" b="1" dirty="0" err="1">
                <a:solidFill>
                  <a:schemeClr val="bg2"/>
                </a:solidFill>
              </a:rPr>
              <a:t>cards</a:t>
            </a:r>
            <a:r>
              <a:rPr lang="pl-PL" b="1" dirty="0">
                <a:solidFill>
                  <a:schemeClr val="bg2"/>
                </a:solidFill>
              </a:rPr>
              <a:t> etc</a:t>
            </a:r>
            <a:r>
              <a:rPr lang="pl-PL" sz="1700" b="1" dirty="0">
                <a:solidFill>
                  <a:schemeClr val="bg2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pl-PL" sz="1700" b="1" dirty="0"/>
          </a:p>
          <a:p>
            <a:pPr>
              <a:buFont typeface="Wingdings" pitchFamily="2" charset="2"/>
              <a:buChar char="Ø"/>
            </a:pPr>
            <a:endParaRPr lang="pl-PL" sz="1700" b="1" dirty="0"/>
          </a:p>
          <a:p>
            <a:endParaRPr lang="pl-PL" sz="1700" b="1" dirty="0"/>
          </a:p>
          <a:p>
            <a:endParaRPr lang="pl-PL" sz="1700" b="1" dirty="0"/>
          </a:p>
          <a:p>
            <a:endParaRPr lang="pl-PL" b="1" dirty="0"/>
          </a:p>
          <a:p>
            <a:endParaRPr lang="pl-PL" b="1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3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az 9" descr="Flow charts and diagram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2071678"/>
            <a:ext cx="7286675" cy="400052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177132"/>
      </p:ext>
    </p:extLst>
  </p:cSld>
  <p:clrMapOvr>
    <a:masterClrMapping/>
  </p:clrMapOvr>
  <p:transition spd="med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142844" y="1643050"/>
            <a:ext cx="8786844" cy="2643206"/>
          </a:xfrm>
        </p:spPr>
        <p:txBody>
          <a:bodyPr>
            <a:normAutofit fontScale="32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>
              <a:buNone/>
            </a:pPr>
            <a:endParaRPr lang="pl-PL" sz="8000" dirty="0"/>
          </a:p>
          <a:p>
            <a:pPr>
              <a:buNone/>
            </a:pPr>
            <a:endParaRPr lang="pl-PL" sz="8000" dirty="0"/>
          </a:p>
          <a:p>
            <a:pPr algn="just">
              <a:buNone/>
            </a:pPr>
            <a:r>
              <a:rPr lang="pl-PL" sz="7200" dirty="0"/>
              <a:t>       </a:t>
            </a:r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407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000" b="1" dirty="0">
                <a:solidFill>
                  <a:srgbClr val="C00000"/>
                </a:solidFill>
              </a:rPr>
              <a:t>DOCUMENT TYPES</a:t>
            </a:r>
          </a:p>
        </p:txBody>
      </p:sp>
      <p:pic>
        <p:nvPicPr>
          <p:cNvPr id="7" name="Obraz 6" descr="Work Card_EDIT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571612"/>
            <a:ext cx="6918960" cy="445312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71645"/>
      </p:ext>
    </p:extLst>
  </p:cSld>
  <p:clrMapOvr>
    <a:masterClrMapping/>
  </p:clrMapOvr>
  <p:transition spd="med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DESIGN OF CURRICULUM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1675099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design of curriculum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683568" y="3009726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83568" y="4247777"/>
            <a:ext cx="7488832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>
                <a:solidFill>
                  <a:schemeClr val="bg2"/>
                </a:solidFill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reliable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358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TESTS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sp>
        <p:nvSpPr>
          <p:cNvPr id="11" name="object 48">
            <a:extLst>
              <a:ext uri="{FF2B5EF4-FFF2-40B4-BE49-F238E27FC236}">
                <a16:creationId xmlns:a16="http://schemas.microsoft.com/office/drawing/2014/main" id="{D287A986-10C7-4ADE-8864-C18F0FE8DB25}"/>
              </a:ext>
            </a:extLst>
          </p:cNvPr>
          <p:cNvSpPr/>
          <p:nvPr/>
        </p:nvSpPr>
        <p:spPr>
          <a:xfrm>
            <a:off x="467536" y="908720"/>
            <a:ext cx="2952335" cy="2035346"/>
          </a:xfrm>
          <a:custGeom>
            <a:avLst/>
            <a:gdLst/>
            <a:ahLst/>
            <a:cxnLst/>
            <a:rect l="l" t="t" r="r" b="b"/>
            <a:pathLst>
              <a:path w="2422474" h="2127631">
                <a:moveTo>
                  <a:pt x="2230451" y="2127631"/>
                </a:moveTo>
                <a:lnTo>
                  <a:pt x="2262201" y="2088388"/>
                </a:lnTo>
                <a:lnTo>
                  <a:pt x="2247850" y="2060956"/>
                </a:lnTo>
                <a:lnTo>
                  <a:pt x="2225625" y="2033651"/>
                </a:lnTo>
                <a:lnTo>
                  <a:pt x="2198701" y="1994281"/>
                </a:lnTo>
                <a:lnTo>
                  <a:pt x="2186001" y="1957451"/>
                </a:lnTo>
                <a:lnTo>
                  <a:pt x="2162125" y="1930019"/>
                </a:lnTo>
                <a:lnTo>
                  <a:pt x="2149425" y="1883537"/>
                </a:lnTo>
                <a:lnTo>
                  <a:pt x="2124025" y="1837182"/>
                </a:lnTo>
                <a:lnTo>
                  <a:pt x="2111325" y="1789557"/>
                </a:lnTo>
                <a:lnTo>
                  <a:pt x="2111325" y="1752600"/>
                </a:lnTo>
                <a:lnTo>
                  <a:pt x="2100276" y="1713357"/>
                </a:lnTo>
                <a:lnTo>
                  <a:pt x="2100276" y="1685925"/>
                </a:lnTo>
                <a:lnTo>
                  <a:pt x="2100276" y="1658620"/>
                </a:lnTo>
                <a:lnTo>
                  <a:pt x="2100276" y="1620520"/>
                </a:lnTo>
                <a:lnTo>
                  <a:pt x="2100276" y="1593088"/>
                </a:lnTo>
                <a:lnTo>
                  <a:pt x="2111325" y="1556131"/>
                </a:lnTo>
                <a:lnTo>
                  <a:pt x="2124025" y="1526413"/>
                </a:lnTo>
                <a:lnTo>
                  <a:pt x="2136725" y="1489456"/>
                </a:lnTo>
                <a:lnTo>
                  <a:pt x="2173301" y="1432306"/>
                </a:lnTo>
                <a:lnTo>
                  <a:pt x="2186001" y="1405001"/>
                </a:lnTo>
                <a:lnTo>
                  <a:pt x="2212925" y="1377569"/>
                </a:lnTo>
                <a:lnTo>
                  <a:pt x="2225625" y="1348994"/>
                </a:lnTo>
                <a:lnTo>
                  <a:pt x="2247850" y="1321562"/>
                </a:lnTo>
                <a:lnTo>
                  <a:pt x="2274901" y="1291844"/>
                </a:lnTo>
                <a:lnTo>
                  <a:pt x="2287601" y="1264412"/>
                </a:lnTo>
                <a:lnTo>
                  <a:pt x="2298650" y="1227582"/>
                </a:lnTo>
                <a:lnTo>
                  <a:pt x="2324050" y="1199007"/>
                </a:lnTo>
                <a:lnTo>
                  <a:pt x="2336750" y="1171575"/>
                </a:lnTo>
                <a:lnTo>
                  <a:pt x="2349450" y="1133475"/>
                </a:lnTo>
                <a:lnTo>
                  <a:pt x="2373326" y="1104900"/>
                </a:lnTo>
                <a:lnTo>
                  <a:pt x="2386026" y="1058545"/>
                </a:lnTo>
                <a:lnTo>
                  <a:pt x="2400250" y="1010920"/>
                </a:lnTo>
                <a:lnTo>
                  <a:pt x="2412950" y="964438"/>
                </a:lnTo>
                <a:lnTo>
                  <a:pt x="2412950" y="916813"/>
                </a:lnTo>
                <a:lnTo>
                  <a:pt x="2422475" y="879856"/>
                </a:lnTo>
                <a:lnTo>
                  <a:pt x="2422475" y="852551"/>
                </a:lnTo>
                <a:lnTo>
                  <a:pt x="2422475" y="815594"/>
                </a:lnTo>
                <a:lnTo>
                  <a:pt x="2422475" y="776351"/>
                </a:lnTo>
                <a:lnTo>
                  <a:pt x="2422475" y="748919"/>
                </a:lnTo>
                <a:lnTo>
                  <a:pt x="2422475" y="711962"/>
                </a:lnTo>
                <a:lnTo>
                  <a:pt x="2422475" y="665607"/>
                </a:lnTo>
                <a:lnTo>
                  <a:pt x="2400250" y="608457"/>
                </a:lnTo>
                <a:lnTo>
                  <a:pt x="2386026" y="561975"/>
                </a:lnTo>
                <a:lnTo>
                  <a:pt x="2360626" y="506095"/>
                </a:lnTo>
                <a:lnTo>
                  <a:pt x="2311350" y="448945"/>
                </a:lnTo>
                <a:lnTo>
                  <a:pt x="2274901" y="402463"/>
                </a:lnTo>
                <a:lnTo>
                  <a:pt x="2235150" y="354838"/>
                </a:lnTo>
                <a:lnTo>
                  <a:pt x="2186001" y="308356"/>
                </a:lnTo>
                <a:lnTo>
                  <a:pt x="2136725" y="281051"/>
                </a:lnTo>
                <a:lnTo>
                  <a:pt x="2087576" y="253619"/>
                </a:lnTo>
                <a:lnTo>
                  <a:pt x="2038300" y="225044"/>
                </a:lnTo>
                <a:lnTo>
                  <a:pt x="1998676" y="197612"/>
                </a:lnTo>
                <a:lnTo>
                  <a:pt x="1962100" y="177419"/>
                </a:lnTo>
                <a:lnTo>
                  <a:pt x="1912951" y="159512"/>
                </a:lnTo>
                <a:lnTo>
                  <a:pt x="1850975" y="130937"/>
                </a:lnTo>
                <a:lnTo>
                  <a:pt x="1798651" y="113157"/>
                </a:lnTo>
                <a:lnTo>
                  <a:pt x="1725626" y="83312"/>
                </a:lnTo>
                <a:lnTo>
                  <a:pt x="1649426" y="66675"/>
                </a:lnTo>
                <a:lnTo>
                  <a:pt x="1574750" y="46482"/>
                </a:lnTo>
                <a:lnTo>
                  <a:pt x="1498550" y="36957"/>
                </a:lnTo>
                <a:lnTo>
                  <a:pt x="1424001" y="19050"/>
                </a:lnTo>
                <a:lnTo>
                  <a:pt x="1338276" y="9525"/>
                </a:lnTo>
                <a:lnTo>
                  <a:pt x="1274776" y="0"/>
                </a:lnTo>
                <a:lnTo>
                  <a:pt x="1212800" y="0"/>
                </a:lnTo>
                <a:lnTo>
                  <a:pt x="1163651" y="0"/>
                </a:lnTo>
                <a:lnTo>
                  <a:pt x="1087451" y="0"/>
                </a:lnTo>
                <a:lnTo>
                  <a:pt x="1012775" y="0"/>
                </a:lnTo>
                <a:lnTo>
                  <a:pt x="936575" y="0"/>
                </a:lnTo>
                <a:lnTo>
                  <a:pt x="874726" y="9525"/>
                </a:lnTo>
                <a:lnTo>
                  <a:pt x="838150" y="27432"/>
                </a:lnTo>
                <a:lnTo>
                  <a:pt x="788988" y="36957"/>
                </a:lnTo>
                <a:lnTo>
                  <a:pt x="749300" y="46482"/>
                </a:lnTo>
                <a:lnTo>
                  <a:pt x="700088" y="73787"/>
                </a:lnTo>
                <a:lnTo>
                  <a:pt x="638175" y="94107"/>
                </a:lnTo>
                <a:lnTo>
                  <a:pt x="601663" y="113157"/>
                </a:lnTo>
                <a:lnTo>
                  <a:pt x="549275" y="130937"/>
                </a:lnTo>
                <a:lnTo>
                  <a:pt x="500063" y="159512"/>
                </a:lnTo>
                <a:lnTo>
                  <a:pt x="463550" y="186944"/>
                </a:lnTo>
                <a:lnTo>
                  <a:pt x="401638" y="225044"/>
                </a:lnTo>
                <a:lnTo>
                  <a:pt x="350838" y="262001"/>
                </a:lnTo>
                <a:lnTo>
                  <a:pt x="312738" y="300101"/>
                </a:lnTo>
                <a:lnTo>
                  <a:pt x="276225" y="347726"/>
                </a:lnTo>
                <a:lnTo>
                  <a:pt x="249238" y="375031"/>
                </a:lnTo>
                <a:lnTo>
                  <a:pt x="214313" y="402463"/>
                </a:lnTo>
                <a:lnTo>
                  <a:pt x="200025" y="431038"/>
                </a:lnTo>
                <a:lnTo>
                  <a:pt x="174625" y="467995"/>
                </a:lnTo>
                <a:lnTo>
                  <a:pt x="163513" y="495300"/>
                </a:lnTo>
                <a:lnTo>
                  <a:pt x="138113" y="525145"/>
                </a:lnTo>
                <a:lnTo>
                  <a:pt x="125413" y="561975"/>
                </a:lnTo>
                <a:lnTo>
                  <a:pt x="112713" y="589407"/>
                </a:lnTo>
                <a:lnTo>
                  <a:pt x="88900" y="635762"/>
                </a:lnTo>
                <a:lnTo>
                  <a:pt x="76200" y="665607"/>
                </a:lnTo>
                <a:lnTo>
                  <a:pt x="61913" y="692912"/>
                </a:lnTo>
                <a:lnTo>
                  <a:pt x="39688" y="739394"/>
                </a:lnTo>
                <a:lnTo>
                  <a:pt x="25400" y="787019"/>
                </a:lnTo>
                <a:lnTo>
                  <a:pt x="25400" y="815594"/>
                </a:lnTo>
                <a:lnTo>
                  <a:pt x="25400" y="852551"/>
                </a:lnTo>
                <a:lnTo>
                  <a:pt x="12700" y="890651"/>
                </a:lnTo>
                <a:lnTo>
                  <a:pt x="12700" y="927481"/>
                </a:lnTo>
                <a:lnTo>
                  <a:pt x="12700" y="956056"/>
                </a:lnTo>
                <a:lnTo>
                  <a:pt x="0" y="983488"/>
                </a:lnTo>
                <a:lnTo>
                  <a:pt x="0" y="1020445"/>
                </a:lnTo>
                <a:lnTo>
                  <a:pt x="0" y="1058545"/>
                </a:lnTo>
                <a:lnTo>
                  <a:pt x="0" y="1096645"/>
                </a:lnTo>
                <a:lnTo>
                  <a:pt x="0" y="1133475"/>
                </a:lnTo>
                <a:lnTo>
                  <a:pt x="0" y="1171575"/>
                </a:lnTo>
                <a:lnTo>
                  <a:pt x="0" y="1218057"/>
                </a:lnTo>
                <a:lnTo>
                  <a:pt x="0" y="1245362"/>
                </a:lnTo>
                <a:lnTo>
                  <a:pt x="12700" y="1284732"/>
                </a:lnTo>
                <a:lnTo>
                  <a:pt x="12700" y="1312037"/>
                </a:lnTo>
                <a:lnTo>
                  <a:pt x="25400" y="1339469"/>
                </a:lnTo>
                <a:lnTo>
                  <a:pt x="49213" y="1385951"/>
                </a:lnTo>
                <a:lnTo>
                  <a:pt x="61913" y="1415669"/>
                </a:lnTo>
                <a:lnTo>
                  <a:pt x="88900" y="1452626"/>
                </a:lnTo>
                <a:lnTo>
                  <a:pt x="138113" y="1498981"/>
                </a:lnTo>
                <a:lnTo>
                  <a:pt x="163513" y="1526413"/>
                </a:lnTo>
                <a:lnTo>
                  <a:pt x="187325" y="1556131"/>
                </a:lnTo>
                <a:lnTo>
                  <a:pt x="249238" y="1612138"/>
                </a:lnTo>
                <a:lnTo>
                  <a:pt x="276225" y="1639570"/>
                </a:lnTo>
                <a:lnTo>
                  <a:pt x="338138" y="1676400"/>
                </a:lnTo>
                <a:lnTo>
                  <a:pt x="374650" y="1696720"/>
                </a:lnTo>
                <a:lnTo>
                  <a:pt x="414338" y="1724025"/>
                </a:lnTo>
                <a:lnTo>
                  <a:pt x="450850" y="1743075"/>
                </a:lnTo>
                <a:lnTo>
                  <a:pt x="500063" y="1760982"/>
                </a:lnTo>
                <a:lnTo>
                  <a:pt x="538163" y="1789557"/>
                </a:lnTo>
                <a:lnTo>
                  <a:pt x="574675" y="1799082"/>
                </a:lnTo>
                <a:lnTo>
                  <a:pt x="638175" y="1826387"/>
                </a:lnTo>
                <a:lnTo>
                  <a:pt x="674688" y="1837182"/>
                </a:lnTo>
                <a:lnTo>
                  <a:pt x="725488" y="1853819"/>
                </a:lnTo>
                <a:lnTo>
                  <a:pt x="762000" y="1864487"/>
                </a:lnTo>
                <a:lnTo>
                  <a:pt x="798513" y="1864487"/>
                </a:lnTo>
                <a:lnTo>
                  <a:pt x="838150" y="1874012"/>
                </a:lnTo>
                <a:lnTo>
                  <a:pt x="912826" y="1883537"/>
                </a:lnTo>
                <a:lnTo>
                  <a:pt x="949275" y="1883537"/>
                </a:lnTo>
                <a:lnTo>
                  <a:pt x="1012775" y="1893062"/>
                </a:lnTo>
                <a:lnTo>
                  <a:pt x="1074751" y="1901444"/>
                </a:lnTo>
                <a:lnTo>
                  <a:pt x="1111200" y="1910969"/>
                </a:lnTo>
                <a:lnTo>
                  <a:pt x="1150951" y="1910969"/>
                </a:lnTo>
                <a:lnTo>
                  <a:pt x="1212800" y="1920494"/>
                </a:lnTo>
                <a:lnTo>
                  <a:pt x="1262076" y="1939544"/>
                </a:lnTo>
                <a:lnTo>
                  <a:pt x="1298525" y="1939544"/>
                </a:lnTo>
                <a:lnTo>
                  <a:pt x="1350976" y="1939544"/>
                </a:lnTo>
                <a:lnTo>
                  <a:pt x="1387425" y="1947926"/>
                </a:lnTo>
                <a:lnTo>
                  <a:pt x="1436701" y="1947926"/>
                </a:lnTo>
                <a:lnTo>
                  <a:pt x="1485850" y="1957451"/>
                </a:lnTo>
                <a:lnTo>
                  <a:pt x="1525601" y="1966976"/>
                </a:lnTo>
                <a:lnTo>
                  <a:pt x="1562050" y="1977644"/>
                </a:lnTo>
                <a:lnTo>
                  <a:pt x="1600150" y="1987169"/>
                </a:lnTo>
                <a:lnTo>
                  <a:pt x="1663650" y="1994281"/>
                </a:lnTo>
                <a:lnTo>
                  <a:pt x="1700226" y="2005076"/>
                </a:lnTo>
                <a:lnTo>
                  <a:pt x="1736675" y="2014601"/>
                </a:lnTo>
                <a:lnTo>
                  <a:pt x="1774775" y="2024126"/>
                </a:lnTo>
                <a:lnTo>
                  <a:pt x="1824051" y="2033651"/>
                </a:lnTo>
                <a:lnTo>
                  <a:pt x="1860500" y="2033651"/>
                </a:lnTo>
                <a:lnTo>
                  <a:pt x="1900251" y="2051431"/>
                </a:lnTo>
                <a:lnTo>
                  <a:pt x="1936700" y="2051431"/>
                </a:lnTo>
                <a:lnTo>
                  <a:pt x="1974800" y="2060956"/>
                </a:lnTo>
                <a:lnTo>
                  <a:pt x="2011376" y="2060956"/>
                </a:lnTo>
                <a:lnTo>
                  <a:pt x="2047825" y="2070481"/>
                </a:lnTo>
                <a:lnTo>
                  <a:pt x="2087576" y="2070481"/>
                </a:lnTo>
                <a:lnTo>
                  <a:pt x="2124025" y="2070481"/>
                </a:lnTo>
                <a:lnTo>
                  <a:pt x="2162125" y="2088388"/>
                </a:lnTo>
                <a:lnTo>
                  <a:pt x="2198701" y="2088388"/>
                </a:lnTo>
                <a:lnTo>
                  <a:pt x="2235150" y="2097913"/>
                </a:lnTo>
                <a:lnTo>
                  <a:pt x="2230451" y="2127631"/>
                </a:lnTo>
              </a:path>
            </a:pathLst>
          </a:custGeom>
          <a:solidFill>
            <a:srgbClr val="A9D8F0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I’m afraid that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we’ll have to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pl-PL" spc="10" dirty="0" err="1">
                <a:solidFill>
                  <a:srgbClr val="002060"/>
                </a:solidFill>
                <a:latin typeface="Arial"/>
                <a:cs typeface="Arial"/>
              </a:rPr>
              <a:t>remove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</a:t>
            </a:r>
            <a:r>
              <a:rPr lang="pl-PL" spc="10" dirty="0" err="1">
                <a:solidFill>
                  <a:srgbClr val="002060"/>
                </a:solidFill>
                <a:latin typeface="Arial"/>
                <a:cs typeface="Arial"/>
              </a:rPr>
              <a:t>your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appendix</a:t>
            </a:r>
            <a:endParaRPr lang="pl-PL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pic>
        <p:nvPicPr>
          <p:cNvPr id="14" name="Image">
            <a:extLst>
              <a:ext uri="{FF2B5EF4-FFF2-40B4-BE49-F238E27FC236}">
                <a16:creationId xmlns:a16="http://schemas.microsoft.com/office/drawing/2014/main" id="{9666AA00-5DD7-4B65-9709-6976383CF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292793"/>
            <a:ext cx="3927954" cy="3229431"/>
          </a:xfrm>
          <a:prstGeom prst="rect">
            <a:avLst/>
          </a:prstGeom>
        </p:spPr>
      </p:pic>
      <p:sp>
        <p:nvSpPr>
          <p:cNvPr id="16" name="object 50">
            <a:extLst>
              <a:ext uri="{FF2B5EF4-FFF2-40B4-BE49-F238E27FC236}">
                <a16:creationId xmlns:a16="http://schemas.microsoft.com/office/drawing/2014/main" id="{D5BD0340-10A3-45EA-9A3A-D33647564CB3}"/>
              </a:ext>
            </a:extLst>
          </p:cNvPr>
          <p:cNvSpPr/>
          <p:nvPr/>
        </p:nvSpPr>
        <p:spPr>
          <a:xfrm>
            <a:off x="5929376" y="1285875"/>
            <a:ext cx="2649474" cy="2148586"/>
          </a:xfrm>
          <a:custGeom>
            <a:avLst/>
            <a:gdLst/>
            <a:ahLst/>
            <a:cxnLst/>
            <a:rect l="l" t="t" r="r" b="b"/>
            <a:pathLst>
              <a:path w="2649474" h="2148586">
                <a:moveTo>
                  <a:pt x="45974" y="1809369"/>
                </a:moveTo>
                <a:lnTo>
                  <a:pt x="76200" y="1764792"/>
                </a:lnTo>
                <a:lnTo>
                  <a:pt x="101600" y="1697228"/>
                </a:lnTo>
                <a:lnTo>
                  <a:pt x="112649" y="1651254"/>
                </a:lnTo>
                <a:lnTo>
                  <a:pt x="138049" y="1605280"/>
                </a:lnTo>
                <a:lnTo>
                  <a:pt x="150749" y="1547749"/>
                </a:lnTo>
                <a:lnTo>
                  <a:pt x="174625" y="1503299"/>
                </a:lnTo>
                <a:lnTo>
                  <a:pt x="187325" y="1458722"/>
                </a:lnTo>
                <a:lnTo>
                  <a:pt x="201549" y="1414145"/>
                </a:lnTo>
                <a:lnTo>
                  <a:pt x="214249" y="1378204"/>
                </a:lnTo>
                <a:lnTo>
                  <a:pt x="214249" y="1345184"/>
                </a:lnTo>
                <a:lnTo>
                  <a:pt x="214249" y="1300607"/>
                </a:lnTo>
                <a:lnTo>
                  <a:pt x="214249" y="1256030"/>
                </a:lnTo>
                <a:lnTo>
                  <a:pt x="214249" y="1208659"/>
                </a:lnTo>
                <a:lnTo>
                  <a:pt x="214249" y="1175639"/>
                </a:lnTo>
                <a:lnTo>
                  <a:pt x="214249" y="1131062"/>
                </a:lnTo>
                <a:lnTo>
                  <a:pt x="214249" y="1074928"/>
                </a:lnTo>
                <a:lnTo>
                  <a:pt x="201549" y="1039114"/>
                </a:lnTo>
                <a:lnTo>
                  <a:pt x="187325" y="1005967"/>
                </a:lnTo>
                <a:lnTo>
                  <a:pt x="165100" y="938403"/>
                </a:lnTo>
                <a:lnTo>
                  <a:pt x="150749" y="905383"/>
                </a:lnTo>
                <a:lnTo>
                  <a:pt x="125349" y="860806"/>
                </a:lnTo>
                <a:lnTo>
                  <a:pt x="112649" y="824865"/>
                </a:lnTo>
                <a:lnTo>
                  <a:pt x="88900" y="780415"/>
                </a:lnTo>
                <a:lnTo>
                  <a:pt x="49149" y="711327"/>
                </a:lnTo>
                <a:lnTo>
                  <a:pt x="39624" y="678307"/>
                </a:lnTo>
                <a:lnTo>
                  <a:pt x="26924" y="643890"/>
                </a:lnTo>
                <a:lnTo>
                  <a:pt x="0" y="610743"/>
                </a:lnTo>
                <a:lnTo>
                  <a:pt x="0" y="554736"/>
                </a:lnTo>
                <a:lnTo>
                  <a:pt x="0" y="497205"/>
                </a:lnTo>
                <a:lnTo>
                  <a:pt x="0" y="452755"/>
                </a:lnTo>
                <a:lnTo>
                  <a:pt x="0" y="408178"/>
                </a:lnTo>
                <a:lnTo>
                  <a:pt x="0" y="360680"/>
                </a:lnTo>
                <a:lnTo>
                  <a:pt x="14224" y="316103"/>
                </a:lnTo>
                <a:lnTo>
                  <a:pt x="26924" y="283083"/>
                </a:lnTo>
                <a:lnTo>
                  <a:pt x="49149" y="238506"/>
                </a:lnTo>
                <a:lnTo>
                  <a:pt x="88900" y="202692"/>
                </a:lnTo>
                <a:lnTo>
                  <a:pt x="150749" y="158115"/>
                </a:lnTo>
                <a:lnTo>
                  <a:pt x="214249" y="113538"/>
                </a:lnTo>
                <a:lnTo>
                  <a:pt x="250825" y="90551"/>
                </a:lnTo>
                <a:lnTo>
                  <a:pt x="288925" y="68961"/>
                </a:lnTo>
                <a:lnTo>
                  <a:pt x="325374" y="57531"/>
                </a:lnTo>
                <a:lnTo>
                  <a:pt x="361950" y="44577"/>
                </a:lnTo>
                <a:lnTo>
                  <a:pt x="401574" y="33020"/>
                </a:lnTo>
                <a:lnTo>
                  <a:pt x="438150" y="21590"/>
                </a:lnTo>
                <a:lnTo>
                  <a:pt x="487299" y="12953"/>
                </a:lnTo>
                <a:lnTo>
                  <a:pt x="561975" y="0"/>
                </a:lnTo>
                <a:lnTo>
                  <a:pt x="663575" y="0"/>
                </a:lnTo>
                <a:lnTo>
                  <a:pt x="727075" y="0"/>
                </a:lnTo>
                <a:lnTo>
                  <a:pt x="763524" y="0"/>
                </a:lnTo>
                <a:lnTo>
                  <a:pt x="825500" y="0"/>
                </a:lnTo>
                <a:lnTo>
                  <a:pt x="901700" y="0"/>
                </a:lnTo>
                <a:lnTo>
                  <a:pt x="976249" y="12953"/>
                </a:lnTo>
                <a:lnTo>
                  <a:pt x="1074674" y="33020"/>
                </a:lnTo>
                <a:lnTo>
                  <a:pt x="1163574" y="44577"/>
                </a:lnTo>
                <a:lnTo>
                  <a:pt x="1236599" y="68961"/>
                </a:lnTo>
                <a:lnTo>
                  <a:pt x="1289050" y="68961"/>
                </a:lnTo>
                <a:lnTo>
                  <a:pt x="1325499" y="77596"/>
                </a:lnTo>
                <a:lnTo>
                  <a:pt x="1362075" y="90551"/>
                </a:lnTo>
                <a:lnTo>
                  <a:pt x="1414399" y="101981"/>
                </a:lnTo>
                <a:lnTo>
                  <a:pt x="1476375" y="113538"/>
                </a:lnTo>
                <a:lnTo>
                  <a:pt x="1525524" y="124968"/>
                </a:lnTo>
                <a:lnTo>
                  <a:pt x="1562100" y="146558"/>
                </a:lnTo>
                <a:lnTo>
                  <a:pt x="1601724" y="158115"/>
                </a:lnTo>
                <a:lnTo>
                  <a:pt x="1651000" y="182499"/>
                </a:lnTo>
                <a:lnTo>
                  <a:pt x="1700149" y="202692"/>
                </a:lnTo>
                <a:lnTo>
                  <a:pt x="1762125" y="227076"/>
                </a:lnTo>
                <a:lnTo>
                  <a:pt x="1825625" y="260096"/>
                </a:lnTo>
                <a:lnTo>
                  <a:pt x="1887474" y="283083"/>
                </a:lnTo>
                <a:lnTo>
                  <a:pt x="1936750" y="316103"/>
                </a:lnTo>
                <a:lnTo>
                  <a:pt x="1985899" y="352044"/>
                </a:lnTo>
                <a:lnTo>
                  <a:pt x="2038350" y="385190"/>
                </a:lnTo>
                <a:lnTo>
                  <a:pt x="2087499" y="408178"/>
                </a:lnTo>
                <a:lnTo>
                  <a:pt x="2124075" y="441198"/>
                </a:lnTo>
                <a:lnTo>
                  <a:pt x="2163699" y="474218"/>
                </a:lnTo>
                <a:lnTo>
                  <a:pt x="2200275" y="497205"/>
                </a:lnTo>
                <a:lnTo>
                  <a:pt x="2249424" y="530352"/>
                </a:lnTo>
                <a:lnTo>
                  <a:pt x="2262124" y="566165"/>
                </a:lnTo>
                <a:lnTo>
                  <a:pt x="2298700" y="599313"/>
                </a:lnTo>
                <a:lnTo>
                  <a:pt x="2324100" y="655320"/>
                </a:lnTo>
                <a:lnTo>
                  <a:pt x="2351024" y="691261"/>
                </a:lnTo>
                <a:lnTo>
                  <a:pt x="2400300" y="747268"/>
                </a:lnTo>
                <a:lnTo>
                  <a:pt x="2424049" y="780415"/>
                </a:lnTo>
                <a:lnTo>
                  <a:pt x="2449449" y="824865"/>
                </a:lnTo>
                <a:lnTo>
                  <a:pt x="2486025" y="880999"/>
                </a:lnTo>
                <a:lnTo>
                  <a:pt x="2525649" y="938403"/>
                </a:lnTo>
                <a:lnTo>
                  <a:pt x="2547874" y="982980"/>
                </a:lnTo>
                <a:lnTo>
                  <a:pt x="2574925" y="1018921"/>
                </a:lnTo>
                <a:lnTo>
                  <a:pt x="2611374" y="1074928"/>
                </a:lnTo>
                <a:lnTo>
                  <a:pt x="2624074" y="1119505"/>
                </a:lnTo>
                <a:lnTo>
                  <a:pt x="2636774" y="1152525"/>
                </a:lnTo>
                <a:lnTo>
                  <a:pt x="2636774" y="1188466"/>
                </a:lnTo>
                <a:lnTo>
                  <a:pt x="2649474" y="1233043"/>
                </a:lnTo>
                <a:lnTo>
                  <a:pt x="2649474" y="1289177"/>
                </a:lnTo>
                <a:lnTo>
                  <a:pt x="2649474" y="1345184"/>
                </a:lnTo>
                <a:lnTo>
                  <a:pt x="2649474" y="1402715"/>
                </a:lnTo>
                <a:lnTo>
                  <a:pt x="2649474" y="1470152"/>
                </a:lnTo>
                <a:lnTo>
                  <a:pt x="2649474" y="1527683"/>
                </a:lnTo>
                <a:lnTo>
                  <a:pt x="2649474" y="1572260"/>
                </a:lnTo>
                <a:lnTo>
                  <a:pt x="2649474" y="1605280"/>
                </a:lnTo>
                <a:lnTo>
                  <a:pt x="2649474" y="1639824"/>
                </a:lnTo>
                <a:lnTo>
                  <a:pt x="2649474" y="1672844"/>
                </a:lnTo>
                <a:lnTo>
                  <a:pt x="2649474" y="1708785"/>
                </a:lnTo>
                <a:lnTo>
                  <a:pt x="2649474" y="1741805"/>
                </a:lnTo>
                <a:lnTo>
                  <a:pt x="2636774" y="1774825"/>
                </a:lnTo>
                <a:lnTo>
                  <a:pt x="2624074" y="1822323"/>
                </a:lnTo>
                <a:lnTo>
                  <a:pt x="2600325" y="1866900"/>
                </a:lnTo>
                <a:lnTo>
                  <a:pt x="2574925" y="1899920"/>
                </a:lnTo>
                <a:lnTo>
                  <a:pt x="2538349" y="1934337"/>
                </a:lnTo>
                <a:lnTo>
                  <a:pt x="2486025" y="1991868"/>
                </a:lnTo>
                <a:lnTo>
                  <a:pt x="2424049" y="2024888"/>
                </a:lnTo>
                <a:lnTo>
                  <a:pt x="2387600" y="2047875"/>
                </a:lnTo>
                <a:lnTo>
                  <a:pt x="2336800" y="2069465"/>
                </a:lnTo>
                <a:lnTo>
                  <a:pt x="2298700" y="2092452"/>
                </a:lnTo>
                <a:lnTo>
                  <a:pt x="2249424" y="2104009"/>
                </a:lnTo>
                <a:lnTo>
                  <a:pt x="2200275" y="2114042"/>
                </a:lnTo>
                <a:lnTo>
                  <a:pt x="2136775" y="2125599"/>
                </a:lnTo>
                <a:lnTo>
                  <a:pt x="2062099" y="2137029"/>
                </a:lnTo>
                <a:lnTo>
                  <a:pt x="1998599" y="2148586"/>
                </a:lnTo>
                <a:lnTo>
                  <a:pt x="1936750" y="2148586"/>
                </a:lnTo>
                <a:lnTo>
                  <a:pt x="1874774" y="2148586"/>
                </a:lnTo>
                <a:lnTo>
                  <a:pt x="1825625" y="2148586"/>
                </a:lnTo>
                <a:lnTo>
                  <a:pt x="1774825" y="2148586"/>
                </a:lnTo>
                <a:lnTo>
                  <a:pt x="1736725" y="2148586"/>
                </a:lnTo>
                <a:lnTo>
                  <a:pt x="1700149" y="2148586"/>
                </a:lnTo>
                <a:lnTo>
                  <a:pt x="1663700" y="2148586"/>
                </a:lnTo>
                <a:lnTo>
                  <a:pt x="1623949" y="2148586"/>
                </a:lnTo>
                <a:lnTo>
                  <a:pt x="1587500" y="2148586"/>
                </a:lnTo>
                <a:lnTo>
                  <a:pt x="1549400" y="2148586"/>
                </a:lnTo>
                <a:lnTo>
                  <a:pt x="1500124" y="2148586"/>
                </a:lnTo>
                <a:lnTo>
                  <a:pt x="1463675" y="2137029"/>
                </a:lnTo>
                <a:lnTo>
                  <a:pt x="1423924" y="2137029"/>
                </a:lnTo>
                <a:lnTo>
                  <a:pt x="1374775" y="2125599"/>
                </a:lnTo>
                <a:lnTo>
                  <a:pt x="1325499" y="2125599"/>
                </a:lnTo>
                <a:lnTo>
                  <a:pt x="1289050" y="2114042"/>
                </a:lnTo>
                <a:lnTo>
                  <a:pt x="1249299" y="2104009"/>
                </a:lnTo>
                <a:lnTo>
                  <a:pt x="1174750" y="2069465"/>
                </a:lnTo>
                <a:lnTo>
                  <a:pt x="1125474" y="2047875"/>
                </a:lnTo>
                <a:lnTo>
                  <a:pt x="1074674" y="2036445"/>
                </a:lnTo>
                <a:lnTo>
                  <a:pt x="1025525" y="2012061"/>
                </a:lnTo>
                <a:lnTo>
                  <a:pt x="976249" y="2000504"/>
                </a:lnTo>
                <a:lnTo>
                  <a:pt x="938149" y="1991868"/>
                </a:lnTo>
                <a:lnTo>
                  <a:pt x="887349" y="1967484"/>
                </a:lnTo>
                <a:lnTo>
                  <a:pt x="850900" y="1955927"/>
                </a:lnTo>
                <a:lnTo>
                  <a:pt x="812800" y="1934337"/>
                </a:lnTo>
                <a:lnTo>
                  <a:pt x="788924" y="1899920"/>
                </a:lnTo>
                <a:lnTo>
                  <a:pt x="714375" y="1886966"/>
                </a:lnTo>
                <a:lnTo>
                  <a:pt x="663575" y="1886966"/>
                </a:lnTo>
                <a:lnTo>
                  <a:pt x="625475" y="1886966"/>
                </a:lnTo>
                <a:lnTo>
                  <a:pt x="576199" y="1878330"/>
                </a:lnTo>
                <a:lnTo>
                  <a:pt x="525399" y="1878330"/>
                </a:lnTo>
                <a:lnTo>
                  <a:pt x="487299" y="1866900"/>
                </a:lnTo>
                <a:lnTo>
                  <a:pt x="450850" y="1866900"/>
                </a:lnTo>
                <a:lnTo>
                  <a:pt x="401574" y="1866900"/>
                </a:lnTo>
                <a:lnTo>
                  <a:pt x="352425" y="1866900"/>
                </a:lnTo>
                <a:lnTo>
                  <a:pt x="299974" y="1866900"/>
                </a:lnTo>
                <a:lnTo>
                  <a:pt x="238125" y="1853946"/>
                </a:lnTo>
                <a:lnTo>
                  <a:pt x="201549" y="1853946"/>
                </a:lnTo>
                <a:lnTo>
                  <a:pt x="150749" y="1853946"/>
                </a:lnTo>
                <a:lnTo>
                  <a:pt x="112649" y="1853946"/>
                </a:lnTo>
                <a:lnTo>
                  <a:pt x="76200" y="1830959"/>
                </a:lnTo>
                <a:lnTo>
                  <a:pt x="49149" y="1797812"/>
                </a:lnTo>
                <a:lnTo>
                  <a:pt x="45974" y="1809369"/>
                </a:lnTo>
              </a:path>
            </a:pathLst>
          </a:custGeom>
          <a:solidFill>
            <a:srgbClr val="A9D8F0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Have you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ever done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this operation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before,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Doctor?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3931845"/>
      </p:ext>
    </p:extLst>
  </p:cSld>
  <p:clrMapOvr>
    <a:masterClrMapping/>
  </p:clrMapOvr>
  <p:transition spd="med"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TESTS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sp>
        <p:nvSpPr>
          <p:cNvPr id="11" name="object 48">
            <a:extLst>
              <a:ext uri="{FF2B5EF4-FFF2-40B4-BE49-F238E27FC236}">
                <a16:creationId xmlns:a16="http://schemas.microsoft.com/office/drawing/2014/main" id="{D287A986-10C7-4ADE-8864-C18F0FE8DB25}"/>
              </a:ext>
            </a:extLst>
          </p:cNvPr>
          <p:cNvSpPr/>
          <p:nvPr/>
        </p:nvSpPr>
        <p:spPr>
          <a:xfrm>
            <a:off x="467536" y="908720"/>
            <a:ext cx="2952335" cy="2035346"/>
          </a:xfrm>
          <a:custGeom>
            <a:avLst/>
            <a:gdLst/>
            <a:ahLst/>
            <a:cxnLst/>
            <a:rect l="l" t="t" r="r" b="b"/>
            <a:pathLst>
              <a:path w="2422474" h="2127631">
                <a:moveTo>
                  <a:pt x="2230451" y="2127631"/>
                </a:moveTo>
                <a:lnTo>
                  <a:pt x="2262201" y="2088388"/>
                </a:lnTo>
                <a:lnTo>
                  <a:pt x="2247850" y="2060956"/>
                </a:lnTo>
                <a:lnTo>
                  <a:pt x="2225625" y="2033651"/>
                </a:lnTo>
                <a:lnTo>
                  <a:pt x="2198701" y="1994281"/>
                </a:lnTo>
                <a:lnTo>
                  <a:pt x="2186001" y="1957451"/>
                </a:lnTo>
                <a:lnTo>
                  <a:pt x="2162125" y="1930019"/>
                </a:lnTo>
                <a:lnTo>
                  <a:pt x="2149425" y="1883537"/>
                </a:lnTo>
                <a:lnTo>
                  <a:pt x="2124025" y="1837182"/>
                </a:lnTo>
                <a:lnTo>
                  <a:pt x="2111325" y="1789557"/>
                </a:lnTo>
                <a:lnTo>
                  <a:pt x="2111325" y="1752600"/>
                </a:lnTo>
                <a:lnTo>
                  <a:pt x="2100276" y="1713357"/>
                </a:lnTo>
                <a:lnTo>
                  <a:pt x="2100276" y="1685925"/>
                </a:lnTo>
                <a:lnTo>
                  <a:pt x="2100276" y="1658620"/>
                </a:lnTo>
                <a:lnTo>
                  <a:pt x="2100276" y="1620520"/>
                </a:lnTo>
                <a:lnTo>
                  <a:pt x="2100276" y="1593088"/>
                </a:lnTo>
                <a:lnTo>
                  <a:pt x="2111325" y="1556131"/>
                </a:lnTo>
                <a:lnTo>
                  <a:pt x="2124025" y="1526413"/>
                </a:lnTo>
                <a:lnTo>
                  <a:pt x="2136725" y="1489456"/>
                </a:lnTo>
                <a:lnTo>
                  <a:pt x="2173301" y="1432306"/>
                </a:lnTo>
                <a:lnTo>
                  <a:pt x="2186001" y="1405001"/>
                </a:lnTo>
                <a:lnTo>
                  <a:pt x="2212925" y="1377569"/>
                </a:lnTo>
                <a:lnTo>
                  <a:pt x="2225625" y="1348994"/>
                </a:lnTo>
                <a:lnTo>
                  <a:pt x="2247850" y="1321562"/>
                </a:lnTo>
                <a:lnTo>
                  <a:pt x="2274901" y="1291844"/>
                </a:lnTo>
                <a:lnTo>
                  <a:pt x="2287601" y="1264412"/>
                </a:lnTo>
                <a:lnTo>
                  <a:pt x="2298650" y="1227582"/>
                </a:lnTo>
                <a:lnTo>
                  <a:pt x="2324050" y="1199007"/>
                </a:lnTo>
                <a:lnTo>
                  <a:pt x="2336750" y="1171575"/>
                </a:lnTo>
                <a:lnTo>
                  <a:pt x="2349450" y="1133475"/>
                </a:lnTo>
                <a:lnTo>
                  <a:pt x="2373326" y="1104900"/>
                </a:lnTo>
                <a:lnTo>
                  <a:pt x="2386026" y="1058545"/>
                </a:lnTo>
                <a:lnTo>
                  <a:pt x="2400250" y="1010920"/>
                </a:lnTo>
                <a:lnTo>
                  <a:pt x="2412950" y="964438"/>
                </a:lnTo>
                <a:lnTo>
                  <a:pt x="2412950" y="916813"/>
                </a:lnTo>
                <a:lnTo>
                  <a:pt x="2422475" y="879856"/>
                </a:lnTo>
                <a:lnTo>
                  <a:pt x="2422475" y="852551"/>
                </a:lnTo>
                <a:lnTo>
                  <a:pt x="2422475" y="815594"/>
                </a:lnTo>
                <a:lnTo>
                  <a:pt x="2422475" y="776351"/>
                </a:lnTo>
                <a:lnTo>
                  <a:pt x="2422475" y="748919"/>
                </a:lnTo>
                <a:lnTo>
                  <a:pt x="2422475" y="711962"/>
                </a:lnTo>
                <a:lnTo>
                  <a:pt x="2422475" y="665607"/>
                </a:lnTo>
                <a:lnTo>
                  <a:pt x="2400250" y="608457"/>
                </a:lnTo>
                <a:lnTo>
                  <a:pt x="2386026" y="561975"/>
                </a:lnTo>
                <a:lnTo>
                  <a:pt x="2360626" y="506095"/>
                </a:lnTo>
                <a:lnTo>
                  <a:pt x="2311350" y="448945"/>
                </a:lnTo>
                <a:lnTo>
                  <a:pt x="2274901" y="402463"/>
                </a:lnTo>
                <a:lnTo>
                  <a:pt x="2235150" y="354838"/>
                </a:lnTo>
                <a:lnTo>
                  <a:pt x="2186001" y="308356"/>
                </a:lnTo>
                <a:lnTo>
                  <a:pt x="2136725" y="281051"/>
                </a:lnTo>
                <a:lnTo>
                  <a:pt x="2087576" y="253619"/>
                </a:lnTo>
                <a:lnTo>
                  <a:pt x="2038300" y="225044"/>
                </a:lnTo>
                <a:lnTo>
                  <a:pt x="1998676" y="197612"/>
                </a:lnTo>
                <a:lnTo>
                  <a:pt x="1962100" y="177419"/>
                </a:lnTo>
                <a:lnTo>
                  <a:pt x="1912951" y="159512"/>
                </a:lnTo>
                <a:lnTo>
                  <a:pt x="1850975" y="130937"/>
                </a:lnTo>
                <a:lnTo>
                  <a:pt x="1798651" y="113157"/>
                </a:lnTo>
                <a:lnTo>
                  <a:pt x="1725626" y="83312"/>
                </a:lnTo>
                <a:lnTo>
                  <a:pt x="1649426" y="66675"/>
                </a:lnTo>
                <a:lnTo>
                  <a:pt x="1574750" y="46482"/>
                </a:lnTo>
                <a:lnTo>
                  <a:pt x="1498550" y="36957"/>
                </a:lnTo>
                <a:lnTo>
                  <a:pt x="1424001" y="19050"/>
                </a:lnTo>
                <a:lnTo>
                  <a:pt x="1338276" y="9525"/>
                </a:lnTo>
                <a:lnTo>
                  <a:pt x="1274776" y="0"/>
                </a:lnTo>
                <a:lnTo>
                  <a:pt x="1212800" y="0"/>
                </a:lnTo>
                <a:lnTo>
                  <a:pt x="1163651" y="0"/>
                </a:lnTo>
                <a:lnTo>
                  <a:pt x="1087451" y="0"/>
                </a:lnTo>
                <a:lnTo>
                  <a:pt x="1012775" y="0"/>
                </a:lnTo>
                <a:lnTo>
                  <a:pt x="936575" y="0"/>
                </a:lnTo>
                <a:lnTo>
                  <a:pt x="874726" y="9525"/>
                </a:lnTo>
                <a:lnTo>
                  <a:pt x="838150" y="27432"/>
                </a:lnTo>
                <a:lnTo>
                  <a:pt x="788988" y="36957"/>
                </a:lnTo>
                <a:lnTo>
                  <a:pt x="749300" y="46482"/>
                </a:lnTo>
                <a:lnTo>
                  <a:pt x="700088" y="73787"/>
                </a:lnTo>
                <a:lnTo>
                  <a:pt x="638175" y="94107"/>
                </a:lnTo>
                <a:lnTo>
                  <a:pt x="601663" y="113157"/>
                </a:lnTo>
                <a:lnTo>
                  <a:pt x="549275" y="130937"/>
                </a:lnTo>
                <a:lnTo>
                  <a:pt x="500063" y="159512"/>
                </a:lnTo>
                <a:lnTo>
                  <a:pt x="463550" y="186944"/>
                </a:lnTo>
                <a:lnTo>
                  <a:pt x="401638" y="225044"/>
                </a:lnTo>
                <a:lnTo>
                  <a:pt x="350838" y="262001"/>
                </a:lnTo>
                <a:lnTo>
                  <a:pt x="312738" y="300101"/>
                </a:lnTo>
                <a:lnTo>
                  <a:pt x="276225" y="347726"/>
                </a:lnTo>
                <a:lnTo>
                  <a:pt x="249238" y="375031"/>
                </a:lnTo>
                <a:lnTo>
                  <a:pt x="214313" y="402463"/>
                </a:lnTo>
                <a:lnTo>
                  <a:pt x="200025" y="431038"/>
                </a:lnTo>
                <a:lnTo>
                  <a:pt x="174625" y="467995"/>
                </a:lnTo>
                <a:lnTo>
                  <a:pt x="163513" y="495300"/>
                </a:lnTo>
                <a:lnTo>
                  <a:pt x="138113" y="525145"/>
                </a:lnTo>
                <a:lnTo>
                  <a:pt x="125413" y="561975"/>
                </a:lnTo>
                <a:lnTo>
                  <a:pt x="112713" y="589407"/>
                </a:lnTo>
                <a:lnTo>
                  <a:pt x="88900" y="635762"/>
                </a:lnTo>
                <a:lnTo>
                  <a:pt x="76200" y="665607"/>
                </a:lnTo>
                <a:lnTo>
                  <a:pt x="61913" y="692912"/>
                </a:lnTo>
                <a:lnTo>
                  <a:pt x="39688" y="739394"/>
                </a:lnTo>
                <a:lnTo>
                  <a:pt x="25400" y="787019"/>
                </a:lnTo>
                <a:lnTo>
                  <a:pt x="25400" y="815594"/>
                </a:lnTo>
                <a:lnTo>
                  <a:pt x="25400" y="852551"/>
                </a:lnTo>
                <a:lnTo>
                  <a:pt x="12700" y="890651"/>
                </a:lnTo>
                <a:lnTo>
                  <a:pt x="12700" y="927481"/>
                </a:lnTo>
                <a:lnTo>
                  <a:pt x="12700" y="956056"/>
                </a:lnTo>
                <a:lnTo>
                  <a:pt x="0" y="983488"/>
                </a:lnTo>
                <a:lnTo>
                  <a:pt x="0" y="1020445"/>
                </a:lnTo>
                <a:lnTo>
                  <a:pt x="0" y="1058545"/>
                </a:lnTo>
                <a:lnTo>
                  <a:pt x="0" y="1096645"/>
                </a:lnTo>
                <a:lnTo>
                  <a:pt x="0" y="1133475"/>
                </a:lnTo>
                <a:lnTo>
                  <a:pt x="0" y="1171575"/>
                </a:lnTo>
                <a:lnTo>
                  <a:pt x="0" y="1218057"/>
                </a:lnTo>
                <a:lnTo>
                  <a:pt x="0" y="1245362"/>
                </a:lnTo>
                <a:lnTo>
                  <a:pt x="12700" y="1284732"/>
                </a:lnTo>
                <a:lnTo>
                  <a:pt x="12700" y="1312037"/>
                </a:lnTo>
                <a:lnTo>
                  <a:pt x="25400" y="1339469"/>
                </a:lnTo>
                <a:lnTo>
                  <a:pt x="49213" y="1385951"/>
                </a:lnTo>
                <a:lnTo>
                  <a:pt x="61913" y="1415669"/>
                </a:lnTo>
                <a:lnTo>
                  <a:pt x="88900" y="1452626"/>
                </a:lnTo>
                <a:lnTo>
                  <a:pt x="138113" y="1498981"/>
                </a:lnTo>
                <a:lnTo>
                  <a:pt x="163513" y="1526413"/>
                </a:lnTo>
                <a:lnTo>
                  <a:pt x="187325" y="1556131"/>
                </a:lnTo>
                <a:lnTo>
                  <a:pt x="249238" y="1612138"/>
                </a:lnTo>
                <a:lnTo>
                  <a:pt x="276225" y="1639570"/>
                </a:lnTo>
                <a:lnTo>
                  <a:pt x="338138" y="1676400"/>
                </a:lnTo>
                <a:lnTo>
                  <a:pt x="374650" y="1696720"/>
                </a:lnTo>
                <a:lnTo>
                  <a:pt x="414338" y="1724025"/>
                </a:lnTo>
                <a:lnTo>
                  <a:pt x="450850" y="1743075"/>
                </a:lnTo>
                <a:lnTo>
                  <a:pt x="500063" y="1760982"/>
                </a:lnTo>
                <a:lnTo>
                  <a:pt x="538163" y="1789557"/>
                </a:lnTo>
                <a:lnTo>
                  <a:pt x="574675" y="1799082"/>
                </a:lnTo>
                <a:lnTo>
                  <a:pt x="638175" y="1826387"/>
                </a:lnTo>
                <a:lnTo>
                  <a:pt x="674688" y="1837182"/>
                </a:lnTo>
                <a:lnTo>
                  <a:pt x="725488" y="1853819"/>
                </a:lnTo>
                <a:lnTo>
                  <a:pt x="762000" y="1864487"/>
                </a:lnTo>
                <a:lnTo>
                  <a:pt x="798513" y="1864487"/>
                </a:lnTo>
                <a:lnTo>
                  <a:pt x="838150" y="1874012"/>
                </a:lnTo>
                <a:lnTo>
                  <a:pt x="912826" y="1883537"/>
                </a:lnTo>
                <a:lnTo>
                  <a:pt x="949275" y="1883537"/>
                </a:lnTo>
                <a:lnTo>
                  <a:pt x="1012775" y="1893062"/>
                </a:lnTo>
                <a:lnTo>
                  <a:pt x="1074751" y="1901444"/>
                </a:lnTo>
                <a:lnTo>
                  <a:pt x="1111200" y="1910969"/>
                </a:lnTo>
                <a:lnTo>
                  <a:pt x="1150951" y="1910969"/>
                </a:lnTo>
                <a:lnTo>
                  <a:pt x="1212800" y="1920494"/>
                </a:lnTo>
                <a:lnTo>
                  <a:pt x="1262076" y="1939544"/>
                </a:lnTo>
                <a:lnTo>
                  <a:pt x="1298525" y="1939544"/>
                </a:lnTo>
                <a:lnTo>
                  <a:pt x="1350976" y="1939544"/>
                </a:lnTo>
                <a:lnTo>
                  <a:pt x="1387425" y="1947926"/>
                </a:lnTo>
                <a:lnTo>
                  <a:pt x="1436701" y="1947926"/>
                </a:lnTo>
                <a:lnTo>
                  <a:pt x="1485850" y="1957451"/>
                </a:lnTo>
                <a:lnTo>
                  <a:pt x="1525601" y="1966976"/>
                </a:lnTo>
                <a:lnTo>
                  <a:pt x="1562050" y="1977644"/>
                </a:lnTo>
                <a:lnTo>
                  <a:pt x="1600150" y="1987169"/>
                </a:lnTo>
                <a:lnTo>
                  <a:pt x="1663650" y="1994281"/>
                </a:lnTo>
                <a:lnTo>
                  <a:pt x="1700226" y="2005076"/>
                </a:lnTo>
                <a:lnTo>
                  <a:pt x="1736675" y="2014601"/>
                </a:lnTo>
                <a:lnTo>
                  <a:pt x="1774775" y="2024126"/>
                </a:lnTo>
                <a:lnTo>
                  <a:pt x="1824051" y="2033651"/>
                </a:lnTo>
                <a:lnTo>
                  <a:pt x="1860500" y="2033651"/>
                </a:lnTo>
                <a:lnTo>
                  <a:pt x="1900251" y="2051431"/>
                </a:lnTo>
                <a:lnTo>
                  <a:pt x="1936700" y="2051431"/>
                </a:lnTo>
                <a:lnTo>
                  <a:pt x="1974800" y="2060956"/>
                </a:lnTo>
                <a:lnTo>
                  <a:pt x="2011376" y="2060956"/>
                </a:lnTo>
                <a:lnTo>
                  <a:pt x="2047825" y="2070481"/>
                </a:lnTo>
                <a:lnTo>
                  <a:pt x="2087576" y="2070481"/>
                </a:lnTo>
                <a:lnTo>
                  <a:pt x="2124025" y="2070481"/>
                </a:lnTo>
                <a:lnTo>
                  <a:pt x="2162125" y="2088388"/>
                </a:lnTo>
                <a:lnTo>
                  <a:pt x="2198701" y="2088388"/>
                </a:lnTo>
                <a:lnTo>
                  <a:pt x="2235150" y="2097913"/>
                </a:lnTo>
                <a:lnTo>
                  <a:pt x="2230451" y="2127631"/>
                </a:lnTo>
              </a:path>
            </a:pathLst>
          </a:custGeom>
          <a:solidFill>
            <a:srgbClr val="A9D8F0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No, but I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passed all 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             </a:t>
            </a:r>
            <a:endParaRPr lang="en-US" sz="2000" dirty="0">
              <a:latin typeface="Arial"/>
              <a:cs typeface="Arial"/>
            </a:endParaRPr>
          </a:p>
          <a:p>
            <a:r>
              <a:rPr lang="pl-PL" dirty="0">
                <a:latin typeface="Arial"/>
                <a:cs typeface="Arial"/>
              </a:rPr>
              <a:t>        </a:t>
            </a:r>
            <a:r>
              <a:rPr lang="pl-PL" dirty="0">
                <a:solidFill>
                  <a:schemeClr val="bg2"/>
                </a:solidFill>
                <a:latin typeface="Arial"/>
                <a:cs typeface="Arial"/>
              </a:rPr>
              <a:t>the </a:t>
            </a:r>
            <a:r>
              <a:rPr lang="pl-PL" dirty="0" err="1">
                <a:solidFill>
                  <a:schemeClr val="bg2"/>
                </a:solidFill>
                <a:latin typeface="Arial"/>
                <a:cs typeface="Arial"/>
              </a:rPr>
              <a:t>tests</a:t>
            </a:r>
            <a:r>
              <a:rPr lang="pl-PL" dirty="0">
                <a:solidFill>
                  <a:schemeClr val="bg2"/>
                </a:solidFill>
                <a:latin typeface="Arial"/>
                <a:cs typeface="Arial"/>
              </a:rPr>
              <a:t>.</a:t>
            </a:r>
            <a:endParaRPr lang="en-US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pic>
        <p:nvPicPr>
          <p:cNvPr id="14" name="Image">
            <a:extLst>
              <a:ext uri="{FF2B5EF4-FFF2-40B4-BE49-F238E27FC236}">
                <a16:creationId xmlns:a16="http://schemas.microsoft.com/office/drawing/2014/main" id="{9666AA00-5DD7-4B65-9709-6976383CF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292793"/>
            <a:ext cx="3927954" cy="3229431"/>
          </a:xfrm>
          <a:prstGeom prst="rect">
            <a:avLst/>
          </a:prstGeom>
        </p:spPr>
      </p:pic>
      <p:sp>
        <p:nvSpPr>
          <p:cNvPr id="16" name="object 50">
            <a:extLst>
              <a:ext uri="{FF2B5EF4-FFF2-40B4-BE49-F238E27FC236}">
                <a16:creationId xmlns:a16="http://schemas.microsoft.com/office/drawing/2014/main" id="{D5BD0340-10A3-45EA-9A3A-D33647564CB3}"/>
              </a:ext>
            </a:extLst>
          </p:cNvPr>
          <p:cNvSpPr/>
          <p:nvPr/>
        </p:nvSpPr>
        <p:spPr>
          <a:xfrm>
            <a:off x="5929376" y="1285875"/>
            <a:ext cx="2649474" cy="2148586"/>
          </a:xfrm>
          <a:custGeom>
            <a:avLst/>
            <a:gdLst/>
            <a:ahLst/>
            <a:cxnLst/>
            <a:rect l="l" t="t" r="r" b="b"/>
            <a:pathLst>
              <a:path w="2649474" h="2148586">
                <a:moveTo>
                  <a:pt x="45974" y="1809369"/>
                </a:moveTo>
                <a:lnTo>
                  <a:pt x="76200" y="1764792"/>
                </a:lnTo>
                <a:lnTo>
                  <a:pt x="101600" y="1697228"/>
                </a:lnTo>
                <a:lnTo>
                  <a:pt x="112649" y="1651254"/>
                </a:lnTo>
                <a:lnTo>
                  <a:pt x="138049" y="1605280"/>
                </a:lnTo>
                <a:lnTo>
                  <a:pt x="150749" y="1547749"/>
                </a:lnTo>
                <a:lnTo>
                  <a:pt x="174625" y="1503299"/>
                </a:lnTo>
                <a:lnTo>
                  <a:pt x="187325" y="1458722"/>
                </a:lnTo>
                <a:lnTo>
                  <a:pt x="201549" y="1414145"/>
                </a:lnTo>
                <a:lnTo>
                  <a:pt x="214249" y="1378204"/>
                </a:lnTo>
                <a:lnTo>
                  <a:pt x="214249" y="1345184"/>
                </a:lnTo>
                <a:lnTo>
                  <a:pt x="214249" y="1300607"/>
                </a:lnTo>
                <a:lnTo>
                  <a:pt x="214249" y="1256030"/>
                </a:lnTo>
                <a:lnTo>
                  <a:pt x="214249" y="1208659"/>
                </a:lnTo>
                <a:lnTo>
                  <a:pt x="214249" y="1175639"/>
                </a:lnTo>
                <a:lnTo>
                  <a:pt x="214249" y="1131062"/>
                </a:lnTo>
                <a:lnTo>
                  <a:pt x="214249" y="1074928"/>
                </a:lnTo>
                <a:lnTo>
                  <a:pt x="201549" y="1039114"/>
                </a:lnTo>
                <a:lnTo>
                  <a:pt x="187325" y="1005967"/>
                </a:lnTo>
                <a:lnTo>
                  <a:pt x="165100" y="938403"/>
                </a:lnTo>
                <a:lnTo>
                  <a:pt x="150749" y="905383"/>
                </a:lnTo>
                <a:lnTo>
                  <a:pt x="125349" y="860806"/>
                </a:lnTo>
                <a:lnTo>
                  <a:pt x="112649" y="824865"/>
                </a:lnTo>
                <a:lnTo>
                  <a:pt x="88900" y="780415"/>
                </a:lnTo>
                <a:lnTo>
                  <a:pt x="49149" y="711327"/>
                </a:lnTo>
                <a:lnTo>
                  <a:pt x="39624" y="678307"/>
                </a:lnTo>
                <a:lnTo>
                  <a:pt x="26924" y="643890"/>
                </a:lnTo>
                <a:lnTo>
                  <a:pt x="0" y="610743"/>
                </a:lnTo>
                <a:lnTo>
                  <a:pt x="0" y="554736"/>
                </a:lnTo>
                <a:lnTo>
                  <a:pt x="0" y="497205"/>
                </a:lnTo>
                <a:lnTo>
                  <a:pt x="0" y="452755"/>
                </a:lnTo>
                <a:lnTo>
                  <a:pt x="0" y="408178"/>
                </a:lnTo>
                <a:lnTo>
                  <a:pt x="0" y="360680"/>
                </a:lnTo>
                <a:lnTo>
                  <a:pt x="14224" y="316103"/>
                </a:lnTo>
                <a:lnTo>
                  <a:pt x="26924" y="283083"/>
                </a:lnTo>
                <a:lnTo>
                  <a:pt x="49149" y="238506"/>
                </a:lnTo>
                <a:lnTo>
                  <a:pt x="88900" y="202692"/>
                </a:lnTo>
                <a:lnTo>
                  <a:pt x="150749" y="158115"/>
                </a:lnTo>
                <a:lnTo>
                  <a:pt x="214249" y="113538"/>
                </a:lnTo>
                <a:lnTo>
                  <a:pt x="250825" y="90551"/>
                </a:lnTo>
                <a:lnTo>
                  <a:pt x="288925" y="68961"/>
                </a:lnTo>
                <a:lnTo>
                  <a:pt x="325374" y="57531"/>
                </a:lnTo>
                <a:lnTo>
                  <a:pt x="361950" y="44577"/>
                </a:lnTo>
                <a:lnTo>
                  <a:pt x="401574" y="33020"/>
                </a:lnTo>
                <a:lnTo>
                  <a:pt x="438150" y="21590"/>
                </a:lnTo>
                <a:lnTo>
                  <a:pt x="487299" y="12953"/>
                </a:lnTo>
                <a:lnTo>
                  <a:pt x="561975" y="0"/>
                </a:lnTo>
                <a:lnTo>
                  <a:pt x="663575" y="0"/>
                </a:lnTo>
                <a:lnTo>
                  <a:pt x="727075" y="0"/>
                </a:lnTo>
                <a:lnTo>
                  <a:pt x="763524" y="0"/>
                </a:lnTo>
                <a:lnTo>
                  <a:pt x="825500" y="0"/>
                </a:lnTo>
                <a:lnTo>
                  <a:pt x="901700" y="0"/>
                </a:lnTo>
                <a:lnTo>
                  <a:pt x="976249" y="12953"/>
                </a:lnTo>
                <a:lnTo>
                  <a:pt x="1074674" y="33020"/>
                </a:lnTo>
                <a:lnTo>
                  <a:pt x="1163574" y="44577"/>
                </a:lnTo>
                <a:lnTo>
                  <a:pt x="1236599" y="68961"/>
                </a:lnTo>
                <a:lnTo>
                  <a:pt x="1289050" y="68961"/>
                </a:lnTo>
                <a:lnTo>
                  <a:pt x="1325499" y="77596"/>
                </a:lnTo>
                <a:lnTo>
                  <a:pt x="1362075" y="90551"/>
                </a:lnTo>
                <a:lnTo>
                  <a:pt x="1414399" y="101981"/>
                </a:lnTo>
                <a:lnTo>
                  <a:pt x="1476375" y="113538"/>
                </a:lnTo>
                <a:lnTo>
                  <a:pt x="1525524" y="124968"/>
                </a:lnTo>
                <a:lnTo>
                  <a:pt x="1562100" y="146558"/>
                </a:lnTo>
                <a:lnTo>
                  <a:pt x="1601724" y="158115"/>
                </a:lnTo>
                <a:lnTo>
                  <a:pt x="1651000" y="182499"/>
                </a:lnTo>
                <a:lnTo>
                  <a:pt x="1700149" y="202692"/>
                </a:lnTo>
                <a:lnTo>
                  <a:pt x="1762125" y="227076"/>
                </a:lnTo>
                <a:lnTo>
                  <a:pt x="1825625" y="260096"/>
                </a:lnTo>
                <a:lnTo>
                  <a:pt x="1887474" y="283083"/>
                </a:lnTo>
                <a:lnTo>
                  <a:pt x="1936750" y="316103"/>
                </a:lnTo>
                <a:lnTo>
                  <a:pt x="1985899" y="352044"/>
                </a:lnTo>
                <a:lnTo>
                  <a:pt x="2038350" y="385190"/>
                </a:lnTo>
                <a:lnTo>
                  <a:pt x="2087499" y="408178"/>
                </a:lnTo>
                <a:lnTo>
                  <a:pt x="2124075" y="441198"/>
                </a:lnTo>
                <a:lnTo>
                  <a:pt x="2163699" y="474218"/>
                </a:lnTo>
                <a:lnTo>
                  <a:pt x="2200275" y="497205"/>
                </a:lnTo>
                <a:lnTo>
                  <a:pt x="2249424" y="530352"/>
                </a:lnTo>
                <a:lnTo>
                  <a:pt x="2262124" y="566165"/>
                </a:lnTo>
                <a:lnTo>
                  <a:pt x="2298700" y="599313"/>
                </a:lnTo>
                <a:lnTo>
                  <a:pt x="2324100" y="655320"/>
                </a:lnTo>
                <a:lnTo>
                  <a:pt x="2351024" y="691261"/>
                </a:lnTo>
                <a:lnTo>
                  <a:pt x="2400300" y="747268"/>
                </a:lnTo>
                <a:lnTo>
                  <a:pt x="2424049" y="780415"/>
                </a:lnTo>
                <a:lnTo>
                  <a:pt x="2449449" y="824865"/>
                </a:lnTo>
                <a:lnTo>
                  <a:pt x="2486025" y="880999"/>
                </a:lnTo>
                <a:lnTo>
                  <a:pt x="2525649" y="938403"/>
                </a:lnTo>
                <a:lnTo>
                  <a:pt x="2547874" y="982980"/>
                </a:lnTo>
                <a:lnTo>
                  <a:pt x="2574925" y="1018921"/>
                </a:lnTo>
                <a:lnTo>
                  <a:pt x="2611374" y="1074928"/>
                </a:lnTo>
                <a:lnTo>
                  <a:pt x="2624074" y="1119505"/>
                </a:lnTo>
                <a:lnTo>
                  <a:pt x="2636774" y="1152525"/>
                </a:lnTo>
                <a:lnTo>
                  <a:pt x="2636774" y="1188466"/>
                </a:lnTo>
                <a:lnTo>
                  <a:pt x="2649474" y="1233043"/>
                </a:lnTo>
                <a:lnTo>
                  <a:pt x="2649474" y="1289177"/>
                </a:lnTo>
                <a:lnTo>
                  <a:pt x="2649474" y="1345184"/>
                </a:lnTo>
                <a:lnTo>
                  <a:pt x="2649474" y="1402715"/>
                </a:lnTo>
                <a:lnTo>
                  <a:pt x="2649474" y="1470152"/>
                </a:lnTo>
                <a:lnTo>
                  <a:pt x="2649474" y="1527683"/>
                </a:lnTo>
                <a:lnTo>
                  <a:pt x="2649474" y="1572260"/>
                </a:lnTo>
                <a:lnTo>
                  <a:pt x="2649474" y="1605280"/>
                </a:lnTo>
                <a:lnTo>
                  <a:pt x="2649474" y="1639824"/>
                </a:lnTo>
                <a:lnTo>
                  <a:pt x="2649474" y="1672844"/>
                </a:lnTo>
                <a:lnTo>
                  <a:pt x="2649474" y="1708785"/>
                </a:lnTo>
                <a:lnTo>
                  <a:pt x="2649474" y="1741805"/>
                </a:lnTo>
                <a:lnTo>
                  <a:pt x="2636774" y="1774825"/>
                </a:lnTo>
                <a:lnTo>
                  <a:pt x="2624074" y="1822323"/>
                </a:lnTo>
                <a:lnTo>
                  <a:pt x="2600325" y="1866900"/>
                </a:lnTo>
                <a:lnTo>
                  <a:pt x="2574925" y="1899920"/>
                </a:lnTo>
                <a:lnTo>
                  <a:pt x="2538349" y="1934337"/>
                </a:lnTo>
                <a:lnTo>
                  <a:pt x="2486025" y="1991868"/>
                </a:lnTo>
                <a:lnTo>
                  <a:pt x="2424049" y="2024888"/>
                </a:lnTo>
                <a:lnTo>
                  <a:pt x="2387600" y="2047875"/>
                </a:lnTo>
                <a:lnTo>
                  <a:pt x="2336800" y="2069465"/>
                </a:lnTo>
                <a:lnTo>
                  <a:pt x="2298700" y="2092452"/>
                </a:lnTo>
                <a:lnTo>
                  <a:pt x="2249424" y="2104009"/>
                </a:lnTo>
                <a:lnTo>
                  <a:pt x="2200275" y="2114042"/>
                </a:lnTo>
                <a:lnTo>
                  <a:pt x="2136775" y="2125599"/>
                </a:lnTo>
                <a:lnTo>
                  <a:pt x="2062099" y="2137029"/>
                </a:lnTo>
                <a:lnTo>
                  <a:pt x="1998599" y="2148586"/>
                </a:lnTo>
                <a:lnTo>
                  <a:pt x="1936750" y="2148586"/>
                </a:lnTo>
                <a:lnTo>
                  <a:pt x="1874774" y="2148586"/>
                </a:lnTo>
                <a:lnTo>
                  <a:pt x="1825625" y="2148586"/>
                </a:lnTo>
                <a:lnTo>
                  <a:pt x="1774825" y="2148586"/>
                </a:lnTo>
                <a:lnTo>
                  <a:pt x="1736725" y="2148586"/>
                </a:lnTo>
                <a:lnTo>
                  <a:pt x="1700149" y="2148586"/>
                </a:lnTo>
                <a:lnTo>
                  <a:pt x="1663700" y="2148586"/>
                </a:lnTo>
                <a:lnTo>
                  <a:pt x="1623949" y="2148586"/>
                </a:lnTo>
                <a:lnTo>
                  <a:pt x="1587500" y="2148586"/>
                </a:lnTo>
                <a:lnTo>
                  <a:pt x="1549400" y="2148586"/>
                </a:lnTo>
                <a:lnTo>
                  <a:pt x="1500124" y="2148586"/>
                </a:lnTo>
                <a:lnTo>
                  <a:pt x="1463675" y="2137029"/>
                </a:lnTo>
                <a:lnTo>
                  <a:pt x="1423924" y="2137029"/>
                </a:lnTo>
                <a:lnTo>
                  <a:pt x="1374775" y="2125599"/>
                </a:lnTo>
                <a:lnTo>
                  <a:pt x="1325499" y="2125599"/>
                </a:lnTo>
                <a:lnTo>
                  <a:pt x="1289050" y="2114042"/>
                </a:lnTo>
                <a:lnTo>
                  <a:pt x="1249299" y="2104009"/>
                </a:lnTo>
                <a:lnTo>
                  <a:pt x="1174750" y="2069465"/>
                </a:lnTo>
                <a:lnTo>
                  <a:pt x="1125474" y="2047875"/>
                </a:lnTo>
                <a:lnTo>
                  <a:pt x="1074674" y="2036445"/>
                </a:lnTo>
                <a:lnTo>
                  <a:pt x="1025525" y="2012061"/>
                </a:lnTo>
                <a:lnTo>
                  <a:pt x="976249" y="2000504"/>
                </a:lnTo>
                <a:lnTo>
                  <a:pt x="938149" y="1991868"/>
                </a:lnTo>
                <a:lnTo>
                  <a:pt x="887349" y="1967484"/>
                </a:lnTo>
                <a:lnTo>
                  <a:pt x="850900" y="1955927"/>
                </a:lnTo>
                <a:lnTo>
                  <a:pt x="812800" y="1934337"/>
                </a:lnTo>
                <a:lnTo>
                  <a:pt x="788924" y="1899920"/>
                </a:lnTo>
                <a:lnTo>
                  <a:pt x="714375" y="1886966"/>
                </a:lnTo>
                <a:lnTo>
                  <a:pt x="663575" y="1886966"/>
                </a:lnTo>
                <a:lnTo>
                  <a:pt x="625475" y="1886966"/>
                </a:lnTo>
                <a:lnTo>
                  <a:pt x="576199" y="1878330"/>
                </a:lnTo>
                <a:lnTo>
                  <a:pt x="525399" y="1878330"/>
                </a:lnTo>
                <a:lnTo>
                  <a:pt x="487299" y="1866900"/>
                </a:lnTo>
                <a:lnTo>
                  <a:pt x="450850" y="1866900"/>
                </a:lnTo>
                <a:lnTo>
                  <a:pt x="401574" y="1866900"/>
                </a:lnTo>
                <a:lnTo>
                  <a:pt x="352425" y="1866900"/>
                </a:lnTo>
                <a:lnTo>
                  <a:pt x="299974" y="1866900"/>
                </a:lnTo>
                <a:lnTo>
                  <a:pt x="238125" y="1853946"/>
                </a:lnTo>
                <a:lnTo>
                  <a:pt x="201549" y="1853946"/>
                </a:lnTo>
                <a:lnTo>
                  <a:pt x="150749" y="1853946"/>
                </a:lnTo>
                <a:lnTo>
                  <a:pt x="112649" y="1853946"/>
                </a:lnTo>
                <a:lnTo>
                  <a:pt x="76200" y="1830959"/>
                </a:lnTo>
                <a:lnTo>
                  <a:pt x="49149" y="1797812"/>
                </a:lnTo>
                <a:lnTo>
                  <a:pt x="45974" y="1809369"/>
                </a:lnTo>
              </a:path>
            </a:pathLst>
          </a:custGeom>
          <a:solidFill>
            <a:srgbClr val="A9D8F0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Oh, what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sort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of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tests?</a:t>
            </a:r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5899622"/>
      </p:ext>
    </p:extLst>
  </p:cSld>
  <p:clrMapOvr>
    <a:masterClrMapping/>
  </p:clrMapOvr>
  <p:transition spd="med">
    <p:split orient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TESTS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sp>
        <p:nvSpPr>
          <p:cNvPr id="11" name="object 48">
            <a:extLst>
              <a:ext uri="{FF2B5EF4-FFF2-40B4-BE49-F238E27FC236}">
                <a16:creationId xmlns:a16="http://schemas.microsoft.com/office/drawing/2014/main" id="{D287A986-10C7-4ADE-8864-C18F0FE8DB25}"/>
              </a:ext>
            </a:extLst>
          </p:cNvPr>
          <p:cNvSpPr/>
          <p:nvPr/>
        </p:nvSpPr>
        <p:spPr>
          <a:xfrm>
            <a:off x="467536" y="908720"/>
            <a:ext cx="3240368" cy="2304256"/>
          </a:xfrm>
          <a:custGeom>
            <a:avLst/>
            <a:gdLst/>
            <a:ahLst/>
            <a:cxnLst/>
            <a:rect l="l" t="t" r="r" b="b"/>
            <a:pathLst>
              <a:path w="2422474" h="2127631">
                <a:moveTo>
                  <a:pt x="2230451" y="2127631"/>
                </a:moveTo>
                <a:lnTo>
                  <a:pt x="2262201" y="2088388"/>
                </a:lnTo>
                <a:lnTo>
                  <a:pt x="2247850" y="2060956"/>
                </a:lnTo>
                <a:lnTo>
                  <a:pt x="2225625" y="2033651"/>
                </a:lnTo>
                <a:lnTo>
                  <a:pt x="2198701" y="1994281"/>
                </a:lnTo>
                <a:lnTo>
                  <a:pt x="2186001" y="1957451"/>
                </a:lnTo>
                <a:lnTo>
                  <a:pt x="2162125" y="1930019"/>
                </a:lnTo>
                <a:lnTo>
                  <a:pt x="2149425" y="1883537"/>
                </a:lnTo>
                <a:lnTo>
                  <a:pt x="2124025" y="1837182"/>
                </a:lnTo>
                <a:lnTo>
                  <a:pt x="2111325" y="1789557"/>
                </a:lnTo>
                <a:lnTo>
                  <a:pt x="2111325" y="1752600"/>
                </a:lnTo>
                <a:lnTo>
                  <a:pt x="2100276" y="1713357"/>
                </a:lnTo>
                <a:lnTo>
                  <a:pt x="2100276" y="1685925"/>
                </a:lnTo>
                <a:lnTo>
                  <a:pt x="2100276" y="1658620"/>
                </a:lnTo>
                <a:lnTo>
                  <a:pt x="2100276" y="1620520"/>
                </a:lnTo>
                <a:lnTo>
                  <a:pt x="2100276" y="1593088"/>
                </a:lnTo>
                <a:lnTo>
                  <a:pt x="2111325" y="1556131"/>
                </a:lnTo>
                <a:lnTo>
                  <a:pt x="2124025" y="1526413"/>
                </a:lnTo>
                <a:lnTo>
                  <a:pt x="2136725" y="1489456"/>
                </a:lnTo>
                <a:lnTo>
                  <a:pt x="2173301" y="1432306"/>
                </a:lnTo>
                <a:lnTo>
                  <a:pt x="2186001" y="1405001"/>
                </a:lnTo>
                <a:lnTo>
                  <a:pt x="2212925" y="1377569"/>
                </a:lnTo>
                <a:lnTo>
                  <a:pt x="2225625" y="1348994"/>
                </a:lnTo>
                <a:lnTo>
                  <a:pt x="2247850" y="1321562"/>
                </a:lnTo>
                <a:lnTo>
                  <a:pt x="2274901" y="1291844"/>
                </a:lnTo>
                <a:lnTo>
                  <a:pt x="2287601" y="1264412"/>
                </a:lnTo>
                <a:lnTo>
                  <a:pt x="2298650" y="1227582"/>
                </a:lnTo>
                <a:lnTo>
                  <a:pt x="2324050" y="1199007"/>
                </a:lnTo>
                <a:lnTo>
                  <a:pt x="2336750" y="1171575"/>
                </a:lnTo>
                <a:lnTo>
                  <a:pt x="2349450" y="1133475"/>
                </a:lnTo>
                <a:lnTo>
                  <a:pt x="2373326" y="1104900"/>
                </a:lnTo>
                <a:lnTo>
                  <a:pt x="2386026" y="1058545"/>
                </a:lnTo>
                <a:lnTo>
                  <a:pt x="2400250" y="1010920"/>
                </a:lnTo>
                <a:lnTo>
                  <a:pt x="2412950" y="964438"/>
                </a:lnTo>
                <a:lnTo>
                  <a:pt x="2412950" y="916813"/>
                </a:lnTo>
                <a:lnTo>
                  <a:pt x="2422475" y="879856"/>
                </a:lnTo>
                <a:lnTo>
                  <a:pt x="2422475" y="852551"/>
                </a:lnTo>
                <a:lnTo>
                  <a:pt x="2422475" y="815594"/>
                </a:lnTo>
                <a:lnTo>
                  <a:pt x="2422475" y="776351"/>
                </a:lnTo>
                <a:lnTo>
                  <a:pt x="2422475" y="748919"/>
                </a:lnTo>
                <a:lnTo>
                  <a:pt x="2422475" y="711962"/>
                </a:lnTo>
                <a:lnTo>
                  <a:pt x="2422475" y="665607"/>
                </a:lnTo>
                <a:lnTo>
                  <a:pt x="2400250" y="608457"/>
                </a:lnTo>
                <a:lnTo>
                  <a:pt x="2386026" y="561975"/>
                </a:lnTo>
                <a:lnTo>
                  <a:pt x="2360626" y="506095"/>
                </a:lnTo>
                <a:lnTo>
                  <a:pt x="2311350" y="448945"/>
                </a:lnTo>
                <a:lnTo>
                  <a:pt x="2274901" y="402463"/>
                </a:lnTo>
                <a:lnTo>
                  <a:pt x="2235150" y="354838"/>
                </a:lnTo>
                <a:lnTo>
                  <a:pt x="2186001" y="308356"/>
                </a:lnTo>
                <a:lnTo>
                  <a:pt x="2136725" y="281051"/>
                </a:lnTo>
                <a:lnTo>
                  <a:pt x="2087576" y="253619"/>
                </a:lnTo>
                <a:lnTo>
                  <a:pt x="2038300" y="225044"/>
                </a:lnTo>
                <a:lnTo>
                  <a:pt x="1998676" y="197612"/>
                </a:lnTo>
                <a:lnTo>
                  <a:pt x="1962100" y="177419"/>
                </a:lnTo>
                <a:lnTo>
                  <a:pt x="1912951" y="159512"/>
                </a:lnTo>
                <a:lnTo>
                  <a:pt x="1850975" y="130937"/>
                </a:lnTo>
                <a:lnTo>
                  <a:pt x="1798651" y="113157"/>
                </a:lnTo>
                <a:lnTo>
                  <a:pt x="1725626" y="83312"/>
                </a:lnTo>
                <a:lnTo>
                  <a:pt x="1649426" y="66675"/>
                </a:lnTo>
                <a:lnTo>
                  <a:pt x="1574750" y="46482"/>
                </a:lnTo>
                <a:lnTo>
                  <a:pt x="1498550" y="36957"/>
                </a:lnTo>
                <a:lnTo>
                  <a:pt x="1424001" y="19050"/>
                </a:lnTo>
                <a:lnTo>
                  <a:pt x="1338276" y="9525"/>
                </a:lnTo>
                <a:lnTo>
                  <a:pt x="1274776" y="0"/>
                </a:lnTo>
                <a:lnTo>
                  <a:pt x="1212800" y="0"/>
                </a:lnTo>
                <a:lnTo>
                  <a:pt x="1163651" y="0"/>
                </a:lnTo>
                <a:lnTo>
                  <a:pt x="1087451" y="0"/>
                </a:lnTo>
                <a:lnTo>
                  <a:pt x="1012775" y="0"/>
                </a:lnTo>
                <a:lnTo>
                  <a:pt x="936575" y="0"/>
                </a:lnTo>
                <a:lnTo>
                  <a:pt x="874726" y="9525"/>
                </a:lnTo>
                <a:lnTo>
                  <a:pt x="838150" y="27432"/>
                </a:lnTo>
                <a:lnTo>
                  <a:pt x="788988" y="36957"/>
                </a:lnTo>
                <a:lnTo>
                  <a:pt x="749300" y="46482"/>
                </a:lnTo>
                <a:lnTo>
                  <a:pt x="700088" y="73787"/>
                </a:lnTo>
                <a:lnTo>
                  <a:pt x="638175" y="94107"/>
                </a:lnTo>
                <a:lnTo>
                  <a:pt x="601663" y="113157"/>
                </a:lnTo>
                <a:lnTo>
                  <a:pt x="549275" y="130937"/>
                </a:lnTo>
                <a:lnTo>
                  <a:pt x="500063" y="159512"/>
                </a:lnTo>
                <a:lnTo>
                  <a:pt x="463550" y="186944"/>
                </a:lnTo>
                <a:lnTo>
                  <a:pt x="401638" y="225044"/>
                </a:lnTo>
                <a:lnTo>
                  <a:pt x="350838" y="262001"/>
                </a:lnTo>
                <a:lnTo>
                  <a:pt x="312738" y="300101"/>
                </a:lnTo>
                <a:lnTo>
                  <a:pt x="276225" y="347726"/>
                </a:lnTo>
                <a:lnTo>
                  <a:pt x="249238" y="375031"/>
                </a:lnTo>
                <a:lnTo>
                  <a:pt x="214313" y="402463"/>
                </a:lnTo>
                <a:lnTo>
                  <a:pt x="200025" y="431038"/>
                </a:lnTo>
                <a:lnTo>
                  <a:pt x="174625" y="467995"/>
                </a:lnTo>
                <a:lnTo>
                  <a:pt x="163513" y="495300"/>
                </a:lnTo>
                <a:lnTo>
                  <a:pt x="138113" y="525145"/>
                </a:lnTo>
                <a:lnTo>
                  <a:pt x="125413" y="561975"/>
                </a:lnTo>
                <a:lnTo>
                  <a:pt x="112713" y="589407"/>
                </a:lnTo>
                <a:lnTo>
                  <a:pt x="88900" y="635762"/>
                </a:lnTo>
                <a:lnTo>
                  <a:pt x="76200" y="665607"/>
                </a:lnTo>
                <a:lnTo>
                  <a:pt x="61913" y="692912"/>
                </a:lnTo>
                <a:lnTo>
                  <a:pt x="39688" y="739394"/>
                </a:lnTo>
                <a:lnTo>
                  <a:pt x="25400" y="787019"/>
                </a:lnTo>
                <a:lnTo>
                  <a:pt x="25400" y="815594"/>
                </a:lnTo>
                <a:lnTo>
                  <a:pt x="25400" y="852551"/>
                </a:lnTo>
                <a:lnTo>
                  <a:pt x="12700" y="890651"/>
                </a:lnTo>
                <a:lnTo>
                  <a:pt x="12700" y="927481"/>
                </a:lnTo>
                <a:lnTo>
                  <a:pt x="12700" y="956056"/>
                </a:lnTo>
                <a:lnTo>
                  <a:pt x="0" y="983488"/>
                </a:lnTo>
                <a:lnTo>
                  <a:pt x="0" y="1020445"/>
                </a:lnTo>
                <a:lnTo>
                  <a:pt x="0" y="1058545"/>
                </a:lnTo>
                <a:lnTo>
                  <a:pt x="0" y="1096645"/>
                </a:lnTo>
                <a:lnTo>
                  <a:pt x="0" y="1133475"/>
                </a:lnTo>
                <a:lnTo>
                  <a:pt x="0" y="1171575"/>
                </a:lnTo>
                <a:lnTo>
                  <a:pt x="0" y="1218057"/>
                </a:lnTo>
                <a:lnTo>
                  <a:pt x="0" y="1245362"/>
                </a:lnTo>
                <a:lnTo>
                  <a:pt x="12700" y="1284732"/>
                </a:lnTo>
                <a:lnTo>
                  <a:pt x="12700" y="1312037"/>
                </a:lnTo>
                <a:lnTo>
                  <a:pt x="25400" y="1339469"/>
                </a:lnTo>
                <a:lnTo>
                  <a:pt x="49213" y="1385951"/>
                </a:lnTo>
                <a:lnTo>
                  <a:pt x="61913" y="1415669"/>
                </a:lnTo>
                <a:lnTo>
                  <a:pt x="88900" y="1452626"/>
                </a:lnTo>
                <a:lnTo>
                  <a:pt x="138113" y="1498981"/>
                </a:lnTo>
                <a:lnTo>
                  <a:pt x="163513" y="1526413"/>
                </a:lnTo>
                <a:lnTo>
                  <a:pt x="187325" y="1556131"/>
                </a:lnTo>
                <a:lnTo>
                  <a:pt x="249238" y="1612138"/>
                </a:lnTo>
                <a:lnTo>
                  <a:pt x="276225" y="1639570"/>
                </a:lnTo>
                <a:lnTo>
                  <a:pt x="338138" y="1676400"/>
                </a:lnTo>
                <a:lnTo>
                  <a:pt x="374650" y="1696720"/>
                </a:lnTo>
                <a:lnTo>
                  <a:pt x="414338" y="1724025"/>
                </a:lnTo>
                <a:lnTo>
                  <a:pt x="450850" y="1743075"/>
                </a:lnTo>
                <a:lnTo>
                  <a:pt x="500063" y="1760982"/>
                </a:lnTo>
                <a:lnTo>
                  <a:pt x="538163" y="1789557"/>
                </a:lnTo>
                <a:lnTo>
                  <a:pt x="574675" y="1799082"/>
                </a:lnTo>
                <a:lnTo>
                  <a:pt x="638175" y="1826387"/>
                </a:lnTo>
                <a:lnTo>
                  <a:pt x="674688" y="1837182"/>
                </a:lnTo>
                <a:lnTo>
                  <a:pt x="725488" y="1853819"/>
                </a:lnTo>
                <a:lnTo>
                  <a:pt x="762000" y="1864487"/>
                </a:lnTo>
                <a:lnTo>
                  <a:pt x="798513" y="1864487"/>
                </a:lnTo>
                <a:lnTo>
                  <a:pt x="838150" y="1874012"/>
                </a:lnTo>
                <a:lnTo>
                  <a:pt x="912826" y="1883537"/>
                </a:lnTo>
                <a:lnTo>
                  <a:pt x="949275" y="1883537"/>
                </a:lnTo>
                <a:lnTo>
                  <a:pt x="1012775" y="1893062"/>
                </a:lnTo>
                <a:lnTo>
                  <a:pt x="1074751" y="1901444"/>
                </a:lnTo>
                <a:lnTo>
                  <a:pt x="1111200" y="1910969"/>
                </a:lnTo>
                <a:lnTo>
                  <a:pt x="1150951" y="1910969"/>
                </a:lnTo>
                <a:lnTo>
                  <a:pt x="1212800" y="1920494"/>
                </a:lnTo>
                <a:lnTo>
                  <a:pt x="1262076" y="1939544"/>
                </a:lnTo>
                <a:lnTo>
                  <a:pt x="1298525" y="1939544"/>
                </a:lnTo>
                <a:lnTo>
                  <a:pt x="1350976" y="1939544"/>
                </a:lnTo>
                <a:lnTo>
                  <a:pt x="1387425" y="1947926"/>
                </a:lnTo>
                <a:lnTo>
                  <a:pt x="1436701" y="1947926"/>
                </a:lnTo>
                <a:lnTo>
                  <a:pt x="1485850" y="1957451"/>
                </a:lnTo>
                <a:lnTo>
                  <a:pt x="1525601" y="1966976"/>
                </a:lnTo>
                <a:lnTo>
                  <a:pt x="1562050" y="1977644"/>
                </a:lnTo>
                <a:lnTo>
                  <a:pt x="1600150" y="1987169"/>
                </a:lnTo>
                <a:lnTo>
                  <a:pt x="1663650" y="1994281"/>
                </a:lnTo>
                <a:lnTo>
                  <a:pt x="1700226" y="2005076"/>
                </a:lnTo>
                <a:lnTo>
                  <a:pt x="1736675" y="2014601"/>
                </a:lnTo>
                <a:lnTo>
                  <a:pt x="1774775" y="2024126"/>
                </a:lnTo>
                <a:lnTo>
                  <a:pt x="1824051" y="2033651"/>
                </a:lnTo>
                <a:lnTo>
                  <a:pt x="1860500" y="2033651"/>
                </a:lnTo>
                <a:lnTo>
                  <a:pt x="1900251" y="2051431"/>
                </a:lnTo>
                <a:lnTo>
                  <a:pt x="1936700" y="2051431"/>
                </a:lnTo>
                <a:lnTo>
                  <a:pt x="1974800" y="2060956"/>
                </a:lnTo>
                <a:lnTo>
                  <a:pt x="2011376" y="2060956"/>
                </a:lnTo>
                <a:lnTo>
                  <a:pt x="2047825" y="2070481"/>
                </a:lnTo>
                <a:lnTo>
                  <a:pt x="2087576" y="2070481"/>
                </a:lnTo>
                <a:lnTo>
                  <a:pt x="2124025" y="2070481"/>
                </a:lnTo>
                <a:lnTo>
                  <a:pt x="2162125" y="2088388"/>
                </a:lnTo>
                <a:lnTo>
                  <a:pt x="2198701" y="2088388"/>
                </a:lnTo>
                <a:lnTo>
                  <a:pt x="2235150" y="2097913"/>
                </a:lnTo>
                <a:lnTo>
                  <a:pt x="2230451" y="2127631"/>
                </a:lnTo>
              </a:path>
            </a:pathLst>
          </a:custGeom>
          <a:solidFill>
            <a:srgbClr val="A9D8F0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Mainly multiple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choice, </a:t>
            </a:r>
            <a:endParaRPr lang="pl-PL" spc="1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but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there</a:t>
            </a:r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were some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</a:t>
            </a:r>
            <a:r>
              <a:rPr lang="pl-PL" spc="10" dirty="0" err="1">
                <a:solidFill>
                  <a:srgbClr val="002060"/>
                </a:solidFill>
                <a:latin typeface="Arial"/>
                <a:cs typeface="Arial"/>
              </a:rPr>
              <a:t>tr</a:t>
            </a:r>
            <a:r>
              <a:rPr lang="en-US" spc="10" dirty="0" err="1">
                <a:solidFill>
                  <a:srgbClr val="002060"/>
                </a:solidFill>
                <a:latin typeface="Arial"/>
                <a:cs typeface="Arial"/>
              </a:rPr>
              <a:t>aditional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 written</a:t>
            </a:r>
            <a:endParaRPr lang="en-US" dirty="0"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e</a:t>
            </a:r>
            <a:r>
              <a:rPr lang="en-US" spc="10" dirty="0" err="1">
                <a:solidFill>
                  <a:srgbClr val="002060"/>
                </a:solidFill>
                <a:latin typeface="Arial"/>
                <a:cs typeface="Arial"/>
              </a:rPr>
              <a:t>xams</a:t>
            </a:r>
            <a:r>
              <a:rPr lang="en-US" spc="10" dirty="0">
                <a:solidFill>
                  <a:srgbClr val="002060"/>
                </a:solidFill>
                <a:latin typeface="Arial"/>
                <a:cs typeface="Arial"/>
              </a:rPr>
              <a:t> as well</a:t>
            </a:r>
            <a:r>
              <a:rPr lang="en-US" spc="10" dirty="0">
                <a:solidFill>
                  <a:srgbClr val="006EB7"/>
                </a:solidFill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pic>
        <p:nvPicPr>
          <p:cNvPr id="14" name="Image">
            <a:extLst>
              <a:ext uri="{FF2B5EF4-FFF2-40B4-BE49-F238E27FC236}">
                <a16:creationId xmlns:a16="http://schemas.microsoft.com/office/drawing/2014/main" id="{9666AA00-5DD7-4B65-9709-6976383CFA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3" y="2292794"/>
            <a:ext cx="4104457" cy="3279331"/>
          </a:xfrm>
          <a:prstGeom prst="rect">
            <a:avLst/>
          </a:prstGeom>
        </p:spPr>
      </p:pic>
      <p:sp>
        <p:nvSpPr>
          <p:cNvPr id="16" name="object 50">
            <a:extLst>
              <a:ext uri="{FF2B5EF4-FFF2-40B4-BE49-F238E27FC236}">
                <a16:creationId xmlns:a16="http://schemas.microsoft.com/office/drawing/2014/main" id="{D5BD0340-10A3-45EA-9A3A-D33647564CB3}"/>
              </a:ext>
            </a:extLst>
          </p:cNvPr>
          <p:cNvSpPr/>
          <p:nvPr/>
        </p:nvSpPr>
        <p:spPr>
          <a:xfrm>
            <a:off x="5929376" y="1285875"/>
            <a:ext cx="2649474" cy="2148586"/>
          </a:xfrm>
          <a:custGeom>
            <a:avLst/>
            <a:gdLst/>
            <a:ahLst/>
            <a:cxnLst/>
            <a:rect l="l" t="t" r="r" b="b"/>
            <a:pathLst>
              <a:path w="2649474" h="2148586">
                <a:moveTo>
                  <a:pt x="45974" y="1809369"/>
                </a:moveTo>
                <a:lnTo>
                  <a:pt x="76200" y="1764792"/>
                </a:lnTo>
                <a:lnTo>
                  <a:pt x="101600" y="1697228"/>
                </a:lnTo>
                <a:lnTo>
                  <a:pt x="112649" y="1651254"/>
                </a:lnTo>
                <a:lnTo>
                  <a:pt x="138049" y="1605280"/>
                </a:lnTo>
                <a:lnTo>
                  <a:pt x="150749" y="1547749"/>
                </a:lnTo>
                <a:lnTo>
                  <a:pt x="174625" y="1503299"/>
                </a:lnTo>
                <a:lnTo>
                  <a:pt x="187325" y="1458722"/>
                </a:lnTo>
                <a:lnTo>
                  <a:pt x="201549" y="1414145"/>
                </a:lnTo>
                <a:lnTo>
                  <a:pt x="214249" y="1378204"/>
                </a:lnTo>
                <a:lnTo>
                  <a:pt x="214249" y="1345184"/>
                </a:lnTo>
                <a:lnTo>
                  <a:pt x="214249" y="1300607"/>
                </a:lnTo>
                <a:lnTo>
                  <a:pt x="214249" y="1256030"/>
                </a:lnTo>
                <a:lnTo>
                  <a:pt x="214249" y="1208659"/>
                </a:lnTo>
                <a:lnTo>
                  <a:pt x="214249" y="1175639"/>
                </a:lnTo>
                <a:lnTo>
                  <a:pt x="214249" y="1131062"/>
                </a:lnTo>
                <a:lnTo>
                  <a:pt x="214249" y="1074928"/>
                </a:lnTo>
                <a:lnTo>
                  <a:pt x="201549" y="1039114"/>
                </a:lnTo>
                <a:lnTo>
                  <a:pt x="187325" y="1005967"/>
                </a:lnTo>
                <a:lnTo>
                  <a:pt x="165100" y="938403"/>
                </a:lnTo>
                <a:lnTo>
                  <a:pt x="150749" y="905383"/>
                </a:lnTo>
                <a:lnTo>
                  <a:pt x="125349" y="860806"/>
                </a:lnTo>
                <a:lnTo>
                  <a:pt x="112649" y="824865"/>
                </a:lnTo>
                <a:lnTo>
                  <a:pt x="88900" y="780415"/>
                </a:lnTo>
                <a:lnTo>
                  <a:pt x="49149" y="711327"/>
                </a:lnTo>
                <a:lnTo>
                  <a:pt x="39624" y="678307"/>
                </a:lnTo>
                <a:lnTo>
                  <a:pt x="26924" y="643890"/>
                </a:lnTo>
                <a:lnTo>
                  <a:pt x="0" y="610743"/>
                </a:lnTo>
                <a:lnTo>
                  <a:pt x="0" y="554736"/>
                </a:lnTo>
                <a:lnTo>
                  <a:pt x="0" y="497205"/>
                </a:lnTo>
                <a:lnTo>
                  <a:pt x="0" y="452755"/>
                </a:lnTo>
                <a:lnTo>
                  <a:pt x="0" y="408178"/>
                </a:lnTo>
                <a:lnTo>
                  <a:pt x="0" y="360680"/>
                </a:lnTo>
                <a:lnTo>
                  <a:pt x="14224" y="316103"/>
                </a:lnTo>
                <a:lnTo>
                  <a:pt x="26924" y="283083"/>
                </a:lnTo>
                <a:lnTo>
                  <a:pt x="49149" y="238506"/>
                </a:lnTo>
                <a:lnTo>
                  <a:pt x="88900" y="202692"/>
                </a:lnTo>
                <a:lnTo>
                  <a:pt x="150749" y="158115"/>
                </a:lnTo>
                <a:lnTo>
                  <a:pt x="214249" y="113538"/>
                </a:lnTo>
                <a:lnTo>
                  <a:pt x="250825" y="90551"/>
                </a:lnTo>
                <a:lnTo>
                  <a:pt x="288925" y="68961"/>
                </a:lnTo>
                <a:lnTo>
                  <a:pt x="325374" y="57531"/>
                </a:lnTo>
                <a:lnTo>
                  <a:pt x="361950" y="44577"/>
                </a:lnTo>
                <a:lnTo>
                  <a:pt x="401574" y="33020"/>
                </a:lnTo>
                <a:lnTo>
                  <a:pt x="438150" y="21590"/>
                </a:lnTo>
                <a:lnTo>
                  <a:pt x="487299" y="12953"/>
                </a:lnTo>
                <a:lnTo>
                  <a:pt x="561975" y="0"/>
                </a:lnTo>
                <a:lnTo>
                  <a:pt x="663575" y="0"/>
                </a:lnTo>
                <a:lnTo>
                  <a:pt x="727075" y="0"/>
                </a:lnTo>
                <a:lnTo>
                  <a:pt x="763524" y="0"/>
                </a:lnTo>
                <a:lnTo>
                  <a:pt x="825500" y="0"/>
                </a:lnTo>
                <a:lnTo>
                  <a:pt x="901700" y="0"/>
                </a:lnTo>
                <a:lnTo>
                  <a:pt x="976249" y="12953"/>
                </a:lnTo>
                <a:lnTo>
                  <a:pt x="1074674" y="33020"/>
                </a:lnTo>
                <a:lnTo>
                  <a:pt x="1163574" y="44577"/>
                </a:lnTo>
                <a:lnTo>
                  <a:pt x="1236599" y="68961"/>
                </a:lnTo>
                <a:lnTo>
                  <a:pt x="1289050" y="68961"/>
                </a:lnTo>
                <a:lnTo>
                  <a:pt x="1325499" y="77596"/>
                </a:lnTo>
                <a:lnTo>
                  <a:pt x="1362075" y="90551"/>
                </a:lnTo>
                <a:lnTo>
                  <a:pt x="1414399" y="101981"/>
                </a:lnTo>
                <a:lnTo>
                  <a:pt x="1476375" y="113538"/>
                </a:lnTo>
                <a:lnTo>
                  <a:pt x="1525524" y="124968"/>
                </a:lnTo>
                <a:lnTo>
                  <a:pt x="1562100" y="146558"/>
                </a:lnTo>
                <a:lnTo>
                  <a:pt x="1601724" y="158115"/>
                </a:lnTo>
                <a:lnTo>
                  <a:pt x="1651000" y="182499"/>
                </a:lnTo>
                <a:lnTo>
                  <a:pt x="1700149" y="202692"/>
                </a:lnTo>
                <a:lnTo>
                  <a:pt x="1762125" y="227076"/>
                </a:lnTo>
                <a:lnTo>
                  <a:pt x="1825625" y="260096"/>
                </a:lnTo>
                <a:lnTo>
                  <a:pt x="1887474" y="283083"/>
                </a:lnTo>
                <a:lnTo>
                  <a:pt x="1936750" y="316103"/>
                </a:lnTo>
                <a:lnTo>
                  <a:pt x="1985899" y="352044"/>
                </a:lnTo>
                <a:lnTo>
                  <a:pt x="2038350" y="385190"/>
                </a:lnTo>
                <a:lnTo>
                  <a:pt x="2087499" y="408178"/>
                </a:lnTo>
                <a:lnTo>
                  <a:pt x="2124075" y="441198"/>
                </a:lnTo>
                <a:lnTo>
                  <a:pt x="2163699" y="474218"/>
                </a:lnTo>
                <a:lnTo>
                  <a:pt x="2200275" y="497205"/>
                </a:lnTo>
                <a:lnTo>
                  <a:pt x="2249424" y="530352"/>
                </a:lnTo>
                <a:lnTo>
                  <a:pt x="2262124" y="566165"/>
                </a:lnTo>
                <a:lnTo>
                  <a:pt x="2298700" y="599313"/>
                </a:lnTo>
                <a:lnTo>
                  <a:pt x="2324100" y="655320"/>
                </a:lnTo>
                <a:lnTo>
                  <a:pt x="2351024" y="691261"/>
                </a:lnTo>
                <a:lnTo>
                  <a:pt x="2400300" y="747268"/>
                </a:lnTo>
                <a:lnTo>
                  <a:pt x="2424049" y="780415"/>
                </a:lnTo>
                <a:lnTo>
                  <a:pt x="2449449" y="824865"/>
                </a:lnTo>
                <a:lnTo>
                  <a:pt x="2486025" y="880999"/>
                </a:lnTo>
                <a:lnTo>
                  <a:pt x="2525649" y="938403"/>
                </a:lnTo>
                <a:lnTo>
                  <a:pt x="2547874" y="982980"/>
                </a:lnTo>
                <a:lnTo>
                  <a:pt x="2574925" y="1018921"/>
                </a:lnTo>
                <a:lnTo>
                  <a:pt x="2611374" y="1074928"/>
                </a:lnTo>
                <a:lnTo>
                  <a:pt x="2624074" y="1119505"/>
                </a:lnTo>
                <a:lnTo>
                  <a:pt x="2636774" y="1152525"/>
                </a:lnTo>
                <a:lnTo>
                  <a:pt x="2636774" y="1188466"/>
                </a:lnTo>
                <a:lnTo>
                  <a:pt x="2649474" y="1233043"/>
                </a:lnTo>
                <a:lnTo>
                  <a:pt x="2649474" y="1289177"/>
                </a:lnTo>
                <a:lnTo>
                  <a:pt x="2649474" y="1345184"/>
                </a:lnTo>
                <a:lnTo>
                  <a:pt x="2649474" y="1402715"/>
                </a:lnTo>
                <a:lnTo>
                  <a:pt x="2649474" y="1470152"/>
                </a:lnTo>
                <a:lnTo>
                  <a:pt x="2649474" y="1527683"/>
                </a:lnTo>
                <a:lnTo>
                  <a:pt x="2649474" y="1572260"/>
                </a:lnTo>
                <a:lnTo>
                  <a:pt x="2649474" y="1605280"/>
                </a:lnTo>
                <a:lnTo>
                  <a:pt x="2649474" y="1639824"/>
                </a:lnTo>
                <a:lnTo>
                  <a:pt x="2649474" y="1672844"/>
                </a:lnTo>
                <a:lnTo>
                  <a:pt x="2649474" y="1708785"/>
                </a:lnTo>
                <a:lnTo>
                  <a:pt x="2649474" y="1741805"/>
                </a:lnTo>
                <a:lnTo>
                  <a:pt x="2636774" y="1774825"/>
                </a:lnTo>
                <a:lnTo>
                  <a:pt x="2624074" y="1822323"/>
                </a:lnTo>
                <a:lnTo>
                  <a:pt x="2600325" y="1866900"/>
                </a:lnTo>
                <a:lnTo>
                  <a:pt x="2574925" y="1899920"/>
                </a:lnTo>
                <a:lnTo>
                  <a:pt x="2538349" y="1934337"/>
                </a:lnTo>
                <a:lnTo>
                  <a:pt x="2486025" y="1991868"/>
                </a:lnTo>
                <a:lnTo>
                  <a:pt x="2424049" y="2024888"/>
                </a:lnTo>
                <a:lnTo>
                  <a:pt x="2387600" y="2047875"/>
                </a:lnTo>
                <a:lnTo>
                  <a:pt x="2336800" y="2069465"/>
                </a:lnTo>
                <a:lnTo>
                  <a:pt x="2298700" y="2092452"/>
                </a:lnTo>
                <a:lnTo>
                  <a:pt x="2249424" y="2104009"/>
                </a:lnTo>
                <a:lnTo>
                  <a:pt x="2200275" y="2114042"/>
                </a:lnTo>
                <a:lnTo>
                  <a:pt x="2136775" y="2125599"/>
                </a:lnTo>
                <a:lnTo>
                  <a:pt x="2062099" y="2137029"/>
                </a:lnTo>
                <a:lnTo>
                  <a:pt x="1998599" y="2148586"/>
                </a:lnTo>
                <a:lnTo>
                  <a:pt x="1936750" y="2148586"/>
                </a:lnTo>
                <a:lnTo>
                  <a:pt x="1874774" y="2148586"/>
                </a:lnTo>
                <a:lnTo>
                  <a:pt x="1825625" y="2148586"/>
                </a:lnTo>
                <a:lnTo>
                  <a:pt x="1774825" y="2148586"/>
                </a:lnTo>
                <a:lnTo>
                  <a:pt x="1736725" y="2148586"/>
                </a:lnTo>
                <a:lnTo>
                  <a:pt x="1700149" y="2148586"/>
                </a:lnTo>
                <a:lnTo>
                  <a:pt x="1663700" y="2148586"/>
                </a:lnTo>
                <a:lnTo>
                  <a:pt x="1623949" y="2148586"/>
                </a:lnTo>
                <a:lnTo>
                  <a:pt x="1587500" y="2148586"/>
                </a:lnTo>
                <a:lnTo>
                  <a:pt x="1549400" y="2148586"/>
                </a:lnTo>
                <a:lnTo>
                  <a:pt x="1500124" y="2148586"/>
                </a:lnTo>
                <a:lnTo>
                  <a:pt x="1463675" y="2137029"/>
                </a:lnTo>
                <a:lnTo>
                  <a:pt x="1423924" y="2137029"/>
                </a:lnTo>
                <a:lnTo>
                  <a:pt x="1374775" y="2125599"/>
                </a:lnTo>
                <a:lnTo>
                  <a:pt x="1325499" y="2125599"/>
                </a:lnTo>
                <a:lnTo>
                  <a:pt x="1289050" y="2114042"/>
                </a:lnTo>
                <a:lnTo>
                  <a:pt x="1249299" y="2104009"/>
                </a:lnTo>
                <a:lnTo>
                  <a:pt x="1174750" y="2069465"/>
                </a:lnTo>
                <a:lnTo>
                  <a:pt x="1125474" y="2047875"/>
                </a:lnTo>
                <a:lnTo>
                  <a:pt x="1074674" y="2036445"/>
                </a:lnTo>
                <a:lnTo>
                  <a:pt x="1025525" y="2012061"/>
                </a:lnTo>
                <a:lnTo>
                  <a:pt x="976249" y="2000504"/>
                </a:lnTo>
                <a:lnTo>
                  <a:pt x="938149" y="1991868"/>
                </a:lnTo>
                <a:lnTo>
                  <a:pt x="887349" y="1967484"/>
                </a:lnTo>
                <a:lnTo>
                  <a:pt x="850900" y="1955927"/>
                </a:lnTo>
                <a:lnTo>
                  <a:pt x="812800" y="1934337"/>
                </a:lnTo>
                <a:lnTo>
                  <a:pt x="788924" y="1899920"/>
                </a:lnTo>
                <a:lnTo>
                  <a:pt x="714375" y="1886966"/>
                </a:lnTo>
                <a:lnTo>
                  <a:pt x="663575" y="1886966"/>
                </a:lnTo>
                <a:lnTo>
                  <a:pt x="625475" y="1886966"/>
                </a:lnTo>
                <a:lnTo>
                  <a:pt x="576199" y="1878330"/>
                </a:lnTo>
                <a:lnTo>
                  <a:pt x="525399" y="1878330"/>
                </a:lnTo>
                <a:lnTo>
                  <a:pt x="487299" y="1866900"/>
                </a:lnTo>
                <a:lnTo>
                  <a:pt x="450850" y="1866900"/>
                </a:lnTo>
                <a:lnTo>
                  <a:pt x="401574" y="1866900"/>
                </a:lnTo>
                <a:lnTo>
                  <a:pt x="352425" y="1866900"/>
                </a:lnTo>
                <a:lnTo>
                  <a:pt x="299974" y="1866900"/>
                </a:lnTo>
                <a:lnTo>
                  <a:pt x="238125" y="1853946"/>
                </a:lnTo>
                <a:lnTo>
                  <a:pt x="201549" y="1853946"/>
                </a:lnTo>
                <a:lnTo>
                  <a:pt x="150749" y="1853946"/>
                </a:lnTo>
                <a:lnTo>
                  <a:pt x="112649" y="1853946"/>
                </a:lnTo>
                <a:lnTo>
                  <a:pt x="76200" y="1830959"/>
                </a:lnTo>
                <a:lnTo>
                  <a:pt x="49149" y="1797812"/>
                </a:lnTo>
                <a:lnTo>
                  <a:pt x="45974" y="1809369"/>
                </a:lnTo>
              </a:path>
            </a:pathLst>
          </a:custGeom>
          <a:solidFill>
            <a:srgbClr val="A9D8F0"/>
          </a:solidFill>
        </p:spPr>
        <p:txBody>
          <a:bodyPr wrap="square" lIns="0" tIns="0" rIns="0" bIns="0" rtlCol="0">
            <a:noAutofit/>
          </a:bodyPr>
          <a:lstStyle/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</a:t>
            </a:r>
          </a:p>
          <a:p>
            <a:endParaRPr lang="pl-PL" spc="1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pl-PL" spc="10" dirty="0">
                <a:solidFill>
                  <a:srgbClr val="002060"/>
                </a:solidFill>
                <a:latin typeface="Arial"/>
                <a:cs typeface="Arial"/>
              </a:rPr>
              <a:t>            HELP!</a:t>
            </a:r>
            <a:endParaRPr lang="pl-PL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AE3BDFD-8CBB-4544-9E94-85D79B2BA453}"/>
              </a:ext>
            </a:extLst>
          </p:cNvPr>
          <p:cNvSpPr txBox="1"/>
          <p:nvPr/>
        </p:nvSpPr>
        <p:spPr>
          <a:xfrm>
            <a:off x="1861985" y="5661248"/>
            <a:ext cx="602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10">
                <a:solidFill>
                  <a:srgbClr val="0070C0"/>
                </a:solidFill>
                <a:latin typeface="Arial"/>
                <a:cs typeface="Arial"/>
              </a:rPr>
              <a:t>Example extracted from R.F. Mager’s</a:t>
            </a:r>
            <a:endParaRPr lang="en-US">
              <a:latin typeface="Arial"/>
              <a:cs typeface="Arial"/>
            </a:endParaRPr>
          </a:p>
          <a:p>
            <a:r>
              <a:rPr lang="en-US" i="1" spc="10">
                <a:solidFill>
                  <a:srgbClr val="0070C0"/>
                </a:solidFill>
                <a:latin typeface="Arial"/>
                <a:cs typeface="Arial"/>
              </a:rPr>
              <a:t>book “MAKING INSTRUCTION WORK”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3761540"/>
      </p:ext>
    </p:extLst>
  </p:cSld>
  <p:clrMapOvr>
    <a:masterClrMapping/>
  </p:clrMapOvr>
  <p:transition spd="med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2714625"/>
            <a:ext cx="8643938" cy="2214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b="1" dirty="0"/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b="1" dirty="0"/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pl-PL" altLang="pl-PL" sz="18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UNIVERSITY</a:t>
            </a:r>
          </a:p>
        </p:txBody>
      </p:sp>
      <p:sp>
        <p:nvSpPr>
          <p:cNvPr id="4" name="Prostokąt 3"/>
          <p:cNvSpPr/>
          <p:nvPr/>
        </p:nvSpPr>
        <p:spPr>
          <a:xfrm>
            <a:off x="454583" y="274818"/>
            <a:ext cx="7715250" cy="12816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altLang="pl-PL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ENGLISH FOR SPECIFIC PURPOSES TRAINING CENTRE,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altLang="pl-PL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PAFU DĘBLIN</a:t>
            </a:r>
            <a:br>
              <a:rPr lang="pl-PL" altLang="pl-PL" sz="1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071538" y="1052736"/>
            <a:ext cx="746090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alt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aeronautical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endParaRPr lang="pl-PL" alt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alt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AVSEC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</a:t>
            </a:r>
            <a:endParaRPr lang="pl-PL" alt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alt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pl-PL" alt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l-PL" alt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pl-PL" alt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Aircraft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Technicians</a:t>
            </a: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AMTs</a:t>
            </a:r>
            <a:r>
              <a:rPr lang="pl-PL" dirty="0">
                <a:solidFill>
                  <a:schemeClr val="bg2"/>
                </a:solidFill>
              </a:rPr>
              <a:t>)</a:t>
            </a:r>
            <a:endParaRPr lang="pl-PL" altLang="pl-PL" b="1" dirty="0">
              <a:solidFill>
                <a:schemeClr val="bg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altLang="pl-PL" b="1" dirty="0"/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573016"/>
            <a:ext cx="468052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70302"/>
      </p:ext>
    </p:extLst>
  </p:cSld>
  <p:clrMapOvr>
    <a:masterClrMapping/>
  </p:clrMapOvr>
  <p:transition spd="med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4A15BD4-4D43-4EA2-8B74-8E4FDD02EA07}"/>
              </a:ext>
            </a:extLst>
          </p:cNvPr>
          <p:cNvSpPr txBox="1"/>
          <p:nvPr/>
        </p:nvSpPr>
        <p:spPr>
          <a:xfrm>
            <a:off x="1691680" y="764704"/>
            <a:ext cx="62646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spc="10" dirty="0" err="1">
                <a:solidFill>
                  <a:srgbClr val="C00000"/>
                </a:solidFill>
                <a:latin typeface="Arial"/>
                <a:cs typeface="Arial"/>
              </a:rPr>
              <a:t>Desired</a:t>
            </a:r>
            <a:r>
              <a:rPr lang="pl-PL" sz="2400" spc="10" dirty="0">
                <a:solidFill>
                  <a:srgbClr val="C00000"/>
                </a:solidFill>
                <a:latin typeface="Arial"/>
                <a:cs typeface="Arial"/>
              </a:rPr>
              <a:t> Test </a:t>
            </a:r>
            <a:r>
              <a:rPr lang="pl-PL" sz="2400" spc="10" dirty="0" err="1">
                <a:solidFill>
                  <a:srgbClr val="C00000"/>
                </a:solidFill>
                <a:latin typeface="Arial"/>
                <a:cs typeface="Arial"/>
              </a:rPr>
              <a:t>Qualities</a:t>
            </a:r>
            <a:r>
              <a:rPr lang="pl-PL" sz="2400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pl-PL" sz="2400" spc="10" dirty="0">
                <a:solidFill>
                  <a:srgbClr val="F37021"/>
                </a:solidFill>
                <a:latin typeface="Arial"/>
                <a:cs typeface="Arial"/>
              </a:rPr>
              <a:t>- </a:t>
            </a:r>
            <a:r>
              <a:rPr lang="pl-PL" sz="2400" spc="10" dirty="0" err="1">
                <a:solidFill>
                  <a:srgbClr val="C00000"/>
                </a:solidFill>
                <a:latin typeface="Arial"/>
                <a:cs typeface="Arial"/>
              </a:rPr>
              <a:t>Other</a:t>
            </a:r>
            <a:r>
              <a:rPr lang="pl-PL" sz="2400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pl-PL" sz="2400" spc="10" dirty="0" err="1">
                <a:solidFill>
                  <a:srgbClr val="C00000"/>
                </a:solidFill>
                <a:latin typeface="Arial"/>
                <a:cs typeface="Arial"/>
              </a:rPr>
              <a:t>Qualities</a:t>
            </a:r>
            <a:endParaRPr lang="pl-PL" sz="2400" dirty="0">
              <a:solidFill>
                <a:srgbClr val="C00000"/>
              </a:solidFill>
              <a:latin typeface="Arial"/>
              <a:cs typeface="Arial"/>
            </a:endParaRPr>
          </a:p>
          <a:p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A73E601-85ED-4915-9824-6292BEA8A259}"/>
              </a:ext>
            </a:extLst>
          </p:cNvPr>
          <p:cNvSpPr txBox="1"/>
          <p:nvPr/>
        </p:nvSpPr>
        <p:spPr>
          <a:xfrm>
            <a:off x="1115616" y="1628800"/>
            <a:ext cx="60943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spc="10" dirty="0">
                <a:solidFill>
                  <a:schemeClr val="bg2"/>
                </a:solidFill>
                <a:latin typeface="Arial"/>
                <a:cs typeface="Arial"/>
              </a:rPr>
              <a:t>Balance</a:t>
            </a:r>
            <a:r>
              <a:rPr lang="en-US" sz="2000" spc="10" dirty="0">
                <a:solidFill>
                  <a:schemeClr val="bg2"/>
                </a:solidFill>
                <a:latin typeface="Arial"/>
                <a:cs typeface="Arial"/>
              </a:rPr>
              <a:t> – the distribution of the items reflects the relative importance</a:t>
            </a:r>
            <a:r>
              <a:rPr lang="pl-PL" sz="2000" spc="10" dirty="0">
                <a:solidFill>
                  <a:schemeClr val="bg2"/>
                </a:solidFill>
                <a:latin typeface="Arial"/>
                <a:cs typeface="Arial"/>
              </a:rPr>
              <a:t> of the </a:t>
            </a:r>
            <a:r>
              <a:rPr lang="pl-PL" sz="2000" spc="10" dirty="0" err="1">
                <a:solidFill>
                  <a:schemeClr val="bg2"/>
                </a:solidFill>
                <a:latin typeface="Arial"/>
                <a:cs typeface="Arial"/>
              </a:rPr>
              <a:t>objectives</a:t>
            </a:r>
            <a:endParaRPr lang="pl-PL" sz="2000" spc="1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spc="10" dirty="0">
                <a:solidFill>
                  <a:schemeClr val="bg2"/>
                </a:solidFill>
                <a:latin typeface="Arial"/>
                <a:cs typeface="Arial"/>
              </a:rPr>
              <a:t>Efficiency</a:t>
            </a:r>
            <a:r>
              <a:rPr lang="en-US" sz="2000" spc="10" dirty="0">
                <a:solidFill>
                  <a:schemeClr val="bg2"/>
                </a:solidFill>
                <a:latin typeface="Arial"/>
                <a:cs typeface="Arial"/>
              </a:rPr>
              <a:t> - not too time-consuming to administer and allows for quick</a:t>
            </a:r>
            <a:r>
              <a:rPr lang="pl-PL" sz="2000" spc="10" dirty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lang="en-US" sz="2000" spc="10" dirty="0">
                <a:solidFill>
                  <a:schemeClr val="bg2"/>
                </a:solidFill>
                <a:latin typeface="Arial"/>
                <a:cs typeface="Arial"/>
              </a:rPr>
              <a:t>scoring and processing of results</a:t>
            </a:r>
            <a:endParaRPr lang="pl-PL" sz="2000" spc="1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spc="10" dirty="0">
                <a:solidFill>
                  <a:schemeClr val="bg2"/>
                </a:solidFill>
                <a:latin typeface="Arial"/>
                <a:cs typeface="Arial"/>
              </a:rPr>
              <a:t>Objectiveness </a:t>
            </a:r>
            <a:r>
              <a:rPr lang="en-US" sz="2000" spc="10" dirty="0">
                <a:solidFill>
                  <a:schemeClr val="bg2"/>
                </a:solidFill>
                <a:latin typeface="Arial"/>
                <a:cs typeface="Arial"/>
              </a:rPr>
              <a:t>- minimizes personal interpretation of answers when</a:t>
            </a:r>
            <a:r>
              <a:rPr lang="pl-PL" sz="2000" spc="10" dirty="0">
                <a:solidFill>
                  <a:schemeClr val="bg2"/>
                </a:solidFill>
                <a:latin typeface="Arial"/>
                <a:cs typeface="Arial"/>
              </a:rPr>
              <a:t> the test </a:t>
            </a:r>
            <a:r>
              <a:rPr lang="pl-PL" sz="2000" spc="10" dirty="0" err="1">
                <a:solidFill>
                  <a:schemeClr val="bg2"/>
                </a:solidFill>
                <a:latin typeface="Arial"/>
                <a:cs typeface="Arial"/>
              </a:rPr>
              <a:t>is</a:t>
            </a:r>
            <a:r>
              <a:rPr lang="pl-PL" sz="2000" spc="10" dirty="0">
                <a:solidFill>
                  <a:schemeClr val="bg2"/>
                </a:solidFill>
                <a:latin typeface="Arial"/>
                <a:cs typeface="Arial"/>
              </a:rPr>
              <a:t> </a:t>
            </a:r>
            <a:r>
              <a:rPr lang="pl-PL" sz="2000" spc="10" dirty="0" err="1">
                <a:solidFill>
                  <a:schemeClr val="bg2"/>
                </a:solidFill>
                <a:latin typeface="Arial"/>
                <a:cs typeface="Arial"/>
              </a:rPr>
              <a:t>scored</a:t>
            </a:r>
            <a:endParaRPr lang="pl-PL" sz="2000" spc="1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2000" dirty="0">
              <a:solidFill>
                <a:schemeClr val="bg2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spc="10" dirty="0">
                <a:solidFill>
                  <a:schemeClr val="bg2"/>
                </a:solidFill>
                <a:latin typeface="Arial"/>
                <a:cs typeface="Arial"/>
              </a:rPr>
              <a:t>Fairness</a:t>
            </a:r>
            <a:r>
              <a:rPr lang="en-US" sz="2000" spc="10" dirty="0">
                <a:solidFill>
                  <a:schemeClr val="bg2"/>
                </a:solidFill>
                <a:latin typeface="Arial"/>
                <a:cs typeface="Arial"/>
              </a:rPr>
              <a:t> – encourages trainees and gives them equal chances</a:t>
            </a:r>
            <a:endParaRPr lang="pl-PL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705360"/>
      </p:ext>
    </p:extLst>
  </p:cSld>
  <p:clrMapOvr>
    <a:masterClrMapping/>
  </p:clrMapOvr>
  <p:transition spd="med">
    <p:split orient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TRAINING COURSE CONTENT: PLAIN AND MAINTENACE-SPECIFIC LANGUAGE TRAINING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206311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683568" y="27809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</a:rPr>
              <a:t>Subjects</a:t>
            </a:r>
            <a:r>
              <a:rPr lang="pl-PL" sz="2000" b="1" dirty="0">
                <a:solidFill>
                  <a:schemeClr val="bg2"/>
                </a:solidFill>
              </a:rPr>
              <a:t>, </a:t>
            </a:r>
            <a:r>
              <a:rPr lang="pl-PL" sz="2000" b="1" dirty="0" err="1">
                <a:solidFill>
                  <a:schemeClr val="bg2"/>
                </a:solidFill>
              </a:rPr>
              <a:t>topics</a:t>
            </a:r>
            <a:r>
              <a:rPr lang="pl-PL" sz="2000" b="1" dirty="0">
                <a:solidFill>
                  <a:schemeClr val="bg2"/>
                </a:solidFill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</a:rPr>
              <a:t>issues</a:t>
            </a:r>
            <a:r>
              <a:rPr lang="pl-PL" sz="2000" b="1" dirty="0">
                <a:solidFill>
                  <a:schemeClr val="bg2"/>
                </a:solidFill>
              </a:rPr>
              <a:t> of </a:t>
            </a:r>
            <a:r>
              <a:rPr lang="pl-PL" sz="2000" b="1" dirty="0" err="1">
                <a:solidFill>
                  <a:schemeClr val="bg2"/>
                </a:solidFill>
              </a:rPr>
              <a:t>direct</a:t>
            </a:r>
            <a:r>
              <a:rPr lang="pl-PL" sz="2000" b="1" dirty="0">
                <a:solidFill>
                  <a:schemeClr val="bg2"/>
                </a:solidFill>
              </a:rPr>
              <a:t> </a:t>
            </a:r>
            <a:r>
              <a:rPr lang="pl-PL" sz="2000" b="1" dirty="0" err="1">
                <a:solidFill>
                  <a:schemeClr val="bg2"/>
                </a:solidFill>
              </a:rPr>
              <a:t>interest</a:t>
            </a:r>
            <a:r>
              <a:rPr lang="pl-PL" sz="2000" b="1" dirty="0">
                <a:solidFill>
                  <a:schemeClr val="bg2"/>
                </a:solidFill>
              </a:rPr>
              <a:t> to </a:t>
            </a:r>
            <a:r>
              <a:rPr lang="pl-PL" sz="2000" b="1" dirty="0" err="1">
                <a:solidFill>
                  <a:schemeClr val="bg2"/>
                </a:solidFill>
              </a:rPr>
              <a:t>learners</a:t>
            </a:r>
            <a:endParaRPr lang="pl-PL" sz="2000" b="1" dirty="0">
              <a:solidFill>
                <a:schemeClr val="bg2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83568" y="3645024"/>
            <a:ext cx="7488832" cy="838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Language </a:t>
            </a:r>
            <a:r>
              <a:rPr lang="pl-PL" sz="2000" b="1" dirty="0" err="1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training</a:t>
            </a: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supports</a:t>
            </a: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developing </a:t>
            </a:r>
            <a:r>
              <a:rPr lang="pl-PL" sz="2000" b="1" dirty="0" err="1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competence</a:t>
            </a: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pl-PL" sz="2000" b="1" dirty="0" err="1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pl-PL" sz="2000" b="1" dirty="0" err="1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pl-PL" sz="2000" b="1" dirty="0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domain</a:t>
            </a:r>
            <a:endParaRPr lang="pl-PL" sz="2000" b="1" dirty="0">
              <a:solidFill>
                <a:schemeClr val="bg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200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142844" y="2147106"/>
            <a:ext cx="8786844" cy="3370126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Verb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tenses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Noun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clauses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prefixes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suffixes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Expressing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locations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directional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None/>
            </a:pPr>
            <a:r>
              <a:rPr lang="en-US" sz="7200" dirty="0"/>
              <a:t> </a:t>
            </a:r>
            <a:endParaRPr lang="pl-PL" sz="7200" dirty="0"/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EXAMPLES OF MAIN GRAMMAR AREAS INCLUDED IN THE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COURSE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35574"/>
      </p:ext>
    </p:extLst>
  </p:cSld>
  <p:clrMapOvr>
    <a:masterClrMapping/>
  </p:clrMapOvr>
  <p:transition spd="med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14282" y="1071546"/>
            <a:ext cx="8786844" cy="4572032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Imperatives</a:t>
            </a:r>
            <a:endParaRPr lang="pl-PL" sz="72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Simple, Past Simple,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Simple</a:t>
            </a: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Gerund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diffuser </a:t>
            </a: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used for reducing 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velocity of already heated air </a:t>
            </a: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by increasing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pressure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Past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Participle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including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as parts of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compound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adjectives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forward-looking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engine-driven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Passive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Voice</a:t>
            </a:r>
            <a:endParaRPr lang="pl-PL" sz="72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22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Modal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Verbs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can’t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shall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(=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must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mandatory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expressing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warnings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pPr lvl="0">
              <a:lnSpc>
                <a:spcPct val="220000"/>
              </a:lnSpc>
              <a:buNone/>
            </a:pPr>
            <a:endParaRPr lang="pl-PL" sz="5600" b="1" dirty="0"/>
          </a:p>
          <a:p>
            <a:pPr lvl="0">
              <a:buNone/>
            </a:pPr>
            <a:r>
              <a:rPr lang="en-US" sz="7200" dirty="0"/>
              <a:t> </a:t>
            </a:r>
            <a:endParaRPr lang="pl-PL" sz="7200" dirty="0"/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VERB FORMS AND TENSES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0151"/>
      </p:ext>
    </p:extLst>
  </p:cSld>
  <p:clrMapOvr>
    <a:masterClrMapping/>
  </p:clrMapOvr>
  <p:transition spd="med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357156" y="857232"/>
            <a:ext cx="8786844" cy="5214974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lvl="0"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importance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order (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qualifiers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normally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u="sng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>
              <a:lnSpc>
                <a:spcPct val="170000"/>
              </a:lnSpc>
              <a:buClr>
                <a:schemeClr val="tx1"/>
              </a:buClr>
              <a:buNone/>
            </a:pP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bleed air -&gt; air from engine compressor</a:t>
            </a:r>
          </a:p>
          <a:p>
            <a:pPr>
              <a:lnSpc>
                <a:spcPct val="170000"/>
              </a:lnSpc>
              <a:buClr>
                <a:schemeClr val="tx1"/>
              </a:buClr>
              <a:buNone/>
            </a:pP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air bleed -&gt; a system that provides hot air</a:t>
            </a:r>
            <a:endParaRPr lang="pl-PL" sz="7200" b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noun clusters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manuals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70000"/>
              </a:lnSpc>
              <a:buClr>
                <a:schemeClr val="tx1"/>
              </a:buClr>
              <a:buNone/>
            </a:pP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/system +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+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70000"/>
              </a:lnSpc>
              <a:buClr>
                <a:schemeClr val="tx1"/>
              </a:buClr>
              <a:buNone/>
            </a:pP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wing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leading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edge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72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noun clusters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part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catalogues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70000"/>
              </a:lnSpc>
              <a:buClr>
                <a:schemeClr val="tx1"/>
              </a:buClr>
              <a:buNone/>
            </a:pP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location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/system +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bolt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connecting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rod,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upper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special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0"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long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noun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combinations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thereof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OBD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codes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error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messages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e.g.:motor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lock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roof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lock motor,</a:t>
            </a:r>
          </a:p>
          <a:p>
            <a:pPr lvl="0">
              <a:lnSpc>
                <a:spcPct val="170000"/>
              </a:lnSpc>
              <a:buClr>
                <a:schemeClr val="tx1"/>
              </a:buClr>
              <a:buNone/>
            </a:pP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air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outlet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damper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servo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motor 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circuit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/high/</a:t>
            </a:r>
            <a:r>
              <a:rPr lang="pl-PL" sz="7200" b="1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/performance)</a:t>
            </a:r>
          </a:p>
          <a:p>
            <a:pPr lvl="0" algn="ctr">
              <a:lnSpc>
                <a:spcPct val="220000"/>
              </a:lnSpc>
              <a:buNone/>
            </a:pPr>
            <a:endParaRPr lang="pl-PL" sz="5600" b="1" dirty="0"/>
          </a:p>
          <a:p>
            <a:pPr lvl="0" algn="ctr">
              <a:lnSpc>
                <a:spcPct val="220000"/>
              </a:lnSpc>
              <a:buNone/>
            </a:pPr>
            <a:endParaRPr lang="pl-PL" sz="5600" b="1" dirty="0"/>
          </a:p>
          <a:p>
            <a:pPr lvl="0">
              <a:buNone/>
            </a:pPr>
            <a:r>
              <a:rPr lang="en-US" sz="7200" dirty="0"/>
              <a:t> </a:t>
            </a:r>
            <a:endParaRPr lang="pl-PL" sz="7200" dirty="0"/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NOUN CLUSTERS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920893"/>
      </p:ext>
    </p:extLst>
  </p:cSld>
  <p:clrMapOvr>
    <a:masterClrMapping/>
  </p:clrMapOvr>
  <p:transition spd="med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0" y="404664"/>
            <a:ext cx="80387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TRAINING MATERIALS</a:t>
            </a:r>
          </a:p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USE OF REALIA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pic>
        <p:nvPicPr>
          <p:cNvPr id="11" name="Image">
            <a:extLst>
              <a:ext uri="{FF2B5EF4-FFF2-40B4-BE49-F238E27FC236}">
                <a16:creationId xmlns:a16="http://schemas.microsoft.com/office/drawing/2014/main" id="{AD764BE4-65A9-4586-9B9F-92F5CFBEA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2125980"/>
            <a:ext cx="1642872" cy="588264"/>
          </a:xfrm>
          <a:prstGeom prst="rect">
            <a:avLst/>
          </a:prstGeom>
        </p:spPr>
      </p:pic>
      <p:pic>
        <p:nvPicPr>
          <p:cNvPr id="14" name="Image">
            <a:extLst>
              <a:ext uri="{FF2B5EF4-FFF2-40B4-BE49-F238E27FC236}">
                <a16:creationId xmlns:a16="http://schemas.microsoft.com/office/drawing/2014/main" id="{6106484B-747E-4EBA-A29B-D6DC5F994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2814828"/>
            <a:ext cx="1642872" cy="588263"/>
          </a:xfrm>
          <a:prstGeom prst="rect">
            <a:avLst/>
          </a:prstGeom>
        </p:spPr>
      </p:pic>
      <p:pic>
        <p:nvPicPr>
          <p:cNvPr id="16" name="Image">
            <a:extLst>
              <a:ext uri="{FF2B5EF4-FFF2-40B4-BE49-F238E27FC236}">
                <a16:creationId xmlns:a16="http://schemas.microsoft.com/office/drawing/2014/main" id="{7DD6F6A6-4A5A-4316-AC53-D75F0A086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3505962"/>
            <a:ext cx="1642872" cy="589788"/>
          </a:xfrm>
          <a:prstGeom prst="rect">
            <a:avLst/>
          </a:prstGeom>
        </p:spPr>
      </p:pic>
      <p:pic>
        <p:nvPicPr>
          <p:cNvPr id="17" name="Image">
            <a:extLst>
              <a:ext uri="{FF2B5EF4-FFF2-40B4-BE49-F238E27FC236}">
                <a16:creationId xmlns:a16="http://schemas.microsoft.com/office/drawing/2014/main" id="{34670E65-7F24-4A4C-8935-2F01561724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36" y="4236591"/>
            <a:ext cx="1642872" cy="589788"/>
          </a:xfrm>
          <a:prstGeom prst="rect">
            <a:avLst/>
          </a:prstGeom>
        </p:spPr>
      </p:pic>
      <p:pic>
        <p:nvPicPr>
          <p:cNvPr id="18" name="Image">
            <a:extLst>
              <a:ext uri="{FF2B5EF4-FFF2-40B4-BE49-F238E27FC236}">
                <a16:creationId xmlns:a16="http://schemas.microsoft.com/office/drawing/2014/main" id="{A0F9BE01-E0C5-4983-83FD-CBDAFE5E62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58" y="1362816"/>
            <a:ext cx="1642872" cy="588264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1682207A-E9EF-4971-AFFD-10D10426B80B}"/>
              </a:ext>
            </a:extLst>
          </p:cNvPr>
          <p:cNvSpPr/>
          <p:nvPr/>
        </p:nvSpPr>
        <p:spPr>
          <a:xfrm>
            <a:off x="2483768" y="1484785"/>
            <a:ext cx="66602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spc="10" dirty="0" err="1">
                <a:solidFill>
                  <a:srgbClr val="002A52"/>
                </a:solidFill>
                <a:latin typeface="Arial"/>
                <a:cs typeface="Arial"/>
              </a:rPr>
              <a:t>Pre-flight</a:t>
            </a:r>
            <a:r>
              <a:rPr lang="pl-PL" b="1" spc="10" dirty="0">
                <a:solidFill>
                  <a:srgbClr val="002A52"/>
                </a:solidFill>
                <a:latin typeface="Arial"/>
                <a:cs typeface="Arial"/>
              </a:rPr>
              <a:t> </a:t>
            </a:r>
            <a:r>
              <a:rPr lang="pl-PL" b="1" spc="10" dirty="0" err="1">
                <a:solidFill>
                  <a:srgbClr val="002A52"/>
                </a:solidFill>
                <a:latin typeface="Arial"/>
                <a:cs typeface="Arial"/>
              </a:rPr>
              <a:t>checklist</a:t>
            </a:r>
            <a:endParaRPr lang="pl-PL" b="1" spc="10" dirty="0">
              <a:solidFill>
                <a:srgbClr val="002A52"/>
              </a:solidFill>
              <a:latin typeface="Arial"/>
              <a:cs typeface="Arial"/>
            </a:endParaRPr>
          </a:p>
          <a:p>
            <a:endParaRPr lang="pl-PL" b="1" spc="10" dirty="0">
              <a:solidFill>
                <a:srgbClr val="002A52"/>
              </a:solidFill>
              <a:latin typeface="Arial"/>
              <a:cs typeface="Arial"/>
            </a:endParaRPr>
          </a:p>
          <a:p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Conversion tables (e.g. converting miles to </a:t>
            </a:r>
            <a:r>
              <a:rPr lang="en-US" b="1" spc="10" dirty="0" err="1">
                <a:solidFill>
                  <a:srgbClr val="002A52"/>
                </a:solidFill>
                <a:latin typeface="Arial"/>
                <a:cs typeface="Arial"/>
              </a:rPr>
              <a:t>kilometres</a:t>
            </a:r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)</a:t>
            </a:r>
            <a:endParaRPr lang="pl-PL" b="1" spc="10" dirty="0">
              <a:solidFill>
                <a:srgbClr val="002A52"/>
              </a:solidFill>
              <a:latin typeface="Arial"/>
              <a:cs typeface="Arial"/>
            </a:endParaRPr>
          </a:p>
          <a:p>
            <a:endParaRPr lang="pl-PL" b="1" spc="10" dirty="0">
              <a:solidFill>
                <a:srgbClr val="002A52"/>
              </a:solidFill>
              <a:latin typeface="Arial"/>
              <a:cs typeface="Arial"/>
            </a:endParaRPr>
          </a:p>
          <a:p>
            <a:endParaRPr lang="pl-PL" dirty="0">
              <a:latin typeface="Arial"/>
              <a:cs typeface="Arial"/>
            </a:endParaRPr>
          </a:p>
          <a:p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A pocket-size foldout showing markings for different classes</a:t>
            </a:r>
            <a:r>
              <a:rPr lang="pl-PL" b="1" spc="10" dirty="0">
                <a:solidFill>
                  <a:srgbClr val="002A52"/>
                </a:solidFill>
                <a:latin typeface="Arial"/>
                <a:cs typeface="Arial"/>
              </a:rPr>
              <a:t> </a:t>
            </a:r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of dangerous goods</a:t>
            </a:r>
            <a:endParaRPr lang="en-US" dirty="0">
              <a:latin typeface="Arial"/>
              <a:cs typeface="Arial"/>
            </a:endParaRPr>
          </a:p>
          <a:p>
            <a:endParaRPr lang="pl-PL" dirty="0">
              <a:latin typeface="Arial"/>
              <a:cs typeface="Arial"/>
            </a:endParaRPr>
          </a:p>
          <a:p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Diagram of equipment maintenance steps</a:t>
            </a:r>
            <a:endParaRPr lang="en-US" dirty="0">
              <a:latin typeface="Arial"/>
              <a:cs typeface="Arial"/>
            </a:endParaRPr>
          </a:p>
          <a:p>
            <a:endParaRPr lang="pl-PL" dirty="0">
              <a:latin typeface="Arial"/>
              <a:cs typeface="Arial"/>
            </a:endParaRPr>
          </a:p>
          <a:p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A decision table giving instructions on what to do in various</a:t>
            </a:r>
            <a:endParaRPr lang="en-US" dirty="0">
              <a:latin typeface="Arial"/>
              <a:cs typeface="Arial"/>
            </a:endParaRPr>
          </a:p>
          <a:p>
            <a:r>
              <a:rPr lang="en-US" b="1" spc="10" dirty="0">
                <a:solidFill>
                  <a:srgbClr val="002A52"/>
                </a:solidFill>
                <a:latin typeface="Arial"/>
                <a:cs typeface="Arial"/>
              </a:rPr>
              <a:t>situations</a:t>
            </a:r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7512762"/>
      </p:ext>
    </p:extLst>
  </p:cSld>
  <p:clrMapOvr>
    <a:masterClrMapping/>
  </p:clrMapOvr>
  <p:transition spd="med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TRAINING MATERIALS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1675098"/>
            <a:ext cx="83331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</a:rPr>
              <a:t>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Instructor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comfortably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83568" y="2780928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udent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facilitate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remedial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actions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83568" y="3933056"/>
            <a:ext cx="7488832" cy="128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monitoring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instructors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administrators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feedback on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curriculum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assimilation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4847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COURSE INSTRUCTORS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1675099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Induction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instructors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83568" y="27809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tandem with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83568" y="3933056"/>
            <a:ext cx="7488832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Commitment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life-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learning 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6337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1643051"/>
            <a:ext cx="8643938" cy="328613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>
              <a:solidFill>
                <a:schemeClr val="bg2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2000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Fully qualified ESP Teacher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(ELE)</a:t>
            </a: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or Aircraft Maintenance Engineer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(SME)</a:t>
            </a:r>
          </a:p>
          <a:p>
            <a:pPr lvl="0">
              <a:buClr>
                <a:schemeClr val="tx1"/>
              </a:buClr>
              <a:buNone/>
            </a:pP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nowledge</a:t>
            </a: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English vocabulary related to aircraft maintenance and general science and technology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tx1"/>
              </a:buClr>
              <a:buNone/>
            </a:pP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Teaching experience in the relevant ESP field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tx1"/>
              </a:buClr>
              <a:buNone/>
            </a:pP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(SME)</a:t>
            </a: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Common European Framework for Languages (CEFR) Level B2 or NATO STANAG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6001</a:t>
            </a:r>
            <a:r>
              <a:rPr lang="en-US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Level 3 or above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 ENGLISH FOR AIRCRAFT MAINTENANCE COURSE -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INSTRUCTORS’ PREREQUISITES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TRAINING DELIVERY METHODS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2020778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environment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83568" y="27809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Computer-assisted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learning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683568" y="3645024"/>
            <a:ext cx="7488832" cy="1693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Blended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solutions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pic>
        <p:nvPicPr>
          <p:cNvPr id="11" name="Image">
            <a:extLst>
              <a:ext uri="{FF2B5EF4-FFF2-40B4-BE49-F238E27FC236}">
                <a16:creationId xmlns:a16="http://schemas.microsoft.com/office/drawing/2014/main" id="{EA7FDDBD-C33A-43CA-A4F6-12E7B0AA61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72000" y="3931271"/>
            <a:ext cx="3240360" cy="151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2532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>
                <a:solidFill>
                  <a:srgbClr val="C00000"/>
                </a:solidFill>
              </a:rPr>
              <a:t>FIRST COURSES 2006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Emphasizing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topics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Maths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Physics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Engine </a:t>
            </a:r>
            <a:r>
              <a:rPr lang="pl-PL" sz="2000" b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Modules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Heavily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overloaded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lenghty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academic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texts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Addressed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experienced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novice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maintainers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Too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SMEs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instructors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lacking</a:t>
            </a:r>
            <a:r>
              <a:rPr lang="pl-PL" sz="2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expertise</a:t>
            </a:r>
            <a:endParaRPr lang="pl-PL" sz="2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142844" y="2147106"/>
            <a:ext cx="8786844" cy="2578038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>
              <a:solidFill>
                <a:schemeClr val="bg2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dirty="0">
                <a:solidFill>
                  <a:schemeClr val="bg2"/>
                </a:solidFill>
              </a:rPr>
              <a:t>	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Insufficient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competence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specialties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educational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backgrounds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and,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consequently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lack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clear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goals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Inablility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distinguish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development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 lvl="0"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 err="1">
                <a:solidFill>
                  <a:srgbClr val="C00000"/>
                </a:solidFill>
              </a:rPr>
              <a:t>STUDENT-RELATED</a:t>
            </a:r>
            <a:r>
              <a:rPr lang="pl-PL" sz="2400" b="1" dirty="0">
                <a:solidFill>
                  <a:srgbClr val="C00000"/>
                </a:solidFill>
              </a:rPr>
              <a:t> CHALLENGES FACING COURSE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DEVELOPERS AND INSTRUCTORS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esktop\IATEFL SIG ESIG LUBLIN 01.2019\Zdjęcia\M346 Master PA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149081"/>
            <a:ext cx="2736304" cy="1584176"/>
          </a:xfrm>
          <a:prstGeom prst="rect">
            <a:avLst/>
          </a:prstGeom>
          <a:noFill/>
        </p:spPr>
      </p:pic>
      <p:pic>
        <p:nvPicPr>
          <p:cNvPr id="1031" name="Picture 7" descr="C:\Users\User\Desktop\IATEFL SIG ESIG LUBLIN 01.2019\Zdjęcia\Seasprite SH-2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149080"/>
            <a:ext cx="2700561" cy="1547038"/>
          </a:xfrm>
          <a:prstGeom prst="rect">
            <a:avLst/>
          </a:prstGeom>
          <a:noFill/>
        </p:spPr>
      </p:pic>
      <p:pic>
        <p:nvPicPr>
          <p:cNvPr id="1030" name="Picture 6" descr="C:\Users\User\Desktop\IATEFL SIG ESIG LUBLIN 01.2019\Zdjęcia\Polish-Air-Force-F-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44824"/>
            <a:ext cx="2783857" cy="1565920"/>
          </a:xfrm>
          <a:prstGeom prst="rect">
            <a:avLst/>
          </a:prstGeom>
          <a:noFill/>
        </p:spPr>
      </p:pic>
      <p:pic>
        <p:nvPicPr>
          <p:cNvPr id="1028" name="Picture 4" descr="C:\Users\User\Desktop\IATEFL SIG ESIG LUBLIN 01.2019\Zdjęcia\Gulfstream G550 PAF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1844824"/>
            <a:ext cx="3024336" cy="1682286"/>
          </a:xfrm>
          <a:prstGeom prst="rect">
            <a:avLst/>
          </a:prstGeom>
          <a:noFill/>
        </p:spPr>
      </p:pic>
      <p:pic>
        <p:nvPicPr>
          <p:cNvPr id="1027" name="Picture 3" descr="C:\Users\User\Desktop\IATEFL SIG ESIG LUBLIN 01.2019\Zdjęcia\C130 Hercules PAF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1844824"/>
            <a:ext cx="2448272" cy="1584176"/>
          </a:xfrm>
          <a:prstGeom prst="rect">
            <a:avLst/>
          </a:prstGeom>
          <a:noFill/>
        </p:spPr>
      </p:pic>
      <p:pic>
        <p:nvPicPr>
          <p:cNvPr id="1026" name="Picture 2" descr="C:\Users\User\Desktop\IATEFL SIG ESIG LUBLIN 01.2019\Zdjęcia\Boeing 737 800 PA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4149080"/>
            <a:ext cx="2687960" cy="1656184"/>
          </a:xfrm>
          <a:prstGeom prst="rect">
            <a:avLst/>
          </a:prstGeom>
          <a:noFill/>
        </p:spPr>
      </p:pic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95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200" b="1" dirty="0">
                <a:solidFill>
                  <a:srgbClr val="C00000"/>
                </a:solidFill>
              </a:rPr>
              <a:t>OTHER CHALLENGES FACING COURSE DEVELOPERS AND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200" b="1" dirty="0">
                <a:solidFill>
                  <a:srgbClr val="C00000"/>
                </a:solidFill>
              </a:rPr>
              <a:t>INSTRUCTORS</a:t>
            </a:r>
            <a:r>
              <a:rPr lang="pl-PL" sz="24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55576" y="3501008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/>
              <a:t>F-16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563888" y="3501008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/>
              <a:t>C-130 </a:t>
            </a:r>
            <a:r>
              <a:rPr lang="pl-PL" sz="1600" b="1" dirty="0" err="1"/>
              <a:t>Hercules</a:t>
            </a:r>
            <a:endParaRPr lang="pl-PL" sz="1600" b="1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6228184" y="3573016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sz="1600" b="1" dirty="0" err="1"/>
              <a:t>Gulfstream</a:t>
            </a:r>
            <a:r>
              <a:rPr lang="pl-PL" altLang="pl-PL" sz="1600" b="1" dirty="0"/>
              <a:t> G550</a:t>
            </a:r>
            <a:endParaRPr lang="pl-PL" sz="1600" b="1" dirty="0"/>
          </a:p>
        </p:txBody>
      </p:sp>
      <p:sp>
        <p:nvSpPr>
          <p:cNvPr id="15" name="Prostokąt 14"/>
          <p:cNvSpPr/>
          <p:nvPr/>
        </p:nvSpPr>
        <p:spPr>
          <a:xfrm>
            <a:off x="539552" y="5805264"/>
            <a:ext cx="1489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sz="1600" b="1" dirty="0"/>
              <a:t>Boeing 737 800</a:t>
            </a:r>
            <a:endParaRPr lang="pl-PL" sz="1600" b="1" dirty="0"/>
          </a:p>
        </p:txBody>
      </p:sp>
      <p:sp>
        <p:nvSpPr>
          <p:cNvPr id="16" name="Prostokąt 15"/>
          <p:cNvSpPr/>
          <p:nvPr/>
        </p:nvSpPr>
        <p:spPr>
          <a:xfrm>
            <a:off x="3563888" y="5805264"/>
            <a:ext cx="14132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/>
              <a:t>SH-2 </a:t>
            </a:r>
            <a:r>
              <a:rPr lang="pl-PL" sz="1600" b="1" dirty="0" err="1"/>
              <a:t>Seasprite</a:t>
            </a:r>
            <a:endParaRPr lang="pl-PL" sz="1600" b="1" dirty="0"/>
          </a:p>
        </p:txBody>
      </p:sp>
      <p:sp>
        <p:nvSpPr>
          <p:cNvPr id="17" name="Prostokąt 16"/>
          <p:cNvSpPr/>
          <p:nvPr/>
        </p:nvSpPr>
        <p:spPr>
          <a:xfrm>
            <a:off x="6660232" y="5805264"/>
            <a:ext cx="13276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altLang="pl-PL" sz="1600" b="1" dirty="0"/>
              <a:t>M346 Master</a:t>
            </a:r>
            <a:endParaRPr lang="pl-PL" sz="1600" b="1" dirty="0"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142844" y="1931082"/>
            <a:ext cx="8786844" cy="3658158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alt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alt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pl-PL" alt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students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on (F-16, C-130 </a:t>
            </a:r>
            <a:r>
              <a:rPr lang="pl-PL" alt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Hercules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alt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Gulfstream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G550, Boeing 737 800, M346 Master, 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CASA C-295, 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etc.)</a:t>
            </a:r>
          </a:p>
          <a:p>
            <a:pPr lvl="0">
              <a:buClr>
                <a:schemeClr val="tx1"/>
              </a:buClr>
              <a:buNone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pl-PL" alt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management system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various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(USAF: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Orders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Boeing: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Performance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Toolbox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, etc)</a:t>
            </a:r>
          </a:p>
          <a:p>
            <a:pPr lvl="0">
              <a:buClr>
                <a:schemeClr val="tx1"/>
              </a:buClr>
              <a:buNone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terminology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various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manufacturers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main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service,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reservoir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fuel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tank)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Classified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status of a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part of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documentation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impossible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be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pl-PL" sz="80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endParaRPr lang="pl-PL" sz="80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endParaRPr lang="pl-PL" sz="8000" dirty="0"/>
          </a:p>
          <a:p>
            <a:pPr>
              <a:buNone/>
            </a:pPr>
            <a:endParaRPr lang="pl-PL" sz="8000" dirty="0"/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 lvl="0">
              <a:buNone/>
            </a:pPr>
            <a:r>
              <a:rPr lang="en-US" sz="7200" dirty="0"/>
              <a:t> </a:t>
            </a: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OTHER CHALLENGES FACING COURSE DEVELOPERS AND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INSTRUCTORS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142844" y="1643050"/>
            <a:ext cx="8786844" cy="4522254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>
              <a:buNone/>
            </a:pPr>
            <a:endParaRPr lang="pl-PL" sz="8000" dirty="0">
              <a:solidFill>
                <a:schemeClr val="bg2"/>
              </a:solidFill>
            </a:endParaRPr>
          </a:p>
          <a:p>
            <a:pPr>
              <a:buClr>
                <a:schemeClr val="tx1"/>
              </a:buClr>
              <a:buNone/>
            </a:pP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Lack of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certification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standards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pl-PL" sz="72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AMTs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None/>
            </a:pPr>
            <a:endParaRPr lang="pl-PL" sz="72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”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Holders of a Part-66 aircraft maintenance license may not exercise certification privileges unless they have a </a:t>
            </a: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general knowledge of the </a:t>
            </a:r>
            <a:r>
              <a:rPr lang="en-US" sz="7200" b="1" u="sng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language used within the maintenance environment </a:t>
            </a: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including knowledge of common aeronautical terms in the language</a:t>
            </a:r>
            <a:r>
              <a:rPr lang="pl-PL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l-PL" sz="7200" i="1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Clr>
                <a:schemeClr val="tx1"/>
              </a:buClr>
              <a:buNone/>
            </a:pP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pl-PL" sz="5600" b="1" i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600" b="1" i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Aviation</a:t>
            </a: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600" b="1" i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5600" b="1" i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Agency</a:t>
            </a: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(EASA), Part-66, GM 66.A.20(b)3</a:t>
            </a:r>
            <a:r>
              <a:rPr lang="pl-PL" sz="5600" b="1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>
              <a:buClr>
                <a:schemeClr val="tx1"/>
              </a:buClr>
              <a:buNone/>
            </a:pPr>
            <a:endParaRPr lang="pl-PL" sz="1800" b="1" i="1" dirty="0"/>
          </a:p>
          <a:p>
            <a:pPr>
              <a:buFont typeface="Wingdings" pitchFamily="2" charset="2"/>
              <a:buChar char="Ø"/>
            </a:pPr>
            <a:endParaRPr lang="pl-PL" sz="72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pl-PL" sz="7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 able to </a:t>
            </a:r>
            <a:r>
              <a:rPr lang="en-US" sz="7200" b="1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read, write, speak, and understand the English language. 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(Note: If the applicant does not meet this requirement and is employed outside the United States by a U.S. carrier, the certificate will be endorsed “valid only outside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United States.”)</a:t>
            </a:r>
            <a:r>
              <a:rPr lang="pl-PL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72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pl-PL" sz="72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 		 </a:t>
            </a: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Title 14</a:t>
            </a:r>
            <a:r>
              <a:rPr lang="pl-PL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b="1" i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 the Code of Federal Regulations (14 CFR) part 65</a:t>
            </a:r>
            <a:endParaRPr lang="pl-PL" sz="5600" b="1" i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pl-PL" sz="6400" b="1" dirty="0"/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95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200" b="1" dirty="0">
                <a:solidFill>
                  <a:srgbClr val="C00000"/>
                </a:solidFill>
              </a:rPr>
              <a:t>OTHER CHALLENGES FACING COURSE DEVELOPERS AND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200" b="1" dirty="0">
                <a:solidFill>
                  <a:srgbClr val="C00000"/>
                </a:solidFill>
              </a:rPr>
              <a:t>INSTRUCTORS</a:t>
            </a:r>
            <a:r>
              <a:rPr lang="pl-PL" sz="24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CONTENT-BASED LANGUAGE TRAINING CHOICE - CONCLUSIONS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1675099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Job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publications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in English  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795958" y="285506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20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Safety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83568" y="3933056"/>
            <a:ext cx="7488832" cy="39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Learners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motivation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22357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BEFORE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pic>
        <p:nvPicPr>
          <p:cNvPr id="18" name="Image">
            <a:extLst>
              <a:ext uri="{FF2B5EF4-FFF2-40B4-BE49-F238E27FC236}">
                <a16:creationId xmlns:a16="http://schemas.microsoft.com/office/drawing/2014/main" id="{3932E36E-FA05-4648-B591-E1B59E2246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378" y="1491576"/>
            <a:ext cx="4873371" cy="314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17412"/>
      </p:ext>
    </p:extLst>
  </p:cSld>
  <p:clrMapOvr>
    <a:masterClrMapping/>
  </p:clrMapOvr>
  <p:transition spd="med">
    <p:split orient="vert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AFTER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pic>
        <p:nvPicPr>
          <p:cNvPr id="7" name="Image">
            <a:extLst>
              <a:ext uri="{FF2B5EF4-FFF2-40B4-BE49-F238E27FC236}">
                <a16:creationId xmlns:a16="http://schemas.microsoft.com/office/drawing/2014/main" id="{648081DE-E733-4881-90A7-D55C9056D2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91" y="1491678"/>
            <a:ext cx="4817490" cy="3141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28848"/>
      </p:ext>
    </p:extLst>
  </p:cSld>
  <p:clrMapOvr>
    <a:masterClrMapping/>
  </p:clrMapOvr>
  <p:transition spd="med">
    <p:split orient="vert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225" y="0"/>
            <a:ext cx="9144000" cy="6902450"/>
          </a:xfrm>
          <a:effectLst>
            <a:outerShdw dist="107763" dir="2700000" algn="ctr" rotWithShape="0">
              <a:schemeClr val="tx1"/>
            </a:outerShdw>
          </a:effectLst>
        </p:spPr>
      </p:pic>
      <p:sp>
        <p:nvSpPr>
          <p:cNvPr id="6" name="Symbol zastępczy stopki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5" name="Tytuł 1"/>
          <p:cNvSpPr txBox="1">
            <a:spLocks/>
          </p:cNvSpPr>
          <p:nvPr/>
        </p:nvSpPr>
        <p:spPr>
          <a:xfrm>
            <a:off x="2339752" y="239257"/>
            <a:ext cx="4829795" cy="1143000"/>
          </a:xfrm>
          <a:prstGeom prst="rect">
            <a:avLst/>
          </a:prstGeom>
        </p:spPr>
        <p:txBody>
          <a:bodyPr lIns="45720" rIns="45720" anchor="ctr">
            <a:normAutofit fontScale="97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24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THANK YOU FOR YOUR  ATTENTION</a:t>
            </a:r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3670126" y="5214938"/>
            <a:ext cx="2054002" cy="1143000"/>
          </a:xfrm>
          <a:prstGeom prst="rect">
            <a:avLst/>
          </a:prstGeom>
        </p:spPr>
        <p:txBody>
          <a:bodyPr lIns="45720" rIns="45720" anchor="ctr">
            <a:normAutofit fontScale="975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pl-PL" sz="28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QUESTIONS?</a:t>
            </a:r>
            <a:r>
              <a:rPr lang="pl-PL" sz="2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ransition spd="med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  FIRST EXPERIENCES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2C2B678-5564-440A-98F7-4B31BDB6A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585100"/>
      </p:ext>
    </p:extLst>
  </p:cSld>
  <p:clrMapOvr>
    <a:masterClrMapping/>
  </p:clrMapOvr>
  <p:transition spd="med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TARGET POPULATION ANALYSIS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406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83568" y="1675099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Gathers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trainees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83568" y="2780928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already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possessed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83568" y="3933056"/>
            <a:ext cx="7488832" cy="727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>
                <a:solidFill>
                  <a:schemeClr val="bg2"/>
                </a:solidFill>
              </a:rPr>
              <a:t> 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preferred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learning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styles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linguistic</a:t>
            </a:r>
            <a:r>
              <a:rPr lang="pl-PL" sz="20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environments</a:t>
            </a:r>
            <a:endParaRPr lang="pl-PL" sz="2000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133350"/>
            <a:ext cx="8229600" cy="884046"/>
          </a:xfrm>
        </p:spPr>
        <p:txBody>
          <a:bodyPr/>
          <a:lstStyle/>
          <a:p>
            <a:r>
              <a:rPr lang="pl-PL" sz="2400" dirty="0">
                <a:solidFill>
                  <a:srgbClr val="C00000"/>
                </a:solidFill>
              </a:rPr>
              <a:t>TARGET POPULATION ANALYSIS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8596" y="836712"/>
            <a:ext cx="8229600" cy="45259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  <a:defRPr/>
            </a:pPr>
            <a:endParaRPr lang="pl-PL" sz="2000" b="1" dirty="0">
              <a:solidFill>
                <a:schemeClr val="bg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with no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center of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interest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Reluctance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learning ”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from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book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and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academic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explanations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used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remaining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day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Tendency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visual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intelligence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Tendency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underestimate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own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learning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abilities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aircraft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maintenance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career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often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second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choice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Being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used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necessity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reach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professional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though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not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linguistic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proficiency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standards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Increased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needs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incorporate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reading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writing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activity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Working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team</a:t>
            </a:r>
          </a:p>
          <a:p>
            <a:pPr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Mixed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language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competencies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educational</a:t>
            </a:r>
            <a:r>
              <a:rPr lang="pl-PL" sz="1800" b="1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 err="1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backgrounds</a:t>
            </a:r>
            <a:endParaRPr lang="pl-PL" sz="1800" b="1" dirty="0">
              <a:solidFill>
                <a:schemeClr val="bg2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  <p:sp>
        <p:nvSpPr>
          <p:cNvPr id="6" name="Symbol zastępczy stopki 4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POLISH AIR FORCE </a:t>
            </a:r>
            <a:r>
              <a:rPr lang="pl-PL"/>
              <a:t> UNIVERSIT</a:t>
            </a:r>
            <a:r>
              <a:rPr lang="en-US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323528" y="620688"/>
            <a:ext cx="771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solidFill>
                  <a:srgbClr val="C00000"/>
                </a:solidFill>
              </a:rPr>
              <a:t>JOB ANALYSIS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4067944" y="2943928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800" dirty="0"/>
          </a:p>
        </p:txBody>
      </p:sp>
      <p:sp>
        <p:nvSpPr>
          <p:cNvPr id="10" name="Prostokąt 9"/>
          <p:cNvSpPr/>
          <p:nvPr/>
        </p:nvSpPr>
        <p:spPr>
          <a:xfrm>
            <a:off x="626327" y="1686905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with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order to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acceptable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competency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624732" y="2855837"/>
            <a:ext cx="75608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dirty="0">
                <a:solidFill>
                  <a:schemeClr val="bg2"/>
                </a:solidFill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carried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out by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developers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SMEs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611560" y="3478943"/>
            <a:ext cx="7560840" cy="146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>
                <a:solidFill>
                  <a:schemeClr val="bg2"/>
                </a:solidFill>
              </a:rPr>
              <a:t> 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course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entirely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needs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endParaRPr lang="pl-PL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ensures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genuine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deficiencies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addressed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5990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142844" y="1052737"/>
            <a:ext cx="8786844" cy="3233520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>
              <a:buNone/>
            </a:pPr>
            <a:endParaRPr lang="pl-PL" sz="8000" dirty="0">
              <a:solidFill>
                <a:schemeClr val="bg2"/>
              </a:solidFill>
            </a:endParaRP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 procedures and technical instructions available for analysis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posting for which training was to provided was not created at the time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Equipment on which the trainee was intended to work was not installed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Problems with acquiring technical documentation to develop hands-on practical exercises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Scarcity of SMEs on site or SMEs located at other units  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Limited number of qualified course developers</a:t>
            </a:r>
            <a:endParaRPr lang="pl-PL" sz="7200" b="1" dirty="0">
              <a:solidFill>
                <a:schemeClr val="bg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7200" b="1" dirty="0">
                <a:solidFill>
                  <a:schemeClr val="bg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Variety of equipment for which technical manuals were needed</a:t>
            </a:r>
          </a:p>
          <a:p>
            <a:pPr>
              <a:buNone/>
            </a:pPr>
            <a:endParaRPr lang="pl-PL" sz="8000" dirty="0"/>
          </a:p>
          <a:p>
            <a:pPr algn="just">
              <a:buNone/>
            </a:pPr>
            <a:r>
              <a:rPr lang="pl-PL" sz="7200" dirty="0"/>
              <a:t>       </a:t>
            </a:r>
          </a:p>
          <a:p>
            <a:pPr lvl="0">
              <a:buFont typeface="Wingdings" pitchFamily="2" charset="2"/>
              <a:buChar char="Ø"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endParaRPr lang="pl-PL" sz="7200" dirty="0"/>
          </a:p>
          <a:p>
            <a:pPr>
              <a:buNone/>
            </a:pPr>
            <a:r>
              <a:rPr lang="en-US" sz="1100" b="1" dirty="0"/>
              <a:t> </a:t>
            </a:r>
            <a:endParaRPr lang="pl-PL" sz="11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 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sz="2400" b="1" dirty="0">
                <a:solidFill>
                  <a:srgbClr val="C00000"/>
                </a:solidFill>
              </a:rPr>
              <a:t>TARGET POPULATION AND JOB ANALYSIS CONSTRAINTS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ymbol zastępczy zawartości 2"/>
          <p:cNvSpPr>
            <a:spLocks noGrp="1"/>
          </p:cNvSpPr>
          <p:nvPr>
            <p:ph idx="1"/>
          </p:nvPr>
        </p:nvSpPr>
        <p:spPr>
          <a:xfrm>
            <a:off x="285750" y="2714625"/>
            <a:ext cx="8643938" cy="221456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pl-PL" altLang="pl-PL" sz="1100" dirty="0"/>
          </a:p>
          <a:p>
            <a:pPr eaLnBrk="1" hangingPunct="1">
              <a:buFont typeface="Wingdings 2" pitchFamily="18" charset="2"/>
              <a:buNone/>
            </a:pPr>
            <a:r>
              <a:rPr lang="pl-PL" altLang="pl-PL" sz="1800" dirty="0"/>
              <a:t>	</a:t>
            </a:r>
          </a:p>
          <a:p>
            <a:pPr eaLnBrk="1" hangingPunct="1">
              <a:buFont typeface="Wingdings 2" pitchFamily="18" charset="2"/>
              <a:buNone/>
            </a:pPr>
            <a:endParaRPr lang="pl-PL" altLang="pl-PL" sz="1800" dirty="0"/>
          </a:p>
          <a:p>
            <a:pPr eaLnBrk="1" hangingPunct="1">
              <a:buFont typeface="Wingdings 2" pitchFamily="18" charset="2"/>
              <a:buNone/>
            </a:pPr>
            <a:endParaRPr lang="en-US" altLang="pl-PL" sz="1100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POLISH AIR FORCE </a:t>
            </a:r>
            <a:r>
              <a:rPr lang="pl-PL" dirty="0"/>
              <a:t>UNIVERSIT</a:t>
            </a:r>
            <a:r>
              <a:rPr lang="en-US" dirty="0"/>
              <a:t>Y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85750" y="476250"/>
            <a:ext cx="7715250" cy="576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l-PL" sz="2400" b="1" dirty="0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TYPES OF COMMUNICATION USED BY </a:t>
            </a:r>
            <a:r>
              <a:rPr lang="pl-PL" sz="2400" b="1" dirty="0" err="1">
                <a:solidFill>
                  <a:srgbClr val="C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AMTs</a:t>
            </a:r>
            <a:endParaRPr lang="pl-PL" sz="2400" b="1" dirty="0">
              <a:solidFill>
                <a:srgbClr val="C0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Synchronous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 speaking instructors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sharing information, giving and receiving instructions, planning tasks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multinational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teams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where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English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language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foreign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flight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crews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non-verbal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pointing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things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etc.)</a:t>
            </a: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ct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Asynchronous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Communication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reading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technical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orders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manuals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job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guides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and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other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documentation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Ø"/>
              <a:tabLst>
                <a:tab pos="457200" algn="l"/>
              </a:tabLst>
              <a:defRPr/>
            </a:pP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aking</a:t>
            </a:r>
            <a:r>
              <a:rPr lang="pl-PL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</a:t>
            </a:r>
            <a:r>
              <a:rPr lang="en-US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technical entries in documents </a:t>
            </a:r>
            <a:r>
              <a:rPr lang="en-US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b="1" dirty="0">
              <a:solidFill>
                <a:schemeClr val="bg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r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lang="pl-PL" i="1" dirty="0" err="1">
                <a:solidFill>
                  <a:schemeClr val="bg2"/>
                </a:solidFill>
              </a:rPr>
              <a:t>Drury</a:t>
            </a:r>
            <a:r>
              <a:rPr lang="pl-PL" i="1" dirty="0">
                <a:solidFill>
                  <a:schemeClr val="bg2"/>
                </a:solidFill>
              </a:rPr>
              <a:t>, C. G., Ma, J. (2003)</a:t>
            </a:r>
            <a:endParaRPr lang="pl-PL" b="1" i="1" dirty="0">
              <a:solidFill>
                <a:schemeClr val="bg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endParaRPr lang="pl-PL" b="1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871" y="15920"/>
            <a:ext cx="1319855" cy="13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91817"/>
      </p:ext>
    </p:extLst>
  </p:cSld>
  <p:clrMapOvr>
    <a:masterClrMapping/>
  </p:clrMapOvr>
  <p:transition spd="med">
    <p:split orient="vert"/>
  </p:transition>
</p:sld>
</file>

<file path=ppt/theme/theme1.xml><?xml version="1.0" encoding="utf-8"?>
<a:theme xmlns:a="http://schemas.openxmlformats.org/drawingml/2006/main" name="Motyw1">
  <a:themeElements>
    <a:clrScheme name="Strumień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8100" tIns="46038" rIns="38100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38100" tIns="46038" rIns="38100" bIns="46038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umień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mień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mień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Dodatkowe slajdy do prezentacji ICAEA 2019 Draft</Template>
  <TotalTime>10698</TotalTime>
  <Words>1490</Words>
  <Application>Microsoft Office PowerPoint</Application>
  <PresentationFormat>Pokaz na ekranie (4:3)</PresentationFormat>
  <Paragraphs>453</Paragraphs>
  <Slides>37</Slides>
  <Notes>36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Arial Narrow</vt:lpstr>
      <vt:lpstr>Calibri</vt:lpstr>
      <vt:lpstr>Garamond</vt:lpstr>
      <vt:lpstr>Wingdings</vt:lpstr>
      <vt:lpstr>Wingdings 2</vt:lpstr>
      <vt:lpstr>Motyw1</vt:lpstr>
      <vt:lpstr>Prezentacja programu PowerPoint</vt:lpstr>
      <vt:lpstr>Prezentacja programu PowerPoint</vt:lpstr>
      <vt:lpstr>FIRST COURSES 2006</vt:lpstr>
      <vt:lpstr>Prezentacja programu PowerPoint</vt:lpstr>
      <vt:lpstr>Prezentacja programu PowerPoint</vt:lpstr>
      <vt:lpstr>TARGET POPULATION ANALYSIS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User</dc:creator>
  <cp:lastModifiedBy>apburda@gmail.com</cp:lastModifiedBy>
  <cp:revision>674</cp:revision>
  <dcterms:created xsi:type="dcterms:W3CDTF">2017-12-19T14:01:48Z</dcterms:created>
  <dcterms:modified xsi:type="dcterms:W3CDTF">2019-10-08T08:27:35Z</dcterms:modified>
</cp:coreProperties>
</file>