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57" r:id="rId3"/>
    <p:sldId id="259" r:id="rId4"/>
    <p:sldId id="260" r:id="rId5"/>
    <p:sldId id="258" r:id="rId6"/>
    <p:sldId id="264" r:id="rId7"/>
    <p:sldId id="265" r:id="rId8"/>
    <p:sldId id="263" r:id="rId9"/>
    <p:sldId id="261" r:id="rId10"/>
    <p:sldId id="266" r:id="rId11"/>
  </p:sldIdLst>
  <p:sldSz cx="12192000" cy="6858000"/>
  <p:notesSz cx="6797675" cy="992822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8" d="100"/>
          <a:sy n="68" d="100"/>
        </p:scale>
        <p:origin x="61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da-DK" smtClean="0"/>
              <a:t>Klik for at redigere i master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 smtClean="0"/>
              <a:t>Klik for at redigere undertiteltypografien i masteren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984F5-6C15-46BC-A326-0F7BE383B7AF}" type="datetimeFigureOut">
              <a:rPr lang="da-DK" smtClean="0"/>
              <a:t>20-04-2024</a:t>
            </a:fld>
            <a:endParaRPr lang="da-DK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D05C2-1434-47A5-80E4-8D2DB1F7B07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4791213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sk 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 smtClean="0"/>
              <a:t>Klik for at redigere i master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a-DK" smtClean="0"/>
              <a:t>Klik på ikonet for at tilføje et billede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 smtClean="0"/>
              <a:t>Rediger typografien i masterens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984F5-6C15-46BC-A326-0F7BE383B7AF}" type="datetimeFigureOut">
              <a:rPr lang="da-DK" smtClean="0"/>
              <a:t>20-04-2024</a:t>
            </a:fld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D05C2-1434-47A5-80E4-8D2DB1F7B07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0441813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og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da-DK" smtClean="0"/>
              <a:t>Klik for at redigere i master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 smtClean="0"/>
              <a:t>Rediger typografien i masterens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984F5-6C15-46BC-A326-0F7BE383B7AF}" type="datetimeFigureOut">
              <a:rPr lang="da-DK" smtClean="0"/>
              <a:t>20-04-2024</a:t>
            </a:fld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D05C2-1434-47A5-80E4-8D2DB1F7B07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8746331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da-DK" smtClean="0"/>
              <a:t>Klik for at redigere i master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 smtClean="0"/>
              <a:t>Rediger typografien i masterens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 smtClean="0"/>
              <a:t>Rediger typografien i masterens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984F5-6C15-46BC-A326-0F7BE383B7AF}" type="datetimeFigureOut">
              <a:rPr lang="da-DK" smtClean="0"/>
              <a:t>20-04-2024</a:t>
            </a:fld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D05C2-1434-47A5-80E4-8D2DB1F7B076}" type="slidenum">
              <a:rPr lang="da-DK" smtClean="0"/>
              <a:t>‹nr.›</a:t>
            </a:fld>
            <a:endParaRPr lang="da-DK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1466516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vnek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da-DK" smtClean="0"/>
              <a:t>Klik for at redigere i master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 smtClean="0"/>
              <a:t>Rediger typografien i masterens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984F5-6C15-46BC-A326-0F7BE383B7AF}" type="datetimeFigureOut">
              <a:rPr lang="da-DK" smtClean="0"/>
              <a:t>20-04-2024</a:t>
            </a:fld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D05C2-1434-47A5-80E4-8D2DB1F7B07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23544219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olon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da-DK" smtClean="0"/>
              <a:t>Klik for at redigere i master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 smtClean="0"/>
              <a:t>Rediger typografien i masterens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 smtClean="0"/>
              <a:t>Rediger typografien i masterens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da-DK" smtClean="0"/>
              <a:t>Rediger typografien i masterens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 smtClean="0"/>
              <a:t>Rediger typografien i masterens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da-DK" smtClean="0"/>
              <a:t>Rediger typografien i masterens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 smtClean="0"/>
              <a:t>Rediger typografien i masterens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984F5-6C15-46BC-A326-0F7BE383B7AF}" type="datetimeFigureOut">
              <a:rPr lang="da-DK" smtClean="0"/>
              <a:t>20-04-2024</a:t>
            </a:fld>
            <a:endParaRPr lang="da-DK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D05C2-1434-47A5-80E4-8D2DB1F7B07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1380778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olonner med bille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da-DK" smtClean="0"/>
              <a:t>Klik for at redigere i master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 smtClean="0"/>
              <a:t>Rediger typografien i masterens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da-DK" smtClean="0"/>
              <a:t>Klik på ikonet for at tilføje et billede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 smtClean="0"/>
              <a:t>Rediger typografien i masterens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 smtClean="0"/>
              <a:t>Rediger typografien i masterens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da-DK" smtClean="0"/>
              <a:t>Klik på ikonet for at tilføje et billede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 smtClean="0"/>
              <a:t>Rediger typografien i masterens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 smtClean="0"/>
              <a:t>Rediger typografien i masterens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da-DK" smtClean="0"/>
              <a:t>Klik på ikonet for at tilføje et billede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 smtClean="0"/>
              <a:t>Rediger typografien i masterens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984F5-6C15-46BC-A326-0F7BE383B7AF}" type="datetimeFigureOut">
              <a:rPr lang="da-DK" smtClean="0"/>
              <a:t>20-04-2024</a:t>
            </a:fld>
            <a:endParaRPr lang="da-DK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D05C2-1434-47A5-80E4-8D2DB1F7B07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54462516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 smtClean="0"/>
              <a:t>Rediger typografien i masterens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984F5-6C15-46BC-A326-0F7BE383B7AF}" type="datetimeFigureOut">
              <a:rPr lang="da-DK" smtClean="0"/>
              <a:t>20-04-2024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D05C2-1434-47A5-80E4-8D2DB1F7B07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96090784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a-DK" smtClean="0"/>
              <a:t>Klik for at redigere i master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a-DK" smtClean="0"/>
              <a:t>Rediger typografien i masterens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984F5-6C15-46BC-A326-0F7BE383B7AF}" type="datetimeFigureOut">
              <a:rPr lang="da-DK" smtClean="0"/>
              <a:t>20-04-2024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D05C2-1434-47A5-80E4-8D2DB1F7B07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5937468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 smtClean="0"/>
              <a:t>Rediger typografien i masterens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984F5-6C15-46BC-A326-0F7BE383B7AF}" type="datetimeFigureOut">
              <a:rPr lang="da-DK" smtClean="0"/>
              <a:t>20-04-2024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D05C2-1434-47A5-80E4-8D2DB1F7B07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8703866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da-DK" smtClean="0"/>
              <a:t>Klik for at redigere i master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 smtClean="0"/>
              <a:t>Klik for at redigere undertiteltypografien i masteren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984F5-6C15-46BC-A326-0F7BE383B7AF}" type="datetimeFigureOut">
              <a:rPr lang="da-DK" smtClean="0"/>
              <a:t>20-04-2024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D05C2-1434-47A5-80E4-8D2DB1F7B07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7267444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da-DK" smtClean="0"/>
              <a:t>Rediger typografien i masterens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da-DK" smtClean="0"/>
              <a:t>Rediger typografien i masterens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984F5-6C15-46BC-A326-0F7BE383B7AF}" type="datetimeFigureOut">
              <a:rPr lang="da-DK" smtClean="0"/>
              <a:t>20-04-2024</a:t>
            </a:fld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D05C2-1434-47A5-80E4-8D2DB1F7B07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2020509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a-DK" smtClean="0"/>
              <a:t>Klik for at redigere i master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 smtClean="0"/>
              <a:t>Rediger typografien i masterens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da-DK" smtClean="0"/>
              <a:t>Rediger typografien i masterens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da-DK" smtClean="0"/>
              <a:t>Rediger typografien i masterens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da-DK" smtClean="0"/>
              <a:t>Rediger typografien i masterens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984F5-6C15-46BC-A326-0F7BE383B7AF}" type="datetimeFigureOut">
              <a:rPr lang="da-DK" smtClean="0"/>
              <a:t>20-04-2024</a:t>
            </a:fld>
            <a:endParaRPr lang="da-DK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D05C2-1434-47A5-80E4-8D2DB1F7B07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7518489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984F5-6C15-46BC-A326-0F7BE383B7AF}" type="datetimeFigureOut">
              <a:rPr lang="da-DK" smtClean="0"/>
              <a:t>20-04-2024</a:t>
            </a:fld>
            <a:endParaRPr lang="da-DK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D05C2-1434-47A5-80E4-8D2DB1F7B07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6008292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984F5-6C15-46BC-A326-0F7BE383B7AF}" type="datetimeFigureOut">
              <a:rPr lang="da-DK" smtClean="0"/>
              <a:t>20-04-2024</a:t>
            </a:fld>
            <a:endParaRPr lang="da-DK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D05C2-1434-47A5-80E4-8D2DB1F7B07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7128452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 smtClean="0"/>
              <a:t>Klik for at redigere i master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da-DK" smtClean="0"/>
              <a:t>Rediger typografien i masterens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 smtClean="0"/>
              <a:t>Rediger typografien i masterens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984F5-6C15-46BC-A326-0F7BE383B7AF}" type="datetimeFigureOut">
              <a:rPr lang="da-DK" smtClean="0"/>
              <a:t>20-04-2024</a:t>
            </a:fld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D05C2-1434-47A5-80E4-8D2DB1F7B07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7066319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 smtClean="0"/>
              <a:t>Klik for at redigere i master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a-DK" smtClean="0"/>
              <a:t>Klik på ikonet for at tilføje et billede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 smtClean="0"/>
              <a:t>Rediger typografien i masterens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984F5-6C15-46BC-A326-0F7BE383B7AF}" type="datetimeFigureOut">
              <a:rPr lang="da-DK" smtClean="0"/>
              <a:t>20-04-2024</a:t>
            </a:fld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D05C2-1434-47A5-80E4-8D2DB1F7B07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4332890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 smtClean="0"/>
              <a:t>Klik for at redigere i master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 smtClean="0"/>
              <a:t>Rediger typografien i masterens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984F5-6C15-46BC-A326-0F7BE383B7AF}" type="datetimeFigureOut">
              <a:rPr lang="da-DK" smtClean="0"/>
              <a:t>20-04-2024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22DD05C2-1434-47A5-80E4-8D2DB1F7B07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29341114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fol.fels.dk/searchEngDa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rdbogen.com/da/search/classic?query=squadron&amp;dictionaryId=firm-57&amp;allowSwitchDictionary=0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da-DK" sz="4800" b="1" dirty="0" smtClean="0">
                <a:latin typeface="Algerian" panose="04020705040A02060702" pitchFamily="82" charset="0"/>
                <a:ea typeface="Nirmala UI Semilight" panose="020B0402040204020203" pitchFamily="34" charset="0"/>
                <a:cs typeface="Nirmala UI Semilight" panose="020B0402040204020203" pitchFamily="34" charset="0"/>
              </a:rPr>
              <a:t>The </a:t>
            </a:r>
            <a:r>
              <a:rPr lang="da-DK" sz="4800" b="1" dirty="0" err="1" smtClean="0">
                <a:latin typeface="Algerian" panose="04020705040A02060702" pitchFamily="82" charset="0"/>
                <a:ea typeface="Nirmala UI Semilight" panose="020B0402040204020203" pitchFamily="34" charset="0"/>
                <a:cs typeface="Nirmala UI Semilight" panose="020B0402040204020203" pitchFamily="34" charset="0"/>
              </a:rPr>
              <a:t>Dubious</a:t>
            </a:r>
            <a:r>
              <a:rPr lang="da-DK" sz="4800" b="1" dirty="0" smtClean="0">
                <a:latin typeface="Algerian" panose="04020705040A02060702" pitchFamily="82" charset="0"/>
                <a:ea typeface="Nirmala UI Semilight" panose="020B0402040204020203" pitchFamily="34" charset="0"/>
                <a:cs typeface="Nirmala UI Semilight" panose="020B0402040204020203" pitchFamily="34" charset="0"/>
              </a:rPr>
              <a:t> </a:t>
            </a:r>
            <a:r>
              <a:rPr lang="da-DK" sz="4800" b="1" dirty="0" err="1" smtClean="0">
                <a:latin typeface="Algerian" panose="04020705040A02060702" pitchFamily="82" charset="0"/>
                <a:ea typeface="Nirmala UI Semilight" panose="020B0402040204020203" pitchFamily="34" charset="0"/>
                <a:cs typeface="Nirmala UI Semilight" panose="020B0402040204020203" pitchFamily="34" charset="0"/>
              </a:rPr>
              <a:t>Endeavors</a:t>
            </a:r>
            <a:r>
              <a:rPr lang="da-DK" sz="4800" b="1" dirty="0" smtClean="0">
                <a:latin typeface="Algerian" panose="04020705040A02060702" pitchFamily="82" charset="0"/>
                <a:ea typeface="Nirmala UI Semilight" panose="020B0402040204020203" pitchFamily="34" charset="0"/>
                <a:cs typeface="Nirmala UI Semilight" panose="020B0402040204020203" pitchFamily="34" charset="0"/>
              </a:rPr>
              <a:t> </a:t>
            </a:r>
            <a:br>
              <a:rPr lang="da-DK" sz="4800" b="1" dirty="0" smtClean="0">
                <a:latin typeface="Algerian" panose="04020705040A02060702" pitchFamily="82" charset="0"/>
                <a:ea typeface="Nirmala UI Semilight" panose="020B0402040204020203" pitchFamily="34" charset="0"/>
                <a:cs typeface="Nirmala UI Semilight" panose="020B0402040204020203" pitchFamily="34" charset="0"/>
              </a:rPr>
            </a:br>
            <a:r>
              <a:rPr lang="da-DK" sz="4800" b="1" dirty="0" smtClean="0">
                <a:latin typeface="Algerian" panose="04020705040A02060702" pitchFamily="82" charset="0"/>
                <a:ea typeface="Nirmala UI Semilight" panose="020B0402040204020203" pitchFamily="34" charset="0"/>
                <a:cs typeface="Nirmala UI Semilight" panose="020B0402040204020203" pitchFamily="34" charset="0"/>
              </a:rPr>
              <a:t>of a </a:t>
            </a:r>
            <a:r>
              <a:rPr lang="da-DK" sz="4800" b="1" dirty="0" err="1" smtClean="0">
                <a:latin typeface="Algerian" panose="04020705040A02060702" pitchFamily="82" charset="0"/>
                <a:ea typeface="Nirmala UI Semilight" panose="020B0402040204020203" pitchFamily="34" charset="0"/>
                <a:cs typeface="Nirmala UI Semilight" panose="020B0402040204020203" pitchFamily="34" charset="0"/>
              </a:rPr>
              <a:t>Quack</a:t>
            </a:r>
            <a:r>
              <a:rPr lang="da-DK" sz="4800" b="1" dirty="0" smtClean="0">
                <a:latin typeface="Algerian" panose="04020705040A02060702" pitchFamily="82" charset="0"/>
                <a:ea typeface="Nirmala UI Semilight" panose="020B0402040204020203" pitchFamily="34" charset="0"/>
                <a:cs typeface="Nirmala UI Semilight" panose="020B0402040204020203" pitchFamily="34" charset="0"/>
              </a:rPr>
              <a:t> </a:t>
            </a:r>
            <a:r>
              <a:rPr lang="da-DK" sz="4800" b="1" dirty="0" err="1" smtClean="0">
                <a:latin typeface="Algerian" panose="04020705040A02060702" pitchFamily="82" charset="0"/>
                <a:ea typeface="Nirmala UI Semilight" panose="020B0402040204020203" pitchFamily="34" charset="0"/>
                <a:cs typeface="Nirmala UI Semilight" panose="020B0402040204020203" pitchFamily="34" charset="0"/>
              </a:rPr>
              <a:t>Terminologist</a:t>
            </a:r>
            <a:r>
              <a:rPr lang="da-DK" sz="4800" b="1" dirty="0" smtClean="0">
                <a:latin typeface="Algerian" panose="04020705040A02060702" pitchFamily="82" charset="0"/>
                <a:ea typeface="Nirmala UI Semilight" panose="020B0402040204020203" pitchFamily="34" charset="0"/>
                <a:cs typeface="Nirmala UI Semilight" panose="020B0402040204020203" pitchFamily="34" charset="0"/>
              </a:rPr>
              <a:t>….</a:t>
            </a:r>
            <a:endParaRPr lang="da-DK" sz="4800" b="1" dirty="0">
              <a:latin typeface="Algerian" panose="04020705040A02060702" pitchFamily="82" charset="0"/>
              <a:ea typeface="Nirmala UI Semilight" panose="020B0402040204020203" pitchFamily="34" charset="0"/>
              <a:cs typeface="Nirmala UI Semilight" panose="020B0402040204020203" pitchFamily="34" charset="0"/>
            </a:endParaRPr>
          </a:p>
        </p:txBody>
      </p:sp>
      <p:pic>
        <p:nvPicPr>
          <p:cNvPr id="5" name="Pladsholder til indhold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308807" y="1583703"/>
            <a:ext cx="5542961" cy="5241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6075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a-DK" dirty="0" smtClean="0"/>
              <a:t>Abstract</a:t>
            </a:r>
            <a:endParaRPr lang="da-DK" dirty="0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1120000" y="1357460"/>
            <a:ext cx="10233800" cy="5420411"/>
          </a:xfrm>
        </p:spPr>
        <p:txBody>
          <a:bodyPr>
            <a:normAutofit fontScale="92500" lnSpcReduction="10000"/>
          </a:bodyPr>
          <a:lstStyle/>
          <a:p>
            <a:r>
              <a:rPr lang="da-DK" dirty="0" err="1" smtClean="0"/>
              <a:t>Despite</a:t>
            </a:r>
            <a:r>
              <a:rPr lang="da-DK" dirty="0" smtClean="0"/>
              <a:t> </a:t>
            </a:r>
            <a:r>
              <a:rPr lang="da-DK" dirty="0" err="1" smtClean="0"/>
              <a:t>having</a:t>
            </a:r>
            <a:r>
              <a:rPr lang="da-DK" dirty="0" smtClean="0"/>
              <a:t> </a:t>
            </a:r>
            <a:r>
              <a:rPr lang="da-DK" dirty="0" err="1" smtClean="0"/>
              <a:t>no</a:t>
            </a:r>
            <a:r>
              <a:rPr lang="da-DK" dirty="0" smtClean="0"/>
              <a:t> </a:t>
            </a:r>
            <a:r>
              <a:rPr lang="da-DK" dirty="0" err="1" smtClean="0"/>
              <a:t>designated</a:t>
            </a:r>
            <a:r>
              <a:rPr lang="da-DK" dirty="0" smtClean="0"/>
              <a:t> </a:t>
            </a:r>
            <a:r>
              <a:rPr lang="da-DK" dirty="0" err="1" smtClean="0"/>
              <a:t>personnel</a:t>
            </a:r>
            <a:r>
              <a:rPr lang="da-DK" dirty="0" smtClean="0"/>
              <a:t> nor </a:t>
            </a:r>
            <a:r>
              <a:rPr lang="da-DK" dirty="0" err="1" smtClean="0"/>
              <a:t>any</a:t>
            </a:r>
            <a:r>
              <a:rPr lang="da-DK" dirty="0" smtClean="0"/>
              <a:t> </a:t>
            </a:r>
            <a:r>
              <a:rPr lang="da-DK" dirty="0" err="1" smtClean="0"/>
              <a:t>earmarked</a:t>
            </a:r>
            <a:r>
              <a:rPr lang="da-DK" dirty="0" smtClean="0"/>
              <a:t> </a:t>
            </a:r>
            <a:r>
              <a:rPr lang="da-DK" dirty="0" err="1" smtClean="0"/>
              <a:t>resources</a:t>
            </a:r>
            <a:r>
              <a:rPr lang="da-DK" dirty="0" smtClean="0"/>
              <a:t> for </a:t>
            </a:r>
            <a:r>
              <a:rPr lang="da-DK" dirty="0" err="1" smtClean="0"/>
              <a:t>terminology</a:t>
            </a:r>
            <a:r>
              <a:rPr lang="da-DK" dirty="0" smtClean="0"/>
              <a:t> </a:t>
            </a:r>
            <a:r>
              <a:rPr lang="da-DK" dirty="0" err="1" smtClean="0"/>
              <a:t>tasks</a:t>
            </a:r>
            <a:r>
              <a:rPr lang="da-DK" dirty="0" smtClean="0"/>
              <a:t>, the Danish </a:t>
            </a:r>
            <a:r>
              <a:rPr lang="da-DK" dirty="0" err="1"/>
              <a:t>Armed</a:t>
            </a:r>
            <a:r>
              <a:rPr lang="da-DK" dirty="0"/>
              <a:t> Forces </a:t>
            </a:r>
            <a:r>
              <a:rPr lang="da-DK" dirty="0" err="1"/>
              <a:t>Foreign</a:t>
            </a:r>
            <a:r>
              <a:rPr lang="da-DK" dirty="0"/>
              <a:t>-Languages </a:t>
            </a:r>
            <a:r>
              <a:rPr lang="da-DK" dirty="0" err="1" smtClean="0"/>
              <a:t>Academy’s</a:t>
            </a:r>
            <a:r>
              <a:rPr lang="da-DK" dirty="0" smtClean="0"/>
              <a:t> </a:t>
            </a:r>
            <a:r>
              <a:rPr lang="da-DK" dirty="0" err="1" smtClean="0"/>
              <a:t>section</a:t>
            </a:r>
            <a:r>
              <a:rPr lang="da-DK" dirty="0" smtClean="0"/>
              <a:t> responsible for English </a:t>
            </a:r>
            <a:r>
              <a:rPr lang="da-DK" dirty="0" err="1" smtClean="0"/>
              <a:t>training</a:t>
            </a:r>
            <a:r>
              <a:rPr lang="da-DK" dirty="0" smtClean="0"/>
              <a:t> of </a:t>
            </a:r>
            <a:r>
              <a:rPr lang="da-DK" dirty="0" err="1" smtClean="0"/>
              <a:t>cadets</a:t>
            </a:r>
            <a:r>
              <a:rPr lang="da-DK" dirty="0" smtClean="0"/>
              <a:t> and STANAG-</a:t>
            </a:r>
            <a:r>
              <a:rPr lang="da-DK" dirty="0" err="1" smtClean="0"/>
              <a:t>based</a:t>
            </a:r>
            <a:r>
              <a:rPr lang="da-DK" dirty="0" smtClean="0"/>
              <a:t> </a:t>
            </a:r>
            <a:r>
              <a:rPr lang="da-DK" dirty="0" err="1" smtClean="0"/>
              <a:t>language</a:t>
            </a:r>
            <a:r>
              <a:rPr lang="da-DK" dirty="0" smtClean="0"/>
              <a:t> </a:t>
            </a:r>
            <a:r>
              <a:rPr lang="da-DK" dirty="0" err="1" smtClean="0"/>
              <a:t>testing</a:t>
            </a:r>
            <a:r>
              <a:rPr lang="da-DK" dirty="0" smtClean="0"/>
              <a:t> is </a:t>
            </a:r>
            <a:r>
              <a:rPr lang="da-DK" dirty="0" err="1" smtClean="0"/>
              <a:t>required</a:t>
            </a:r>
            <a:r>
              <a:rPr lang="da-DK" dirty="0" smtClean="0"/>
              <a:t> to </a:t>
            </a:r>
            <a:r>
              <a:rPr lang="da-DK" dirty="0" err="1" smtClean="0"/>
              <a:t>solve</a:t>
            </a:r>
            <a:r>
              <a:rPr lang="da-DK" dirty="0" smtClean="0"/>
              <a:t> </a:t>
            </a:r>
            <a:r>
              <a:rPr lang="da-DK" dirty="0" err="1" smtClean="0"/>
              <a:t>assignments</a:t>
            </a:r>
            <a:r>
              <a:rPr lang="da-DK" dirty="0" smtClean="0"/>
              <a:t> </a:t>
            </a:r>
            <a:r>
              <a:rPr lang="da-DK" dirty="0" err="1" smtClean="0"/>
              <a:t>that</a:t>
            </a:r>
            <a:r>
              <a:rPr lang="da-DK" dirty="0" smtClean="0"/>
              <a:t> </a:t>
            </a:r>
            <a:r>
              <a:rPr lang="da-DK" dirty="0" err="1" smtClean="0"/>
              <a:t>involve</a:t>
            </a:r>
            <a:r>
              <a:rPr lang="da-DK" dirty="0" smtClean="0"/>
              <a:t> </a:t>
            </a:r>
            <a:r>
              <a:rPr lang="da-DK" dirty="0" err="1" smtClean="0"/>
              <a:t>translating</a:t>
            </a:r>
            <a:r>
              <a:rPr lang="da-DK" dirty="0" smtClean="0"/>
              <a:t> and </a:t>
            </a:r>
            <a:r>
              <a:rPr lang="da-DK" dirty="0" err="1" smtClean="0"/>
              <a:t>updating</a:t>
            </a:r>
            <a:r>
              <a:rPr lang="da-DK" dirty="0" smtClean="0"/>
              <a:t> of in-house </a:t>
            </a:r>
            <a:r>
              <a:rPr lang="da-DK" dirty="0" err="1" smtClean="0"/>
              <a:t>glossaries</a:t>
            </a:r>
            <a:r>
              <a:rPr lang="da-DK" dirty="0" smtClean="0"/>
              <a:t>.</a:t>
            </a:r>
          </a:p>
          <a:p>
            <a:r>
              <a:rPr lang="da-DK" dirty="0" smtClean="0"/>
              <a:t>The purpose of </a:t>
            </a:r>
            <a:r>
              <a:rPr lang="da-DK" dirty="0" err="1" smtClean="0"/>
              <a:t>our</a:t>
            </a:r>
            <a:r>
              <a:rPr lang="da-DK" dirty="0" smtClean="0"/>
              <a:t> </a:t>
            </a:r>
            <a:r>
              <a:rPr lang="da-DK" dirty="0" err="1" smtClean="0"/>
              <a:t>glossaries</a:t>
            </a:r>
            <a:r>
              <a:rPr lang="da-DK" dirty="0" smtClean="0"/>
              <a:t> is to </a:t>
            </a:r>
            <a:r>
              <a:rPr lang="da-DK" dirty="0" err="1" smtClean="0"/>
              <a:t>make</a:t>
            </a:r>
            <a:r>
              <a:rPr lang="da-DK" dirty="0" smtClean="0"/>
              <a:t> officer </a:t>
            </a:r>
            <a:r>
              <a:rPr lang="da-DK" dirty="0" err="1" smtClean="0"/>
              <a:t>cadets</a:t>
            </a:r>
            <a:r>
              <a:rPr lang="da-DK" dirty="0" smtClean="0"/>
              <a:t> </a:t>
            </a:r>
            <a:r>
              <a:rPr lang="da-DK" dirty="0" err="1" smtClean="0"/>
              <a:t>aware</a:t>
            </a:r>
            <a:r>
              <a:rPr lang="da-DK" dirty="0" smtClean="0"/>
              <a:t> of </a:t>
            </a:r>
            <a:r>
              <a:rPr lang="da-DK" dirty="0" err="1" smtClean="0"/>
              <a:t>authorized</a:t>
            </a:r>
            <a:r>
              <a:rPr lang="da-DK" dirty="0" smtClean="0"/>
              <a:t> English </a:t>
            </a:r>
            <a:r>
              <a:rPr lang="da-DK" dirty="0" err="1" smtClean="0"/>
              <a:t>terminology</a:t>
            </a:r>
            <a:r>
              <a:rPr lang="da-DK" dirty="0" smtClean="0"/>
              <a:t>. In </a:t>
            </a:r>
            <a:r>
              <a:rPr lang="da-DK" dirty="0" err="1" smtClean="0"/>
              <a:t>other</a:t>
            </a:r>
            <a:r>
              <a:rPr lang="da-DK" dirty="0" smtClean="0"/>
              <a:t> </a:t>
            </a:r>
            <a:r>
              <a:rPr lang="da-DK" dirty="0" err="1" smtClean="0"/>
              <a:t>words</a:t>
            </a:r>
            <a:r>
              <a:rPr lang="da-DK" dirty="0" smtClean="0"/>
              <a:t>, </a:t>
            </a:r>
            <a:r>
              <a:rPr lang="da-DK" dirty="0" err="1" smtClean="0"/>
              <a:t>our</a:t>
            </a:r>
            <a:r>
              <a:rPr lang="da-DK" dirty="0" smtClean="0"/>
              <a:t> </a:t>
            </a:r>
            <a:r>
              <a:rPr lang="da-DK" dirty="0" err="1" smtClean="0"/>
              <a:t>focus</a:t>
            </a:r>
            <a:r>
              <a:rPr lang="da-DK" dirty="0" smtClean="0"/>
              <a:t> is </a:t>
            </a:r>
            <a:r>
              <a:rPr lang="da-DK" b="1" dirty="0" err="1" smtClean="0"/>
              <a:t>descriptive</a:t>
            </a:r>
            <a:r>
              <a:rPr lang="da-DK" dirty="0" smtClean="0"/>
              <a:t>. This </a:t>
            </a:r>
            <a:r>
              <a:rPr lang="da-DK" dirty="0" err="1" smtClean="0"/>
              <a:t>contrasts</a:t>
            </a:r>
            <a:r>
              <a:rPr lang="da-DK" dirty="0" smtClean="0"/>
              <a:t> with </a:t>
            </a:r>
            <a:r>
              <a:rPr lang="da-DK" dirty="0" err="1" smtClean="0"/>
              <a:t>many</a:t>
            </a:r>
            <a:r>
              <a:rPr lang="da-DK" dirty="0" smtClean="0"/>
              <a:t> </a:t>
            </a:r>
            <a:r>
              <a:rPr lang="da-DK" dirty="0" err="1" smtClean="0"/>
              <a:t>other</a:t>
            </a:r>
            <a:r>
              <a:rPr lang="da-DK" dirty="0" smtClean="0"/>
              <a:t> </a:t>
            </a:r>
            <a:r>
              <a:rPr lang="da-DK" dirty="0" err="1" smtClean="0"/>
              <a:t>organizations</a:t>
            </a:r>
            <a:r>
              <a:rPr lang="da-DK" dirty="0" smtClean="0"/>
              <a:t> at </a:t>
            </a:r>
            <a:r>
              <a:rPr lang="da-DK" dirty="0" err="1" smtClean="0"/>
              <a:t>this</a:t>
            </a:r>
            <a:r>
              <a:rPr lang="da-DK" dirty="0" smtClean="0"/>
              <a:t> </a:t>
            </a:r>
            <a:r>
              <a:rPr lang="da-DK" dirty="0" err="1" smtClean="0"/>
              <a:t>conference</a:t>
            </a:r>
            <a:r>
              <a:rPr lang="da-DK" dirty="0" smtClean="0"/>
              <a:t>, </a:t>
            </a:r>
            <a:r>
              <a:rPr lang="da-DK" dirty="0" err="1" smtClean="0"/>
              <a:t>who</a:t>
            </a:r>
            <a:r>
              <a:rPr lang="da-DK" dirty="0" smtClean="0"/>
              <a:t> have </a:t>
            </a:r>
            <a:r>
              <a:rPr lang="da-DK" b="1" dirty="0" err="1" smtClean="0"/>
              <a:t>prescriptive</a:t>
            </a:r>
            <a:r>
              <a:rPr lang="da-DK" dirty="0" smtClean="0"/>
              <a:t> </a:t>
            </a:r>
            <a:r>
              <a:rPr lang="da-DK" dirty="0" err="1" smtClean="0"/>
              <a:t>mandates</a:t>
            </a:r>
            <a:r>
              <a:rPr lang="da-DK" dirty="0" smtClean="0"/>
              <a:t> in </a:t>
            </a:r>
            <a:r>
              <a:rPr lang="da-DK" dirty="0" err="1" smtClean="0"/>
              <a:t>order</a:t>
            </a:r>
            <a:r>
              <a:rPr lang="da-DK" dirty="0" smtClean="0"/>
              <a:t> to </a:t>
            </a:r>
            <a:r>
              <a:rPr lang="da-DK" dirty="0" err="1" smtClean="0"/>
              <a:t>create</a:t>
            </a:r>
            <a:r>
              <a:rPr lang="da-DK" dirty="0" smtClean="0"/>
              <a:t> </a:t>
            </a:r>
            <a:r>
              <a:rPr lang="da-DK" dirty="0" err="1" smtClean="0"/>
              <a:t>authorized</a:t>
            </a:r>
            <a:r>
              <a:rPr lang="da-DK" dirty="0" smtClean="0"/>
              <a:t> </a:t>
            </a:r>
            <a:r>
              <a:rPr lang="da-DK" dirty="0" err="1" smtClean="0"/>
              <a:t>terminology</a:t>
            </a:r>
            <a:r>
              <a:rPr lang="da-DK" dirty="0" smtClean="0"/>
              <a:t> in </a:t>
            </a:r>
            <a:r>
              <a:rPr lang="da-DK" dirty="0" err="1" smtClean="0"/>
              <a:t>their</a:t>
            </a:r>
            <a:r>
              <a:rPr lang="da-DK" dirty="0" smtClean="0"/>
              <a:t> national </a:t>
            </a:r>
            <a:r>
              <a:rPr lang="da-DK" dirty="0" err="1" smtClean="0"/>
              <a:t>language</a:t>
            </a:r>
            <a:r>
              <a:rPr lang="da-DK" smtClean="0"/>
              <a:t>(s).</a:t>
            </a:r>
            <a:endParaRPr lang="da-DK" dirty="0" smtClean="0"/>
          </a:p>
          <a:p>
            <a:r>
              <a:rPr lang="da-DK" dirty="0" err="1" smtClean="0"/>
              <a:t>Since</a:t>
            </a:r>
            <a:r>
              <a:rPr lang="da-DK" dirty="0" smtClean="0"/>
              <a:t> 1997 </a:t>
            </a:r>
            <a:r>
              <a:rPr lang="da-DK" dirty="0" err="1" smtClean="0"/>
              <a:t>our</a:t>
            </a:r>
            <a:r>
              <a:rPr lang="da-DK" dirty="0" smtClean="0"/>
              <a:t> </a:t>
            </a:r>
            <a:r>
              <a:rPr lang="da-DK" dirty="0" err="1" smtClean="0"/>
              <a:t>glossaries</a:t>
            </a:r>
            <a:r>
              <a:rPr lang="da-DK" dirty="0" smtClean="0"/>
              <a:t> have </a:t>
            </a:r>
            <a:r>
              <a:rPr lang="da-DK" dirty="0" err="1" smtClean="0"/>
              <a:t>progressed</a:t>
            </a:r>
            <a:r>
              <a:rPr lang="da-DK" dirty="0" smtClean="0"/>
              <a:t> from a </a:t>
            </a:r>
            <a:r>
              <a:rPr lang="da-DK" dirty="0" err="1" smtClean="0"/>
              <a:t>loosely</a:t>
            </a:r>
            <a:r>
              <a:rPr lang="da-DK" dirty="0" smtClean="0"/>
              <a:t> </a:t>
            </a:r>
            <a:r>
              <a:rPr lang="da-DK" dirty="0" err="1" smtClean="0"/>
              <a:t>structured</a:t>
            </a:r>
            <a:r>
              <a:rPr lang="da-DK" dirty="0" smtClean="0"/>
              <a:t> </a:t>
            </a:r>
            <a:r>
              <a:rPr lang="da-DK" dirty="0" err="1" smtClean="0"/>
              <a:t>process</a:t>
            </a:r>
            <a:r>
              <a:rPr lang="da-DK" dirty="0" smtClean="0"/>
              <a:t> </a:t>
            </a:r>
            <a:r>
              <a:rPr lang="da-DK" dirty="0" err="1" smtClean="0"/>
              <a:t>focusing</a:t>
            </a:r>
            <a:r>
              <a:rPr lang="da-DK" dirty="0" smtClean="0"/>
              <a:t> on </a:t>
            </a:r>
            <a:r>
              <a:rPr lang="da-DK" dirty="0" err="1" smtClean="0"/>
              <a:t>quantity</a:t>
            </a:r>
            <a:r>
              <a:rPr lang="da-DK" dirty="0" smtClean="0"/>
              <a:t> to a </a:t>
            </a:r>
            <a:r>
              <a:rPr lang="da-DK" dirty="0" err="1" smtClean="0"/>
              <a:t>disciplined</a:t>
            </a:r>
            <a:r>
              <a:rPr lang="da-DK" dirty="0" smtClean="0"/>
              <a:t> </a:t>
            </a:r>
            <a:r>
              <a:rPr lang="da-DK" dirty="0" err="1" smtClean="0"/>
              <a:t>criterion-based</a:t>
            </a:r>
            <a:r>
              <a:rPr lang="da-DK" dirty="0" smtClean="0"/>
              <a:t> approach </a:t>
            </a:r>
            <a:r>
              <a:rPr lang="da-DK" dirty="0" err="1" smtClean="0"/>
              <a:t>highlighting</a:t>
            </a:r>
            <a:r>
              <a:rPr lang="da-DK" dirty="0" smtClean="0"/>
              <a:t> </a:t>
            </a:r>
            <a:r>
              <a:rPr lang="da-DK" dirty="0" err="1" smtClean="0"/>
              <a:t>relevance</a:t>
            </a:r>
            <a:r>
              <a:rPr lang="da-DK" dirty="0" smtClean="0"/>
              <a:t> and </a:t>
            </a:r>
            <a:r>
              <a:rPr lang="da-DK" dirty="0" err="1" smtClean="0"/>
              <a:t>validity</a:t>
            </a:r>
            <a:r>
              <a:rPr lang="da-DK" dirty="0" smtClean="0"/>
              <a:t>.</a:t>
            </a:r>
          </a:p>
          <a:p>
            <a:r>
              <a:rPr lang="da-DK" dirty="0" smtClean="0"/>
              <a:t>In 2024 </a:t>
            </a:r>
            <a:r>
              <a:rPr lang="da-DK" dirty="0" err="1" smtClean="0"/>
              <a:t>we</a:t>
            </a:r>
            <a:r>
              <a:rPr lang="da-DK" dirty="0" smtClean="0"/>
              <a:t> </a:t>
            </a:r>
            <a:r>
              <a:rPr lang="da-DK" dirty="0" err="1" smtClean="0"/>
              <a:t>hope</a:t>
            </a:r>
            <a:r>
              <a:rPr lang="da-DK" dirty="0" smtClean="0"/>
              <a:t> to </a:t>
            </a:r>
            <a:r>
              <a:rPr lang="da-DK" dirty="0" err="1" smtClean="0"/>
              <a:t>launch</a:t>
            </a:r>
            <a:r>
              <a:rPr lang="da-DK" dirty="0" smtClean="0"/>
              <a:t> </a:t>
            </a:r>
            <a:r>
              <a:rPr lang="da-DK" dirty="0" err="1" smtClean="0"/>
              <a:t>our</a:t>
            </a:r>
            <a:r>
              <a:rPr lang="da-DK" dirty="0" smtClean="0"/>
              <a:t> </a:t>
            </a:r>
            <a:r>
              <a:rPr lang="da-DK" dirty="0" err="1" smtClean="0"/>
              <a:t>latest</a:t>
            </a:r>
            <a:r>
              <a:rPr lang="da-DK" dirty="0" smtClean="0"/>
              <a:t> version; an </a:t>
            </a:r>
            <a:r>
              <a:rPr lang="da-DK" dirty="0" err="1" smtClean="0"/>
              <a:t>app</a:t>
            </a:r>
            <a:r>
              <a:rPr lang="da-DK" dirty="0" smtClean="0"/>
              <a:t> with </a:t>
            </a:r>
            <a:r>
              <a:rPr lang="da-DK" dirty="0" err="1" smtClean="0"/>
              <a:t>access</a:t>
            </a:r>
            <a:r>
              <a:rPr lang="da-DK" dirty="0" smtClean="0"/>
              <a:t> for Danish </a:t>
            </a:r>
            <a:r>
              <a:rPr lang="da-DK" dirty="0" err="1" smtClean="0"/>
              <a:t>Armed</a:t>
            </a:r>
            <a:r>
              <a:rPr lang="da-DK" dirty="0" smtClean="0"/>
              <a:t> Forces </a:t>
            </a:r>
            <a:r>
              <a:rPr lang="da-DK" dirty="0" err="1" smtClean="0"/>
              <a:t>personnel</a:t>
            </a:r>
            <a:r>
              <a:rPr lang="da-DK" dirty="0" smtClean="0"/>
              <a:t> </a:t>
            </a:r>
            <a:r>
              <a:rPr lang="da-DK" dirty="0" err="1" smtClean="0"/>
              <a:t>only</a:t>
            </a:r>
            <a:r>
              <a:rPr lang="da-DK" dirty="0" smtClean="0"/>
              <a:t>. 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066919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da-DK" dirty="0" smtClean="0"/>
              <a:t>HOW WE ”MANAGE TERMINOLOGY” </a:t>
            </a:r>
            <a:endParaRPr lang="da-DK" dirty="0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1119999" y="1825625"/>
            <a:ext cx="10918029" cy="4351338"/>
          </a:xfrm>
        </p:spPr>
        <p:txBody>
          <a:bodyPr/>
          <a:lstStyle/>
          <a:p>
            <a:r>
              <a:rPr lang="da-DK" u="sng" dirty="0" smtClean="0"/>
              <a:t>Intro</a:t>
            </a:r>
            <a:r>
              <a:rPr lang="da-DK" dirty="0" smtClean="0"/>
              <a:t>:</a:t>
            </a:r>
          </a:p>
          <a:p>
            <a:r>
              <a:rPr lang="da-DK" dirty="0" err="1" smtClean="0"/>
              <a:t>Who</a:t>
            </a:r>
            <a:r>
              <a:rPr lang="da-DK" dirty="0" smtClean="0"/>
              <a:t> </a:t>
            </a:r>
            <a:r>
              <a:rPr lang="da-DK" dirty="0" err="1" smtClean="0"/>
              <a:t>are</a:t>
            </a:r>
            <a:r>
              <a:rPr lang="da-DK" dirty="0" smtClean="0"/>
              <a:t> </a:t>
            </a:r>
            <a:r>
              <a:rPr lang="da-DK" dirty="0" err="1" smtClean="0"/>
              <a:t>we</a:t>
            </a:r>
            <a:r>
              <a:rPr lang="da-DK" dirty="0" smtClean="0"/>
              <a:t>?</a:t>
            </a:r>
          </a:p>
          <a:p>
            <a:r>
              <a:rPr lang="da-DK" dirty="0" err="1" smtClean="0"/>
              <a:t>What</a:t>
            </a:r>
            <a:r>
              <a:rPr lang="da-DK" dirty="0" smtClean="0"/>
              <a:t> do </a:t>
            </a:r>
            <a:r>
              <a:rPr lang="da-DK" dirty="0" err="1" smtClean="0"/>
              <a:t>we</a:t>
            </a:r>
            <a:r>
              <a:rPr lang="da-DK" dirty="0" smtClean="0"/>
              <a:t> do </a:t>
            </a:r>
            <a:r>
              <a:rPr lang="da-DK" dirty="0" err="1" smtClean="0"/>
              <a:t>when</a:t>
            </a:r>
            <a:r>
              <a:rPr lang="da-DK" dirty="0" smtClean="0"/>
              <a:t> </a:t>
            </a:r>
            <a:r>
              <a:rPr lang="da-DK" dirty="0" err="1" smtClean="0"/>
              <a:t>we</a:t>
            </a:r>
            <a:r>
              <a:rPr lang="da-DK" dirty="0" smtClean="0"/>
              <a:t> </a:t>
            </a:r>
            <a:r>
              <a:rPr lang="da-DK" dirty="0" err="1" smtClean="0"/>
              <a:t>don’t</a:t>
            </a:r>
            <a:r>
              <a:rPr lang="da-DK" dirty="0" smtClean="0"/>
              <a:t> </a:t>
            </a:r>
            <a:r>
              <a:rPr lang="da-DK" dirty="0" err="1" smtClean="0"/>
              <a:t>dapple</a:t>
            </a:r>
            <a:r>
              <a:rPr lang="da-DK" dirty="0" smtClean="0"/>
              <a:t> in </a:t>
            </a:r>
            <a:r>
              <a:rPr lang="da-DK" dirty="0" err="1" smtClean="0"/>
              <a:t>terminology</a:t>
            </a:r>
            <a:r>
              <a:rPr lang="da-DK" dirty="0" smtClean="0"/>
              <a:t>?</a:t>
            </a:r>
          </a:p>
          <a:p>
            <a:pPr marL="0" indent="0">
              <a:buNone/>
            </a:pPr>
            <a:endParaRPr lang="da-DK" dirty="0" smtClean="0"/>
          </a:p>
          <a:p>
            <a:r>
              <a:rPr lang="da-DK" u="sng" dirty="0" err="1" smtClean="0"/>
              <a:t>Terminology</a:t>
            </a:r>
            <a:r>
              <a:rPr lang="da-DK" u="sng" dirty="0" smtClean="0"/>
              <a:t> </a:t>
            </a:r>
            <a:r>
              <a:rPr lang="da-DK" u="sng" dirty="0" err="1" smtClean="0"/>
              <a:t>tasks</a:t>
            </a:r>
            <a:r>
              <a:rPr lang="da-DK" dirty="0" smtClean="0"/>
              <a:t>:</a:t>
            </a:r>
            <a:endParaRPr lang="da-DK" dirty="0"/>
          </a:p>
          <a:p>
            <a:r>
              <a:rPr lang="da-DK" dirty="0" smtClean="0"/>
              <a:t>One recent </a:t>
            </a:r>
            <a:r>
              <a:rPr lang="da-DK" dirty="0" err="1" smtClean="0"/>
              <a:t>anecdotal</a:t>
            </a:r>
            <a:r>
              <a:rPr lang="da-DK" dirty="0" smtClean="0"/>
              <a:t> </a:t>
            </a:r>
            <a:r>
              <a:rPr lang="da-DK" dirty="0" err="1" smtClean="0"/>
              <a:t>example</a:t>
            </a:r>
            <a:endParaRPr lang="da-DK" dirty="0" smtClean="0"/>
          </a:p>
          <a:p>
            <a:r>
              <a:rPr lang="da-DK" dirty="0" smtClean="0"/>
              <a:t>One </a:t>
            </a:r>
            <a:r>
              <a:rPr lang="da-DK" dirty="0" err="1" smtClean="0"/>
              <a:t>ongoing</a:t>
            </a:r>
            <a:r>
              <a:rPr lang="da-DK" dirty="0" smtClean="0"/>
              <a:t> </a:t>
            </a:r>
            <a:r>
              <a:rPr lang="da-DK" dirty="0" err="1" smtClean="0"/>
              <a:t>project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935033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da-DK" dirty="0" smtClean="0"/>
              <a:t>English Training and Language </a:t>
            </a:r>
            <a:r>
              <a:rPr lang="da-DK" dirty="0" err="1" smtClean="0"/>
              <a:t>Testing</a:t>
            </a:r>
            <a:r>
              <a:rPr lang="da-DK" dirty="0" smtClean="0"/>
              <a:t> </a:t>
            </a:r>
            <a:endParaRPr lang="da-DK" dirty="0"/>
          </a:p>
        </p:txBody>
      </p:sp>
      <p:sp>
        <p:nvSpPr>
          <p:cNvPr id="3" name="Pladsholder til indhold 2"/>
          <p:cNvSpPr>
            <a:spLocks noGrp="1"/>
          </p:cNvSpPr>
          <p:nvPr>
            <p:ph sz="half" idx="1"/>
          </p:nvPr>
        </p:nvSpPr>
        <p:spPr>
          <a:xfrm>
            <a:off x="84841" y="1825624"/>
            <a:ext cx="8832916" cy="5032375"/>
          </a:xfrm>
        </p:spPr>
        <p:txBody>
          <a:bodyPr>
            <a:normAutofit fontScale="85000" lnSpcReduction="10000"/>
          </a:bodyPr>
          <a:lstStyle/>
          <a:p>
            <a:r>
              <a:rPr lang="da-DK" dirty="0" smtClean="0"/>
              <a:t>The Danish </a:t>
            </a:r>
            <a:r>
              <a:rPr lang="da-DK" dirty="0" err="1" smtClean="0"/>
              <a:t>Defense</a:t>
            </a:r>
            <a:r>
              <a:rPr lang="da-DK" dirty="0" smtClean="0"/>
              <a:t> College (joint, offers </a:t>
            </a:r>
            <a:r>
              <a:rPr lang="da-DK" dirty="0" err="1" smtClean="0"/>
              <a:t>tertiary-level</a:t>
            </a:r>
            <a:r>
              <a:rPr lang="da-DK" dirty="0" smtClean="0"/>
              <a:t> </a:t>
            </a:r>
            <a:r>
              <a:rPr lang="da-DK" dirty="0" err="1" smtClean="0"/>
              <a:t>education</a:t>
            </a:r>
            <a:r>
              <a:rPr lang="da-DK" dirty="0" smtClean="0"/>
              <a:t>)</a:t>
            </a:r>
          </a:p>
          <a:p>
            <a:pPr lvl="1"/>
            <a:r>
              <a:rPr lang="da-DK" sz="2800" dirty="0" smtClean="0"/>
              <a:t>The </a:t>
            </a:r>
            <a:r>
              <a:rPr lang="da-DK" sz="2800" dirty="0" err="1" smtClean="0"/>
              <a:t>Foreign</a:t>
            </a:r>
            <a:r>
              <a:rPr lang="da-DK" sz="2800" dirty="0" smtClean="0"/>
              <a:t>-Languages Academy </a:t>
            </a:r>
          </a:p>
          <a:p>
            <a:pPr lvl="2"/>
            <a:r>
              <a:rPr lang="da-DK" sz="2800" dirty="0" smtClean="0"/>
              <a:t>The English-</a:t>
            </a:r>
            <a:r>
              <a:rPr lang="da-DK" sz="2800" dirty="0"/>
              <a:t>T</a:t>
            </a:r>
            <a:r>
              <a:rPr lang="da-DK" sz="2800" dirty="0" smtClean="0"/>
              <a:t>raining and Language-</a:t>
            </a:r>
            <a:r>
              <a:rPr lang="da-DK" sz="2800" dirty="0" err="1" smtClean="0"/>
              <a:t>Testing</a:t>
            </a:r>
            <a:r>
              <a:rPr lang="da-DK" sz="2800" dirty="0" smtClean="0"/>
              <a:t> </a:t>
            </a:r>
            <a:r>
              <a:rPr lang="da-DK" sz="2800" dirty="0" err="1" smtClean="0"/>
              <a:t>Section</a:t>
            </a:r>
            <a:endParaRPr lang="da-DK" sz="2800" dirty="0" smtClean="0"/>
          </a:p>
          <a:p>
            <a:pPr lvl="2"/>
            <a:endParaRPr lang="da-DK" sz="2800" dirty="0" smtClean="0"/>
          </a:p>
          <a:p>
            <a:pPr lvl="2"/>
            <a:r>
              <a:rPr lang="da-DK" sz="2800" dirty="0" err="1" smtClean="0"/>
              <a:t>We</a:t>
            </a:r>
            <a:r>
              <a:rPr lang="da-DK" sz="2800" dirty="0" smtClean="0"/>
              <a:t> </a:t>
            </a:r>
            <a:r>
              <a:rPr lang="da-DK" sz="2800" dirty="0" err="1" smtClean="0"/>
              <a:t>are</a:t>
            </a:r>
            <a:r>
              <a:rPr lang="da-DK" sz="2800" dirty="0" smtClean="0"/>
              <a:t> </a:t>
            </a:r>
            <a:r>
              <a:rPr lang="da-DK" sz="2800" dirty="0" err="1" smtClean="0"/>
              <a:t>seven</a:t>
            </a:r>
            <a:r>
              <a:rPr lang="da-DK" sz="2800" dirty="0" smtClean="0"/>
              <a:t> full-time </a:t>
            </a:r>
            <a:r>
              <a:rPr lang="da-DK" sz="2800" dirty="0" err="1" smtClean="0"/>
              <a:t>civilians</a:t>
            </a:r>
            <a:r>
              <a:rPr lang="da-DK" sz="2800" dirty="0"/>
              <a:t> </a:t>
            </a:r>
            <a:r>
              <a:rPr lang="da-DK" sz="2800" dirty="0" smtClean="0"/>
              <a:t>with </a:t>
            </a:r>
            <a:r>
              <a:rPr lang="da-DK" sz="2800" dirty="0" err="1" smtClean="0"/>
              <a:t>degrees</a:t>
            </a:r>
            <a:r>
              <a:rPr lang="da-DK" sz="2800" dirty="0" smtClean="0"/>
              <a:t> in English </a:t>
            </a:r>
          </a:p>
          <a:p>
            <a:pPr lvl="2"/>
            <a:r>
              <a:rPr lang="da-DK" sz="2800" dirty="0" err="1" smtClean="0"/>
              <a:t>We</a:t>
            </a:r>
            <a:r>
              <a:rPr lang="da-DK" sz="2800" dirty="0" smtClean="0"/>
              <a:t> </a:t>
            </a:r>
            <a:r>
              <a:rPr lang="da-DK" sz="2800" dirty="0" err="1" smtClean="0"/>
              <a:t>are</a:t>
            </a:r>
            <a:r>
              <a:rPr lang="da-DK" sz="2800" dirty="0" smtClean="0"/>
              <a:t> </a:t>
            </a:r>
            <a:r>
              <a:rPr lang="da-DK" sz="2800" dirty="0" err="1" smtClean="0"/>
              <a:t>hired</a:t>
            </a:r>
            <a:r>
              <a:rPr lang="da-DK" sz="2800" dirty="0" smtClean="0"/>
              <a:t> to </a:t>
            </a:r>
            <a:r>
              <a:rPr lang="da-DK" sz="2800" dirty="0" err="1" smtClean="0"/>
              <a:t>teach</a:t>
            </a:r>
            <a:endParaRPr lang="da-DK" sz="2800" dirty="0" smtClean="0"/>
          </a:p>
          <a:p>
            <a:pPr lvl="2"/>
            <a:r>
              <a:rPr lang="da-DK" sz="2800" dirty="0" err="1" smtClean="0"/>
              <a:t>We</a:t>
            </a:r>
            <a:r>
              <a:rPr lang="da-DK" sz="2800" dirty="0" smtClean="0"/>
              <a:t> </a:t>
            </a:r>
            <a:r>
              <a:rPr lang="da-DK" sz="2800" dirty="0" err="1" smtClean="0"/>
              <a:t>teach</a:t>
            </a:r>
            <a:r>
              <a:rPr lang="da-DK" sz="2800" dirty="0" smtClean="0"/>
              <a:t> service-</a:t>
            </a:r>
            <a:r>
              <a:rPr lang="da-DK" sz="2800" dirty="0" err="1" smtClean="0"/>
              <a:t>specific</a:t>
            </a:r>
            <a:r>
              <a:rPr lang="da-DK" sz="2800" dirty="0" smtClean="0"/>
              <a:t> </a:t>
            </a:r>
            <a:r>
              <a:rPr lang="da-DK" sz="2800" dirty="0" err="1" smtClean="0"/>
              <a:t>military</a:t>
            </a:r>
            <a:r>
              <a:rPr lang="da-DK" sz="2800" dirty="0" smtClean="0"/>
              <a:t> and </a:t>
            </a:r>
            <a:r>
              <a:rPr lang="da-DK" sz="2800" dirty="0" err="1" smtClean="0"/>
              <a:t>tactical</a:t>
            </a:r>
            <a:r>
              <a:rPr lang="da-DK" sz="2800" dirty="0" smtClean="0"/>
              <a:t> </a:t>
            </a:r>
            <a:r>
              <a:rPr lang="da-DK" sz="2800" dirty="0" err="1" smtClean="0"/>
              <a:t>terminology</a:t>
            </a:r>
            <a:r>
              <a:rPr lang="da-DK" sz="2800" dirty="0" smtClean="0"/>
              <a:t> at separate service </a:t>
            </a:r>
            <a:r>
              <a:rPr lang="da-DK" sz="2800" dirty="0" err="1" smtClean="0"/>
              <a:t>academies</a:t>
            </a:r>
            <a:endParaRPr lang="da-DK" sz="2800" dirty="0" smtClean="0"/>
          </a:p>
          <a:p>
            <a:pPr lvl="2"/>
            <a:r>
              <a:rPr lang="da-DK" sz="2800" dirty="0" smtClean="0"/>
              <a:t>English is </a:t>
            </a:r>
            <a:r>
              <a:rPr lang="da-DK" sz="2800" dirty="0" err="1" smtClean="0"/>
              <a:t>integrated</a:t>
            </a:r>
            <a:r>
              <a:rPr lang="da-DK" sz="2800" dirty="0" smtClean="0"/>
              <a:t> </a:t>
            </a:r>
            <a:r>
              <a:rPr lang="da-DK" sz="2800" dirty="0" err="1" smtClean="0"/>
              <a:t>into</a:t>
            </a:r>
            <a:r>
              <a:rPr lang="da-DK" sz="2800" dirty="0" smtClean="0"/>
              <a:t> officer </a:t>
            </a:r>
            <a:r>
              <a:rPr lang="da-DK" sz="2800" dirty="0" err="1" smtClean="0"/>
              <a:t>commissioning</a:t>
            </a:r>
            <a:r>
              <a:rPr lang="da-DK" sz="2800" dirty="0" smtClean="0"/>
              <a:t> </a:t>
            </a:r>
            <a:r>
              <a:rPr lang="da-DK" sz="2800" dirty="0" err="1" smtClean="0"/>
              <a:t>courses</a:t>
            </a:r>
            <a:endParaRPr lang="da-DK" sz="2800" dirty="0" smtClean="0"/>
          </a:p>
          <a:p>
            <a:pPr lvl="2"/>
            <a:r>
              <a:rPr lang="da-DK" sz="2800" dirty="0" smtClean="0"/>
              <a:t>In time </a:t>
            </a:r>
            <a:r>
              <a:rPr lang="da-DK" sz="2800" dirty="0" err="1" smtClean="0"/>
              <a:t>we</a:t>
            </a:r>
            <a:r>
              <a:rPr lang="da-DK" sz="2800" dirty="0" smtClean="0"/>
              <a:t> </a:t>
            </a:r>
            <a:r>
              <a:rPr lang="da-DK" sz="2800" dirty="0" err="1" smtClean="0"/>
              <a:t>become</a:t>
            </a:r>
            <a:r>
              <a:rPr lang="da-DK" sz="2800" dirty="0" smtClean="0"/>
              <a:t> </a:t>
            </a:r>
            <a:r>
              <a:rPr lang="da-DK" sz="2800" dirty="0" err="1" smtClean="0"/>
              <a:t>experts</a:t>
            </a:r>
            <a:r>
              <a:rPr lang="da-DK" sz="2800" dirty="0" smtClean="0"/>
              <a:t> in the relevant </a:t>
            </a:r>
            <a:r>
              <a:rPr lang="da-DK" sz="2800" dirty="0" err="1" smtClean="0"/>
              <a:t>terminology</a:t>
            </a:r>
            <a:r>
              <a:rPr lang="da-DK" sz="2800" dirty="0" smtClean="0"/>
              <a:t>, and </a:t>
            </a:r>
            <a:r>
              <a:rPr lang="da-DK" sz="2800" dirty="0" err="1" smtClean="0"/>
              <a:t>very</a:t>
            </a:r>
            <a:r>
              <a:rPr lang="da-DK" sz="2800" dirty="0" smtClean="0"/>
              <a:t> </a:t>
            </a:r>
            <a:r>
              <a:rPr lang="da-DK" sz="2800" dirty="0" err="1" smtClean="0"/>
              <a:t>knowledgable</a:t>
            </a:r>
            <a:r>
              <a:rPr lang="da-DK" sz="2800" dirty="0" smtClean="0"/>
              <a:t> </a:t>
            </a:r>
            <a:r>
              <a:rPr lang="da-DK" sz="2800" dirty="0" err="1" smtClean="0"/>
              <a:t>about</a:t>
            </a:r>
            <a:r>
              <a:rPr lang="da-DK" sz="2800" dirty="0" smtClean="0"/>
              <a:t> </a:t>
            </a:r>
            <a:r>
              <a:rPr lang="da-DK" sz="2800" dirty="0" err="1" smtClean="0"/>
              <a:t>subject</a:t>
            </a:r>
            <a:r>
              <a:rPr lang="da-DK" sz="2800" dirty="0" smtClean="0"/>
              <a:t>-matter </a:t>
            </a:r>
            <a:r>
              <a:rPr lang="da-DK" sz="2800" dirty="0" err="1" smtClean="0"/>
              <a:t>contexts</a:t>
            </a:r>
            <a:endParaRPr lang="da-DK" sz="2800" dirty="0" smtClean="0"/>
          </a:p>
          <a:p>
            <a:pPr lvl="2"/>
            <a:endParaRPr lang="da-DK" sz="2800" dirty="0" smtClean="0"/>
          </a:p>
          <a:p>
            <a:pPr lvl="2"/>
            <a:endParaRPr lang="da-DK" sz="2800" dirty="0" smtClean="0"/>
          </a:p>
          <a:p>
            <a:pPr marL="914400" lvl="2" indent="0">
              <a:buNone/>
            </a:pPr>
            <a:r>
              <a:rPr lang="da-DK" sz="2800" dirty="0" smtClean="0"/>
              <a:t> </a:t>
            </a:r>
          </a:p>
          <a:p>
            <a:pPr lvl="2"/>
            <a:endParaRPr lang="da-DK" dirty="0" smtClean="0"/>
          </a:p>
          <a:p>
            <a:endParaRPr lang="da-DK" dirty="0" smtClean="0"/>
          </a:p>
          <a:p>
            <a:endParaRPr lang="da-DK" dirty="0" smtClean="0"/>
          </a:p>
          <a:p>
            <a:endParaRPr lang="da-DK" dirty="0"/>
          </a:p>
        </p:txBody>
      </p:sp>
      <p:pic>
        <p:nvPicPr>
          <p:cNvPr id="5" name="Pladsholder til indhold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9232769" y="1690688"/>
            <a:ext cx="2498103" cy="4460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9381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da-DK" dirty="0"/>
              <a:t>English </a:t>
            </a:r>
            <a:r>
              <a:rPr lang="da-DK" dirty="0" smtClean="0"/>
              <a:t>Training and Language </a:t>
            </a:r>
            <a:r>
              <a:rPr lang="da-DK" dirty="0" err="1" smtClean="0"/>
              <a:t>Testing</a:t>
            </a:r>
            <a:r>
              <a:rPr lang="da-DK" dirty="0" smtClean="0"/>
              <a:t> </a:t>
            </a:r>
            <a:endParaRPr lang="da-DK" dirty="0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141402" y="1825625"/>
            <a:ext cx="11792932" cy="4820272"/>
          </a:xfrm>
        </p:spPr>
        <p:txBody>
          <a:bodyPr>
            <a:normAutofit fontScale="92500" lnSpcReduction="20000"/>
          </a:bodyPr>
          <a:lstStyle/>
          <a:p>
            <a:r>
              <a:rPr lang="da-DK" dirty="0" err="1" smtClean="0"/>
              <a:t>Besides</a:t>
            </a:r>
            <a:r>
              <a:rPr lang="da-DK" dirty="0" smtClean="0"/>
              <a:t> </a:t>
            </a:r>
            <a:r>
              <a:rPr lang="da-DK" dirty="0" err="1" smtClean="0"/>
              <a:t>teaching</a:t>
            </a:r>
            <a:r>
              <a:rPr lang="da-DK" dirty="0" smtClean="0"/>
              <a:t> </a:t>
            </a:r>
            <a:r>
              <a:rPr lang="da-DK" dirty="0" err="1" smtClean="0"/>
              <a:t>we</a:t>
            </a:r>
            <a:r>
              <a:rPr lang="da-DK" dirty="0" smtClean="0"/>
              <a:t> </a:t>
            </a:r>
          </a:p>
          <a:p>
            <a:pPr marL="0" indent="0">
              <a:buNone/>
            </a:pPr>
            <a:r>
              <a:rPr lang="da-DK" dirty="0" smtClean="0"/>
              <a:t>	- </a:t>
            </a:r>
            <a:r>
              <a:rPr lang="da-DK" dirty="0" err="1" smtClean="0"/>
              <a:t>develop</a:t>
            </a:r>
            <a:r>
              <a:rPr lang="da-DK" dirty="0" smtClean="0"/>
              <a:t> curricula, </a:t>
            </a:r>
            <a:r>
              <a:rPr lang="da-DK" dirty="0" err="1" smtClean="0"/>
              <a:t>syllabi</a:t>
            </a:r>
            <a:r>
              <a:rPr lang="da-DK" dirty="0" smtClean="0"/>
              <a:t>, and </a:t>
            </a:r>
            <a:r>
              <a:rPr lang="da-DK" dirty="0" err="1" smtClean="0"/>
              <a:t>teaching</a:t>
            </a:r>
            <a:r>
              <a:rPr lang="da-DK" dirty="0" smtClean="0"/>
              <a:t> </a:t>
            </a:r>
            <a:r>
              <a:rPr lang="da-DK" dirty="0" err="1" smtClean="0"/>
              <a:t>materials</a:t>
            </a:r>
            <a:r>
              <a:rPr lang="da-DK" dirty="0" smtClean="0"/>
              <a:t> </a:t>
            </a:r>
          </a:p>
          <a:p>
            <a:pPr marL="0" indent="0">
              <a:buNone/>
            </a:pPr>
            <a:r>
              <a:rPr lang="da-DK" dirty="0" smtClean="0"/>
              <a:t>	- test (and </a:t>
            </a:r>
            <a:r>
              <a:rPr lang="da-DK" dirty="0" err="1" smtClean="0"/>
              <a:t>develop</a:t>
            </a:r>
            <a:r>
              <a:rPr lang="da-DK" dirty="0" smtClean="0"/>
              <a:t> tests) in </a:t>
            </a:r>
            <a:r>
              <a:rPr lang="da-DK" dirty="0" err="1" smtClean="0"/>
              <a:t>accordance</a:t>
            </a:r>
            <a:r>
              <a:rPr lang="da-DK" dirty="0" smtClean="0"/>
              <a:t> with ATrainP-5 (STANAG 6001) </a:t>
            </a:r>
          </a:p>
          <a:p>
            <a:pPr marL="0" indent="0">
              <a:buNone/>
            </a:pPr>
            <a:r>
              <a:rPr lang="da-DK" dirty="0"/>
              <a:t>	</a:t>
            </a:r>
            <a:r>
              <a:rPr lang="da-DK" dirty="0" smtClean="0"/>
              <a:t>- </a:t>
            </a:r>
            <a:r>
              <a:rPr lang="da-DK" dirty="0" err="1" smtClean="0"/>
              <a:t>attend</a:t>
            </a:r>
            <a:r>
              <a:rPr lang="da-DK" dirty="0" smtClean="0"/>
              <a:t> meetings </a:t>
            </a:r>
            <a:r>
              <a:rPr lang="da-DK" dirty="0" smtClean="0">
                <a:sym typeface="Wingdings" panose="05000000000000000000" pitchFamily="2" charset="2"/>
              </a:rPr>
              <a:t></a:t>
            </a:r>
          </a:p>
          <a:p>
            <a:pPr marL="0" indent="0">
              <a:buNone/>
            </a:pPr>
            <a:r>
              <a:rPr lang="da-DK" dirty="0">
                <a:sym typeface="Wingdings" panose="05000000000000000000" pitchFamily="2" charset="2"/>
              </a:rPr>
              <a:t>	</a:t>
            </a:r>
            <a:r>
              <a:rPr lang="da-DK" dirty="0" smtClean="0">
                <a:sym typeface="Wingdings" panose="05000000000000000000" pitchFamily="2" charset="2"/>
              </a:rPr>
              <a:t>- </a:t>
            </a:r>
            <a:r>
              <a:rPr lang="da-DK" dirty="0" err="1" smtClean="0">
                <a:sym typeface="Wingdings" panose="05000000000000000000" pitchFamily="2" charset="2"/>
              </a:rPr>
              <a:t>serve</a:t>
            </a:r>
            <a:r>
              <a:rPr lang="da-DK" dirty="0" smtClean="0">
                <a:sym typeface="Wingdings" panose="05000000000000000000" pitchFamily="2" charset="2"/>
              </a:rPr>
              <a:t> as service-</a:t>
            </a:r>
            <a:r>
              <a:rPr lang="da-DK" dirty="0" err="1" smtClean="0">
                <a:sym typeface="Wingdings" panose="05000000000000000000" pitchFamily="2" charset="2"/>
              </a:rPr>
              <a:t>specific</a:t>
            </a:r>
            <a:r>
              <a:rPr lang="da-DK" dirty="0" smtClean="0">
                <a:sym typeface="Wingdings" panose="05000000000000000000" pitchFamily="2" charset="2"/>
              </a:rPr>
              <a:t> English-</a:t>
            </a:r>
            <a:r>
              <a:rPr lang="da-DK" dirty="0" err="1" smtClean="0">
                <a:sym typeface="Wingdings" panose="05000000000000000000" pitchFamily="2" charset="2"/>
              </a:rPr>
              <a:t>language</a:t>
            </a:r>
            <a:r>
              <a:rPr lang="da-DK" dirty="0" smtClean="0">
                <a:sym typeface="Wingdings" panose="05000000000000000000" pitchFamily="2" charset="2"/>
              </a:rPr>
              <a:t> </a:t>
            </a:r>
            <a:r>
              <a:rPr lang="da-DK" dirty="0" err="1" smtClean="0">
                <a:sym typeface="Wingdings" panose="05000000000000000000" pitchFamily="2" charset="2"/>
              </a:rPr>
              <a:t>POCs</a:t>
            </a:r>
            <a:r>
              <a:rPr lang="da-DK" dirty="0" smtClean="0">
                <a:sym typeface="Wingdings" panose="05000000000000000000" pitchFamily="2" charset="2"/>
              </a:rPr>
              <a:t> and </a:t>
            </a:r>
            <a:r>
              <a:rPr lang="da-DK" dirty="0" err="1" smtClean="0">
                <a:sym typeface="Wingdings" panose="05000000000000000000" pitchFamily="2" charset="2"/>
              </a:rPr>
              <a:t>coordinate</a:t>
            </a:r>
            <a:r>
              <a:rPr lang="da-DK" dirty="0" smtClean="0">
                <a:sym typeface="Wingdings" panose="05000000000000000000" pitchFamily="2" charset="2"/>
              </a:rPr>
              <a:t> with </a:t>
            </a:r>
            <a:r>
              <a:rPr lang="da-DK" dirty="0" err="1" smtClean="0">
                <a:sym typeface="Wingdings" panose="05000000000000000000" pitchFamily="2" charset="2"/>
              </a:rPr>
              <a:t>military</a:t>
            </a:r>
            <a:r>
              <a:rPr lang="da-DK" dirty="0" smtClean="0">
                <a:sym typeface="Wingdings" panose="05000000000000000000" pitchFamily="2" charset="2"/>
              </a:rPr>
              <a:t> 	   </a:t>
            </a:r>
            <a:r>
              <a:rPr lang="da-DK" dirty="0" err="1" smtClean="0">
                <a:sym typeface="Wingdings" panose="05000000000000000000" pitchFamily="2" charset="2"/>
              </a:rPr>
              <a:t>subject</a:t>
            </a:r>
            <a:r>
              <a:rPr lang="da-DK" dirty="0" smtClean="0">
                <a:sym typeface="Wingdings" panose="05000000000000000000" pitchFamily="2" charset="2"/>
              </a:rPr>
              <a:t>-matter </a:t>
            </a:r>
            <a:r>
              <a:rPr lang="da-DK" dirty="0" err="1" smtClean="0">
                <a:sym typeface="Wingdings" panose="05000000000000000000" pitchFamily="2" charset="2"/>
              </a:rPr>
              <a:t>instructors</a:t>
            </a:r>
            <a:endParaRPr lang="da-DK" dirty="0" smtClean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da-DK" dirty="0">
                <a:sym typeface="Wingdings" panose="05000000000000000000" pitchFamily="2" charset="2"/>
              </a:rPr>
              <a:t>	</a:t>
            </a:r>
            <a:r>
              <a:rPr lang="da-DK" dirty="0" smtClean="0">
                <a:sym typeface="Wingdings" panose="05000000000000000000" pitchFamily="2" charset="2"/>
              </a:rPr>
              <a:t>- </a:t>
            </a:r>
            <a:r>
              <a:rPr lang="da-DK" dirty="0" err="1" smtClean="0">
                <a:sym typeface="Wingdings" panose="05000000000000000000" pitchFamily="2" charset="2"/>
              </a:rPr>
              <a:t>attend</a:t>
            </a:r>
            <a:r>
              <a:rPr lang="da-DK" dirty="0" smtClean="0">
                <a:sym typeface="Wingdings" panose="05000000000000000000" pitchFamily="2" charset="2"/>
              </a:rPr>
              <a:t> more meetings </a:t>
            </a:r>
          </a:p>
          <a:p>
            <a:pPr marL="0" indent="0">
              <a:buNone/>
            </a:pPr>
            <a:r>
              <a:rPr lang="da-DK" dirty="0">
                <a:sym typeface="Wingdings" panose="05000000000000000000" pitchFamily="2" charset="2"/>
              </a:rPr>
              <a:t>	</a:t>
            </a:r>
            <a:r>
              <a:rPr lang="da-DK" dirty="0" smtClean="0">
                <a:sym typeface="Wingdings" panose="05000000000000000000" pitchFamily="2" charset="2"/>
              </a:rPr>
              <a:t>- </a:t>
            </a:r>
            <a:r>
              <a:rPr lang="da-DK" dirty="0" err="1" smtClean="0">
                <a:sym typeface="Wingdings" panose="05000000000000000000" pitchFamily="2" charset="2"/>
              </a:rPr>
              <a:t>translate</a:t>
            </a:r>
            <a:r>
              <a:rPr lang="da-DK" dirty="0" smtClean="0">
                <a:sym typeface="Wingdings" panose="05000000000000000000" pitchFamily="2" charset="2"/>
              </a:rPr>
              <a:t> ad-hoc </a:t>
            </a:r>
            <a:r>
              <a:rPr lang="da-DK" dirty="0" err="1" smtClean="0">
                <a:sym typeface="Wingdings" panose="05000000000000000000" pitchFamily="2" charset="2"/>
              </a:rPr>
              <a:t>documents</a:t>
            </a:r>
            <a:r>
              <a:rPr lang="da-DK" dirty="0" smtClean="0">
                <a:sym typeface="Wingdings" panose="05000000000000000000" pitchFamily="2" charset="2"/>
              </a:rPr>
              <a:t> and </a:t>
            </a:r>
            <a:r>
              <a:rPr lang="da-DK" dirty="0" err="1" smtClean="0">
                <a:sym typeface="Wingdings" panose="05000000000000000000" pitchFamily="2" charset="2"/>
              </a:rPr>
              <a:t>update</a:t>
            </a:r>
            <a:r>
              <a:rPr lang="da-DK" dirty="0" smtClean="0">
                <a:sym typeface="Wingdings" panose="05000000000000000000" pitchFamily="2" charset="2"/>
              </a:rPr>
              <a:t> </a:t>
            </a:r>
            <a:r>
              <a:rPr lang="da-DK" dirty="0" err="1" smtClean="0">
                <a:sym typeface="Wingdings" panose="05000000000000000000" pitchFamily="2" charset="2"/>
              </a:rPr>
              <a:t>our</a:t>
            </a:r>
            <a:r>
              <a:rPr lang="da-DK" dirty="0" smtClean="0">
                <a:sym typeface="Wingdings" panose="05000000000000000000" pitchFamily="2" charset="2"/>
              </a:rPr>
              <a:t> in-house </a:t>
            </a:r>
            <a:r>
              <a:rPr lang="da-DK" dirty="0" err="1" smtClean="0">
                <a:sym typeface="Wingdings" panose="05000000000000000000" pitchFamily="2" charset="2"/>
              </a:rPr>
              <a:t>glossaries</a:t>
            </a:r>
            <a:endParaRPr lang="da-DK" dirty="0" smtClean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da-DK" dirty="0" smtClean="0"/>
              <a:t>So </a:t>
            </a:r>
            <a:r>
              <a:rPr lang="da-DK" dirty="0" err="1" smtClean="0"/>
              <a:t>why</a:t>
            </a:r>
            <a:r>
              <a:rPr lang="da-DK" dirty="0" smtClean="0"/>
              <a:t> not </a:t>
            </a:r>
            <a:r>
              <a:rPr lang="da-DK" dirty="0" err="1"/>
              <a:t>leave</a:t>
            </a:r>
            <a:r>
              <a:rPr lang="da-DK" dirty="0"/>
              <a:t> </a:t>
            </a:r>
            <a:r>
              <a:rPr lang="da-DK" dirty="0" err="1"/>
              <a:t>terminology</a:t>
            </a:r>
            <a:r>
              <a:rPr lang="da-DK" dirty="0"/>
              <a:t> </a:t>
            </a:r>
            <a:r>
              <a:rPr lang="da-DK" dirty="0" smtClean="0"/>
              <a:t>to </a:t>
            </a:r>
            <a:r>
              <a:rPr lang="da-DK" dirty="0"/>
              <a:t>the </a:t>
            </a:r>
            <a:r>
              <a:rPr lang="da-DK" dirty="0" err="1" smtClean="0"/>
              <a:t>terminologists</a:t>
            </a:r>
            <a:r>
              <a:rPr lang="da-DK" dirty="0" smtClean="0"/>
              <a:t>, and </a:t>
            </a:r>
            <a:r>
              <a:rPr lang="da-DK" dirty="0" err="1" smtClean="0"/>
              <a:t>translating</a:t>
            </a:r>
            <a:r>
              <a:rPr lang="da-DK" dirty="0" smtClean="0"/>
              <a:t> to the </a:t>
            </a:r>
            <a:r>
              <a:rPr lang="da-DK" dirty="0" err="1" smtClean="0"/>
              <a:t>translators</a:t>
            </a:r>
            <a:r>
              <a:rPr lang="da-DK" dirty="0" smtClean="0"/>
              <a:t>?</a:t>
            </a:r>
            <a:endParaRPr lang="da-DK" dirty="0"/>
          </a:p>
          <a:p>
            <a:pPr marL="0" indent="0">
              <a:buNone/>
            </a:pPr>
            <a:endParaRPr lang="da-DK" dirty="0" smtClean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da-DK" dirty="0" smtClean="0">
                <a:sym typeface="Wingdings" panose="05000000000000000000" pitchFamily="2" charset="2"/>
              </a:rPr>
              <a:t>   </a:t>
            </a:r>
            <a:r>
              <a:rPr lang="da-DK" dirty="0" smtClean="0"/>
              <a:t>  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0305877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da-DK" dirty="0" smtClean="0"/>
              <a:t>Danish </a:t>
            </a:r>
            <a:r>
              <a:rPr lang="da-DK" dirty="0" err="1" smtClean="0"/>
              <a:t>interpreters</a:t>
            </a:r>
            <a:r>
              <a:rPr lang="da-DK" dirty="0" smtClean="0"/>
              <a:t> and </a:t>
            </a:r>
            <a:r>
              <a:rPr lang="da-DK" dirty="0" err="1" smtClean="0"/>
              <a:t>translators</a:t>
            </a:r>
            <a:r>
              <a:rPr lang="da-DK" dirty="0" smtClean="0"/>
              <a:t> at the </a:t>
            </a:r>
            <a:r>
              <a:rPr lang="da-DK" dirty="0" err="1" smtClean="0"/>
              <a:t>Council</a:t>
            </a:r>
            <a:r>
              <a:rPr lang="da-DK" dirty="0" smtClean="0"/>
              <a:t> of Europe</a:t>
            </a:r>
            <a:endParaRPr lang="da-DK" dirty="0"/>
          </a:p>
        </p:txBody>
      </p:sp>
      <p:pic>
        <p:nvPicPr>
          <p:cNvPr id="7" name="Pladsholder til indhold 6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546754" y="1747661"/>
            <a:ext cx="4826524" cy="3858492"/>
          </a:xfrm>
          <a:prstGeom prst="rect">
            <a:avLst/>
          </a:prstGeom>
        </p:spPr>
      </p:pic>
      <p:sp>
        <p:nvSpPr>
          <p:cNvPr id="6" name="Pladsholder til indhold 5"/>
          <p:cNvSpPr>
            <a:spLocks noGrp="1"/>
          </p:cNvSpPr>
          <p:nvPr>
            <p:ph sz="half" idx="2"/>
          </p:nvPr>
        </p:nvSpPr>
        <p:spPr>
          <a:xfrm>
            <a:off x="5373278" y="1825624"/>
            <a:ext cx="5980522" cy="4876833"/>
          </a:xfrm>
        </p:spPr>
        <p:txBody>
          <a:bodyPr>
            <a:normAutofit fontScale="92500"/>
          </a:bodyPr>
          <a:lstStyle/>
          <a:p>
            <a:r>
              <a:rPr lang="da-DK" dirty="0" err="1" smtClean="0"/>
              <a:t>Request</a:t>
            </a:r>
            <a:r>
              <a:rPr lang="da-DK" dirty="0" smtClean="0"/>
              <a:t> for </a:t>
            </a:r>
            <a:r>
              <a:rPr lang="da-DK" dirty="0" err="1" smtClean="0"/>
              <a:t>authorized</a:t>
            </a:r>
            <a:r>
              <a:rPr lang="da-DK" dirty="0" smtClean="0"/>
              <a:t> </a:t>
            </a:r>
            <a:r>
              <a:rPr lang="da-DK" b="1" dirty="0" smtClean="0"/>
              <a:t>Danish</a:t>
            </a:r>
            <a:r>
              <a:rPr lang="da-DK" dirty="0" smtClean="0"/>
              <a:t> </a:t>
            </a:r>
            <a:r>
              <a:rPr lang="da-DK" dirty="0" err="1" smtClean="0"/>
              <a:t>military</a:t>
            </a:r>
            <a:r>
              <a:rPr lang="da-DK" dirty="0" smtClean="0"/>
              <a:t> </a:t>
            </a:r>
            <a:r>
              <a:rPr lang="da-DK" dirty="0" err="1" smtClean="0"/>
              <a:t>terminology</a:t>
            </a:r>
            <a:r>
              <a:rPr lang="da-DK" dirty="0" smtClean="0"/>
              <a:t> </a:t>
            </a:r>
          </a:p>
          <a:p>
            <a:r>
              <a:rPr lang="da-DK" u="sng" dirty="0" err="1" smtClean="0"/>
              <a:t>Issues</a:t>
            </a:r>
            <a:r>
              <a:rPr lang="da-DK" dirty="0" smtClean="0"/>
              <a:t>:</a:t>
            </a:r>
          </a:p>
          <a:p>
            <a:r>
              <a:rPr lang="da-DK" dirty="0" smtClean="0"/>
              <a:t>Ignorance of </a:t>
            </a:r>
            <a:r>
              <a:rPr lang="da-DK" dirty="0" err="1" smtClean="0"/>
              <a:t>military</a:t>
            </a:r>
            <a:r>
              <a:rPr lang="da-DK" dirty="0" smtClean="0"/>
              <a:t> </a:t>
            </a:r>
            <a:r>
              <a:rPr lang="da-DK" dirty="0" err="1" smtClean="0"/>
              <a:t>matters</a:t>
            </a:r>
            <a:r>
              <a:rPr lang="da-DK" dirty="0" smtClean="0"/>
              <a:t> and </a:t>
            </a:r>
            <a:r>
              <a:rPr lang="da-DK" dirty="0" err="1" smtClean="0"/>
              <a:t>tactical</a:t>
            </a:r>
            <a:r>
              <a:rPr lang="da-DK" dirty="0" smtClean="0"/>
              <a:t> </a:t>
            </a:r>
            <a:r>
              <a:rPr lang="da-DK" dirty="0" err="1" smtClean="0"/>
              <a:t>terminology</a:t>
            </a:r>
            <a:r>
              <a:rPr lang="da-DK" dirty="0" smtClean="0"/>
              <a:t> (</a:t>
            </a:r>
            <a:r>
              <a:rPr lang="da-DK" dirty="0" err="1" smtClean="0"/>
              <a:t>they</a:t>
            </a:r>
            <a:r>
              <a:rPr lang="da-DK" dirty="0" smtClean="0"/>
              <a:t> </a:t>
            </a:r>
            <a:r>
              <a:rPr lang="da-DK" dirty="0" err="1" smtClean="0"/>
              <a:t>refer</a:t>
            </a:r>
            <a:r>
              <a:rPr lang="da-DK" dirty="0" smtClean="0"/>
              <a:t> to IATE)</a:t>
            </a:r>
          </a:p>
          <a:p>
            <a:r>
              <a:rPr lang="da-DK" dirty="0" smtClean="0"/>
              <a:t>”Close” </a:t>
            </a:r>
            <a:r>
              <a:rPr lang="da-DK" dirty="0" err="1" smtClean="0"/>
              <a:t>friends</a:t>
            </a:r>
            <a:r>
              <a:rPr lang="da-DK" dirty="0" smtClean="0"/>
              <a:t> (</a:t>
            </a:r>
            <a:r>
              <a:rPr lang="da-DK" i="1" dirty="0" smtClean="0"/>
              <a:t>kapacitet </a:t>
            </a:r>
            <a:r>
              <a:rPr lang="da-DK" dirty="0" smtClean="0"/>
              <a:t>is tricky in Danish </a:t>
            </a:r>
            <a:r>
              <a:rPr lang="da-DK" dirty="0" err="1" smtClean="0"/>
              <a:t>military</a:t>
            </a:r>
            <a:r>
              <a:rPr lang="da-DK" dirty="0" smtClean="0"/>
              <a:t> </a:t>
            </a:r>
            <a:r>
              <a:rPr lang="da-DK" dirty="0" err="1" smtClean="0"/>
              <a:t>lingo</a:t>
            </a:r>
            <a:r>
              <a:rPr lang="da-DK" dirty="0" smtClean="0"/>
              <a:t>) </a:t>
            </a:r>
          </a:p>
          <a:p>
            <a:r>
              <a:rPr lang="da-DK" dirty="0" smtClean="0"/>
              <a:t>Transfer from English (</a:t>
            </a:r>
            <a:r>
              <a:rPr lang="da-DK" i="1" dirty="0" smtClean="0"/>
              <a:t>operationel</a:t>
            </a:r>
            <a:r>
              <a:rPr lang="da-DK" dirty="0" smtClean="0"/>
              <a:t> vs </a:t>
            </a:r>
            <a:r>
              <a:rPr lang="da-DK" i="1" dirty="0" smtClean="0"/>
              <a:t>operativ</a:t>
            </a:r>
            <a:r>
              <a:rPr lang="da-DK" dirty="0" smtClean="0"/>
              <a:t>)</a:t>
            </a:r>
          </a:p>
          <a:p>
            <a:r>
              <a:rPr lang="da-DK" dirty="0" smtClean="0"/>
              <a:t>Cases with </a:t>
            </a:r>
            <a:r>
              <a:rPr lang="da-DK" dirty="0" err="1" smtClean="0"/>
              <a:t>no</a:t>
            </a:r>
            <a:r>
              <a:rPr lang="da-DK" dirty="0" smtClean="0"/>
              <a:t> Danish </a:t>
            </a:r>
            <a:r>
              <a:rPr lang="da-DK" dirty="0" err="1" smtClean="0"/>
              <a:t>equivalent</a:t>
            </a:r>
            <a:r>
              <a:rPr lang="da-DK" dirty="0" smtClean="0"/>
              <a:t> terms</a:t>
            </a:r>
          </a:p>
          <a:p>
            <a:r>
              <a:rPr lang="da-DK" dirty="0" smtClean="0"/>
              <a:t>Target </a:t>
            </a:r>
            <a:r>
              <a:rPr lang="da-DK" dirty="0" err="1" smtClean="0"/>
              <a:t>audience</a:t>
            </a:r>
            <a:r>
              <a:rPr lang="da-DK" dirty="0" smtClean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4111229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a-DK" sz="4400" dirty="0">
                <a:gradFill flip="none" rotWithShape="1">
                  <a:gsLst>
                    <a:gs pos="28000">
                      <a:prstClr val="white">
                        <a:lumMod val="93000"/>
                      </a:prstClr>
                    </a:gs>
                    <a:gs pos="0">
                      <a:prstClr val="black">
                        <a:lumMod val="25000"/>
                        <a:lumOff val="75000"/>
                      </a:prstClr>
                    </a:gs>
                    <a:gs pos="100000">
                      <a:srgbClr val="94D7E4">
                        <a:lumMod val="0"/>
                        <a:lumOff val="100000"/>
                      </a:srgbClr>
                    </a:gs>
                  </a:gsLst>
                  <a:lin ang="4800000" scaled="0"/>
                  <a:tileRect/>
                </a:gradFill>
              </a:rPr>
              <a:t>From </a:t>
            </a:r>
            <a:r>
              <a:rPr lang="da-DK" sz="4400" dirty="0" err="1">
                <a:gradFill flip="none" rotWithShape="1">
                  <a:gsLst>
                    <a:gs pos="28000">
                      <a:prstClr val="white">
                        <a:lumMod val="93000"/>
                      </a:prstClr>
                    </a:gs>
                    <a:gs pos="0">
                      <a:prstClr val="black">
                        <a:lumMod val="25000"/>
                        <a:lumOff val="75000"/>
                      </a:prstClr>
                    </a:gs>
                    <a:gs pos="100000">
                      <a:srgbClr val="94D7E4">
                        <a:lumMod val="0"/>
                        <a:lumOff val="100000"/>
                      </a:srgbClr>
                    </a:gs>
                  </a:gsLst>
                  <a:lin ang="4800000" scaled="0"/>
                  <a:tileRect/>
                </a:gradFill>
              </a:rPr>
              <a:t>clunky</a:t>
            </a:r>
            <a:r>
              <a:rPr lang="da-DK" sz="4400" dirty="0">
                <a:gradFill flip="none" rotWithShape="1">
                  <a:gsLst>
                    <a:gs pos="28000">
                      <a:prstClr val="white">
                        <a:lumMod val="93000"/>
                      </a:prstClr>
                    </a:gs>
                    <a:gs pos="0">
                      <a:prstClr val="black">
                        <a:lumMod val="25000"/>
                        <a:lumOff val="75000"/>
                      </a:prstClr>
                    </a:gs>
                    <a:gs pos="100000">
                      <a:srgbClr val="94D7E4">
                        <a:lumMod val="0"/>
                        <a:lumOff val="100000"/>
                      </a:srgbClr>
                    </a:gs>
                  </a:gsLst>
                  <a:lin ang="4800000" scaled="0"/>
                  <a:tileRect/>
                </a:gradFill>
              </a:rPr>
              <a:t> print </a:t>
            </a:r>
            <a:r>
              <a:rPr lang="da-DK" sz="4400" dirty="0" smtClean="0">
                <a:gradFill flip="none" rotWithShape="1">
                  <a:gsLst>
                    <a:gs pos="28000">
                      <a:prstClr val="white">
                        <a:lumMod val="93000"/>
                      </a:prstClr>
                    </a:gs>
                    <a:gs pos="0">
                      <a:prstClr val="black">
                        <a:lumMod val="25000"/>
                        <a:lumOff val="75000"/>
                      </a:prstClr>
                    </a:gs>
                    <a:gs pos="100000">
                      <a:srgbClr val="94D7E4">
                        <a:lumMod val="0"/>
                        <a:lumOff val="100000"/>
                      </a:srgbClr>
                    </a:gs>
                  </a:gsLst>
                  <a:lin ang="4800000" scaled="0"/>
                  <a:tileRect/>
                </a:gradFill>
              </a:rPr>
              <a:t>version to </a:t>
            </a:r>
            <a:r>
              <a:rPr lang="da-DK" sz="4400" dirty="0" err="1">
                <a:gradFill flip="none" rotWithShape="1">
                  <a:gsLst>
                    <a:gs pos="28000">
                      <a:prstClr val="white">
                        <a:lumMod val="93000"/>
                      </a:prstClr>
                    </a:gs>
                    <a:gs pos="0">
                      <a:prstClr val="black">
                        <a:lumMod val="25000"/>
                        <a:lumOff val="75000"/>
                      </a:prstClr>
                    </a:gs>
                    <a:gs pos="100000">
                      <a:srgbClr val="94D7E4">
                        <a:lumMod val="0"/>
                        <a:lumOff val="100000"/>
                      </a:srgbClr>
                    </a:gs>
                  </a:gsLst>
                  <a:lin ang="4800000" scaled="0"/>
                  <a:tileRect/>
                </a:gradFill>
              </a:rPr>
              <a:t>snazzy</a:t>
            </a:r>
            <a:r>
              <a:rPr lang="da-DK" sz="4400" dirty="0">
                <a:gradFill flip="none" rotWithShape="1">
                  <a:gsLst>
                    <a:gs pos="28000">
                      <a:prstClr val="white">
                        <a:lumMod val="93000"/>
                      </a:prstClr>
                    </a:gs>
                    <a:gs pos="0">
                      <a:prstClr val="black">
                        <a:lumMod val="25000"/>
                        <a:lumOff val="75000"/>
                      </a:prstClr>
                    </a:gs>
                    <a:gs pos="100000">
                      <a:srgbClr val="94D7E4">
                        <a:lumMod val="0"/>
                        <a:lumOff val="100000"/>
                      </a:srgbClr>
                    </a:gs>
                  </a:gsLst>
                  <a:lin ang="4800000" scaled="0"/>
                  <a:tileRect/>
                </a:gradFill>
              </a:rPr>
              <a:t> </a:t>
            </a:r>
            <a:r>
              <a:rPr lang="da-DK" sz="4400" dirty="0" err="1">
                <a:gradFill flip="none" rotWithShape="1">
                  <a:gsLst>
                    <a:gs pos="28000">
                      <a:prstClr val="white">
                        <a:lumMod val="93000"/>
                      </a:prstClr>
                    </a:gs>
                    <a:gs pos="0">
                      <a:prstClr val="black">
                        <a:lumMod val="25000"/>
                        <a:lumOff val="75000"/>
                      </a:prstClr>
                    </a:gs>
                    <a:gs pos="100000">
                      <a:srgbClr val="94D7E4">
                        <a:lumMod val="0"/>
                        <a:lumOff val="100000"/>
                      </a:srgbClr>
                    </a:gs>
                  </a:gsLst>
                  <a:lin ang="4800000" scaled="0"/>
                  <a:tileRect/>
                </a:gradFill>
              </a:rPr>
              <a:t>app</a:t>
            </a:r>
            <a:r>
              <a:rPr lang="da-DK" sz="4400" dirty="0">
                <a:gradFill flip="none" rotWithShape="1">
                  <a:gsLst>
                    <a:gs pos="28000">
                      <a:prstClr val="white">
                        <a:lumMod val="93000"/>
                      </a:prstClr>
                    </a:gs>
                    <a:gs pos="0">
                      <a:prstClr val="black">
                        <a:lumMod val="25000"/>
                        <a:lumOff val="75000"/>
                      </a:prstClr>
                    </a:gs>
                    <a:gs pos="100000">
                      <a:srgbClr val="94D7E4">
                        <a:lumMod val="0"/>
                        <a:lumOff val="100000"/>
                      </a:srgbClr>
                    </a:gs>
                  </a:gsLst>
                  <a:lin ang="4800000" scaled="0"/>
                  <a:tileRect/>
                </a:gradFill>
              </a:rPr>
              <a:t>: </a:t>
            </a:r>
            <a:br>
              <a:rPr lang="da-DK" sz="4400" dirty="0">
                <a:gradFill flip="none" rotWithShape="1">
                  <a:gsLst>
                    <a:gs pos="28000">
                      <a:prstClr val="white">
                        <a:lumMod val="93000"/>
                      </a:prstClr>
                    </a:gs>
                    <a:gs pos="0">
                      <a:prstClr val="black">
                        <a:lumMod val="25000"/>
                        <a:lumOff val="75000"/>
                      </a:prstClr>
                    </a:gs>
                    <a:gs pos="100000">
                      <a:srgbClr val="94D7E4">
                        <a:lumMod val="0"/>
                        <a:lumOff val="100000"/>
                      </a:srgbClr>
                    </a:gs>
                  </a:gsLst>
                  <a:lin ang="4800000" scaled="0"/>
                  <a:tileRect/>
                </a:gradFill>
              </a:rPr>
            </a:br>
            <a:r>
              <a:rPr lang="da-DK" sz="4400" dirty="0" err="1">
                <a:gradFill flip="none" rotWithShape="1">
                  <a:gsLst>
                    <a:gs pos="28000">
                      <a:prstClr val="white">
                        <a:lumMod val="93000"/>
                      </a:prstClr>
                    </a:gs>
                    <a:gs pos="0">
                      <a:prstClr val="black">
                        <a:lumMod val="25000"/>
                        <a:lumOff val="75000"/>
                      </a:prstClr>
                    </a:gs>
                    <a:gs pos="100000">
                      <a:srgbClr val="94D7E4">
                        <a:lumMod val="0"/>
                        <a:lumOff val="100000"/>
                      </a:srgbClr>
                    </a:gs>
                  </a:gsLst>
                  <a:lin ang="4800000" scaled="0"/>
                  <a:tileRect/>
                </a:gradFill>
              </a:rPr>
              <a:t>our</a:t>
            </a:r>
            <a:r>
              <a:rPr lang="da-DK" sz="4400" dirty="0">
                <a:gradFill flip="none" rotWithShape="1">
                  <a:gsLst>
                    <a:gs pos="28000">
                      <a:prstClr val="white">
                        <a:lumMod val="93000"/>
                      </a:prstClr>
                    </a:gs>
                    <a:gs pos="0">
                      <a:prstClr val="black">
                        <a:lumMod val="25000"/>
                        <a:lumOff val="75000"/>
                      </a:prstClr>
                    </a:gs>
                    <a:gs pos="100000">
                      <a:srgbClr val="94D7E4">
                        <a:lumMod val="0"/>
                        <a:lumOff val="100000"/>
                      </a:srgbClr>
                    </a:gs>
                  </a:gsLst>
                  <a:lin ang="4800000" scaled="0"/>
                  <a:tileRect/>
                </a:gradFill>
              </a:rPr>
              <a:t> in-house </a:t>
            </a:r>
            <a:r>
              <a:rPr lang="da-DK" sz="4400" dirty="0" err="1">
                <a:gradFill flip="none" rotWithShape="1">
                  <a:gsLst>
                    <a:gs pos="28000">
                      <a:prstClr val="white">
                        <a:lumMod val="93000"/>
                      </a:prstClr>
                    </a:gs>
                    <a:gs pos="0">
                      <a:prstClr val="black">
                        <a:lumMod val="25000"/>
                        <a:lumOff val="75000"/>
                      </a:prstClr>
                    </a:gs>
                    <a:gs pos="100000">
                      <a:srgbClr val="94D7E4">
                        <a:lumMod val="0"/>
                        <a:lumOff val="100000"/>
                      </a:srgbClr>
                    </a:gs>
                  </a:gsLst>
                  <a:lin ang="4800000" scaled="0"/>
                  <a:tileRect/>
                </a:gradFill>
              </a:rPr>
              <a:t>army</a:t>
            </a:r>
            <a:r>
              <a:rPr lang="da-DK" sz="4400" dirty="0">
                <a:gradFill flip="none" rotWithShape="1">
                  <a:gsLst>
                    <a:gs pos="28000">
                      <a:prstClr val="white">
                        <a:lumMod val="93000"/>
                      </a:prstClr>
                    </a:gs>
                    <a:gs pos="0">
                      <a:prstClr val="black">
                        <a:lumMod val="25000"/>
                        <a:lumOff val="75000"/>
                      </a:prstClr>
                    </a:gs>
                    <a:gs pos="100000">
                      <a:srgbClr val="94D7E4">
                        <a:lumMod val="0"/>
                        <a:lumOff val="100000"/>
                      </a:srgbClr>
                    </a:gs>
                  </a:gsLst>
                  <a:lin ang="4800000" scaled="0"/>
                  <a:tileRect/>
                </a:gradFill>
              </a:rPr>
              <a:t> </a:t>
            </a:r>
            <a:r>
              <a:rPr lang="da-DK" sz="4400" dirty="0" err="1">
                <a:gradFill flip="none" rotWithShape="1">
                  <a:gsLst>
                    <a:gs pos="28000">
                      <a:prstClr val="white">
                        <a:lumMod val="93000"/>
                      </a:prstClr>
                    </a:gs>
                    <a:gs pos="0">
                      <a:prstClr val="black">
                        <a:lumMod val="25000"/>
                        <a:lumOff val="75000"/>
                      </a:prstClr>
                    </a:gs>
                    <a:gs pos="100000">
                      <a:srgbClr val="94D7E4">
                        <a:lumMod val="0"/>
                        <a:lumOff val="100000"/>
                      </a:srgbClr>
                    </a:gs>
                  </a:gsLst>
                  <a:lin ang="4800000" scaled="0"/>
                  <a:tileRect/>
                </a:gradFill>
              </a:rPr>
              <a:t>tactical</a:t>
            </a:r>
            <a:r>
              <a:rPr lang="da-DK" sz="4400" dirty="0">
                <a:gradFill flip="none" rotWithShape="1">
                  <a:gsLst>
                    <a:gs pos="28000">
                      <a:prstClr val="white">
                        <a:lumMod val="93000"/>
                      </a:prstClr>
                    </a:gs>
                    <a:gs pos="0">
                      <a:prstClr val="black">
                        <a:lumMod val="25000"/>
                        <a:lumOff val="75000"/>
                      </a:prstClr>
                    </a:gs>
                    <a:gs pos="100000">
                      <a:srgbClr val="94D7E4">
                        <a:lumMod val="0"/>
                        <a:lumOff val="100000"/>
                      </a:srgbClr>
                    </a:gs>
                  </a:gsLst>
                  <a:lin ang="4800000" scaled="0"/>
                  <a:tileRect/>
                </a:gradFill>
              </a:rPr>
              <a:t> </a:t>
            </a:r>
            <a:r>
              <a:rPr lang="da-DK" sz="4400" dirty="0" err="1" smtClean="0">
                <a:gradFill flip="none" rotWithShape="1">
                  <a:gsLst>
                    <a:gs pos="28000">
                      <a:prstClr val="white">
                        <a:lumMod val="93000"/>
                      </a:prstClr>
                    </a:gs>
                    <a:gs pos="0">
                      <a:prstClr val="black">
                        <a:lumMod val="25000"/>
                        <a:lumOff val="75000"/>
                      </a:prstClr>
                    </a:gs>
                    <a:gs pos="100000">
                      <a:srgbClr val="94D7E4">
                        <a:lumMod val="0"/>
                        <a:lumOff val="100000"/>
                      </a:srgbClr>
                    </a:gs>
                  </a:gsLst>
                  <a:lin ang="4800000" scaled="0"/>
                  <a:tileRect/>
                </a:gradFill>
              </a:rPr>
              <a:t>glossary</a:t>
            </a:r>
            <a:endParaRPr lang="da-DK" dirty="0"/>
          </a:p>
        </p:txBody>
      </p:sp>
      <p:pic>
        <p:nvPicPr>
          <p:cNvPr id="6" name="Pladsholder til indhold 5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442" y="1825624"/>
            <a:ext cx="5024438" cy="2687983"/>
          </a:xfrm>
        </p:spPr>
      </p:pic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5344998" y="1825624"/>
            <a:ext cx="6008802" cy="4876833"/>
          </a:xfrm>
        </p:spPr>
        <p:txBody>
          <a:bodyPr>
            <a:normAutofit lnSpcReduction="10000"/>
          </a:bodyPr>
          <a:lstStyle/>
          <a:p>
            <a:r>
              <a:rPr lang="en-US" b="1" dirty="0" smtClean="0">
                <a:gradFill>
                  <a:gsLst>
                    <a:gs pos="34000">
                      <a:prstClr val="white">
                        <a:lumMod val="93000"/>
                      </a:prstClr>
                    </a:gs>
                    <a:gs pos="0">
                      <a:prstClr val="black">
                        <a:lumMod val="25000"/>
                        <a:lumOff val="75000"/>
                      </a:prstClr>
                    </a:gs>
                    <a:gs pos="100000">
                      <a:srgbClr val="94D7E4">
                        <a:lumMod val="0"/>
                        <a:lumOff val="100000"/>
                      </a:srgbClr>
                    </a:gs>
                  </a:gsLst>
                  <a:lin ang="4800000" scaled="0"/>
                </a:gradFill>
              </a:rPr>
              <a:t>Scope</a:t>
            </a:r>
            <a:r>
              <a:rPr lang="en-US" dirty="0" smtClean="0">
                <a:gradFill>
                  <a:gsLst>
                    <a:gs pos="34000">
                      <a:prstClr val="white">
                        <a:lumMod val="93000"/>
                      </a:prstClr>
                    </a:gs>
                    <a:gs pos="0">
                      <a:prstClr val="black">
                        <a:lumMod val="25000"/>
                        <a:lumOff val="75000"/>
                      </a:prstClr>
                    </a:gs>
                    <a:gs pos="100000">
                      <a:srgbClr val="94D7E4">
                        <a:lumMod val="0"/>
                        <a:lumOff val="100000"/>
                      </a:srgbClr>
                    </a:gs>
                  </a:gsLst>
                  <a:lin ang="4800000" scaled="0"/>
                </a:gradFill>
              </a:rPr>
              <a:t>: </a:t>
            </a:r>
            <a:r>
              <a:rPr lang="en-US" dirty="0">
                <a:gradFill>
                  <a:gsLst>
                    <a:gs pos="34000">
                      <a:prstClr val="white">
                        <a:lumMod val="93000"/>
                      </a:prstClr>
                    </a:gs>
                    <a:gs pos="0">
                      <a:prstClr val="black">
                        <a:lumMod val="25000"/>
                        <a:lumOff val="75000"/>
                      </a:prstClr>
                    </a:gs>
                    <a:gs pos="100000">
                      <a:srgbClr val="94D7E4">
                        <a:lumMod val="0"/>
                        <a:lumOff val="100000"/>
                      </a:srgbClr>
                    </a:gs>
                  </a:gsLst>
                  <a:lin ang="4800000" scaled="0"/>
                </a:gradFill>
              </a:rPr>
              <a:t>M</a:t>
            </a:r>
            <a:r>
              <a:rPr lang="en-US" dirty="0" smtClean="0">
                <a:gradFill>
                  <a:gsLst>
                    <a:gs pos="34000">
                      <a:prstClr val="white">
                        <a:lumMod val="93000"/>
                      </a:prstClr>
                    </a:gs>
                    <a:gs pos="0">
                      <a:prstClr val="black">
                        <a:lumMod val="25000"/>
                        <a:lumOff val="75000"/>
                      </a:prstClr>
                    </a:gs>
                    <a:gs pos="100000">
                      <a:srgbClr val="94D7E4">
                        <a:lumMod val="0"/>
                        <a:lumOff val="100000"/>
                      </a:srgbClr>
                    </a:gs>
                  </a:gsLst>
                  <a:lin ang="4800000" scaled="0"/>
                </a:gradFill>
              </a:rPr>
              <a:t>ilitary activities on land, two-way (</a:t>
            </a:r>
            <a:r>
              <a:rPr lang="en-US" dirty="0" err="1" smtClean="0">
                <a:gradFill>
                  <a:gsLst>
                    <a:gs pos="34000">
                      <a:prstClr val="white">
                        <a:lumMod val="93000"/>
                      </a:prstClr>
                    </a:gs>
                    <a:gs pos="0">
                      <a:prstClr val="black">
                        <a:lumMod val="25000"/>
                        <a:lumOff val="75000"/>
                      </a:prstClr>
                    </a:gs>
                    <a:gs pos="100000">
                      <a:srgbClr val="94D7E4">
                        <a:lumMod val="0"/>
                        <a:lumOff val="100000"/>
                      </a:srgbClr>
                    </a:gs>
                  </a:gsLst>
                  <a:lin ang="4800000" scaled="0"/>
                </a:gradFill>
              </a:rPr>
              <a:t>approx</a:t>
            </a:r>
            <a:r>
              <a:rPr lang="en-US" dirty="0" smtClean="0">
                <a:gradFill>
                  <a:gsLst>
                    <a:gs pos="34000">
                      <a:prstClr val="white">
                        <a:lumMod val="93000"/>
                      </a:prstClr>
                    </a:gs>
                    <a:gs pos="0">
                      <a:prstClr val="black">
                        <a:lumMod val="25000"/>
                        <a:lumOff val="75000"/>
                      </a:prstClr>
                    </a:gs>
                    <a:gs pos="100000">
                      <a:srgbClr val="94D7E4">
                        <a:lumMod val="0"/>
                        <a:lumOff val="100000"/>
                      </a:srgbClr>
                    </a:gs>
                  </a:gsLst>
                  <a:lin ang="4800000" scaled="0"/>
                </a:gradFill>
              </a:rPr>
              <a:t> 15,000 entries</a:t>
            </a:r>
            <a:r>
              <a:rPr lang="en-US" dirty="0">
                <a:gradFill>
                  <a:gsLst>
                    <a:gs pos="34000">
                      <a:prstClr val="white">
                        <a:lumMod val="93000"/>
                      </a:prstClr>
                    </a:gs>
                    <a:gs pos="0">
                      <a:prstClr val="black">
                        <a:lumMod val="25000"/>
                        <a:lumOff val="75000"/>
                      </a:prstClr>
                    </a:gs>
                    <a:gs pos="100000">
                      <a:srgbClr val="94D7E4">
                        <a:lumMod val="0"/>
                        <a:lumOff val="100000"/>
                      </a:srgbClr>
                    </a:gs>
                  </a:gsLst>
                  <a:lin ang="4800000" scaled="0"/>
                </a:gradFill>
              </a:rPr>
              <a:t>). </a:t>
            </a:r>
            <a:r>
              <a:rPr lang="en-US" dirty="0" smtClean="0">
                <a:gradFill>
                  <a:gsLst>
                    <a:gs pos="34000">
                      <a:prstClr val="white">
                        <a:lumMod val="93000"/>
                      </a:prstClr>
                    </a:gs>
                    <a:gs pos="0">
                      <a:prstClr val="black">
                        <a:lumMod val="25000"/>
                        <a:lumOff val="75000"/>
                      </a:prstClr>
                    </a:gs>
                    <a:gs pos="100000">
                      <a:srgbClr val="94D7E4">
                        <a:lumMod val="0"/>
                        <a:lumOff val="100000"/>
                      </a:srgbClr>
                    </a:gs>
                  </a:gsLst>
                  <a:lin ang="4800000" scaled="0"/>
                </a:gradFill>
              </a:rPr>
              <a:t>1997-2011</a:t>
            </a:r>
            <a:endParaRPr lang="en-US" dirty="0">
              <a:gradFill>
                <a:gsLst>
                  <a:gs pos="34000">
                    <a:prstClr val="white">
                      <a:lumMod val="93000"/>
                    </a:prstClr>
                  </a:gs>
                  <a:gs pos="0">
                    <a:prstClr val="black">
                      <a:lumMod val="25000"/>
                      <a:lumOff val="75000"/>
                    </a:prstClr>
                  </a:gs>
                  <a:gs pos="100000">
                    <a:srgbClr val="94D7E4">
                      <a:lumMod val="0"/>
                      <a:lumOff val="100000"/>
                    </a:srgbClr>
                  </a:gs>
                </a:gsLst>
                <a:lin ang="4800000" scaled="0"/>
              </a:gradFill>
            </a:endParaRPr>
          </a:p>
          <a:p>
            <a:r>
              <a:rPr lang="en-US" b="1" dirty="0" smtClean="0">
                <a:gradFill>
                  <a:gsLst>
                    <a:gs pos="34000">
                      <a:prstClr val="white">
                        <a:lumMod val="93000"/>
                      </a:prstClr>
                    </a:gs>
                    <a:gs pos="0">
                      <a:prstClr val="black">
                        <a:lumMod val="25000"/>
                        <a:lumOff val="75000"/>
                      </a:prstClr>
                    </a:gs>
                    <a:gs pos="100000">
                      <a:srgbClr val="94D7E4">
                        <a:lumMod val="0"/>
                        <a:lumOff val="100000"/>
                      </a:srgbClr>
                    </a:gs>
                  </a:gsLst>
                  <a:lin ang="4800000" scaled="0"/>
                </a:gradFill>
              </a:rPr>
              <a:t>Methodology</a:t>
            </a:r>
            <a:r>
              <a:rPr lang="en-US" dirty="0" smtClean="0">
                <a:gradFill>
                  <a:gsLst>
                    <a:gs pos="34000">
                      <a:prstClr val="white">
                        <a:lumMod val="93000"/>
                      </a:prstClr>
                    </a:gs>
                    <a:gs pos="0">
                      <a:prstClr val="black">
                        <a:lumMod val="25000"/>
                        <a:lumOff val="75000"/>
                      </a:prstClr>
                    </a:gs>
                    <a:gs pos="100000">
                      <a:srgbClr val="94D7E4">
                        <a:lumMod val="0"/>
                        <a:lumOff val="100000"/>
                      </a:srgbClr>
                    </a:gs>
                  </a:gsLst>
                  <a:lin ang="4800000" scaled="0"/>
                </a:gradFill>
              </a:rPr>
              <a:t>: All “sources”, be they authorized documents, movies, slang from individual deployments, etc.</a:t>
            </a:r>
          </a:p>
          <a:p>
            <a:r>
              <a:rPr lang="en-US" b="1" dirty="0" smtClean="0">
                <a:gradFill>
                  <a:gsLst>
                    <a:gs pos="34000">
                      <a:prstClr val="white">
                        <a:lumMod val="93000"/>
                      </a:prstClr>
                    </a:gs>
                    <a:gs pos="0">
                      <a:prstClr val="black">
                        <a:lumMod val="25000"/>
                        <a:lumOff val="75000"/>
                      </a:prstClr>
                    </a:gs>
                    <a:gs pos="100000">
                      <a:srgbClr val="94D7E4">
                        <a:lumMod val="0"/>
                        <a:lumOff val="100000"/>
                      </a:srgbClr>
                    </a:gs>
                  </a:gsLst>
                  <a:lin ang="4800000" scaled="0"/>
                </a:gradFill>
              </a:rPr>
              <a:t>Target audience</a:t>
            </a:r>
            <a:r>
              <a:rPr lang="en-US" dirty="0" smtClean="0">
                <a:gradFill>
                  <a:gsLst>
                    <a:gs pos="34000">
                      <a:prstClr val="white">
                        <a:lumMod val="93000"/>
                      </a:prstClr>
                    </a:gs>
                    <a:gs pos="0">
                      <a:prstClr val="black">
                        <a:lumMod val="25000"/>
                        <a:lumOff val="75000"/>
                      </a:prstClr>
                    </a:gs>
                    <a:gs pos="100000">
                      <a:srgbClr val="94D7E4">
                        <a:lumMod val="0"/>
                        <a:lumOff val="100000"/>
                      </a:srgbClr>
                    </a:gs>
                  </a:gsLst>
                  <a:lin ang="4800000" scaled="0"/>
                </a:gradFill>
              </a:rPr>
              <a:t>: Army cadets and Army Academy English teachers  </a:t>
            </a:r>
            <a:endParaRPr lang="en-US" dirty="0">
              <a:gradFill>
                <a:gsLst>
                  <a:gs pos="34000">
                    <a:prstClr val="white">
                      <a:lumMod val="93000"/>
                    </a:prstClr>
                  </a:gs>
                  <a:gs pos="0">
                    <a:prstClr val="black">
                      <a:lumMod val="25000"/>
                      <a:lumOff val="75000"/>
                    </a:prstClr>
                  </a:gs>
                  <a:gs pos="100000">
                    <a:srgbClr val="94D7E4">
                      <a:lumMod val="0"/>
                      <a:lumOff val="100000"/>
                    </a:srgbClr>
                  </a:gs>
                </a:gsLst>
                <a:lin ang="4800000" scaled="0"/>
              </a:gradFill>
            </a:endParaRPr>
          </a:p>
          <a:p>
            <a:pPr lvl="0"/>
            <a:r>
              <a:rPr lang="en-US" b="1" dirty="0" smtClean="0">
                <a:gradFill>
                  <a:gsLst>
                    <a:gs pos="34000">
                      <a:prstClr val="white">
                        <a:lumMod val="93000"/>
                      </a:prstClr>
                    </a:gs>
                    <a:gs pos="0">
                      <a:prstClr val="black">
                        <a:lumMod val="25000"/>
                        <a:lumOff val="75000"/>
                      </a:prstClr>
                    </a:gs>
                    <a:gs pos="100000">
                      <a:srgbClr val="94D7E4">
                        <a:lumMod val="0"/>
                        <a:lumOff val="100000"/>
                      </a:srgbClr>
                    </a:gs>
                  </a:gsLst>
                  <a:lin ang="4800000" scaled="0"/>
                </a:gradFill>
              </a:rPr>
              <a:t>Format</a:t>
            </a:r>
            <a:r>
              <a:rPr lang="en-US" dirty="0" smtClean="0">
                <a:gradFill>
                  <a:gsLst>
                    <a:gs pos="34000">
                      <a:prstClr val="white">
                        <a:lumMod val="93000"/>
                      </a:prstClr>
                    </a:gs>
                    <a:gs pos="0">
                      <a:prstClr val="black">
                        <a:lumMod val="25000"/>
                        <a:lumOff val="75000"/>
                      </a:prstClr>
                    </a:gs>
                    <a:gs pos="100000">
                      <a:srgbClr val="94D7E4">
                        <a:lumMod val="0"/>
                        <a:lumOff val="100000"/>
                      </a:srgbClr>
                    </a:gs>
                  </a:gsLst>
                  <a:lin ang="4800000" scaled="0"/>
                </a:gradFill>
              </a:rPr>
              <a:t>: Print, color-coded; updated twice a year. </a:t>
            </a:r>
          </a:p>
          <a:p>
            <a:pPr lvl="0"/>
            <a:r>
              <a:rPr lang="en-US" b="1" dirty="0" smtClean="0">
                <a:gradFill>
                  <a:gsLst>
                    <a:gs pos="34000">
                      <a:prstClr val="white">
                        <a:lumMod val="93000"/>
                      </a:prstClr>
                    </a:gs>
                    <a:gs pos="0">
                      <a:prstClr val="black">
                        <a:lumMod val="25000"/>
                        <a:lumOff val="75000"/>
                      </a:prstClr>
                    </a:gs>
                    <a:gs pos="100000">
                      <a:srgbClr val="94D7E4">
                        <a:lumMod val="0"/>
                        <a:lumOff val="100000"/>
                      </a:srgbClr>
                    </a:gs>
                  </a:gsLst>
                  <a:lin ang="4800000" scaled="0"/>
                </a:gradFill>
              </a:rPr>
              <a:t>Resources</a:t>
            </a:r>
            <a:r>
              <a:rPr lang="en-US" dirty="0" smtClean="0">
                <a:gradFill>
                  <a:gsLst>
                    <a:gs pos="34000">
                      <a:prstClr val="white">
                        <a:lumMod val="93000"/>
                      </a:prstClr>
                    </a:gs>
                    <a:gs pos="0">
                      <a:prstClr val="black">
                        <a:lumMod val="25000"/>
                        <a:lumOff val="75000"/>
                      </a:prstClr>
                    </a:gs>
                    <a:gs pos="100000">
                      <a:srgbClr val="94D7E4">
                        <a:lumMod val="0"/>
                        <a:lumOff val="100000"/>
                      </a:srgbClr>
                    </a:gs>
                  </a:gsLst>
                  <a:lin ang="4800000" scaled="0"/>
                </a:gradFill>
              </a:rPr>
              <a:t>: </a:t>
            </a:r>
            <a:r>
              <a:rPr lang="en-US" dirty="0">
                <a:gradFill>
                  <a:gsLst>
                    <a:gs pos="34000">
                      <a:prstClr val="white">
                        <a:lumMod val="93000"/>
                      </a:prstClr>
                    </a:gs>
                    <a:gs pos="0">
                      <a:prstClr val="black">
                        <a:lumMod val="25000"/>
                        <a:lumOff val="75000"/>
                      </a:prstClr>
                    </a:gs>
                    <a:gs pos="100000">
                      <a:srgbClr val="94D7E4">
                        <a:lumMod val="0"/>
                        <a:lumOff val="100000"/>
                      </a:srgbClr>
                    </a:gs>
                  </a:gsLst>
                  <a:lin ang="4800000" scaled="0"/>
                </a:gradFill>
              </a:rPr>
              <a:t>Residual time left for </a:t>
            </a:r>
            <a:r>
              <a:rPr lang="en-US" dirty="0" smtClean="0">
                <a:gradFill>
                  <a:gsLst>
                    <a:gs pos="34000">
                      <a:prstClr val="white">
                        <a:lumMod val="93000"/>
                      </a:prstClr>
                    </a:gs>
                    <a:gs pos="0">
                      <a:prstClr val="black">
                        <a:lumMod val="25000"/>
                        <a:lumOff val="75000"/>
                      </a:prstClr>
                    </a:gs>
                    <a:gs pos="100000">
                      <a:srgbClr val="94D7E4">
                        <a:lumMod val="0"/>
                        <a:lumOff val="100000"/>
                      </a:srgbClr>
                    </a:gs>
                  </a:gsLst>
                  <a:lin ang="4800000" scaled="0"/>
                </a:gradFill>
              </a:rPr>
              <a:t>two </a:t>
            </a:r>
            <a:r>
              <a:rPr lang="en-US" dirty="0">
                <a:gradFill>
                  <a:gsLst>
                    <a:gs pos="34000">
                      <a:prstClr val="white">
                        <a:lumMod val="93000"/>
                      </a:prstClr>
                    </a:gs>
                    <a:gs pos="0">
                      <a:prstClr val="black">
                        <a:lumMod val="25000"/>
                        <a:lumOff val="75000"/>
                      </a:prstClr>
                    </a:gs>
                    <a:gs pos="100000">
                      <a:srgbClr val="94D7E4">
                        <a:lumMod val="0"/>
                        <a:lumOff val="100000"/>
                      </a:srgbClr>
                    </a:gs>
                  </a:gsLst>
                  <a:lin ang="4800000" scaled="0"/>
                </a:gradFill>
              </a:rPr>
              <a:t>designated </a:t>
            </a:r>
            <a:r>
              <a:rPr lang="en-US" dirty="0" smtClean="0">
                <a:gradFill>
                  <a:gsLst>
                    <a:gs pos="34000">
                      <a:prstClr val="white">
                        <a:lumMod val="93000"/>
                      </a:prstClr>
                    </a:gs>
                    <a:gs pos="0">
                      <a:prstClr val="black">
                        <a:lumMod val="25000"/>
                        <a:lumOff val="75000"/>
                      </a:prstClr>
                    </a:gs>
                    <a:gs pos="100000">
                      <a:srgbClr val="94D7E4">
                        <a:lumMod val="0"/>
                        <a:lumOff val="100000"/>
                      </a:srgbClr>
                    </a:gs>
                  </a:gsLst>
                  <a:lin ang="4800000" scaled="0"/>
                </a:gradFill>
              </a:rPr>
              <a:t>custodians</a:t>
            </a:r>
            <a:endParaRPr lang="en-US" dirty="0" smtClean="0"/>
          </a:p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814081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da-DK" sz="4400" dirty="0" smtClean="0">
                <a:gradFill flip="none" rotWithShape="1">
                  <a:gsLst>
                    <a:gs pos="28000">
                      <a:prstClr val="white">
                        <a:lumMod val="93000"/>
                      </a:prstClr>
                    </a:gs>
                    <a:gs pos="0">
                      <a:prstClr val="black">
                        <a:lumMod val="25000"/>
                        <a:lumOff val="75000"/>
                      </a:prstClr>
                    </a:gs>
                    <a:gs pos="100000">
                      <a:srgbClr val="94D7E4">
                        <a:lumMod val="0"/>
                        <a:lumOff val="100000"/>
                      </a:srgbClr>
                    </a:gs>
                  </a:gsLst>
                  <a:lin ang="4800000" scaled="0"/>
                  <a:tileRect/>
                </a:gradFill>
              </a:rPr>
              <a:t>From </a:t>
            </a:r>
            <a:r>
              <a:rPr lang="da-DK" sz="4400" dirty="0" err="1">
                <a:gradFill flip="none" rotWithShape="1">
                  <a:gsLst>
                    <a:gs pos="28000">
                      <a:prstClr val="white">
                        <a:lumMod val="93000"/>
                      </a:prstClr>
                    </a:gs>
                    <a:gs pos="0">
                      <a:prstClr val="black">
                        <a:lumMod val="25000"/>
                        <a:lumOff val="75000"/>
                      </a:prstClr>
                    </a:gs>
                    <a:gs pos="100000">
                      <a:srgbClr val="94D7E4">
                        <a:lumMod val="0"/>
                        <a:lumOff val="100000"/>
                      </a:srgbClr>
                    </a:gs>
                  </a:gsLst>
                  <a:lin ang="4800000" scaled="0"/>
                  <a:tileRect/>
                </a:gradFill>
              </a:rPr>
              <a:t>clunky</a:t>
            </a:r>
            <a:r>
              <a:rPr lang="da-DK" sz="4400" dirty="0">
                <a:gradFill flip="none" rotWithShape="1">
                  <a:gsLst>
                    <a:gs pos="28000">
                      <a:prstClr val="white">
                        <a:lumMod val="93000"/>
                      </a:prstClr>
                    </a:gs>
                    <a:gs pos="0">
                      <a:prstClr val="black">
                        <a:lumMod val="25000"/>
                        <a:lumOff val="75000"/>
                      </a:prstClr>
                    </a:gs>
                    <a:gs pos="100000">
                      <a:srgbClr val="94D7E4">
                        <a:lumMod val="0"/>
                        <a:lumOff val="100000"/>
                      </a:srgbClr>
                    </a:gs>
                  </a:gsLst>
                  <a:lin ang="4800000" scaled="0"/>
                  <a:tileRect/>
                </a:gradFill>
              </a:rPr>
              <a:t> print to </a:t>
            </a:r>
            <a:r>
              <a:rPr lang="da-DK" sz="4400" dirty="0" err="1">
                <a:gradFill flip="none" rotWithShape="1">
                  <a:gsLst>
                    <a:gs pos="28000">
                      <a:prstClr val="white">
                        <a:lumMod val="93000"/>
                      </a:prstClr>
                    </a:gs>
                    <a:gs pos="0">
                      <a:prstClr val="black">
                        <a:lumMod val="25000"/>
                        <a:lumOff val="75000"/>
                      </a:prstClr>
                    </a:gs>
                    <a:gs pos="100000">
                      <a:srgbClr val="94D7E4">
                        <a:lumMod val="0"/>
                        <a:lumOff val="100000"/>
                      </a:srgbClr>
                    </a:gs>
                  </a:gsLst>
                  <a:lin ang="4800000" scaled="0"/>
                  <a:tileRect/>
                </a:gradFill>
              </a:rPr>
              <a:t>snazzy</a:t>
            </a:r>
            <a:r>
              <a:rPr lang="da-DK" sz="4400" dirty="0">
                <a:gradFill flip="none" rotWithShape="1">
                  <a:gsLst>
                    <a:gs pos="28000">
                      <a:prstClr val="white">
                        <a:lumMod val="93000"/>
                      </a:prstClr>
                    </a:gs>
                    <a:gs pos="0">
                      <a:prstClr val="black">
                        <a:lumMod val="25000"/>
                        <a:lumOff val="75000"/>
                      </a:prstClr>
                    </a:gs>
                    <a:gs pos="100000">
                      <a:srgbClr val="94D7E4">
                        <a:lumMod val="0"/>
                        <a:lumOff val="100000"/>
                      </a:srgbClr>
                    </a:gs>
                  </a:gsLst>
                  <a:lin ang="4800000" scaled="0"/>
                  <a:tileRect/>
                </a:gradFill>
              </a:rPr>
              <a:t> </a:t>
            </a:r>
            <a:r>
              <a:rPr lang="da-DK" sz="4400" dirty="0" err="1">
                <a:gradFill flip="none" rotWithShape="1">
                  <a:gsLst>
                    <a:gs pos="28000">
                      <a:prstClr val="white">
                        <a:lumMod val="93000"/>
                      </a:prstClr>
                    </a:gs>
                    <a:gs pos="0">
                      <a:prstClr val="black">
                        <a:lumMod val="25000"/>
                        <a:lumOff val="75000"/>
                      </a:prstClr>
                    </a:gs>
                    <a:gs pos="100000">
                      <a:srgbClr val="94D7E4">
                        <a:lumMod val="0"/>
                        <a:lumOff val="100000"/>
                      </a:srgbClr>
                    </a:gs>
                  </a:gsLst>
                  <a:lin ang="4800000" scaled="0"/>
                  <a:tileRect/>
                </a:gradFill>
              </a:rPr>
              <a:t>app</a:t>
            </a:r>
            <a:r>
              <a:rPr lang="da-DK" sz="4400" dirty="0">
                <a:gradFill flip="none" rotWithShape="1">
                  <a:gsLst>
                    <a:gs pos="28000">
                      <a:prstClr val="white">
                        <a:lumMod val="93000"/>
                      </a:prstClr>
                    </a:gs>
                    <a:gs pos="0">
                      <a:prstClr val="black">
                        <a:lumMod val="25000"/>
                        <a:lumOff val="75000"/>
                      </a:prstClr>
                    </a:gs>
                    <a:gs pos="100000">
                      <a:srgbClr val="94D7E4">
                        <a:lumMod val="0"/>
                        <a:lumOff val="100000"/>
                      </a:srgbClr>
                    </a:gs>
                  </a:gsLst>
                  <a:lin ang="4800000" scaled="0"/>
                  <a:tileRect/>
                </a:gradFill>
              </a:rPr>
              <a:t>: </a:t>
            </a:r>
            <a:br>
              <a:rPr lang="da-DK" sz="4400" dirty="0">
                <a:gradFill flip="none" rotWithShape="1">
                  <a:gsLst>
                    <a:gs pos="28000">
                      <a:prstClr val="white">
                        <a:lumMod val="93000"/>
                      </a:prstClr>
                    </a:gs>
                    <a:gs pos="0">
                      <a:prstClr val="black">
                        <a:lumMod val="25000"/>
                        <a:lumOff val="75000"/>
                      </a:prstClr>
                    </a:gs>
                    <a:gs pos="100000">
                      <a:srgbClr val="94D7E4">
                        <a:lumMod val="0"/>
                        <a:lumOff val="100000"/>
                      </a:srgbClr>
                    </a:gs>
                  </a:gsLst>
                  <a:lin ang="4800000" scaled="0"/>
                  <a:tileRect/>
                </a:gradFill>
              </a:rPr>
            </a:br>
            <a:r>
              <a:rPr lang="da-DK" sz="4400" dirty="0" err="1">
                <a:gradFill flip="none" rotWithShape="1">
                  <a:gsLst>
                    <a:gs pos="28000">
                      <a:prstClr val="white">
                        <a:lumMod val="93000"/>
                      </a:prstClr>
                    </a:gs>
                    <a:gs pos="0">
                      <a:prstClr val="black">
                        <a:lumMod val="25000"/>
                        <a:lumOff val="75000"/>
                      </a:prstClr>
                    </a:gs>
                    <a:gs pos="100000">
                      <a:srgbClr val="94D7E4">
                        <a:lumMod val="0"/>
                        <a:lumOff val="100000"/>
                      </a:srgbClr>
                    </a:gs>
                  </a:gsLst>
                  <a:lin ang="4800000" scaled="0"/>
                  <a:tileRect/>
                </a:gradFill>
              </a:rPr>
              <a:t>our</a:t>
            </a:r>
            <a:r>
              <a:rPr lang="da-DK" sz="4400" dirty="0">
                <a:gradFill flip="none" rotWithShape="1">
                  <a:gsLst>
                    <a:gs pos="28000">
                      <a:prstClr val="white">
                        <a:lumMod val="93000"/>
                      </a:prstClr>
                    </a:gs>
                    <a:gs pos="0">
                      <a:prstClr val="black">
                        <a:lumMod val="25000"/>
                        <a:lumOff val="75000"/>
                      </a:prstClr>
                    </a:gs>
                    <a:gs pos="100000">
                      <a:srgbClr val="94D7E4">
                        <a:lumMod val="0"/>
                        <a:lumOff val="100000"/>
                      </a:srgbClr>
                    </a:gs>
                  </a:gsLst>
                  <a:lin ang="4800000" scaled="0"/>
                  <a:tileRect/>
                </a:gradFill>
              </a:rPr>
              <a:t> in-house </a:t>
            </a:r>
            <a:r>
              <a:rPr lang="da-DK" sz="4400" dirty="0" err="1">
                <a:gradFill flip="none" rotWithShape="1">
                  <a:gsLst>
                    <a:gs pos="28000">
                      <a:prstClr val="white">
                        <a:lumMod val="93000"/>
                      </a:prstClr>
                    </a:gs>
                    <a:gs pos="0">
                      <a:prstClr val="black">
                        <a:lumMod val="25000"/>
                        <a:lumOff val="75000"/>
                      </a:prstClr>
                    </a:gs>
                    <a:gs pos="100000">
                      <a:srgbClr val="94D7E4">
                        <a:lumMod val="0"/>
                        <a:lumOff val="100000"/>
                      </a:srgbClr>
                    </a:gs>
                  </a:gsLst>
                  <a:lin ang="4800000" scaled="0"/>
                  <a:tileRect/>
                </a:gradFill>
              </a:rPr>
              <a:t>army</a:t>
            </a:r>
            <a:r>
              <a:rPr lang="da-DK" sz="4400" dirty="0">
                <a:gradFill flip="none" rotWithShape="1">
                  <a:gsLst>
                    <a:gs pos="28000">
                      <a:prstClr val="white">
                        <a:lumMod val="93000"/>
                      </a:prstClr>
                    </a:gs>
                    <a:gs pos="0">
                      <a:prstClr val="black">
                        <a:lumMod val="25000"/>
                        <a:lumOff val="75000"/>
                      </a:prstClr>
                    </a:gs>
                    <a:gs pos="100000">
                      <a:srgbClr val="94D7E4">
                        <a:lumMod val="0"/>
                        <a:lumOff val="100000"/>
                      </a:srgbClr>
                    </a:gs>
                  </a:gsLst>
                  <a:lin ang="4800000" scaled="0"/>
                  <a:tileRect/>
                </a:gradFill>
              </a:rPr>
              <a:t> </a:t>
            </a:r>
            <a:r>
              <a:rPr lang="da-DK" sz="4400" dirty="0" err="1">
                <a:gradFill flip="none" rotWithShape="1">
                  <a:gsLst>
                    <a:gs pos="28000">
                      <a:prstClr val="white">
                        <a:lumMod val="93000"/>
                      </a:prstClr>
                    </a:gs>
                    <a:gs pos="0">
                      <a:prstClr val="black">
                        <a:lumMod val="25000"/>
                        <a:lumOff val="75000"/>
                      </a:prstClr>
                    </a:gs>
                    <a:gs pos="100000">
                      <a:srgbClr val="94D7E4">
                        <a:lumMod val="0"/>
                        <a:lumOff val="100000"/>
                      </a:srgbClr>
                    </a:gs>
                  </a:gsLst>
                  <a:lin ang="4800000" scaled="0"/>
                  <a:tileRect/>
                </a:gradFill>
              </a:rPr>
              <a:t>tactical</a:t>
            </a:r>
            <a:r>
              <a:rPr lang="da-DK" sz="4400" dirty="0">
                <a:gradFill flip="none" rotWithShape="1">
                  <a:gsLst>
                    <a:gs pos="28000">
                      <a:prstClr val="white">
                        <a:lumMod val="93000"/>
                      </a:prstClr>
                    </a:gs>
                    <a:gs pos="0">
                      <a:prstClr val="black">
                        <a:lumMod val="25000"/>
                        <a:lumOff val="75000"/>
                      </a:prstClr>
                    </a:gs>
                    <a:gs pos="100000">
                      <a:srgbClr val="94D7E4">
                        <a:lumMod val="0"/>
                        <a:lumOff val="100000"/>
                      </a:srgbClr>
                    </a:gs>
                  </a:gsLst>
                  <a:lin ang="4800000" scaled="0"/>
                  <a:tileRect/>
                </a:gradFill>
              </a:rPr>
              <a:t> </a:t>
            </a:r>
            <a:r>
              <a:rPr lang="da-DK" sz="4400" dirty="0" err="1" smtClean="0">
                <a:gradFill flip="none" rotWithShape="1">
                  <a:gsLst>
                    <a:gs pos="28000">
                      <a:prstClr val="white">
                        <a:lumMod val="93000"/>
                      </a:prstClr>
                    </a:gs>
                    <a:gs pos="0">
                      <a:prstClr val="black">
                        <a:lumMod val="25000"/>
                        <a:lumOff val="75000"/>
                      </a:prstClr>
                    </a:gs>
                    <a:gs pos="100000">
                      <a:srgbClr val="94D7E4">
                        <a:lumMod val="0"/>
                        <a:lumOff val="100000"/>
                      </a:srgbClr>
                    </a:gs>
                  </a:gsLst>
                  <a:lin ang="4800000" scaled="0"/>
                  <a:tileRect/>
                </a:gradFill>
              </a:rPr>
              <a:t>glossary</a:t>
            </a:r>
            <a:endParaRPr lang="da-DK" dirty="0"/>
          </a:p>
        </p:txBody>
      </p:sp>
      <p:pic>
        <p:nvPicPr>
          <p:cNvPr id="5" name="Pladsholder til indhold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76015" y="1825625"/>
            <a:ext cx="5024438" cy="2203987"/>
          </a:xfrm>
          <a:prstGeom prst="rect">
            <a:avLst/>
          </a:prstGeom>
        </p:spPr>
      </p:pic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5410986" y="1825625"/>
            <a:ext cx="5942814" cy="4773138"/>
          </a:xfrm>
        </p:spPr>
        <p:txBody>
          <a:bodyPr>
            <a:normAutofit fontScale="92500" lnSpcReduction="10000"/>
          </a:bodyPr>
          <a:lstStyle/>
          <a:p>
            <a:r>
              <a:rPr lang="da-DK" b="1" dirty="0">
                <a:solidFill>
                  <a:srgbClr val="FF0000"/>
                </a:solidFill>
              </a:rPr>
              <a:t>Scope</a:t>
            </a:r>
            <a:r>
              <a:rPr lang="da-DK" dirty="0" smtClean="0"/>
              <a:t>: </a:t>
            </a:r>
            <a:r>
              <a:rPr lang="da-DK" dirty="0" err="1" smtClean="0"/>
              <a:t>Army</a:t>
            </a:r>
            <a:r>
              <a:rPr lang="da-DK" dirty="0" smtClean="0"/>
              <a:t> </a:t>
            </a:r>
            <a:r>
              <a:rPr lang="da-DK" dirty="0" err="1" smtClean="0"/>
              <a:t>tactical</a:t>
            </a:r>
            <a:r>
              <a:rPr lang="da-DK" dirty="0" smtClean="0"/>
              <a:t> terms, </a:t>
            </a:r>
            <a:r>
              <a:rPr lang="da-DK" dirty="0" err="1" smtClean="0"/>
              <a:t>two-way</a:t>
            </a:r>
            <a:r>
              <a:rPr lang="da-DK" dirty="0" smtClean="0"/>
              <a:t>  (</a:t>
            </a:r>
            <a:r>
              <a:rPr lang="da-DK" dirty="0" err="1" smtClean="0"/>
              <a:t>approx</a:t>
            </a:r>
            <a:r>
              <a:rPr lang="da-DK" dirty="0" smtClean="0"/>
              <a:t> 6,000 </a:t>
            </a:r>
            <a:r>
              <a:rPr lang="da-DK" dirty="0" err="1" smtClean="0"/>
              <a:t>entries</a:t>
            </a:r>
            <a:r>
              <a:rPr lang="da-DK" dirty="0"/>
              <a:t>). </a:t>
            </a:r>
            <a:r>
              <a:rPr lang="da-DK" dirty="0" smtClean="0"/>
              <a:t>2011-2024</a:t>
            </a:r>
          </a:p>
          <a:p>
            <a:r>
              <a:rPr lang="en-US" b="1" dirty="0">
                <a:solidFill>
                  <a:srgbClr val="FF0000"/>
                </a:solidFill>
              </a:rPr>
              <a:t>Methodology</a:t>
            </a:r>
            <a:r>
              <a:rPr lang="en-US" dirty="0"/>
              <a:t>: At least two authorized written sources from NS </a:t>
            </a:r>
            <a:r>
              <a:rPr lang="en-US" dirty="0" smtClean="0"/>
              <a:t>Army documents. Danish terms cross-referenced with Danish SMEs.</a:t>
            </a:r>
          </a:p>
          <a:p>
            <a:r>
              <a:rPr lang="en-US" b="1" dirty="0">
                <a:gradFill>
                  <a:gsLst>
                    <a:gs pos="34000">
                      <a:prstClr val="white">
                        <a:lumMod val="93000"/>
                      </a:prstClr>
                    </a:gs>
                    <a:gs pos="0">
                      <a:prstClr val="black">
                        <a:lumMod val="25000"/>
                        <a:lumOff val="75000"/>
                      </a:prstClr>
                    </a:gs>
                    <a:gs pos="100000">
                      <a:srgbClr val="94D7E4">
                        <a:lumMod val="0"/>
                        <a:lumOff val="100000"/>
                      </a:srgbClr>
                    </a:gs>
                  </a:gsLst>
                  <a:lin ang="4800000" scaled="0"/>
                </a:gradFill>
              </a:rPr>
              <a:t>Target </a:t>
            </a:r>
            <a:r>
              <a:rPr lang="en-US" b="1" dirty="0" smtClean="0">
                <a:gradFill>
                  <a:gsLst>
                    <a:gs pos="34000">
                      <a:prstClr val="white">
                        <a:lumMod val="93000"/>
                      </a:prstClr>
                    </a:gs>
                    <a:gs pos="0">
                      <a:prstClr val="black">
                        <a:lumMod val="25000"/>
                        <a:lumOff val="75000"/>
                      </a:prstClr>
                    </a:gs>
                    <a:gs pos="100000">
                      <a:srgbClr val="94D7E4">
                        <a:lumMod val="0"/>
                        <a:lumOff val="100000"/>
                      </a:srgbClr>
                    </a:gs>
                  </a:gsLst>
                  <a:lin ang="4800000" scaled="0"/>
                </a:gradFill>
              </a:rPr>
              <a:t>audience: </a:t>
            </a:r>
            <a:r>
              <a:rPr lang="en-US" dirty="0" smtClean="0">
                <a:gradFill>
                  <a:gsLst>
                    <a:gs pos="34000">
                      <a:prstClr val="white">
                        <a:lumMod val="93000"/>
                      </a:prstClr>
                    </a:gs>
                    <a:gs pos="0">
                      <a:prstClr val="black">
                        <a:lumMod val="25000"/>
                        <a:lumOff val="75000"/>
                      </a:prstClr>
                    </a:gs>
                    <a:gs pos="100000">
                      <a:srgbClr val="94D7E4">
                        <a:lumMod val="0"/>
                        <a:lumOff val="100000"/>
                      </a:srgbClr>
                    </a:gs>
                  </a:gsLst>
                  <a:lin ang="4800000" scaled="0"/>
                </a:gradFill>
              </a:rPr>
              <a:t>Army cadets and Army Academy English teachers</a:t>
            </a:r>
            <a:endParaRPr lang="da-DK" dirty="0"/>
          </a:p>
          <a:p>
            <a:r>
              <a:rPr lang="da-DK" b="1" dirty="0" smtClean="0">
                <a:solidFill>
                  <a:srgbClr val="FF0000"/>
                </a:solidFill>
              </a:rPr>
              <a:t>Format</a:t>
            </a:r>
            <a:r>
              <a:rPr lang="da-DK" dirty="0" smtClean="0"/>
              <a:t>: Online, open source; </a:t>
            </a:r>
            <a:r>
              <a:rPr lang="da-DK" dirty="0" err="1" smtClean="0"/>
              <a:t>updated</a:t>
            </a:r>
            <a:r>
              <a:rPr lang="da-DK" dirty="0" smtClean="0"/>
              <a:t> at </a:t>
            </a:r>
            <a:r>
              <a:rPr lang="da-DK" dirty="0" err="1" smtClean="0"/>
              <a:t>custodians</a:t>
            </a:r>
            <a:r>
              <a:rPr lang="da-DK" dirty="0" smtClean="0"/>
              <a:t>’ </a:t>
            </a:r>
            <a:r>
              <a:rPr lang="da-DK" dirty="0" err="1" smtClean="0"/>
              <a:t>discretion</a:t>
            </a:r>
            <a:r>
              <a:rPr lang="da-DK" dirty="0" smtClean="0"/>
              <a:t> (</a:t>
            </a:r>
            <a:r>
              <a:rPr lang="da-DK" dirty="0" err="1" smtClean="0"/>
              <a:t>editing</a:t>
            </a:r>
            <a:r>
              <a:rPr lang="da-DK" dirty="0" smtClean="0"/>
              <a:t> </a:t>
            </a:r>
            <a:r>
              <a:rPr lang="da-DK" dirty="0" err="1" smtClean="0"/>
              <a:t>rights</a:t>
            </a:r>
            <a:r>
              <a:rPr lang="da-DK" dirty="0" smtClean="0"/>
              <a:t>). </a:t>
            </a:r>
            <a:endParaRPr lang="da-DK" dirty="0" smtClean="0"/>
          </a:p>
          <a:p>
            <a:r>
              <a:rPr lang="da-DK" b="1" dirty="0" smtClean="0"/>
              <a:t>Resources</a:t>
            </a:r>
            <a:r>
              <a:rPr lang="da-DK" dirty="0" smtClean="0"/>
              <a:t>: </a:t>
            </a:r>
            <a:r>
              <a:rPr lang="en-US" dirty="0">
                <a:gradFill>
                  <a:gsLst>
                    <a:gs pos="34000">
                      <a:prstClr val="white">
                        <a:lumMod val="93000"/>
                      </a:prstClr>
                    </a:gs>
                    <a:gs pos="0">
                      <a:prstClr val="black">
                        <a:lumMod val="25000"/>
                        <a:lumOff val="75000"/>
                      </a:prstClr>
                    </a:gs>
                    <a:gs pos="100000">
                      <a:srgbClr val="94D7E4">
                        <a:lumMod val="0"/>
                        <a:lumOff val="100000"/>
                      </a:srgbClr>
                    </a:gs>
                  </a:gsLst>
                  <a:lin ang="4800000" scaled="0"/>
                </a:gradFill>
              </a:rPr>
              <a:t>Residual time left for two designated </a:t>
            </a:r>
            <a:r>
              <a:rPr lang="en-US" dirty="0" smtClean="0">
                <a:gradFill>
                  <a:gsLst>
                    <a:gs pos="34000">
                      <a:prstClr val="white">
                        <a:lumMod val="93000"/>
                      </a:prstClr>
                    </a:gs>
                    <a:gs pos="0">
                      <a:prstClr val="black">
                        <a:lumMod val="25000"/>
                        <a:lumOff val="75000"/>
                      </a:prstClr>
                    </a:gs>
                    <a:gs pos="100000">
                      <a:srgbClr val="94D7E4">
                        <a:lumMod val="0"/>
                        <a:lumOff val="100000"/>
                      </a:srgbClr>
                    </a:gs>
                  </a:gsLst>
                  <a:lin ang="4800000" scaled="0"/>
                </a:gradFill>
              </a:rPr>
              <a:t>custodians.</a:t>
            </a:r>
            <a:endParaRPr lang="da-DK" dirty="0"/>
          </a:p>
        </p:txBody>
      </p:sp>
      <p:sp>
        <p:nvSpPr>
          <p:cNvPr id="6" name="Tekstfelt 5"/>
          <p:cNvSpPr txBox="1"/>
          <p:nvPr/>
        </p:nvSpPr>
        <p:spPr>
          <a:xfrm>
            <a:off x="176016" y="4732256"/>
            <a:ext cx="31422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>
                <a:hlinkClick r:id="rId3"/>
              </a:rPr>
              <a:t>https://</a:t>
            </a:r>
            <a:r>
              <a:rPr lang="da-DK" dirty="0" smtClean="0">
                <a:hlinkClick r:id="rId3"/>
              </a:rPr>
              <a:t>fol.fels.dk/searchEngDa</a:t>
            </a:r>
            <a:endParaRPr lang="da-DK" dirty="0" smtClean="0"/>
          </a:p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867131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da-DK" sz="4400" dirty="0"/>
              <a:t>From </a:t>
            </a:r>
            <a:r>
              <a:rPr lang="da-DK" sz="4400" dirty="0" err="1"/>
              <a:t>clunky</a:t>
            </a:r>
            <a:r>
              <a:rPr lang="da-DK" sz="4400" dirty="0"/>
              <a:t> print to </a:t>
            </a:r>
            <a:r>
              <a:rPr lang="da-DK" sz="4400" dirty="0" err="1"/>
              <a:t>snazzy</a:t>
            </a:r>
            <a:r>
              <a:rPr lang="da-DK" sz="4400" dirty="0"/>
              <a:t> </a:t>
            </a:r>
            <a:r>
              <a:rPr lang="da-DK" sz="4400" dirty="0" err="1"/>
              <a:t>app</a:t>
            </a:r>
            <a:r>
              <a:rPr lang="da-DK" sz="4400" dirty="0"/>
              <a:t>: </a:t>
            </a:r>
            <a:r>
              <a:rPr lang="da-DK" sz="4400" dirty="0" smtClean="0"/>
              <a:t/>
            </a:r>
            <a:br>
              <a:rPr lang="da-DK" sz="4400" dirty="0" smtClean="0"/>
            </a:br>
            <a:r>
              <a:rPr lang="da-DK" sz="4400" dirty="0" err="1" smtClean="0"/>
              <a:t>our</a:t>
            </a:r>
            <a:r>
              <a:rPr lang="da-DK" sz="4400" dirty="0" smtClean="0"/>
              <a:t> </a:t>
            </a:r>
            <a:r>
              <a:rPr lang="da-DK" sz="4400" dirty="0"/>
              <a:t>in-house </a:t>
            </a:r>
            <a:r>
              <a:rPr lang="da-DK" sz="4400" dirty="0" err="1"/>
              <a:t>army</a:t>
            </a:r>
            <a:r>
              <a:rPr lang="da-DK" sz="4400" dirty="0"/>
              <a:t> </a:t>
            </a:r>
            <a:r>
              <a:rPr lang="da-DK" sz="4400" dirty="0" err="1"/>
              <a:t>tactical</a:t>
            </a:r>
            <a:r>
              <a:rPr lang="da-DK" sz="4400" dirty="0"/>
              <a:t> </a:t>
            </a:r>
            <a:r>
              <a:rPr lang="da-DK" sz="4400" dirty="0" err="1" smtClean="0"/>
              <a:t>glossary</a:t>
            </a:r>
            <a:endParaRPr lang="da-DK" sz="4400" dirty="0"/>
          </a:p>
        </p:txBody>
      </p:sp>
      <p:pic>
        <p:nvPicPr>
          <p:cNvPr id="5" name="Pladsholder til indhold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59240" y="1825624"/>
            <a:ext cx="5024438" cy="2189827"/>
          </a:xfrm>
          <a:prstGeom prst="rect">
            <a:avLst/>
          </a:prstGeom>
        </p:spPr>
      </p:pic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5420412" y="1825624"/>
            <a:ext cx="5933388" cy="4923967"/>
          </a:xfrm>
        </p:spPr>
        <p:txBody>
          <a:bodyPr>
            <a:normAutofit fontScale="92500" lnSpcReduction="10000"/>
          </a:bodyPr>
          <a:lstStyle/>
          <a:p>
            <a:r>
              <a:rPr lang="en-US" b="1" dirty="0" smtClean="0"/>
              <a:t>Scope</a:t>
            </a:r>
            <a:r>
              <a:rPr lang="en-US" dirty="0" smtClean="0"/>
              <a:t>: A</a:t>
            </a:r>
            <a:r>
              <a:rPr lang="da-DK" dirty="0" err="1" smtClean="0"/>
              <a:t>rmy</a:t>
            </a:r>
            <a:r>
              <a:rPr lang="da-DK" dirty="0" smtClean="0"/>
              <a:t> </a:t>
            </a:r>
            <a:r>
              <a:rPr lang="da-DK" dirty="0" err="1"/>
              <a:t>tactical</a:t>
            </a:r>
            <a:r>
              <a:rPr lang="da-DK" dirty="0"/>
              <a:t> </a:t>
            </a:r>
            <a:r>
              <a:rPr lang="da-DK" dirty="0" smtClean="0"/>
              <a:t>terms, </a:t>
            </a:r>
            <a:r>
              <a:rPr lang="da-DK" dirty="0" err="1" smtClean="0"/>
              <a:t>two-way</a:t>
            </a:r>
            <a:r>
              <a:rPr lang="da-DK" dirty="0" smtClean="0"/>
              <a:t>  (</a:t>
            </a:r>
            <a:r>
              <a:rPr lang="da-DK" dirty="0" err="1" smtClean="0"/>
              <a:t>approx</a:t>
            </a:r>
            <a:r>
              <a:rPr lang="da-DK" dirty="0" smtClean="0"/>
              <a:t> 6,000 </a:t>
            </a:r>
            <a:r>
              <a:rPr lang="da-DK" dirty="0" err="1" smtClean="0"/>
              <a:t>entries</a:t>
            </a:r>
            <a:r>
              <a:rPr lang="da-DK" dirty="0" smtClean="0"/>
              <a:t>).</a:t>
            </a:r>
            <a:endParaRPr lang="en-US" dirty="0" smtClean="0"/>
          </a:p>
          <a:p>
            <a:r>
              <a:rPr lang="en-US" b="1" dirty="0" smtClean="0"/>
              <a:t>Methodology</a:t>
            </a:r>
            <a:r>
              <a:rPr lang="en-US" dirty="0" smtClean="0"/>
              <a:t>: At least two authorized written sources from NS Army documents.</a:t>
            </a:r>
          </a:p>
          <a:p>
            <a:r>
              <a:rPr lang="en-US" b="1" dirty="0">
                <a:gradFill>
                  <a:gsLst>
                    <a:gs pos="34000">
                      <a:prstClr val="white">
                        <a:lumMod val="93000"/>
                      </a:prstClr>
                    </a:gs>
                    <a:gs pos="0">
                      <a:prstClr val="black">
                        <a:lumMod val="25000"/>
                        <a:lumOff val="75000"/>
                      </a:prstClr>
                    </a:gs>
                    <a:gs pos="100000">
                      <a:srgbClr val="94D7E4">
                        <a:lumMod val="0"/>
                        <a:lumOff val="100000"/>
                      </a:srgbClr>
                    </a:gs>
                  </a:gsLst>
                  <a:lin ang="4800000" scaled="0"/>
                </a:gradFill>
              </a:rPr>
              <a:t>Target </a:t>
            </a:r>
            <a:r>
              <a:rPr lang="en-US" b="1" dirty="0" smtClean="0">
                <a:gradFill>
                  <a:gsLst>
                    <a:gs pos="34000">
                      <a:prstClr val="white">
                        <a:lumMod val="93000"/>
                      </a:prstClr>
                    </a:gs>
                    <a:gs pos="0">
                      <a:prstClr val="black">
                        <a:lumMod val="25000"/>
                        <a:lumOff val="75000"/>
                      </a:prstClr>
                    </a:gs>
                    <a:gs pos="100000">
                      <a:srgbClr val="94D7E4">
                        <a:lumMod val="0"/>
                        <a:lumOff val="100000"/>
                      </a:srgbClr>
                    </a:gs>
                  </a:gsLst>
                  <a:lin ang="4800000" scaled="0"/>
                </a:gradFill>
              </a:rPr>
              <a:t>audience: </a:t>
            </a:r>
            <a:r>
              <a:rPr lang="en-US" dirty="0" smtClean="0">
                <a:gradFill>
                  <a:gsLst>
                    <a:gs pos="34000">
                      <a:prstClr val="white">
                        <a:lumMod val="93000"/>
                      </a:prstClr>
                    </a:gs>
                    <a:gs pos="0">
                      <a:prstClr val="black">
                        <a:lumMod val="25000"/>
                        <a:lumOff val="75000"/>
                      </a:prstClr>
                    </a:gs>
                    <a:gs pos="100000">
                      <a:srgbClr val="94D7E4">
                        <a:lumMod val="0"/>
                        <a:lumOff val="100000"/>
                      </a:srgbClr>
                    </a:gs>
                  </a:gsLst>
                  <a:lin ang="4800000" scaled="0"/>
                </a:gradFill>
              </a:rPr>
              <a:t>Army cadets and Army Academy English teachers.</a:t>
            </a:r>
            <a:endParaRPr lang="en-US" dirty="0" smtClean="0"/>
          </a:p>
          <a:p>
            <a:r>
              <a:rPr lang="en-US" b="1" dirty="0" smtClean="0">
                <a:solidFill>
                  <a:srgbClr val="FF0000"/>
                </a:solidFill>
              </a:rPr>
              <a:t>Format</a:t>
            </a:r>
            <a:r>
              <a:rPr lang="en-US" dirty="0" smtClean="0"/>
              <a:t>: App, accessible for members of the DNK Armed Forces only; will be edited once every quarter. To be launched 2024, inshallah…</a:t>
            </a:r>
          </a:p>
          <a:p>
            <a:r>
              <a:rPr lang="en-US" b="1" dirty="0" smtClean="0"/>
              <a:t>Resources</a:t>
            </a:r>
            <a:r>
              <a:rPr lang="en-US" dirty="0" smtClean="0"/>
              <a:t>: Residual time left for two designated custodians.</a:t>
            </a:r>
            <a:endParaRPr lang="da-DK" dirty="0"/>
          </a:p>
        </p:txBody>
      </p:sp>
      <p:sp>
        <p:nvSpPr>
          <p:cNvPr id="6" name="Tekstfelt 5"/>
          <p:cNvSpPr txBox="1"/>
          <p:nvPr/>
        </p:nvSpPr>
        <p:spPr>
          <a:xfrm>
            <a:off x="159241" y="4534293"/>
            <a:ext cx="502443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>
                <a:hlinkClick r:id="rId3"/>
              </a:rPr>
              <a:t>https://</a:t>
            </a:r>
            <a:r>
              <a:rPr lang="da-DK" dirty="0" smtClean="0">
                <a:hlinkClick r:id="rId3"/>
              </a:rPr>
              <a:t>www.ordbogen.com/da/search/classic?query=squadron&amp;dictionaryId=firm-57&amp;allowSwitchDictionary=0</a:t>
            </a:r>
            <a:endParaRPr lang="da-DK" dirty="0" smtClean="0"/>
          </a:p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185426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da-DK" sz="8000" dirty="0" smtClean="0"/>
              <a:t>QUESTIONS?</a:t>
            </a:r>
            <a:endParaRPr lang="da-DK" sz="8000" dirty="0"/>
          </a:p>
        </p:txBody>
      </p:sp>
      <p:pic>
        <p:nvPicPr>
          <p:cNvPr id="4" name="Pladsholder til indhold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69822" y="1825624"/>
            <a:ext cx="6787299" cy="5026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924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ybde">
  <a:themeElements>
    <a:clrScheme name="Dybde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ybde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ybd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TM04033923[[fn=Dybde]]</Template>
  <TotalTime>20231</TotalTime>
  <Words>657</Words>
  <Application>Microsoft Office PowerPoint</Application>
  <PresentationFormat>Widescreen</PresentationFormat>
  <Paragraphs>69</Paragraphs>
  <Slides>10</Slides>
  <Notes>0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5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10</vt:i4>
      </vt:variant>
    </vt:vector>
  </HeadingPairs>
  <TitlesOfParts>
    <vt:vector size="16" baseType="lpstr">
      <vt:lpstr>Algerian</vt:lpstr>
      <vt:lpstr>Arial</vt:lpstr>
      <vt:lpstr>Corbel</vt:lpstr>
      <vt:lpstr>Nirmala UI Semilight</vt:lpstr>
      <vt:lpstr>Wingdings</vt:lpstr>
      <vt:lpstr>Dybde</vt:lpstr>
      <vt:lpstr>The Dubious Endeavors  of a Quack Terminologist….</vt:lpstr>
      <vt:lpstr>HOW WE ”MANAGE TERMINOLOGY” </vt:lpstr>
      <vt:lpstr>English Training and Language Testing </vt:lpstr>
      <vt:lpstr>English Training and Language Testing </vt:lpstr>
      <vt:lpstr>Danish interpreters and translators at the Council of Europe</vt:lpstr>
      <vt:lpstr>From clunky print version to snazzy app:  our in-house army tactical glossary</vt:lpstr>
      <vt:lpstr>From clunky print to snazzy app:  our in-house army tactical glossary</vt:lpstr>
      <vt:lpstr>From clunky print to snazzy app:  our in-house army tactical glossary</vt:lpstr>
      <vt:lpstr>QUESTIONS?</vt:lpstr>
      <vt:lpstr>Abstract</vt:lpstr>
    </vt:vector>
  </TitlesOfParts>
  <Company>FAK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Dubious Endeavors of a Quack Terminologist</dc:title>
  <dc:creator>Kildevang-Jacobsen, Kåre</dc:creator>
  <cp:lastModifiedBy>Kildevang-Jacobsen, Kåre</cp:lastModifiedBy>
  <cp:revision>39</cp:revision>
  <cp:lastPrinted>2024-04-08T06:43:58Z</cp:lastPrinted>
  <dcterms:created xsi:type="dcterms:W3CDTF">2024-03-25T16:17:22Z</dcterms:created>
  <dcterms:modified xsi:type="dcterms:W3CDTF">2024-04-21T10:44:17Z</dcterms:modified>
</cp:coreProperties>
</file>