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7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8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9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10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8" r:id="rId2"/>
    <p:sldId id="260" r:id="rId3"/>
    <p:sldId id="272" r:id="rId4"/>
    <p:sldId id="273" r:id="rId5"/>
    <p:sldId id="270" r:id="rId6"/>
    <p:sldId id="271" r:id="rId7"/>
    <p:sldId id="304" r:id="rId8"/>
    <p:sldId id="305" r:id="rId9"/>
    <p:sldId id="306" r:id="rId10"/>
    <p:sldId id="307" r:id="rId11"/>
    <p:sldId id="308" r:id="rId12"/>
    <p:sldId id="309" r:id="rId13"/>
    <p:sldId id="311" r:id="rId14"/>
    <p:sldId id="312" r:id="rId15"/>
    <p:sldId id="313" r:id="rId16"/>
    <p:sldId id="314" r:id="rId17"/>
    <p:sldId id="315" r:id="rId18"/>
    <p:sldId id="317" r:id="rId19"/>
    <p:sldId id="318" r:id="rId20"/>
    <p:sldId id="319" r:id="rId21"/>
    <p:sldId id="320" r:id="rId22"/>
    <p:sldId id="321" r:id="rId23"/>
    <p:sldId id="294" r:id="rId24"/>
    <p:sldId id="292" r:id="rId25"/>
    <p:sldId id="293" r:id="rId26"/>
    <p:sldId id="265" r:id="rId27"/>
    <p:sldId id="296" r:id="rId28"/>
    <p:sldId id="297" r:id="rId29"/>
    <p:sldId id="298" r:id="rId30"/>
    <p:sldId id="299" r:id="rId31"/>
    <p:sldId id="300" r:id="rId32"/>
    <p:sldId id="303" r:id="rId33"/>
  </p:sldIdLst>
  <p:sldSz cx="12192000" cy="6858000"/>
  <p:notesSz cx="6669088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73917" autoAdjust="0"/>
  </p:normalViewPr>
  <p:slideViewPr>
    <p:cSldViewPr snapToGrid="0">
      <p:cViewPr varScale="1">
        <p:scale>
          <a:sx n="71" d="100"/>
          <a:sy n="71" d="100"/>
        </p:scale>
        <p:origin x="676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ksrv\LS\Doki\STANAG\APTAUJA%20par%20datoriz&#275;&#353;anu\Aptaujas_anketa_par_testu_datoriz__sanu_Per_Participant_2022-06-08%20(Feb-Jun'2022)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preferred test modality</a:t>
            </a:r>
            <a:endParaRPr lang="lv-LV"/>
          </a:p>
          <a:p>
            <a:pPr>
              <a:defRPr/>
            </a:pPr>
            <a:r>
              <a:rPr lang="lv-LV"/>
              <a:t>N=142</a:t>
            </a:r>
            <a:endParaRPr lang="en-US"/>
          </a:p>
        </c:rich>
      </c:tx>
      <c:layout>
        <c:manualLayout>
          <c:xMode val="edge"/>
          <c:yMode val="edge"/>
          <c:x val="1.2037560586825745E-2"/>
          <c:y val="1.91158876858813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4507088691064951E-2"/>
          <c:y val="2.456391567635749E-2"/>
          <c:w val="0.98549291130893502"/>
          <c:h val="0.87985664589423584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preferred test modality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D25A-4759-9505-DF2887291061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D25A-4759-9505-DF2887291061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D25A-4759-9505-DF288729106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digital</c:v>
                </c:pt>
                <c:pt idx="1">
                  <c:v>pen &amp; paper</c:v>
                </c:pt>
                <c:pt idx="2">
                  <c:v>no preference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41</c:v>
                </c:pt>
                <c:pt idx="1">
                  <c:v>22</c:v>
                </c:pt>
                <c:pt idx="2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40-460C-866A-4AA3585F0041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lv-LV" dirty="0" err="1"/>
              <a:t>by</a:t>
            </a:r>
            <a:r>
              <a:rPr lang="lv-LV" dirty="0"/>
              <a:t> RANK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OF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Listening</c:v>
                </c:pt>
                <c:pt idx="1">
                  <c:v>Speaking</c:v>
                </c:pt>
                <c:pt idx="2">
                  <c:v>Reading</c:v>
                </c:pt>
                <c:pt idx="3">
                  <c:v>Writing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0.71</c:v>
                </c:pt>
                <c:pt idx="1">
                  <c:v>0.18</c:v>
                </c:pt>
                <c:pt idx="2">
                  <c:v>0.53</c:v>
                </c:pt>
                <c:pt idx="3">
                  <c:v>0.88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1D-4C79-AA65-F77F4153226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NCO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Listening</c:v>
                </c:pt>
                <c:pt idx="1">
                  <c:v>Speaking</c:v>
                </c:pt>
                <c:pt idx="2">
                  <c:v>Reading</c:v>
                </c:pt>
                <c:pt idx="3">
                  <c:v>Writing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0.57999999999999996</c:v>
                </c:pt>
                <c:pt idx="1">
                  <c:v>0.32</c:v>
                </c:pt>
                <c:pt idx="2">
                  <c:v>0.56000000000000005</c:v>
                </c:pt>
                <c:pt idx="3">
                  <c:v>0.62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1D-4C79-AA65-F77F4153226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1222880"/>
        <c:axId val="111225792"/>
        <c:axId val="0"/>
      </c:bar3DChart>
      <c:catAx>
        <c:axId val="11122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1225792"/>
        <c:crosses val="autoZero"/>
        <c:auto val="1"/>
        <c:lblAlgn val="ctr"/>
        <c:lblOffset val="100"/>
        <c:noMultiLvlLbl val="0"/>
      </c:catAx>
      <c:valAx>
        <c:axId val="111225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1222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2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>
                <a:solidFill>
                  <a:schemeClr val="bg1">
                    <a:lumMod val="50000"/>
                  </a:schemeClr>
                </a:solidFill>
              </a:rPr>
              <a:t>N=142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c:rich>
      </c:tx>
      <c:layout>
        <c:manualLayout>
          <c:xMode val="edge"/>
          <c:yMode val="edge"/>
          <c:x val="8.4404879657103387E-4"/>
          <c:y val="1.08843537414965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High-stakes test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at Language school</c:v>
                </c:pt>
                <c:pt idx="1">
                  <c:v>at workplace/office</c:v>
                </c:pt>
                <c:pt idx="2">
                  <c:v>at home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0.5</c:v>
                </c:pt>
                <c:pt idx="1">
                  <c:v>0.25</c:v>
                </c:pt>
                <c:pt idx="2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93-4829-B386-9892538C280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Low-stakes test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at Language school</c:v>
                </c:pt>
                <c:pt idx="1">
                  <c:v>at workplace/office</c:v>
                </c:pt>
                <c:pt idx="2">
                  <c:v>at home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0.17</c:v>
                </c:pt>
                <c:pt idx="1">
                  <c:v>0.46</c:v>
                </c:pt>
                <c:pt idx="2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93-4829-B386-9892538C280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4476800"/>
        <c:axId val="174480960"/>
        <c:axId val="0"/>
      </c:bar3DChart>
      <c:catAx>
        <c:axId val="174476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4480960"/>
        <c:crosses val="autoZero"/>
        <c:auto val="1"/>
        <c:lblAlgn val="ctr"/>
        <c:lblOffset val="100"/>
        <c:noMultiLvlLbl val="0"/>
      </c:catAx>
      <c:valAx>
        <c:axId val="174480960"/>
        <c:scaling>
          <c:orientation val="minMax"/>
          <c:max val="0.60000000000000009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4476800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18-29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at Language school</c:v>
                </c:pt>
                <c:pt idx="1">
                  <c:v>at workplace/office</c:v>
                </c:pt>
                <c:pt idx="2">
                  <c:v>at home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0.32</c:v>
                </c:pt>
                <c:pt idx="1">
                  <c:v>0.28999999999999998</c:v>
                </c:pt>
                <c:pt idx="2">
                  <c:v>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B9-4BD8-BE19-AC4DE2AAD19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30-39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at Language school</c:v>
                </c:pt>
                <c:pt idx="1">
                  <c:v>at workplace/office</c:v>
                </c:pt>
                <c:pt idx="2">
                  <c:v>at home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0.71</c:v>
                </c:pt>
                <c:pt idx="1">
                  <c:v>0.23</c:v>
                </c:pt>
                <c:pt idx="2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B9-4BD8-BE19-AC4DE2AAD19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40-49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at Language school</c:v>
                </c:pt>
                <c:pt idx="1">
                  <c:v>at workplace/office</c:v>
                </c:pt>
                <c:pt idx="2">
                  <c:v>at home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0.63</c:v>
                </c:pt>
                <c:pt idx="1">
                  <c:v>0.24</c:v>
                </c:pt>
                <c:pt idx="2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B9-4BD8-BE19-AC4DE2AAD1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4974192"/>
        <c:axId val="114986256"/>
        <c:axId val="0"/>
      </c:bar3DChart>
      <c:catAx>
        <c:axId val="114974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4986256"/>
        <c:crosses val="autoZero"/>
        <c:auto val="1"/>
        <c:lblAlgn val="ctr"/>
        <c:lblOffset val="100"/>
        <c:noMultiLvlLbl val="0"/>
      </c:catAx>
      <c:valAx>
        <c:axId val="114986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497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2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18-29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at Language school</c:v>
                </c:pt>
                <c:pt idx="1">
                  <c:v>at workplace/office</c:v>
                </c:pt>
                <c:pt idx="2">
                  <c:v>at home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</c:v>
                </c:pt>
                <c:pt idx="1">
                  <c:v>0.32</c:v>
                </c:pt>
                <c:pt idx="2">
                  <c:v>0.57999999999999996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36-4E69-90D2-E0533F6E492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30-39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at Language school</c:v>
                </c:pt>
                <c:pt idx="1">
                  <c:v>at workplace/office</c:v>
                </c:pt>
                <c:pt idx="2">
                  <c:v>at home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0.23</c:v>
                </c:pt>
                <c:pt idx="1">
                  <c:v>0.61</c:v>
                </c:pt>
                <c:pt idx="2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36-4E69-90D2-E0533F6E492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40-49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at Language school</c:v>
                </c:pt>
                <c:pt idx="1">
                  <c:v>at workplace/office</c:v>
                </c:pt>
                <c:pt idx="2">
                  <c:v>at home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0.24</c:v>
                </c:pt>
                <c:pt idx="1">
                  <c:v>0.55000000000000004</c:v>
                </c:pt>
                <c:pt idx="2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C36-4E69-90D2-E0533F6E492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4481792"/>
        <c:axId val="174480544"/>
        <c:axId val="0"/>
      </c:bar3DChart>
      <c:catAx>
        <c:axId val="174481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4480544"/>
        <c:crosses val="autoZero"/>
        <c:auto val="1"/>
        <c:lblAlgn val="ctr"/>
        <c:lblOffset val="100"/>
        <c:noMultiLvlLbl val="0"/>
      </c:catAx>
      <c:valAx>
        <c:axId val="174480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4481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2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>
                <a:solidFill>
                  <a:schemeClr val="bg1">
                    <a:lumMod val="50000"/>
                  </a:schemeClr>
                </a:solidFill>
              </a:rPr>
              <a:t>N=142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c:rich>
      </c:tx>
      <c:layout>
        <c:manualLayout>
          <c:xMode val="edge"/>
          <c:yMode val="edge"/>
          <c:x val="1.0253614440628494E-3"/>
          <c:y val="6.371962561960437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&lt; 30 min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Listening</c:v>
                </c:pt>
                <c:pt idx="1">
                  <c:v>Speaking</c:v>
                </c:pt>
                <c:pt idx="2">
                  <c:v>Reading</c:v>
                </c:pt>
                <c:pt idx="3">
                  <c:v>Writing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0.66</c:v>
                </c:pt>
                <c:pt idx="1">
                  <c:v>0.78</c:v>
                </c:pt>
                <c:pt idx="2">
                  <c:v>0.23</c:v>
                </c:pt>
                <c:pt idx="3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A1-438A-97BD-72E72906A02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30-60 min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Listening</c:v>
                </c:pt>
                <c:pt idx="1">
                  <c:v>Speaking</c:v>
                </c:pt>
                <c:pt idx="2">
                  <c:v>Reading</c:v>
                </c:pt>
                <c:pt idx="3">
                  <c:v>Writing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0.3</c:v>
                </c:pt>
                <c:pt idx="1">
                  <c:v>0.19</c:v>
                </c:pt>
                <c:pt idx="2">
                  <c:v>0.4</c:v>
                </c:pt>
                <c:pt idx="3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A1-438A-97BD-72E72906A02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60-90 min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Listening</c:v>
                </c:pt>
                <c:pt idx="1">
                  <c:v>Speaking</c:v>
                </c:pt>
                <c:pt idx="2">
                  <c:v>Reading</c:v>
                </c:pt>
                <c:pt idx="3">
                  <c:v>Writing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0.02</c:v>
                </c:pt>
                <c:pt idx="1">
                  <c:v>0.01</c:v>
                </c:pt>
                <c:pt idx="2">
                  <c:v>0.26</c:v>
                </c:pt>
                <c:pt idx="3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6A1-438A-97BD-72E72906A02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90-120 min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Listening</c:v>
                </c:pt>
                <c:pt idx="1">
                  <c:v>Speaking</c:v>
                </c:pt>
                <c:pt idx="2">
                  <c:v>Reading</c:v>
                </c:pt>
                <c:pt idx="3">
                  <c:v>Writing</c:v>
                </c:pt>
              </c:strCache>
            </c:strRef>
          </c:cat>
          <c:val>
            <c:numRef>
              <c:f>Sheet1!$E$2:$E$5</c:f>
              <c:numCache>
                <c:formatCode>0%</c:formatCode>
                <c:ptCount val="4"/>
                <c:pt idx="0">
                  <c:v>0.01</c:v>
                </c:pt>
                <c:pt idx="1">
                  <c:v>0.01</c:v>
                </c:pt>
                <c:pt idx="2">
                  <c:v>0.09</c:v>
                </c:pt>
                <c:pt idx="3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6A1-438A-97BD-72E72906A02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4478880"/>
        <c:axId val="174483872"/>
        <c:axId val="0"/>
      </c:bar3DChart>
      <c:catAx>
        <c:axId val="174478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4483872"/>
        <c:crosses val="autoZero"/>
        <c:auto val="1"/>
        <c:lblAlgn val="ctr"/>
        <c:lblOffset val="100"/>
        <c:noMultiLvlLbl val="0"/>
      </c:catAx>
      <c:valAx>
        <c:axId val="174483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4478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>
                <a:solidFill>
                  <a:schemeClr val="bg1">
                    <a:lumMod val="50000"/>
                  </a:schemeClr>
                </a:solidFill>
              </a:rPr>
              <a:t>N=142 </a:t>
            </a:r>
            <a:r>
              <a:rPr lang="lv-LV" dirty="0" err="1">
                <a:solidFill>
                  <a:schemeClr val="bg1">
                    <a:lumMod val="50000"/>
                  </a:schemeClr>
                </a:solidFill>
              </a:rPr>
              <a:t>by</a:t>
            </a:r>
            <a:r>
              <a:rPr lang="lv-LV" dirty="0">
                <a:solidFill>
                  <a:schemeClr val="bg1">
                    <a:lumMod val="50000"/>
                  </a:schemeClr>
                </a:solidFill>
              </a:rPr>
              <a:t> AGE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c:rich>
      </c:tx>
      <c:layout>
        <c:manualLayout>
          <c:xMode val="edge"/>
          <c:yMode val="edge"/>
          <c:x val="1.5493612259891921E-4"/>
          <c:y val="2.721088435374149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18-29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&lt; 30 min</c:v>
                </c:pt>
                <c:pt idx="1">
                  <c:v>30-60 min</c:v>
                </c:pt>
                <c:pt idx="2">
                  <c:v>60-90 min</c:v>
                </c:pt>
                <c:pt idx="3">
                  <c:v>90-120 min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0.82</c:v>
                </c:pt>
                <c:pt idx="1">
                  <c:v>0.16</c:v>
                </c:pt>
                <c:pt idx="2">
                  <c:v>0.02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5C-4C40-84EE-FEC3F07BD5C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30-39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&lt; 30 min</c:v>
                </c:pt>
                <c:pt idx="1">
                  <c:v>30-60 min</c:v>
                </c:pt>
                <c:pt idx="2">
                  <c:v>60-90 min</c:v>
                </c:pt>
                <c:pt idx="3">
                  <c:v>90-120 min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0.52</c:v>
                </c:pt>
                <c:pt idx="1">
                  <c:v>0.48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5C-4C40-84EE-FEC3F07BD5C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40-49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&lt; 30 min</c:v>
                </c:pt>
                <c:pt idx="1">
                  <c:v>30-60 min</c:v>
                </c:pt>
                <c:pt idx="2">
                  <c:v>60-90 min</c:v>
                </c:pt>
                <c:pt idx="3">
                  <c:v>90-120 min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0.56999999999999995</c:v>
                </c:pt>
                <c:pt idx="1">
                  <c:v>0.37</c:v>
                </c:pt>
                <c:pt idx="2">
                  <c:v>0.04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C5C-4C40-84EE-FEC3F07BD5C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4980016"/>
        <c:axId val="114975856"/>
        <c:axId val="0"/>
      </c:bar3DChart>
      <c:catAx>
        <c:axId val="114980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4975856"/>
        <c:crosses val="autoZero"/>
        <c:auto val="1"/>
        <c:lblAlgn val="ctr"/>
        <c:lblOffset val="100"/>
        <c:noMultiLvlLbl val="0"/>
      </c:catAx>
      <c:valAx>
        <c:axId val="114975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4980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lv-LV" dirty="0"/>
              <a:t>READING  </a:t>
            </a:r>
            <a:r>
              <a:rPr lang="lv-LV" dirty="0" err="1"/>
              <a:t>by</a:t>
            </a:r>
            <a:r>
              <a:rPr lang="lv-LV" dirty="0"/>
              <a:t> RANK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NCO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&lt; 30 min</c:v>
                </c:pt>
                <c:pt idx="1">
                  <c:v>30-60 min</c:v>
                </c:pt>
                <c:pt idx="2">
                  <c:v>60-90 min</c:v>
                </c:pt>
                <c:pt idx="3">
                  <c:v>90-120 min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0.24</c:v>
                </c:pt>
                <c:pt idx="1">
                  <c:v>0.44</c:v>
                </c:pt>
                <c:pt idx="2">
                  <c:v>0.22</c:v>
                </c:pt>
                <c:pt idx="3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BE-4D1E-8EC7-4CD0685E9FE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OF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&lt; 30 min</c:v>
                </c:pt>
                <c:pt idx="1">
                  <c:v>30-60 min</c:v>
                </c:pt>
                <c:pt idx="2">
                  <c:v>60-90 min</c:v>
                </c:pt>
                <c:pt idx="3">
                  <c:v>90-120 min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0.21</c:v>
                </c:pt>
                <c:pt idx="1">
                  <c:v>0.28999999999999998</c:v>
                </c:pt>
                <c:pt idx="2">
                  <c:v>0.32</c:v>
                </c:pt>
                <c:pt idx="3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BE-4D1E-8EC7-4CD0685E9FE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1219968"/>
        <c:axId val="111196672"/>
        <c:axId val="0"/>
      </c:bar3DChart>
      <c:catAx>
        <c:axId val="111219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1196672"/>
        <c:crosses val="autoZero"/>
        <c:auto val="1"/>
        <c:lblAlgn val="ctr"/>
        <c:lblOffset val="100"/>
        <c:noMultiLvlLbl val="0"/>
      </c:catAx>
      <c:valAx>
        <c:axId val="11119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1219968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lv-LV" dirty="0"/>
              <a:t>WRITING </a:t>
            </a:r>
            <a:r>
              <a:rPr lang="lv-LV" dirty="0" err="1"/>
              <a:t>by</a:t>
            </a:r>
            <a:r>
              <a:rPr lang="lv-LV" dirty="0"/>
              <a:t> RANK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NCO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&lt; 30 min</c:v>
                </c:pt>
                <c:pt idx="1">
                  <c:v>30-60 min</c:v>
                </c:pt>
                <c:pt idx="2">
                  <c:v>60-90 min</c:v>
                </c:pt>
                <c:pt idx="3">
                  <c:v>90-120 min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0.24</c:v>
                </c:pt>
                <c:pt idx="1">
                  <c:v>0.32</c:v>
                </c:pt>
                <c:pt idx="2">
                  <c:v>0.3</c:v>
                </c:pt>
                <c:pt idx="3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A2-47EB-B367-2DA917B73FC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OF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&lt; 30 min</c:v>
                </c:pt>
                <c:pt idx="1">
                  <c:v>30-60 min</c:v>
                </c:pt>
                <c:pt idx="2">
                  <c:v>60-90 min</c:v>
                </c:pt>
                <c:pt idx="3">
                  <c:v>90-120 min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0.15</c:v>
                </c:pt>
                <c:pt idx="1">
                  <c:v>0.18</c:v>
                </c:pt>
                <c:pt idx="2">
                  <c:v>0.41</c:v>
                </c:pt>
                <c:pt idx="3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A2-47EB-B367-2DA917B73FC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1205408"/>
        <c:axId val="111214144"/>
        <c:axId val="0"/>
      </c:bar3DChart>
      <c:catAx>
        <c:axId val="111205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1214144"/>
        <c:crosses val="autoZero"/>
        <c:auto val="1"/>
        <c:lblAlgn val="ctr"/>
        <c:lblOffset val="100"/>
        <c:noMultiLvlLbl val="0"/>
      </c:catAx>
      <c:valAx>
        <c:axId val="111214144"/>
        <c:scaling>
          <c:orientation val="minMax"/>
          <c:max val="0.5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1205408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N=142</a:t>
            </a:r>
          </a:p>
        </c:rich>
      </c:tx>
      <c:layout>
        <c:manualLayout>
          <c:xMode val="edge"/>
          <c:yMode val="edge"/>
          <c:x val="2.3378595063730193E-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Sheet1!$A$2:$A$11</c:f>
              <c:strCache>
                <c:ptCount val="10"/>
                <c:pt idx="0">
                  <c:v>Dictionaries or spell checkers should be allowed on a writing test</c:v>
                </c:pt>
                <c:pt idx="1">
                  <c:v>Listening tests should include video items</c:v>
                </c:pt>
                <c:pt idx="2">
                  <c:v>It is easier to read a long text on paper than on a screen</c:v>
                </c:pt>
                <c:pt idx="3">
                  <c:v>The test results should be available within 1 hour</c:v>
                </c:pt>
                <c:pt idx="4">
                  <c:v>The computer can reliably rate my receptive language skills</c:v>
                </c:pt>
                <c:pt idx="5">
                  <c:v>Pen-and-paper test are a thing of the past</c:v>
                </c:pt>
                <c:pt idx="6">
                  <c:v>It is easy to cheat during an unproctored online test</c:v>
                </c:pt>
                <c:pt idx="7">
                  <c:v>The computer can reliably rate my productive language skills</c:v>
                </c:pt>
                <c:pt idx="8">
                  <c:v>It is important that I can take the test on a mobile device</c:v>
                </c:pt>
                <c:pt idx="9">
                  <c:v>I would perform better on a speaking test with an avatar than with a human interlocutor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0.72</c:v>
                </c:pt>
                <c:pt idx="1">
                  <c:v>0.68</c:v>
                </c:pt>
                <c:pt idx="2">
                  <c:v>0.63</c:v>
                </c:pt>
                <c:pt idx="3">
                  <c:v>0.46</c:v>
                </c:pt>
                <c:pt idx="4">
                  <c:v>0.33</c:v>
                </c:pt>
                <c:pt idx="5">
                  <c:v>0.2</c:v>
                </c:pt>
                <c:pt idx="6">
                  <c:v>0.18</c:v>
                </c:pt>
                <c:pt idx="7">
                  <c:v>0.06</c:v>
                </c:pt>
                <c:pt idx="8">
                  <c:v>0.09</c:v>
                </c:pt>
                <c:pt idx="9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8C-4F98-9660-077CCE438F5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Undecided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Sheet1!$A$2:$A$11</c:f>
              <c:strCache>
                <c:ptCount val="10"/>
                <c:pt idx="0">
                  <c:v>Dictionaries or spell checkers should be allowed on a writing test</c:v>
                </c:pt>
                <c:pt idx="1">
                  <c:v>Listening tests should include video items</c:v>
                </c:pt>
                <c:pt idx="2">
                  <c:v>It is easier to read a long text on paper than on a screen</c:v>
                </c:pt>
                <c:pt idx="3">
                  <c:v>The test results should be available within 1 hour</c:v>
                </c:pt>
                <c:pt idx="4">
                  <c:v>The computer can reliably rate my receptive language skills</c:v>
                </c:pt>
                <c:pt idx="5">
                  <c:v>Pen-and-paper test are a thing of the past</c:v>
                </c:pt>
                <c:pt idx="6">
                  <c:v>It is easy to cheat during an unproctored online test</c:v>
                </c:pt>
                <c:pt idx="7">
                  <c:v>The computer can reliably rate my productive language skills</c:v>
                </c:pt>
                <c:pt idx="8">
                  <c:v>It is important that I can take the test on a mobile device</c:v>
                </c:pt>
                <c:pt idx="9">
                  <c:v>I would perform better on a speaking test with an avatar than with a human interlocutor</c:v>
                </c:pt>
              </c:strCache>
            </c:strRef>
          </c:cat>
          <c:val>
            <c:numRef>
              <c:f>Sheet1!$C$2:$C$11</c:f>
              <c:numCache>
                <c:formatCode>0%</c:formatCode>
                <c:ptCount val="10"/>
                <c:pt idx="0">
                  <c:v>0.23239436619718309</c:v>
                </c:pt>
                <c:pt idx="1">
                  <c:v>0.25</c:v>
                </c:pt>
                <c:pt idx="2">
                  <c:v>0.25</c:v>
                </c:pt>
                <c:pt idx="3">
                  <c:v>0.38</c:v>
                </c:pt>
                <c:pt idx="4">
                  <c:v>0.39</c:v>
                </c:pt>
                <c:pt idx="5">
                  <c:v>0.46</c:v>
                </c:pt>
                <c:pt idx="6">
                  <c:v>0.45</c:v>
                </c:pt>
                <c:pt idx="7">
                  <c:v>0.42</c:v>
                </c:pt>
                <c:pt idx="8">
                  <c:v>0.34</c:v>
                </c:pt>
                <c:pt idx="9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F8C-4F98-9660-077CCE438F5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Sheet1!$A$2:$A$11</c:f>
              <c:strCache>
                <c:ptCount val="10"/>
                <c:pt idx="0">
                  <c:v>Dictionaries or spell checkers should be allowed on a writing test</c:v>
                </c:pt>
                <c:pt idx="1">
                  <c:v>Listening tests should include video items</c:v>
                </c:pt>
                <c:pt idx="2">
                  <c:v>It is easier to read a long text on paper than on a screen</c:v>
                </c:pt>
                <c:pt idx="3">
                  <c:v>The test results should be available within 1 hour</c:v>
                </c:pt>
                <c:pt idx="4">
                  <c:v>The computer can reliably rate my receptive language skills</c:v>
                </c:pt>
                <c:pt idx="5">
                  <c:v>Pen-and-paper test are a thing of the past</c:v>
                </c:pt>
                <c:pt idx="6">
                  <c:v>It is easy to cheat during an unproctored online test</c:v>
                </c:pt>
                <c:pt idx="7">
                  <c:v>The computer can reliably rate my productive language skills</c:v>
                </c:pt>
                <c:pt idx="8">
                  <c:v>It is important that I can take the test on a mobile device</c:v>
                </c:pt>
                <c:pt idx="9">
                  <c:v>I would perform better on a speaking test with an avatar than with a human interlocutor</c:v>
                </c:pt>
              </c:strCache>
            </c:strRef>
          </c:cat>
          <c:val>
            <c:numRef>
              <c:f>Sheet1!$D$2:$D$11</c:f>
              <c:numCache>
                <c:formatCode>0%</c:formatCode>
                <c:ptCount val="10"/>
                <c:pt idx="0">
                  <c:v>0.05</c:v>
                </c:pt>
                <c:pt idx="1">
                  <c:v>0.08</c:v>
                </c:pt>
                <c:pt idx="2">
                  <c:v>0.11</c:v>
                </c:pt>
                <c:pt idx="3">
                  <c:v>0.16</c:v>
                </c:pt>
                <c:pt idx="4">
                  <c:v>0.27</c:v>
                </c:pt>
                <c:pt idx="5">
                  <c:v>0.35</c:v>
                </c:pt>
                <c:pt idx="6">
                  <c:v>0.37</c:v>
                </c:pt>
                <c:pt idx="7">
                  <c:v>0.53</c:v>
                </c:pt>
                <c:pt idx="8">
                  <c:v>0.56999999999999995</c:v>
                </c:pt>
                <c:pt idx="9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F8C-4F98-9660-077CCE438F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1212480"/>
        <c:axId val="111218304"/>
        <c:axId val="0"/>
      </c:bar3DChart>
      <c:catAx>
        <c:axId val="1112124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1218304"/>
        <c:crosses val="autoZero"/>
        <c:auto val="1"/>
        <c:lblAlgn val="ctr"/>
        <c:lblOffset val="100"/>
        <c:noMultiLvlLbl val="0"/>
      </c:catAx>
      <c:valAx>
        <c:axId val="1112183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1212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 dirty="0"/>
          </a:p>
          <a:p>
            <a:pPr>
              <a:defRPr/>
            </a:pPr>
            <a:r>
              <a:rPr lang="en-US" dirty="0"/>
              <a:t>The computer can reliably rate my </a:t>
            </a:r>
            <a:r>
              <a:rPr lang="lv-LV" u="sng" dirty="0" err="1"/>
              <a:t>receptive</a:t>
            </a:r>
            <a:r>
              <a:rPr lang="en-US" dirty="0"/>
              <a:t> language skills   by AGE </a:t>
            </a:r>
          </a:p>
        </c:rich>
      </c:tx>
      <c:layout>
        <c:manualLayout>
          <c:xMode val="edge"/>
          <c:yMode val="edge"/>
          <c:x val="6.6805091500061003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Disagree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18-29</c:v>
                </c:pt>
                <c:pt idx="1">
                  <c:v>30-39</c:v>
                </c:pt>
                <c:pt idx="2">
                  <c:v>40-49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0.18</c:v>
                </c:pt>
                <c:pt idx="1">
                  <c:v>0.35</c:v>
                </c:pt>
                <c:pt idx="2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F6-45CA-8A2E-7A1C8914A3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Undecided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18-29</c:v>
                </c:pt>
                <c:pt idx="1">
                  <c:v>30-39</c:v>
                </c:pt>
                <c:pt idx="2">
                  <c:v>40-49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0.34</c:v>
                </c:pt>
                <c:pt idx="1">
                  <c:v>0.39</c:v>
                </c:pt>
                <c:pt idx="2">
                  <c:v>0.47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F6-45CA-8A2E-7A1C8914A35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Agree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18-29</c:v>
                </c:pt>
                <c:pt idx="1">
                  <c:v>30-39</c:v>
                </c:pt>
                <c:pt idx="2">
                  <c:v>40-49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0.48</c:v>
                </c:pt>
                <c:pt idx="1">
                  <c:v>0.26</c:v>
                </c:pt>
                <c:pt idx="2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AF6-45CA-8A2E-7A1C8914A35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5019552"/>
        <c:axId val="105014560"/>
        <c:axId val="0"/>
      </c:bar3DChart>
      <c:catAx>
        <c:axId val="105019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5014560"/>
        <c:crosses val="autoZero"/>
        <c:auto val="1"/>
        <c:lblAlgn val="ctr"/>
        <c:lblOffset val="100"/>
        <c:noMultiLvlLbl val="0"/>
      </c:catAx>
      <c:valAx>
        <c:axId val="105014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5019552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lv-LV"/>
              <a:t>N=84</a:t>
            </a:r>
            <a:endParaRPr lang="en-US"/>
          </a:p>
        </c:rich>
      </c:tx>
      <c:layout>
        <c:manualLayout>
          <c:xMode val="edge"/>
          <c:yMode val="edge"/>
          <c:x val="2.1109819155393474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3572537447028708E-2"/>
          <c:y val="0.1683738445737761"/>
          <c:w val="0.88327174911306605"/>
          <c:h val="0.6769439689604016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OF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digital</c:v>
                </c:pt>
                <c:pt idx="1">
                  <c:v>no preference</c:v>
                </c:pt>
                <c:pt idx="2">
                  <c:v>pen &amp; paper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0.41</c:v>
                </c:pt>
                <c:pt idx="1">
                  <c:v>0.35</c:v>
                </c:pt>
                <c:pt idx="2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5F-4F0C-99E9-306B9AA02F9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NCO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digital</c:v>
                </c:pt>
                <c:pt idx="1">
                  <c:v>no preference</c:v>
                </c:pt>
                <c:pt idx="2">
                  <c:v>pen &amp; paper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0.32</c:v>
                </c:pt>
                <c:pt idx="1">
                  <c:v>0.34</c:v>
                </c:pt>
                <c:pt idx="2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5F-4F0C-99E9-306B9AA02F9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88869647"/>
        <c:axId val="1988870479"/>
        <c:axId val="0"/>
      </c:bar3DChart>
      <c:catAx>
        <c:axId val="19888696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88870479"/>
        <c:crosses val="autoZero"/>
        <c:auto val="1"/>
        <c:lblAlgn val="ctr"/>
        <c:lblOffset val="100"/>
        <c:noMultiLvlLbl val="0"/>
      </c:catAx>
      <c:valAx>
        <c:axId val="19888704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88869647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2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>
                <a:solidFill>
                  <a:schemeClr val="bg1">
                    <a:lumMod val="50000"/>
                  </a:schemeClr>
                </a:solidFill>
              </a:rPr>
              <a:t>N=142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c:rich>
      </c:tx>
      <c:layout>
        <c:manualLayout>
          <c:xMode val="edge"/>
          <c:yMode val="edge"/>
          <c:x val="9.6928536751897257E-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clear instructions</c:v>
                </c:pt>
                <c:pt idx="1">
                  <c:v>objective/fair</c:v>
                </c:pt>
                <c:pt idx="2">
                  <c:v>clear rating criteria</c:v>
                </c:pt>
                <c:pt idx="3">
                  <c:v>practical (easy to take/limited duration)</c:v>
                </c:pt>
                <c:pt idx="4">
                  <c:v>measuring competence that is relevant for my job</c:v>
                </c:pt>
                <c:pt idx="5">
                  <c:v>no ambiguous questions or wording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0.36</c:v>
                </c:pt>
                <c:pt idx="1">
                  <c:v>0.39</c:v>
                </c:pt>
                <c:pt idx="2">
                  <c:v>0.4</c:v>
                </c:pt>
                <c:pt idx="3">
                  <c:v>0.4</c:v>
                </c:pt>
                <c:pt idx="4">
                  <c:v>0.51</c:v>
                </c:pt>
                <c:pt idx="5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5D-4360-9301-B73223F0786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4490528"/>
        <c:axId val="174485536"/>
        <c:axId val="0"/>
      </c:bar3DChart>
      <c:catAx>
        <c:axId val="1744905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4485536"/>
        <c:crosses val="autoZero"/>
        <c:auto val="1"/>
        <c:lblAlgn val="ctr"/>
        <c:lblOffset val="100"/>
        <c:noMultiLvlLbl val="0"/>
      </c:catAx>
      <c:valAx>
        <c:axId val="1744855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4490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>
                <a:solidFill>
                  <a:schemeClr val="bg1">
                    <a:lumMod val="50000"/>
                  </a:schemeClr>
                </a:solidFill>
              </a:rPr>
              <a:t>N=142 </a:t>
            </a:r>
            <a:r>
              <a:rPr lang="lv-LV" dirty="0" err="1">
                <a:solidFill>
                  <a:schemeClr val="bg1">
                    <a:lumMod val="50000"/>
                  </a:schemeClr>
                </a:solidFill>
              </a:rPr>
              <a:t>by</a:t>
            </a:r>
            <a:r>
              <a:rPr lang="lv-LV" dirty="0">
                <a:solidFill>
                  <a:schemeClr val="bg1">
                    <a:lumMod val="50000"/>
                  </a:schemeClr>
                </a:solidFill>
              </a:rPr>
              <a:t> AGE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c:rich>
      </c:tx>
      <c:layout>
        <c:manualLayout>
          <c:xMode val="edge"/>
          <c:yMode val="edge"/>
          <c:x val="1.2430196967218882E-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Agree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18-29</c:v>
                </c:pt>
                <c:pt idx="1">
                  <c:v>30-39</c:v>
                </c:pt>
                <c:pt idx="2">
                  <c:v>40-49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0.76</c:v>
                </c:pt>
                <c:pt idx="1">
                  <c:v>0.28999999999999998</c:v>
                </c:pt>
                <c:pt idx="2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FF-4DCA-8652-4D551CE4A3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126826992"/>
        <c:axId val="2126827408"/>
        <c:axId val="0"/>
      </c:bar3DChart>
      <c:catAx>
        <c:axId val="2126826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26827408"/>
        <c:crosses val="autoZero"/>
        <c:auto val="1"/>
        <c:lblAlgn val="ctr"/>
        <c:lblOffset val="100"/>
        <c:noMultiLvlLbl val="0"/>
      </c:catAx>
      <c:valAx>
        <c:axId val="2126827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26826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'All together'!$B$160</c:f>
              <c:strCache>
                <c:ptCount val="1"/>
                <c:pt idx="0">
                  <c:v>AVER RESPONSE TIME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cat>
            <c:strRef>
              <c:f>'All together'!$C$159:$G$159</c:f>
              <c:strCache>
                <c:ptCount val="5"/>
                <c:pt idx="0">
                  <c:v>18-29</c:v>
                </c:pt>
                <c:pt idx="1">
                  <c:v>30-39</c:v>
                </c:pt>
                <c:pt idx="2">
                  <c:v>40-49</c:v>
                </c:pt>
                <c:pt idx="3">
                  <c:v>MIN</c:v>
                </c:pt>
                <c:pt idx="4">
                  <c:v>MAX</c:v>
                </c:pt>
              </c:strCache>
            </c:strRef>
          </c:cat>
          <c:val>
            <c:numRef>
              <c:f>'All together'!$C$160:$G$160</c:f>
              <c:numCache>
                <c:formatCode>General</c:formatCode>
                <c:ptCount val="5"/>
                <c:pt idx="0">
                  <c:v>4.22</c:v>
                </c:pt>
                <c:pt idx="1">
                  <c:v>5.35</c:v>
                </c:pt>
                <c:pt idx="2">
                  <c:v>5.62</c:v>
                </c:pt>
                <c:pt idx="3">
                  <c:v>2.38</c:v>
                </c:pt>
                <c:pt idx="4">
                  <c:v>8.65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E5-4BC4-8CFB-9CA6B56AF3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36453039"/>
        <c:axId val="336455119"/>
        <c:axId val="0"/>
      </c:bar3DChart>
      <c:catAx>
        <c:axId val="3364530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6455119"/>
        <c:crosses val="autoZero"/>
        <c:auto val="1"/>
        <c:lblAlgn val="ctr"/>
        <c:lblOffset val="100"/>
        <c:noMultiLvlLbl val="0"/>
      </c:catAx>
      <c:valAx>
        <c:axId val="3364551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64530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lv-LV"/>
              <a:t>N=142</a:t>
            </a:r>
            <a:endParaRPr lang="en-US"/>
          </a:p>
        </c:rich>
      </c:tx>
      <c:layout>
        <c:manualLayout>
          <c:xMode val="edge"/>
          <c:yMode val="edge"/>
          <c:x val="2.6823688923701287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digital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18-29</c:v>
                </c:pt>
                <c:pt idx="1">
                  <c:v>30-39</c:v>
                </c:pt>
                <c:pt idx="2">
                  <c:v>40-49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0.48</c:v>
                </c:pt>
                <c:pt idx="1">
                  <c:v>0.48</c:v>
                </c:pt>
                <c:pt idx="2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63-4F46-8126-7C4B04B5FA9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 preference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18-29</c:v>
                </c:pt>
                <c:pt idx="1">
                  <c:v>30-39</c:v>
                </c:pt>
                <c:pt idx="2">
                  <c:v>40-49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0.37</c:v>
                </c:pt>
                <c:pt idx="1">
                  <c:v>0.23</c:v>
                </c:pt>
                <c:pt idx="2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F63-4F46-8126-7C4B04B5FA9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pen &amp; paper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18-29</c:v>
                </c:pt>
                <c:pt idx="1">
                  <c:v>30-39</c:v>
                </c:pt>
                <c:pt idx="2">
                  <c:v>40-49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0.15</c:v>
                </c:pt>
                <c:pt idx="1">
                  <c:v>0.28999999999999998</c:v>
                </c:pt>
                <c:pt idx="2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F63-4F46-8126-7C4B04B5FA9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6212383"/>
        <c:axId val="106212799"/>
        <c:axId val="0"/>
      </c:bar3DChart>
      <c:catAx>
        <c:axId val="1062123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212799"/>
        <c:crosses val="autoZero"/>
        <c:auto val="1"/>
        <c:lblAlgn val="ctr"/>
        <c:lblOffset val="100"/>
        <c:noMultiLvlLbl val="0"/>
      </c:catAx>
      <c:valAx>
        <c:axId val="1062127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212383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2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N=142 </a:t>
            </a:r>
            <a:r>
              <a:rPr lang="lv-LV" dirty="0" err="1"/>
              <a:t>by</a:t>
            </a:r>
            <a:r>
              <a:rPr lang="lv-LV" dirty="0"/>
              <a:t> AGE</a:t>
            </a:r>
          </a:p>
        </c:rich>
      </c:tx>
      <c:layout>
        <c:manualLayout>
          <c:xMode val="edge"/>
          <c:yMode val="edge"/>
          <c:x val="1.0253614440628494E-3"/>
          <c:y val="8.1632653061224497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18-29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More modern</c:v>
                </c:pt>
                <c:pt idx="1">
                  <c:v>Results available immediately</c:v>
                </c:pt>
                <c:pt idx="2">
                  <c:v>More freedom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</c:v>
                </c:pt>
                <c:pt idx="1">
                  <c:v>0.35</c:v>
                </c:pt>
                <c:pt idx="2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7F-4756-811F-D05CB3B8D61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30-39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More modern</c:v>
                </c:pt>
                <c:pt idx="1">
                  <c:v>Results available immediately</c:v>
                </c:pt>
                <c:pt idx="2">
                  <c:v>More freedom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0.32</c:v>
                </c:pt>
                <c:pt idx="1">
                  <c:v>0.39</c:v>
                </c:pt>
                <c:pt idx="2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7F-4756-811F-D05CB3B8D61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40-49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More modern</c:v>
                </c:pt>
                <c:pt idx="1">
                  <c:v>Results available immediately</c:v>
                </c:pt>
                <c:pt idx="2">
                  <c:v>More freedom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0.16</c:v>
                </c:pt>
                <c:pt idx="1">
                  <c:v>0.28999999999999998</c:v>
                </c:pt>
                <c:pt idx="2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D7F-4756-811F-D05CB3B8D61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953365631"/>
        <c:axId val="953352319"/>
        <c:axId val="0"/>
      </c:bar3DChart>
      <c:catAx>
        <c:axId val="9533656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953352319"/>
        <c:crosses val="autoZero"/>
        <c:auto val="1"/>
        <c:lblAlgn val="ctr"/>
        <c:lblOffset val="100"/>
        <c:noMultiLvlLbl val="0"/>
      </c:catAx>
      <c:valAx>
        <c:axId val="953352319"/>
        <c:scaling>
          <c:orientation val="minMax"/>
          <c:max val="0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953365631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N=142</a:t>
            </a:r>
            <a:endParaRPr lang="en-US"/>
          </a:p>
        </c:rich>
      </c:tx>
      <c:layout>
        <c:manualLayout>
          <c:xMode val="edge"/>
          <c:yMode val="edge"/>
          <c:x val="1.5476374058583924E-2"/>
          <c:y val="1.91158876858813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Eye strain</c:v>
                </c:pt>
                <c:pt idx="1">
                  <c:v>Page layout</c:v>
                </c:pt>
                <c:pt idx="2">
                  <c:v>Fear of software issues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0.15</c:v>
                </c:pt>
                <c:pt idx="1">
                  <c:v>0.14000000000000001</c:v>
                </c:pt>
                <c:pt idx="2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99-4810-8B8B-C6E717B49B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953358975"/>
        <c:axId val="953364383"/>
        <c:axId val="0"/>
      </c:bar3DChart>
      <c:catAx>
        <c:axId val="9533589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953364383"/>
        <c:crosses val="autoZero"/>
        <c:auto val="1"/>
        <c:lblAlgn val="ctr"/>
        <c:lblOffset val="100"/>
        <c:noMultiLvlLbl val="0"/>
      </c:catAx>
      <c:valAx>
        <c:axId val="953364383"/>
        <c:scaling>
          <c:orientation val="minMax"/>
          <c:max val="0.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953358975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lv-LV"/>
              <a:t>N=142</a:t>
            </a:r>
            <a:endParaRPr lang="en-US"/>
          </a:p>
        </c:rich>
      </c:tx>
      <c:layout>
        <c:manualLayout>
          <c:xMode val="edge"/>
          <c:yMode val="edge"/>
          <c:x val="1.1838175400488784E-3"/>
          <c:y val="2.912313674986711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18-29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Fear of hardware issues</c:v>
                </c:pt>
                <c:pt idx="1">
                  <c:v>Fear of software issues</c:v>
                </c:pt>
                <c:pt idx="2">
                  <c:v>A computer cannot reliably measure my speaking/writing skills</c:v>
                </c:pt>
                <c:pt idx="3">
                  <c:v>Eye strain</c:v>
                </c:pt>
                <c:pt idx="4">
                  <c:v>Page lay-out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0.02</c:v>
                </c:pt>
                <c:pt idx="1">
                  <c:v>0.03</c:v>
                </c:pt>
                <c:pt idx="2">
                  <c:v>0.08</c:v>
                </c:pt>
                <c:pt idx="3">
                  <c:v>0.13</c:v>
                </c:pt>
                <c:pt idx="4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00-478D-9139-84B07597718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30-39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Fear of hardware issues</c:v>
                </c:pt>
                <c:pt idx="1">
                  <c:v>Fear of software issues</c:v>
                </c:pt>
                <c:pt idx="2">
                  <c:v>A computer cannot reliably measure my speaking/writing skills</c:v>
                </c:pt>
                <c:pt idx="3">
                  <c:v>Eye strain</c:v>
                </c:pt>
                <c:pt idx="4">
                  <c:v>Page lay-out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0.16</c:v>
                </c:pt>
                <c:pt idx="1">
                  <c:v>0.16</c:v>
                </c:pt>
                <c:pt idx="2">
                  <c:v>0.13</c:v>
                </c:pt>
                <c:pt idx="3">
                  <c:v>0.19</c:v>
                </c:pt>
                <c:pt idx="4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00-478D-9139-84B07597718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40-49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Fear of hardware issues</c:v>
                </c:pt>
                <c:pt idx="1">
                  <c:v>Fear of software issues</c:v>
                </c:pt>
                <c:pt idx="2">
                  <c:v>A computer cannot reliably measure my speaking/writing skills</c:v>
                </c:pt>
                <c:pt idx="3">
                  <c:v>Eye strain</c:v>
                </c:pt>
                <c:pt idx="4">
                  <c:v>Page lay-out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0.14000000000000001</c:v>
                </c:pt>
                <c:pt idx="1">
                  <c:v>0.14000000000000001</c:v>
                </c:pt>
                <c:pt idx="2">
                  <c:v>0.06</c:v>
                </c:pt>
                <c:pt idx="3">
                  <c:v>0.14000000000000001</c:v>
                </c:pt>
                <c:pt idx="4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00-478D-9139-84B07597718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0"/>
        <c:axId val="111212064"/>
        <c:axId val="111199168"/>
      </c:barChart>
      <c:catAx>
        <c:axId val="1112120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1199168"/>
        <c:crosses val="autoZero"/>
        <c:auto val="1"/>
        <c:lblAlgn val="ctr"/>
        <c:lblOffset val="100"/>
        <c:noMultiLvlLbl val="0"/>
      </c:catAx>
      <c:valAx>
        <c:axId val="1111991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121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lv-LV" dirty="0"/>
              <a:t>N=84</a:t>
            </a:r>
            <a:endParaRPr lang="en-US" dirty="0"/>
          </a:p>
        </c:rich>
      </c:tx>
      <c:layout>
        <c:manualLayout>
          <c:xMode val="edge"/>
          <c:yMode val="edge"/>
          <c:x val="9.4355107506026818E-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NCO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5"/>
                <c:pt idx="0">
                  <c:v>Page lay-out</c:v>
                </c:pt>
                <c:pt idx="1">
                  <c:v>Eye strain</c:v>
                </c:pt>
                <c:pt idx="2">
                  <c:v>Fear of hardware issues</c:v>
                </c:pt>
                <c:pt idx="3">
                  <c:v>Fear of software issues</c:v>
                </c:pt>
                <c:pt idx="4">
                  <c:v>A computer cannot reliably measure my speaking/writing skills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0.13</c:v>
                </c:pt>
                <c:pt idx="1">
                  <c:v>0.13</c:v>
                </c:pt>
                <c:pt idx="2">
                  <c:v>0.19</c:v>
                </c:pt>
                <c:pt idx="3">
                  <c:v>0.19</c:v>
                </c:pt>
                <c:pt idx="4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64-4B67-B81E-AC163ACB752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OF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5"/>
                <c:pt idx="0">
                  <c:v>Page lay-out</c:v>
                </c:pt>
                <c:pt idx="1">
                  <c:v>Eye strain</c:v>
                </c:pt>
                <c:pt idx="2">
                  <c:v>Fear of hardware issues</c:v>
                </c:pt>
                <c:pt idx="3">
                  <c:v>Fear of software issues</c:v>
                </c:pt>
                <c:pt idx="4">
                  <c:v>A computer cannot reliably measure my speaking/writing skills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0.15</c:v>
                </c:pt>
                <c:pt idx="1">
                  <c:v>0.12</c:v>
                </c:pt>
                <c:pt idx="2">
                  <c:v>0.06</c:v>
                </c:pt>
                <c:pt idx="3">
                  <c:v>0.03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64-4B67-B81E-AC163ACB752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0"/>
        <c:axId val="960408111"/>
        <c:axId val="960417263"/>
      </c:barChart>
      <c:catAx>
        <c:axId val="9604081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960417263"/>
        <c:crosses val="autoZero"/>
        <c:auto val="1"/>
        <c:lblAlgn val="ctr"/>
        <c:lblOffset val="100"/>
        <c:noMultiLvlLbl val="0"/>
      </c:catAx>
      <c:valAx>
        <c:axId val="96041726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9604081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2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bg2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>
                <a:solidFill>
                  <a:schemeClr val="bg2">
                    <a:lumMod val="65000"/>
                  </a:schemeClr>
                </a:solidFill>
              </a:rPr>
              <a:t>N=142</a:t>
            </a:r>
            <a:endParaRPr lang="en-US" dirty="0">
              <a:solidFill>
                <a:schemeClr val="bg2">
                  <a:lumMod val="65000"/>
                </a:schemeClr>
              </a:solidFill>
            </a:endParaRPr>
          </a:p>
        </c:rich>
      </c:tx>
      <c:layout>
        <c:manualLayout>
          <c:xMode val="edge"/>
          <c:yMode val="edge"/>
          <c:x val="1.5493612259891921E-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bg2">
                  <a:lumMod val="6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Not important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Listening</c:v>
                </c:pt>
                <c:pt idx="1">
                  <c:v>Speaking</c:v>
                </c:pt>
                <c:pt idx="2">
                  <c:v>Reading</c:v>
                </c:pt>
                <c:pt idx="3">
                  <c:v>Writing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0.33</c:v>
                </c:pt>
                <c:pt idx="1">
                  <c:v>0.67</c:v>
                </c:pt>
                <c:pt idx="2">
                  <c:v>0.4</c:v>
                </c:pt>
                <c:pt idx="3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A6-47DB-A7C7-72DE0753312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Important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Listening</c:v>
                </c:pt>
                <c:pt idx="1">
                  <c:v>Speaking</c:v>
                </c:pt>
                <c:pt idx="2">
                  <c:v>Reading</c:v>
                </c:pt>
                <c:pt idx="3">
                  <c:v>Writing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0.67</c:v>
                </c:pt>
                <c:pt idx="1">
                  <c:v>0.33</c:v>
                </c:pt>
                <c:pt idx="2">
                  <c:v>0.6</c:v>
                </c:pt>
                <c:pt idx="3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A6-47DB-A7C7-72DE0753312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5018720"/>
        <c:axId val="105024544"/>
        <c:axId val="0"/>
      </c:bar3DChart>
      <c:catAx>
        <c:axId val="10501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5024544"/>
        <c:crosses val="autoZero"/>
        <c:auto val="1"/>
        <c:lblAlgn val="ctr"/>
        <c:lblOffset val="100"/>
        <c:noMultiLvlLbl val="0"/>
      </c:catAx>
      <c:valAx>
        <c:axId val="105024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5018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lv-LV" dirty="0" err="1"/>
              <a:t>by</a:t>
            </a:r>
            <a:r>
              <a:rPr lang="lv-LV" baseline="0" dirty="0"/>
              <a:t> AGE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18-29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Listening</c:v>
                </c:pt>
                <c:pt idx="1">
                  <c:v>Speaking</c:v>
                </c:pt>
                <c:pt idx="2">
                  <c:v>Reading</c:v>
                </c:pt>
                <c:pt idx="3">
                  <c:v>Writing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0.69</c:v>
                </c:pt>
                <c:pt idx="1">
                  <c:v>0.42</c:v>
                </c:pt>
                <c:pt idx="2">
                  <c:v>0.65</c:v>
                </c:pt>
                <c:pt idx="3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8E-4630-9F28-BF11A71A8F5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30-39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Listening</c:v>
                </c:pt>
                <c:pt idx="1">
                  <c:v>Speaking</c:v>
                </c:pt>
                <c:pt idx="2">
                  <c:v>Reading</c:v>
                </c:pt>
                <c:pt idx="3">
                  <c:v>Writing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0.65</c:v>
                </c:pt>
                <c:pt idx="1">
                  <c:v>0.19</c:v>
                </c:pt>
                <c:pt idx="2">
                  <c:v>0.57999999999999996</c:v>
                </c:pt>
                <c:pt idx="3">
                  <c:v>0.61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8E-4630-9F28-BF11A71A8F5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40-49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Listening</c:v>
                </c:pt>
                <c:pt idx="1">
                  <c:v>Speaking</c:v>
                </c:pt>
                <c:pt idx="2">
                  <c:v>Reading</c:v>
                </c:pt>
                <c:pt idx="3">
                  <c:v>Writing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0.65</c:v>
                </c:pt>
                <c:pt idx="1">
                  <c:v>0.31</c:v>
                </c:pt>
                <c:pt idx="2">
                  <c:v>0.55000000000000004</c:v>
                </c:pt>
                <c:pt idx="3">
                  <c:v>0.84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8E-4630-9F28-BF11A71A8F5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4989168"/>
        <c:axId val="114976688"/>
        <c:axId val="0"/>
      </c:bar3DChart>
      <c:catAx>
        <c:axId val="114989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4976688"/>
        <c:crosses val="autoZero"/>
        <c:auto val="1"/>
        <c:lblAlgn val="ctr"/>
        <c:lblOffset val="100"/>
        <c:noMultiLvlLbl val="0"/>
      </c:catAx>
      <c:valAx>
        <c:axId val="11497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4989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2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BDA6D-DC69-4DCE-BAF7-6763517D3376}" type="datetimeFigureOut">
              <a:rPr lang="en-US"/>
              <a:t>9/6/2022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8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377318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77E94-A6AB-4E02-8E43-E89F9CF4757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4258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7F6C43-988E-4257-9A1C-C162EF036D58}" type="datetimeFigureOut">
              <a:rPr lang="en-US"/>
              <a:t>9/6/2022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3488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51220"/>
            <a:ext cx="533527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8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491D0-8E1B-49C7-849B-A28568D9449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6325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presentation will focus on the findings of a survey based on the questions developed by G. </a:t>
            </a:r>
            <a:r>
              <a:rPr lang="en-US" dirty="0" err="1"/>
              <a:t>Seinhorst</a:t>
            </a:r>
            <a:r>
              <a:rPr lang="en-US" dirty="0"/>
              <a:t> focusing on the (changing) expectations of our testing populations, and what implications those findings have for teaching &amp; testing in our context. It will compare and contrast the expectations of younger and older test takers, as well as officers versus non-commissioned officers. It will also touch upon the similarities &amp; differences between the findings of Dutch and Latvian surveys.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0180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829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err="1"/>
              <a:t>From</a:t>
            </a:r>
            <a:r>
              <a:rPr lang="lv-LV" dirty="0"/>
              <a:t> </a:t>
            </a:r>
            <a:r>
              <a:rPr lang="lv-LV" dirty="0" err="1"/>
              <a:t>Gerard’s</a:t>
            </a:r>
            <a:r>
              <a:rPr lang="lv-LV" dirty="0"/>
              <a:t> </a:t>
            </a:r>
            <a:r>
              <a:rPr lang="lv-LV" dirty="0" err="1"/>
              <a:t>presentation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681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64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245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4944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557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220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52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62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inv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32533" y="1371600"/>
            <a:ext cx="9359467" cy="297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832533" y="4462272"/>
            <a:ext cx="9359467" cy="1033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3175199" y="1943842"/>
            <a:ext cx="8500062" cy="2387600"/>
          </a:xfrm>
        </p:spPr>
        <p:txBody>
          <a:bodyPr anchor="b"/>
          <a:lstStyle>
            <a:lvl1pPr algn="l">
              <a:lnSpc>
                <a:spcPct val="90000"/>
              </a:lnSpc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75199" y="4538659"/>
            <a:ext cx="8500062" cy="865321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CCFE9AC-F15C-4FA0-A6F1-298829FA691D}" type="datetimeFigureOut">
              <a:rPr lang="en-US" smtClean="0"/>
              <a:pPr/>
              <a:t>9/6/2022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D266BE7-899D-4075-917F-DBDE33B6B6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54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9/6/2022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440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5400000">
            <a:off x="8267671" y="3370131"/>
            <a:ext cx="6858000" cy="118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 rot="5400000">
            <a:off x="7523375" y="2743540"/>
            <a:ext cx="6857433" cy="1371487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66348" y="462249"/>
            <a:ext cx="1370886" cy="57147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8199" y="462249"/>
            <a:ext cx="9693088" cy="571471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8199" y="6356350"/>
            <a:ext cx="1971947" cy="365125"/>
          </a:xfrm>
        </p:spPr>
        <p:txBody>
          <a:bodyPr/>
          <a:lstStyle/>
          <a:p>
            <a:fld id="{2CCFE9AC-F15C-4FA0-A6F1-298829FA691D}" type="datetimeFigureOut">
              <a:rPr lang="en-US"/>
              <a:t>9/6/2022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82374" y="6356350"/>
            <a:ext cx="5687786" cy="365125"/>
          </a:xfrm>
        </p:spPr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02389" y="6356350"/>
            <a:ext cx="1968898" cy="365125"/>
          </a:xfrm>
        </p:spPr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941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9/6/2022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133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inv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502152" y="-20637"/>
            <a:ext cx="7315200" cy="434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502152" y="4462272"/>
            <a:ext cx="7315200" cy="1719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3838015" y="658346"/>
            <a:ext cx="6597464" cy="3664417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5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38014" y="4589463"/>
            <a:ext cx="6597465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CCFE9AC-F15C-4FA0-A6F1-298829FA691D}" type="datetimeFigureOut">
              <a:rPr lang="en-US" smtClean="0"/>
              <a:pPr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D266BE7-899D-4075-917F-DBDE33B6B6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45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0160" y="2194560"/>
            <a:ext cx="4489704" cy="3986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5368" y="2194560"/>
            <a:ext cx="4493424" cy="3986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9/6/2022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104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0160" y="1828456"/>
            <a:ext cx="4489704" cy="8306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0160" y="2743194"/>
            <a:ext cx="4489704" cy="34337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9088" y="1828456"/>
            <a:ext cx="4489704" cy="8306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9088" y="2743194"/>
            <a:ext cx="4489704" cy="34337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9/6/2022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128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9/6/2022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4161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9/6/2022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029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2"/>
          <p:cNvSpPr>
            <a:spLocks noGrp="1"/>
          </p:cNvSpPr>
          <p:nvPr>
            <p:ph type="body" sz="half" idx="2"/>
          </p:nvPr>
        </p:nvSpPr>
        <p:spPr>
          <a:xfrm>
            <a:off x="1291818" y="2465294"/>
            <a:ext cx="3834874" cy="3711669"/>
          </a:xfrm>
        </p:spPr>
        <p:txBody>
          <a:bodyPr>
            <a:normAutofit/>
          </a:bodyPr>
          <a:lstStyle>
            <a:lvl1pPr marL="0" indent="0">
              <a:spcBef>
                <a:spcPts val="1500"/>
              </a:spcBef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>
          <a:xfrm>
            <a:off x="5518897" y="2465294"/>
            <a:ext cx="5174504" cy="371166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9/6/2022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474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1819" y="2465293"/>
            <a:ext cx="3834874" cy="3711669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518896" y="1828456"/>
            <a:ext cx="5389895" cy="5029544"/>
          </a:xfrm>
        </p:spPr>
        <p:txBody>
          <a:bodyPr tIns="13716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9/6/2022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136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347472"/>
            <a:ext cx="12188952" cy="118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0" y="457200"/>
            <a:ext cx="12188952" cy="137125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280160" y="466343"/>
            <a:ext cx="9628632" cy="1362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0160" y="2190749"/>
            <a:ext cx="9628632" cy="3986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80160" y="6356350"/>
            <a:ext cx="19719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fld id="{2CCFE9AC-F15C-4FA0-A6F1-298829FA691D}" type="datetimeFigureOut">
              <a:rPr lang="en-US" smtClean="0"/>
              <a:pPr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52107" y="6356350"/>
            <a:ext cx="56877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39894" y="6356350"/>
            <a:ext cx="19688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</a:defRPr>
            </a:lvl1pPr>
          </a:lstStyle>
          <a:p>
            <a:fld id="{BD266BE7-899D-4075-917F-DBDE33B6B6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921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500"/>
        </a:spcBef>
        <a:buFont typeface="Wingdings" panose="05000000000000000000" pitchFamily="2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3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3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0" noProof="0" dirty="0"/>
              <a:t>A sequel to ‘Changing expectations of the testing population’ by G. </a:t>
            </a:r>
            <a:r>
              <a:rPr lang="en-US" b="0" noProof="0" dirty="0" err="1"/>
              <a:t>Seinhorst</a:t>
            </a:r>
            <a:r>
              <a:rPr lang="en-US" b="0" noProof="0" dirty="0"/>
              <a:t> – Latvian experience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Inga Farte-Zalite, Head of the STANAG testing team, Latvia </a:t>
            </a:r>
          </a:p>
          <a:p>
            <a:r>
              <a:rPr lang="en-US" noProof="0" dirty="0"/>
              <a:t>STANAG 6001 Testing Workshop, September 2022</a:t>
            </a:r>
          </a:p>
        </p:txBody>
      </p:sp>
    </p:spTree>
    <p:extLst>
      <p:ext uri="{BB962C8B-B14F-4D97-AF65-F5344CB8AC3E}">
        <p14:creationId xmlns:p14="http://schemas.microsoft.com/office/powerpoint/2010/main" val="173269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your main concerns about digital tests? (more than one answer possible)</a:t>
            </a:r>
            <a:r>
              <a:rPr lang="lv-LV" dirty="0"/>
              <a:t> TOP 3</a:t>
            </a:r>
            <a:r>
              <a:rPr lang="en-US" dirty="0"/>
              <a:t>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6958989"/>
              </p:ext>
            </p:extLst>
          </p:nvPr>
        </p:nvGraphicFramePr>
        <p:xfrm>
          <a:off x="1279525" y="2190750"/>
          <a:ext cx="9629775" cy="4495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088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your main concerns about digital tests?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280160" y="1828456"/>
            <a:ext cx="4489704" cy="510483"/>
          </a:xfrm>
        </p:spPr>
        <p:txBody>
          <a:bodyPr/>
          <a:lstStyle/>
          <a:p>
            <a:r>
              <a:rPr lang="lv-LV" dirty="0" err="1"/>
              <a:t>By</a:t>
            </a:r>
            <a:r>
              <a:rPr lang="lv-LV" dirty="0"/>
              <a:t> RANK	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419088" y="1828456"/>
            <a:ext cx="4489704" cy="510483"/>
          </a:xfrm>
        </p:spPr>
        <p:txBody>
          <a:bodyPr/>
          <a:lstStyle/>
          <a:p>
            <a:r>
              <a:rPr lang="lv-LV" dirty="0" err="1"/>
              <a:t>By</a:t>
            </a:r>
            <a:r>
              <a:rPr lang="lv-LV" dirty="0"/>
              <a:t> AGE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901124819"/>
              </p:ext>
            </p:extLst>
          </p:nvPr>
        </p:nvGraphicFramePr>
        <p:xfrm>
          <a:off x="6419850" y="2338388"/>
          <a:ext cx="5524500" cy="43607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Content Placeholder 1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75414246"/>
              </p:ext>
            </p:extLst>
          </p:nvPr>
        </p:nvGraphicFramePr>
        <p:xfrm>
          <a:off x="202131" y="2338939"/>
          <a:ext cx="5568432" cy="4360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6182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important is it to you that the following language skills are tested digitally?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8078217"/>
              </p:ext>
            </p:extLst>
          </p:nvPr>
        </p:nvGraphicFramePr>
        <p:xfrm>
          <a:off x="1279525" y="2190750"/>
          <a:ext cx="9629775" cy="466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9320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important is it to you that the following language skills are tested digitally?</a:t>
            </a: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34119115"/>
              </p:ext>
            </p:extLst>
          </p:nvPr>
        </p:nvGraphicFramePr>
        <p:xfrm>
          <a:off x="259882" y="2193925"/>
          <a:ext cx="5510681" cy="4524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42835231"/>
              </p:ext>
            </p:extLst>
          </p:nvPr>
        </p:nvGraphicFramePr>
        <p:xfrm>
          <a:off x="6415087" y="2193924"/>
          <a:ext cx="5568365" cy="45245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3886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your preferred location to take a language test?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4165578"/>
              </p:ext>
            </p:extLst>
          </p:nvPr>
        </p:nvGraphicFramePr>
        <p:xfrm>
          <a:off x="1279525" y="2190750"/>
          <a:ext cx="9629775" cy="466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2929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your preferred location to take a language test? (select one)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11756" y="1828456"/>
            <a:ext cx="5558108" cy="830695"/>
          </a:xfrm>
        </p:spPr>
        <p:txBody>
          <a:bodyPr/>
          <a:lstStyle/>
          <a:p>
            <a:r>
              <a:rPr lang="en-US" dirty="0"/>
              <a:t>high-stakes by AGE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91559095"/>
              </p:ext>
            </p:extLst>
          </p:nvPr>
        </p:nvGraphicFramePr>
        <p:xfrm>
          <a:off x="211756" y="2743200"/>
          <a:ext cx="5558807" cy="3994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dirty="0"/>
              <a:t>low</a:t>
            </a:r>
            <a:r>
              <a:rPr lang="en-US" dirty="0"/>
              <a:t>-stakes by AGE</a:t>
            </a:r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029609444"/>
              </p:ext>
            </p:extLst>
          </p:nvPr>
        </p:nvGraphicFramePr>
        <p:xfrm>
          <a:off x="6419850" y="2743200"/>
          <a:ext cx="5476875" cy="399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7746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your opinion, what is the ideal test length?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0811343"/>
              </p:ext>
            </p:extLst>
          </p:nvPr>
        </p:nvGraphicFramePr>
        <p:xfrm>
          <a:off x="1279525" y="2190750"/>
          <a:ext cx="9629775" cy="466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6973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your opinion, what is the ideal </a:t>
            </a:r>
            <a:r>
              <a:rPr lang="lv-LV" u="sng" dirty="0"/>
              <a:t>LISTENING </a:t>
            </a:r>
            <a:r>
              <a:rPr lang="en-US" dirty="0"/>
              <a:t>test length?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5160954"/>
              </p:ext>
            </p:extLst>
          </p:nvPr>
        </p:nvGraphicFramePr>
        <p:xfrm>
          <a:off x="1279525" y="2190750"/>
          <a:ext cx="9629775" cy="466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2177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your opinion, what is the ideal test length?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3938249"/>
              </p:ext>
            </p:extLst>
          </p:nvPr>
        </p:nvGraphicFramePr>
        <p:xfrm>
          <a:off x="225631" y="2193924"/>
          <a:ext cx="5544932" cy="4491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ontent Placeholder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27479214"/>
              </p:ext>
            </p:extLst>
          </p:nvPr>
        </p:nvGraphicFramePr>
        <p:xfrm>
          <a:off x="6415088" y="2193925"/>
          <a:ext cx="5507738" cy="4491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5145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much do you agree or disagree with the following statements?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3878891"/>
              </p:ext>
            </p:extLst>
          </p:nvPr>
        </p:nvGraphicFramePr>
        <p:xfrm>
          <a:off x="317635" y="1828456"/>
          <a:ext cx="11492564" cy="5029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084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noProof="0" dirty="0"/>
              <a:t>AGENDA</a:t>
            </a:r>
            <a:endParaRPr lang="en-US" noProof="0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noProof="0" dirty="0"/>
              <a:t>Background</a:t>
            </a:r>
          </a:p>
          <a:p>
            <a:r>
              <a:rPr lang="en-US" sz="3200" noProof="0" dirty="0"/>
              <a:t>Survey</a:t>
            </a:r>
          </a:p>
          <a:p>
            <a:r>
              <a:rPr lang="en-US" sz="3200" noProof="0" dirty="0"/>
              <a:t>Findings</a:t>
            </a:r>
          </a:p>
          <a:p>
            <a:r>
              <a:rPr lang="en-US" sz="3200" noProof="0" dirty="0"/>
              <a:t>Similarities &amp; differences (LAT &amp; NLD)</a:t>
            </a:r>
          </a:p>
          <a:p>
            <a:r>
              <a:rPr lang="en-US" sz="3200" dirty="0"/>
              <a:t>Way forward – teaching &amp; testing</a:t>
            </a:r>
            <a:endParaRPr lang="en-US" sz="3200" noProof="0" dirty="0"/>
          </a:p>
        </p:txBody>
      </p:sp>
    </p:spTree>
    <p:extLst>
      <p:ext uri="{BB962C8B-B14F-4D97-AF65-F5344CB8AC3E}">
        <p14:creationId xmlns:p14="http://schemas.microsoft.com/office/powerpoint/2010/main" val="144035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much do you agree or disagree with the following statement?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4005402"/>
              </p:ext>
            </p:extLst>
          </p:nvPr>
        </p:nvGraphicFramePr>
        <p:xfrm>
          <a:off x="1280160" y="1828456"/>
          <a:ext cx="9629775" cy="5029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4764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your opinion, what are the most important qualities of a language test?</a:t>
            </a:r>
            <a:r>
              <a:rPr lang="lv-LV" dirty="0"/>
              <a:t>  TOP 6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6907724"/>
              </p:ext>
            </p:extLst>
          </p:nvPr>
        </p:nvGraphicFramePr>
        <p:xfrm>
          <a:off x="433137" y="2190750"/>
          <a:ext cx="11482939" cy="466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7883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 is important that a language test measures competence that is relevant for my job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1658195"/>
              </p:ext>
            </p:extLst>
          </p:nvPr>
        </p:nvGraphicFramePr>
        <p:xfrm>
          <a:off x="1279525" y="2190750"/>
          <a:ext cx="9629775" cy="466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4668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lv-LV" dirty="0" err="1"/>
              <a:t>verage</a:t>
            </a:r>
            <a:r>
              <a:rPr lang="en-US" dirty="0"/>
              <a:t> </a:t>
            </a:r>
            <a:r>
              <a:rPr lang="lv-LV" dirty="0" err="1"/>
              <a:t>response</a:t>
            </a:r>
            <a:r>
              <a:rPr lang="en-US" dirty="0"/>
              <a:t> </a:t>
            </a:r>
            <a:r>
              <a:rPr lang="lv-LV" dirty="0" err="1"/>
              <a:t>time</a:t>
            </a:r>
            <a:r>
              <a:rPr lang="lv-LV" dirty="0"/>
              <a:t> (</a:t>
            </a:r>
            <a:r>
              <a:rPr lang="lv-LV" dirty="0" err="1"/>
              <a:t>in</a:t>
            </a:r>
            <a:r>
              <a:rPr lang="lv-LV" dirty="0"/>
              <a:t> </a:t>
            </a:r>
            <a:r>
              <a:rPr lang="lv-LV" dirty="0" err="1"/>
              <a:t>minutes</a:t>
            </a:r>
            <a:r>
              <a:rPr lang="lv-LV" dirty="0"/>
              <a:t>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1110923"/>
              </p:ext>
            </p:extLst>
          </p:nvPr>
        </p:nvGraphicFramePr>
        <p:xfrm>
          <a:off x="1279525" y="2190750"/>
          <a:ext cx="9629775" cy="3986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2455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828456"/>
            <a:ext cx="11506200" cy="502954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The respondents expect language tests that are</a:t>
            </a:r>
          </a:p>
          <a:p>
            <a:pPr lvl="0"/>
            <a:r>
              <a:rPr lang="en-US" dirty="0"/>
              <a:t>administered (mostly) by computer (except for speaking), at a test </a:t>
            </a:r>
            <a:r>
              <a:rPr lang="en-US" dirty="0" err="1"/>
              <a:t>centre</a:t>
            </a:r>
            <a:r>
              <a:rPr lang="en-US" dirty="0"/>
              <a:t>/ school or at a workplace</a:t>
            </a:r>
          </a:p>
          <a:p>
            <a:pPr lvl="0"/>
            <a:r>
              <a:rPr lang="en-US" dirty="0"/>
              <a:t>relatively short?</a:t>
            </a:r>
          </a:p>
          <a:p>
            <a:pPr lvl="0"/>
            <a:r>
              <a:rPr lang="en-US" dirty="0"/>
              <a:t>rated by human raters</a:t>
            </a:r>
          </a:p>
          <a:p>
            <a:pPr lvl="0"/>
            <a:r>
              <a:rPr lang="en-US" dirty="0"/>
              <a:t>using video items for listening</a:t>
            </a:r>
          </a:p>
          <a:p>
            <a:pPr lvl="0"/>
            <a:r>
              <a:rPr lang="en-US" dirty="0"/>
              <a:t>measuring authentic/relevant language skills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particular, they have high expectations regarding</a:t>
            </a:r>
          </a:p>
          <a:p>
            <a:pPr lvl="0"/>
            <a:r>
              <a:rPr lang="en-US" dirty="0"/>
              <a:t>clear instructions</a:t>
            </a:r>
          </a:p>
          <a:p>
            <a:pPr lvl="0"/>
            <a:r>
              <a:rPr lang="en-US" dirty="0"/>
              <a:t>clear rating criteria and cut scores</a:t>
            </a:r>
          </a:p>
          <a:p>
            <a:pPr lvl="0"/>
            <a:r>
              <a:rPr lang="en-US" dirty="0"/>
              <a:t>unambiguous wording of the questions and options</a:t>
            </a:r>
          </a:p>
          <a:p>
            <a:pPr lvl="0"/>
            <a:r>
              <a:rPr lang="en-US" dirty="0"/>
              <a:t>the use of aids/resources similar to those in real life</a:t>
            </a:r>
          </a:p>
          <a:p>
            <a:pPr marL="0" indent="0">
              <a:buNone/>
            </a:pPr>
            <a:endParaRPr lang="lv-LV" sz="3100" dirty="0"/>
          </a:p>
        </p:txBody>
      </p:sp>
    </p:spTree>
    <p:extLst>
      <p:ext uri="{BB962C8B-B14F-4D97-AF65-F5344CB8AC3E}">
        <p14:creationId xmlns:p14="http://schemas.microsoft.com/office/powerpoint/2010/main" val="3881598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Younger test takers &amp; officers are more likely to positively view the introduction of the digital reading &amp; listening tests</a:t>
            </a:r>
          </a:p>
          <a:p>
            <a:r>
              <a:rPr lang="en-US" sz="3200" dirty="0"/>
              <a:t>Additional support might be needed for NCOs and test takers over 40</a:t>
            </a:r>
            <a:endParaRPr lang="lv-LV" sz="3200" dirty="0"/>
          </a:p>
          <a:p>
            <a:r>
              <a:rPr lang="en-US" sz="3200" dirty="0"/>
              <a:t>Some expectations most probably will not be met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7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Similarities &amp; differences (LAT &amp; NLD)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LAT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0160" y="2743194"/>
            <a:ext cx="4489704" cy="3648081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Prefer digital tests 41%</a:t>
            </a:r>
          </a:p>
          <a:p>
            <a:r>
              <a:rPr lang="en-US" b="1" dirty="0"/>
              <a:t>Prefer pen &amp; paper 22%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TOP 3 reasons for preferring digital tests: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a) immediate results</a:t>
            </a:r>
          </a:p>
          <a:p>
            <a:pPr marL="0" indent="0">
              <a:buNone/>
            </a:pPr>
            <a:r>
              <a:rPr lang="en-US" b="1" dirty="0"/>
              <a:t>b) more modern/we live in a digital world</a:t>
            </a:r>
          </a:p>
          <a:p>
            <a:pPr marL="0" indent="0">
              <a:buNone/>
            </a:pPr>
            <a:r>
              <a:rPr lang="en-US" b="1" dirty="0"/>
              <a:t>c) more practical/autonomy re. time and place to take the test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dirty="0"/>
              <a:t>NLD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9088" y="2743194"/>
            <a:ext cx="5285232" cy="411480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Prefer digital tests 55%</a:t>
            </a:r>
          </a:p>
          <a:p>
            <a:r>
              <a:rPr lang="en-US" b="1" dirty="0"/>
              <a:t>Prefer pen &amp; paper 22%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TOP 3 reasons for preferring digital tests: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AutoNum type="alphaLcParenR"/>
            </a:pPr>
            <a:r>
              <a:rPr lang="en-US" dirty="0"/>
              <a:t>do not like to write by hand</a:t>
            </a:r>
          </a:p>
          <a:p>
            <a:pPr marL="457200" indent="-457200">
              <a:buAutoNum type="alphaLcParenR"/>
            </a:pPr>
            <a:r>
              <a:rPr lang="en-US" b="1" dirty="0"/>
              <a:t>more modern/we live in a digital world</a:t>
            </a:r>
          </a:p>
          <a:p>
            <a:pPr marL="457200" indent="-457200">
              <a:buAutoNum type="alphaLcParenR"/>
            </a:pPr>
            <a:r>
              <a:rPr lang="en-US" b="1" dirty="0"/>
              <a:t>more practical/autonomy re. time and place to take the test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304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Similarities &amp; differences (LAT &amp; NLD) continued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LAT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0160" y="2743194"/>
            <a:ext cx="4489704" cy="3648081"/>
          </a:xfrm>
        </p:spPr>
        <p:txBody>
          <a:bodyPr>
            <a:normAutofit/>
          </a:bodyPr>
          <a:lstStyle/>
          <a:p>
            <a:r>
              <a:rPr lang="en-US" dirty="0"/>
              <a:t>TOP 4 main concerns about digital tests:</a:t>
            </a:r>
          </a:p>
          <a:p>
            <a:pPr marL="0" indent="0">
              <a:buNone/>
            </a:pPr>
            <a:r>
              <a:rPr lang="en-US" dirty="0"/>
              <a:t>a) eye strain</a:t>
            </a:r>
          </a:p>
          <a:p>
            <a:pPr marL="0" indent="0">
              <a:buNone/>
            </a:pPr>
            <a:r>
              <a:rPr lang="en-US" b="1" dirty="0"/>
              <a:t>b) too much scrolling (reading test)</a:t>
            </a:r>
          </a:p>
          <a:p>
            <a:pPr marL="0" indent="0">
              <a:buNone/>
            </a:pPr>
            <a:r>
              <a:rPr lang="en-US" b="1" dirty="0"/>
              <a:t>c) fear of software issues (log in problems, answers not saved, etc.)</a:t>
            </a:r>
          </a:p>
          <a:p>
            <a:pPr marL="0" indent="0">
              <a:buNone/>
            </a:pPr>
            <a:r>
              <a:rPr lang="en-US" dirty="0"/>
              <a:t>d) fear of hardware issues (bad connection, freezing, power cuts etc.)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dirty="0"/>
              <a:t>NLD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9088" y="2743194"/>
            <a:ext cx="4489704" cy="4114806"/>
          </a:xfrm>
        </p:spPr>
        <p:txBody>
          <a:bodyPr>
            <a:normAutofit fontScale="92500"/>
          </a:bodyPr>
          <a:lstStyle/>
          <a:p>
            <a:r>
              <a:rPr lang="en-US" dirty="0"/>
              <a:t>TOP 4 main concerns about digital tests:</a:t>
            </a:r>
          </a:p>
          <a:p>
            <a:pPr marL="457200" indent="-457200">
              <a:buAutoNum type="alphaLcParenR"/>
            </a:pPr>
            <a:r>
              <a:rPr lang="en-US" dirty="0"/>
              <a:t>computer cannot reliably measure my speaking/writing skills</a:t>
            </a:r>
          </a:p>
          <a:p>
            <a:pPr marL="457200" indent="-457200">
              <a:buFont typeface="Wingdings" panose="05000000000000000000" pitchFamily="2" charset="2"/>
              <a:buAutoNum type="alphaLcParenR"/>
            </a:pPr>
            <a:r>
              <a:rPr lang="en-US" b="1" dirty="0"/>
              <a:t>fear of software issues (log in problems, answers not saved, etc.)</a:t>
            </a:r>
          </a:p>
          <a:p>
            <a:pPr marL="457200" indent="-457200">
              <a:buFont typeface="Wingdings" panose="05000000000000000000" pitchFamily="2" charset="2"/>
              <a:buAutoNum type="alphaLcParenR"/>
            </a:pPr>
            <a:r>
              <a:rPr lang="en-US" b="1" dirty="0"/>
              <a:t>too much scrolling (reading test)</a:t>
            </a:r>
          </a:p>
          <a:p>
            <a:pPr marL="457200" indent="-457200">
              <a:buAutoNum type="alphaLcParenR"/>
            </a:pPr>
            <a:r>
              <a:rPr lang="en-US" dirty="0"/>
              <a:t>computer may not be able to deal with typing errors</a:t>
            </a:r>
          </a:p>
        </p:txBody>
      </p:sp>
    </p:spTree>
    <p:extLst>
      <p:ext uri="{BB962C8B-B14F-4D97-AF65-F5344CB8AC3E}">
        <p14:creationId xmlns:p14="http://schemas.microsoft.com/office/powerpoint/2010/main" val="54322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Similarities &amp; differences (LAT &amp; NLD)</a:t>
            </a:r>
            <a:r>
              <a:rPr lang="lv-LV" dirty="0"/>
              <a:t> </a:t>
            </a:r>
            <a:r>
              <a:rPr lang="lv-LV" dirty="0" err="1"/>
              <a:t>continued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LAT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2743194"/>
            <a:ext cx="4950714" cy="3648081"/>
          </a:xfrm>
        </p:spPr>
        <p:txBody>
          <a:bodyPr>
            <a:normAutofit/>
          </a:bodyPr>
          <a:lstStyle/>
          <a:p>
            <a:r>
              <a:rPr lang="en-US" dirty="0"/>
              <a:t>Preferred location to take a language test</a:t>
            </a:r>
          </a:p>
          <a:p>
            <a:pPr marL="0" indent="0">
              <a:buNone/>
            </a:pPr>
            <a:r>
              <a:rPr lang="en-US" b="1" dirty="0"/>
              <a:t>test center for a high-stakes test – 51%</a:t>
            </a:r>
          </a:p>
          <a:p>
            <a:pPr marL="0" indent="0">
              <a:buNone/>
            </a:pPr>
            <a:r>
              <a:rPr lang="en-US" dirty="0"/>
              <a:t>2nd best – workplace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Preferred test length	</a:t>
            </a:r>
          </a:p>
          <a:p>
            <a:pPr marL="0" indent="0">
              <a:buNone/>
            </a:pPr>
            <a:r>
              <a:rPr lang="en-US" u="sng" dirty="0"/>
              <a:t>3-3.5</a:t>
            </a:r>
            <a:r>
              <a:rPr lang="en-US" dirty="0"/>
              <a:t> hours for a full test battery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dirty="0"/>
              <a:t>NLD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9088" y="2743194"/>
            <a:ext cx="5029962" cy="4114806"/>
          </a:xfrm>
        </p:spPr>
        <p:txBody>
          <a:bodyPr>
            <a:normAutofit/>
          </a:bodyPr>
          <a:lstStyle/>
          <a:p>
            <a:r>
              <a:rPr lang="en-US" dirty="0"/>
              <a:t>Preferred location to take a language test</a:t>
            </a:r>
          </a:p>
          <a:p>
            <a:pPr marL="0" indent="0">
              <a:buNone/>
            </a:pPr>
            <a:r>
              <a:rPr lang="en-US" b="1" dirty="0"/>
              <a:t>test center for a high-stakes test – 51%</a:t>
            </a:r>
          </a:p>
          <a:p>
            <a:pPr marL="0" indent="0">
              <a:buNone/>
            </a:pPr>
            <a:r>
              <a:rPr lang="en-US" dirty="0"/>
              <a:t>2nd best – home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Preferred test length</a:t>
            </a:r>
          </a:p>
          <a:p>
            <a:pPr marL="0" indent="0">
              <a:buNone/>
            </a:pPr>
            <a:r>
              <a:rPr lang="en-US" u="sng" dirty="0"/>
              <a:t>2.5-3</a:t>
            </a:r>
            <a:r>
              <a:rPr lang="en-US" dirty="0"/>
              <a:t> hours for a full test battery</a:t>
            </a:r>
          </a:p>
        </p:txBody>
      </p:sp>
    </p:spTree>
    <p:extLst>
      <p:ext uri="{BB962C8B-B14F-4D97-AF65-F5344CB8AC3E}">
        <p14:creationId xmlns:p14="http://schemas.microsoft.com/office/powerpoint/2010/main" val="137182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Similarities &amp; differences (LAT &amp; NLD)</a:t>
            </a:r>
            <a:r>
              <a:rPr lang="lv-LV" dirty="0"/>
              <a:t> </a:t>
            </a:r>
            <a:r>
              <a:rPr lang="lv-LV" dirty="0" err="1"/>
              <a:t>continued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LAT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2743194"/>
            <a:ext cx="5448300" cy="36480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TOP 3 qualities of a language test:</a:t>
            </a:r>
          </a:p>
          <a:p>
            <a:pPr marL="457200" indent="-457200">
              <a:buAutoNum type="alphaLcParenR"/>
            </a:pPr>
            <a:r>
              <a:rPr lang="en-US" b="1" dirty="0"/>
              <a:t>no ambiguous questions or wording</a:t>
            </a:r>
          </a:p>
          <a:p>
            <a:pPr marL="457200" indent="-457200">
              <a:buAutoNum type="alphaLcParenR"/>
            </a:pPr>
            <a:r>
              <a:rPr lang="en-US" b="1" dirty="0"/>
              <a:t>authentic (measuring relevant/real-world competences) </a:t>
            </a:r>
            <a:endParaRPr lang="lv-LV" b="1" dirty="0"/>
          </a:p>
          <a:p>
            <a:pPr marL="457200" indent="-457200">
              <a:buAutoNum type="alphaLcParenR"/>
            </a:pPr>
            <a:r>
              <a:rPr lang="en-US" dirty="0"/>
              <a:t>practical (easy to take/limited duration)</a:t>
            </a: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dirty="0"/>
              <a:t>NLD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7450" y="2743194"/>
            <a:ext cx="5181600" cy="41148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TOP 3 qualities of a language test:</a:t>
            </a:r>
          </a:p>
          <a:p>
            <a:pPr marL="0" indent="0">
              <a:buNone/>
            </a:pPr>
            <a:r>
              <a:rPr lang="en-US" b="1" dirty="0"/>
              <a:t>a) no ambiguous questions or wording</a:t>
            </a:r>
          </a:p>
          <a:p>
            <a:pPr marL="0" indent="0">
              <a:buNone/>
            </a:pPr>
            <a:r>
              <a:rPr lang="en-US" b="1" dirty="0"/>
              <a:t>b) authentic (measuring relevant/real-world competences)</a:t>
            </a:r>
          </a:p>
          <a:p>
            <a:pPr marL="0" indent="0">
              <a:buNone/>
            </a:pPr>
            <a:r>
              <a:rPr lang="en-US" dirty="0"/>
              <a:t>c) clear rating criteria</a:t>
            </a:r>
          </a:p>
          <a:p>
            <a:pPr marL="0" indent="0">
              <a:buNone/>
            </a:pPr>
            <a:endParaRPr lang="lv-LV" b="1" dirty="0"/>
          </a:p>
        </p:txBody>
      </p:sp>
    </p:spTree>
    <p:extLst>
      <p:ext uri="{BB962C8B-B14F-4D97-AF65-F5344CB8AC3E}">
        <p14:creationId xmlns:p14="http://schemas.microsoft.com/office/powerpoint/2010/main" val="232785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200" dirty="0"/>
              <a:t>Expectations are often preconceptions or assumptions based on </a:t>
            </a:r>
            <a:r>
              <a:rPr lang="en-US" sz="3200" dirty="0">
                <a:solidFill>
                  <a:srgbClr val="FF0000"/>
                </a:solidFill>
              </a:rPr>
              <a:t>previous experiences</a:t>
            </a:r>
            <a:r>
              <a:rPr lang="lv-LV" sz="3200" dirty="0">
                <a:solidFill>
                  <a:srgbClr val="FF0000"/>
                </a:solidFill>
              </a:rPr>
              <a:t> </a:t>
            </a:r>
            <a:r>
              <a:rPr lang="lv-LV" sz="3200" dirty="0"/>
              <a:t>–</a:t>
            </a:r>
            <a:r>
              <a:rPr lang="lv-LV" sz="3200" dirty="0">
                <a:solidFill>
                  <a:srgbClr val="FF0000"/>
                </a:solidFill>
              </a:rPr>
              <a:t> </a:t>
            </a:r>
            <a:r>
              <a:rPr lang="en-US" sz="3200" dirty="0"/>
              <a:t>test takers may use previous experiences with (language) tests as a benchmark for what they expect from you if they take your test</a:t>
            </a:r>
            <a:endParaRPr lang="lv-LV" sz="32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Success comes down to </a:t>
            </a:r>
            <a:r>
              <a:rPr lang="en-US" sz="3200" dirty="0">
                <a:solidFill>
                  <a:srgbClr val="FF0000"/>
                </a:solidFill>
              </a:rPr>
              <a:t>understanding what people want </a:t>
            </a:r>
            <a:r>
              <a:rPr lang="en-US" sz="3200" dirty="0"/>
              <a:t>and making sure they get it exactly how they expect to get it or even better than they expected.</a:t>
            </a:r>
            <a:endParaRPr lang="lv-LV" sz="3200" dirty="0"/>
          </a:p>
          <a:p>
            <a:pPr marL="0" indent="0" algn="r">
              <a:buNone/>
            </a:pPr>
            <a:r>
              <a:rPr lang="lv-LV" sz="3200" i="1" dirty="0"/>
              <a:t>(f</a:t>
            </a:r>
            <a:r>
              <a:rPr lang="en-US" sz="3200" i="1" dirty="0"/>
              <a:t>rom Gerard’s presentation</a:t>
            </a:r>
            <a:r>
              <a:rPr lang="lv-LV" sz="3200" i="1" dirty="0"/>
              <a:t>)</a:t>
            </a:r>
            <a:endParaRPr lang="en-US" sz="3200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92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Similarities &amp; differences (LAT &amp; NLD)</a:t>
            </a:r>
            <a:r>
              <a:rPr lang="lv-LV" dirty="0"/>
              <a:t> </a:t>
            </a:r>
            <a:r>
              <a:rPr lang="lv-LV" dirty="0" err="1"/>
              <a:t>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/>
              <a:t>Most test takers from both nations </a:t>
            </a:r>
            <a:r>
              <a:rPr lang="en-US" sz="3200" u="sng" dirty="0"/>
              <a:t>agree</a:t>
            </a:r>
            <a:r>
              <a:rPr lang="en-US" sz="3200" dirty="0"/>
              <a:t> that</a:t>
            </a:r>
            <a:br>
              <a:rPr lang="en-US" sz="3200" i="1" dirty="0"/>
            </a:br>
            <a:endParaRPr lang="en-US" sz="3200" dirty="0"/>
          </a:p>
          <a:p>
            <a:r>
              <a:rPr lang="en-US" sz="3200" b="1" dirty="0"/>
              <a:t>dictionaries or a spell checker should be allowed</a:t>
            </a:r>
            <a:r>
              <a:rPr lang="lv-LV" sz="3200" b="1" dirty="0"/>
              <a:t> </a:t>
            </a:r>
            <a:r>
              <a:rPr lang="en-US" sz="3200" b="1" dirty="0"/>
              <a:t>on a writing test</a:t>
            </a:r>
            <a:r>
              <a:rPr lang="lv-LV" sz="3200" b="1" dirty="0"/>
              <a:t>; </a:t>
            </a:r>
          </a:p>
          <a:p>
            <a:r>
              <a:rPr lang="en-US" sz="3200" b="1" dirty="0"/>
              <a:t>listening tests should</a:t>
            </a:r>
            <a:r>
              <a:rPr lang="lv-LV" sz="3200" b="1" i="1" dirty="0"/>
              <a:t> </a:t>
            </a:r>
            <a:r>
              <a:rPr lang="en-US" sz="3200" b="1" dirty="0"/>
              <a:t>include video items</a:t>
            </a:r>
            <a:r>
              <a:rPr lang="lv-LV" sz="3200" b="1" dirty="0"/>
              <a:t>;</a:t>
            </a:r>
          </a:p>
          <a:p>
            <a:r>
              <a:rPr lang="en-US" sz="3200" b="1" dirty="0"/>
              <a:t>it is easier to read a long text on paper than on a screen</a:t>
            </a:r>
            <a:endParaRPr lang="lv-LV" sz="3200" b="1" dirty="0"/>
          </a:p>
          <a:p>
            <a:pPr marL="0" indent="0">
              <a:buNone/>
            </a:pPr>
            <a:endParaRPr lang="lv-LV" sz="3100" dirty="0"/>
          </a:p>
        </p:txBody>
      </p:sp>
    </p:spTree>
    <p:extLst>
      <p:ext uri="{BB962C8B-B14F-4D97-AF65-F5344CB8AC3E}">
        <p14:creationId xmlns:p14="http://schemas.microsoft.com/office/powerpoint/2010/main" val="78062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Similarities &amp; differences (LAT &amp; NLD)</a:t>
            </a:r>
            <a:r>
              <a:rPr lang="lv-LV" dirty="0"/>
              <a:t> </a:t>
            </a:r>
            <a:r>
              <a:rPr lang="lv-LV" dirty="0" err="1"/>
              <a:t>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500" dirty="0"/>
              <a:t>Most test takers from both nations </a:t>
            </a:r>
            <a:r>
              <a:rPr lang="en-US" sz="3500" u="sng" dirty="0"/>
              <a:t>disagree</a:t>
            </a:r>
            <a:r>
              <a:rPr lang="en-US" sz="3500" dirty="0"/>
              <a:t> with the following statements: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3200" b="1" dirty="0"/>
              <a:t>I'd perform better on a speaking test with an avatar than with a human interlocutor</a:t>
            </a:r>
          </a:p>
          <a:p>
            <a:r>
              <a:rPr lang="en-US" sz="3200" b="1" dirty="0"/>
              <a:t>it is important that I can take the exam on a mobile device</a:t>
            </a:r>
          </a:p>
          <a:p>
            <a:r>
              <a:rPr lang="en-US" sz="3200" b="1" dirty="0"/>
              <a:t>the computer can reliably rate my productive language skills</a:t>
            </a:r>
          </a:p>
        </p:txBody>
      </p:sp>
    </p:spTree>
    <p:extLst>
      <p:ext uri="{BB962C8B-B14F-4D97-AF65-F5344CB8AC3E}">
        <p14:creationId xmlns:p14="http://schemas.microsoft.com/office/powerpoint/2010/main" val="334869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Way forward – introducing computer-delivered reading &amp; listening tests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Information and communication are crucial to engage stakeholders:</a:t>
            </a:r>
          </a:p>
          <a:p>
            <a:r>
              <a:rPr lang="en-US" dirty="0"/>
              <a:t>testers;</a:t>
            </a:r>
          </a:p>
          <a:p>
            <a:r>
              <a:rPr lang="en-US" dirty="0"/>
              <a:t>test takers; </a:t>
            </a:r>
          </a:p>
          <a:p>
            <a:r>
              <a:rPr lang="en-US" dirty="0"/>
              <a:t>teachers;</a:t>
            </a:r>
          </a:p>
          <a:p>
            <a:r>
              <a:rPr lang="en-US" dirty="0"/>
              <a:t>the school/TRADOC, etc.</a:t>
            </a:r>
            <a:br>
              <a:rPr lang="lv-LV" dirty="0"/>
            </a:br>
            <a:endParaRPr lang="lv-LV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1164" y="2605504"/>
            <a:ext cx="5102995" cy="425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17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Plan – to introduce computer-delivered reading &amp; listening tests in the Latvian NAF Language School</a:t>
            </a:r>
            <a:br>
              <a:rPr lang="en-US" sz="3200" dirty="0"/>
            </a:br>
            <a:br>
              <a:rPr lang="en-US" sz="3200" dirty="0"/>
            </a:br>
            <a:r>
              <a:rPr lang="en-US" sz="3200" b="1" dirty="0"/>
              <a:t>Mixed reactions to the plan</a:t>
            </a:r>
          </a:p>
        </p:txBody>
      </p:sp>
    </p:spTree>
    <p:extLst>
      <p:ext uri="{BB962C8B-B14F-4D97-AF65-F5344CB8AC3E}">
        <p14:creationId xmlns:p14="http://schemas.microsoft.com/office/powerpoint/2010/main" val="200061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3200" dirty="0"/>
              <a:t>D</a:t>
            </a:r>
            <a:r>
              <a:rPr lang="en-US" sz="3200" noProof="0" dirty="0" err="1"/>
              <a:t>igitally</a:t>
            </a:r>
            <a:r>
              <a:rPr lang="lv-LV" sz="3200" noProof="0" dirty="0"/>
              <a:t>,</a:t>
            </a:r>
            <a:r>
              <a:rPr lang="en-US" sz="3200" noProof="0" dirty="0"/>
              <a:t> in Latvian (in different locations)</a:t>
            </a:r>
            <a:br>
              <a:rPr lang="en-US" sz="3200" dirty="0"/>
            </a:br>
            <a:endParaRPr lang="en-US" sz="3200" dirty="0"/>
          </a:p>
          <a:p>
            <a:pPr marL="0" indent="0">
              <a:buNone/>
            </a:pPr>
            <a:r>
              <a:rPr lang="en-US" sz="3200" dirty="0"/>
              <a:t>142 respondents</a:t>
            </a:r>
          </a:p>
          <a:p>
            <a:pPr marL="0" indent="0">
              <a:buNone/>
            </a:pPr>
            <a:r>
              <a:rPr lang="en-US" sz="3200" dirty="0"/>
              <a:t>• officers &amp; civilians 24%</a:t>
            </a:r>
          </a:p>
          <a:p>
            <a:pPr marL="0" indent="0">
              <a:buNone/>
            </a:pPr>
            <a:r>
              <a:rPr lang="en-US" sz="3200" dirty="0"/>
              <a:t>• NCOs 76% (including 1st-year cadets 40%)</a:t>
            </a:r>
          </a:p>
          <a:p>
            <a:r>
              <a:rPr lang="en-US" sz="3200" dirty="0"/>
              <a:t>proficiency levels from 0/0+ to 3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6660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Survey</a:t>
            </a:r>
            <a:r>
              <a:rPr lang="lv-LV" dirty="0"/>
              <a:t> </a:t>
            </a:r>
            <a:r>
              <a:rPr lang="lv-LV" dirty="0" err="1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100" dirty="0"/>
              <a:t>How would you like your language test to be administered? (tick one)</a:t>
            </a:r>
          </a:p>
          <a:p>
            <a:pPr marL="0" indent="0">
              <a:buNone/>
            </a:pPr>
            <a:r>
              <a:rPr lang="en-US" sz="3100" dirty="0"/>
              <a:t>For which reason(s) do you prefer digital tests? (more than one answer possible)</a:t>
            </a:r>
          </a:p>
          <a:p>
            <a:pPr marL="0" indent="0">
              <a:buNone/>
            </a:pPr>
            <a:r>
              <a:rPr lang="en-US" sz="3100" dirty="0"/>
              <a:t>What are your main concerns about digital tests? (more than one answer possible)</a:t>
            </a:r>
          </a:p>
          <a:p>
            <a:pPr marL="0" indent="0">
              <a:buNone/>
            </a:pPr>
            <a:r>
              <a:rPr lang="en-US" sz="3100" dirty="0"/>
              <a:t>How important is it to you that the following language skills are tested digitally? (circle one for each skill)</a:t>
            </a:r>
          </a:p>
          <a:p>
            <a:pPr marL="0" indent="0">
              <a:buNone/>
            </a:pPr>
            <a:r>
              <a:rPr lang="en-US" sz="3100" dirty="0"/>
              <a:t>What is your preferred location to take a high-stakes language test (i.e. a test with major consequences</a:t>
            </a:r>
          </a:p>
          <a:p>
            <a:pPr marL="0" indent="0">
              <a:buNone/>
            </a:pPr>
            <a:r>
              <a:rPr lang="en-US" sz="3100" dirty="0"/>
              <a:t>In your opinion, what are the most important qualities of a language test? (select no more than three)</a:t>
            </a:r>
            <a:endParaRPr lang="lv-LV" sz="3100" dirty="0"/>
          </a:p>
          <a:p>
            <a:pPr marL="0" indent="0">
              <a:buNone/>
            </a:pPr>
            <a:r>
              <a:rPr lang="lv-LV" sz="3100" dirty="0" err="1"/>
              <a:t>etc</a:t>
            </a:r>
            <a:r>
              <a:rPr lang="lv-LV" sz="3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5691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would you like your language test to be administered?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3124976"/>
              </p:ext>
            </p:extLst>
          </p:nvPr>
        </p:nvGraphicFramePr>
        <p:xfrm>
          <a:off x="1279525" y="2190750"/>
          <a:ext cx="9629775" cy="3986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9540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would you like your language test to be administered?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err="1"/>
              <a:t>by</a:t>
            </a:r>
            <a:r>
              <a:rPr lang="lv-LV" dirty="0"/>
              <a:t> RANK</a:t>
            </a:r>
            <a:endParaRPr lang="en-US" dirty="0"/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64267729"/>
              </p:ext>
            </p:extLst>
          </p:nvPr>
        </p:nvGraphicFramePr>
        <p:xfrm>
          <a:off x="95250" y="2743200"/>
          <a:ext cx="5362575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dirty="0" err="1"/>
              <a:t>by</a:t>
            </a:r>
            <a:r>
              <a:rPr lang="lv-LV" dirty="0"/>
              <a:t> AGE</a:t>
            </a:r>
            <a:endParaRPr lang="en-US" dirty="0"/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503066724"/>
              </p:ext>
            </p:extLst>
          </p:nvPr>
        </p:nvGraphicFramePr>
        <p:xfrm>
          <a:off x="6419850" y="2743199"/>
          <a:ext cx="5457825" cy="4013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6238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which reason(s) do you prefer digital tests? (more than one answer possible)</a:t>
            </a:r>
            <a:r>
              <a:rPr lang="lv-LV" dirty="0"/>
              <a:t>  TOP 3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7109776"/>
              </p:ext>
            </p:extLst>
          </p:nvPr>
        </p:nvGraphicFramePr>
        <p:xfrm>
          <a:off x="423513" y="2190750"/>
          <a:ext cx="11425186" cy="466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4928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ducational subjects 16x9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0001127.potx" id="{6B18C398-4F76-4BDC-B8A4-D02A96E0AA82}" vid="{FBF1AC64-E511-41D2-AA23-0E693E79CD77}"/>
    </a:ext>
  </a:extLst>
</a:theme>
</file>

<file path=ppt/theme/theme2.xml><?xml version="1.0" encoding="utf-8"?>
<a:theme xmlns:a="http://schemas.openxmlformats.org/drawingml/2006/main" name="Office Them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Educational subjects presentation, chalkboard illustrations design (widescreen)</Template>
  <TotalTime>809</TotalTime>
  <Words>1348</Words>
  <Application>Microsoft Office PowerPoint</Application>
  <PresentationFormat>Widescreen</PresentationFormat>
  <Paragraphs>177</Paragraphs>
  <Slides>32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Calibri</vt:lpstr>
      <vt:lpstr>Wingdings</vt:lpstr>
      <vt:lpstr>Educational subjects 16x9</vt:lpstr>
      <vt:lpstr>A sequel to ‘Changing expectations of the testing population’ by G. Seinhorst – Latvian experience</vt:lpstr>
      <vt:lpstr>AGENDA</vt:lpstr>
      <vt:lpstr>Background</vt:lpstr>
      <vt:lpstr>Background</vt:lpstr>
      <vt:lpstr>Survey</vt:lpstr>
      <vt:lpstr>Survey Questions</vt:lpstr>
      <vt:lpstr>How would you like your language test to be administered?</vt:lpstr>
      <vt:lpstr>How would you like your language test to be administered?</vt:lpstr>
      <vt:lpstr>For which reason(s) do you prefer digital tests? (more than one answer possible)  TOP 3</vt:lpstr>
      <vt:lpstr>What are your main concerns about digital tests? (more than one answer possible) TOP 3 </vt:lpstr>
      <vt:lpstr>What are your main concerns about digital tests?</vt:lpstr>
      <vt:lpstr>How important is it to you that the following language skills are tested digitally?</vt:lpstr>
      <vt:lpstr>How important is it to you that the following language skills are tested digitally?</vt:lpstr>
      <vt:lpstr>What is your preferred location to take a language test?</vt:lpstr>
      <vt:lpstr>What is your preferred location to take a language test? (select one) </vt:lpstr>
      <vt:lpstr>In your opinion, what is the ideal test length?</vt:lpstr>
      <vt:lpstr>In your opinion, what is the ideal LISTENING test length?</vt:lpstr>
      <vt:lpstr>In your opinion, what is the ideal test length?</vt:lpstr>
      <vt:lpstr>How much do you agree or disagree with the following statements?</vt:lpstr>
      <vt:lpstr>How much do you agree or disagree with the following statement?</vt:lpstr>
      <vt:lpstr>In your opinion, what are the most important qualities of a language test?  TOP 6</vt:lpstr>
      <vt:lpstr>It is important that a language test measures competence that is relevant for my job</vt:lpstr>
      <vt:lpstr>Average response time (in minutes)</vt:lpstr>
      <vt:lpstr>Main outcomes</vt:lpstr>
      <vt:lpstr>Main outcomes</vt:lpstr>
      <vt:lpstr>Similarities &amp; differences (LAT &amp; NLD)</vt:lpstr>
      <vt:lpstr>Similarities &amp; differences (LAT &amp; NLD) continued</vt:lpstr>
      <vt:lpstr>Similarities &amp; differences (LAT &amp; NLD) continued</vt:lpstr>
      <vt:lpstr>Similarities &amp; differences (LAT &amp; NLD) continued</vt:lpstr>
      <vt:lpstr>Similarities &amp; differences (LAT &amp; NLD) continued</vt:lpstr>
      <vt:lpstr>Similarities &amp; differences (LAT &amp; NLD) continued</vt:lpstr>
      <vt:lpstr>Way forward – introducing computer-delivered reading &amp; listening tests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sequel to ‘Changing expectations of the testing population’ by G. Seinhorst – Latvian experience</dc:title>
  <dc:creator>Inga Farte-Zalite</dc:creator>
  <cp:lastModifiedBy>Inga FZ</cp:lastModifiedBy>
  <cp:revision>105</cp:revision>
  <cp:lastPrinted>2022-09-02T10:22:41Z</cp:lastPrinted>
  <dcterms:created xsi:type="dcterms:W3CDTF">2022-07-05T07:57:58Z</dcterms:created>
  <dcterms:modified xsi:type="dcterms:W3CDTF">2022-09-06T21:03:07Z</dcterms:modified>
</cp:coreProperties>
</file>