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79" r:id="rId5"/>
    <p:sldId id="292" r:id="rId6"/>
    <p:sldId id="289" r:id="rId7"/>
    <p:sldId id="290" r:id="rId8"/>
    <p:sldId id="295" r:id="rId9"/>
    <p:sldId id="288" r:id="rId10"/>
    <p:sldId id="263" r:id="rId11"/>
    <p:sldId id="256" r:id="rId12"/>
    <p:sldId id="269" r:id="rId13"/>
    <p:sldId id="270" r:id="rId14"/>
    <p:sldId id="267" r:id="rId15"/>
    <p:sldId id="274" r:id="rId16"/>
    <p:sldId id="271" r:id="rId17"/>
    <p:sldId id="272" r:id="rId18"/>
    <p:sldId id="293" r:id="rId19"/>
    <p:sldId id="294" r:id="rId20"/>
    <p:sldId id="277" r:id="rId21"/>
    <p:sldId id="275" r:id="rId22"/>
    <p:sldId id="291" r:id="rId23"/>
  </p:sldIdLst>
  <p:sldSz cx="9144000" cy="6858000" type="screen4x3"/>
  <p:notesSz cx="6797675" cy="99282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BBBBDB-B719-4700-BE79-867BAF11D5B6}" v="5" dt="2022-10-16T22:27:31.2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43" autoAdjust="0"/>
    <p:restoredTop sz="94660"/>
  </p:normalViewPr>
  <p:slideViewPr>
    <p:cSldViewPr>
      <p:cViewPr varScale="1">
        <p:scale>
          <a:sx n="88" d="100"/>
          <a:sy n="88" d="100"/>
        </p:scale>
        <p:origin x="1233" y="60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ka Dähn" userId="be513a2a-f9f1-4f93-a7ea-d4be9721dff0" providerId="ADAL" clId="{18BBBBDB-B719-4700-BE79-867BAF11D5B6}"/>
    <pc:docChg chg="custSel addSld delSld modSld sldOrd">
      <pc:chgData name="Anika Dähn" userId="be513a2a-f9f1-4f93-a7ea-d4be9721dff0" providerId="ADAL" clId="{18BBBBDB-B719-4700-BE79-867BAF11D5B6}" dt="2022-10-16T22:27:51.686" v="1092" actId="5793"/>
      <pc:docMkLst>
        <pc:docMk/>
      </pc:docMkLst>
      <pc:sldChg chg="modSp mod">
        <pc:chgData name="Anika Dähn" userId="be513a2a-f9f1-4f93-a7ea-d4be9721dff0" providerId="ADAL" clId="{18BBBBDB-B719-4700-BE79-867BAF11D5B6}" dt="2022-10-16T21:46:31.234" v="239" actId="114"/>
        <pc:sldMkLst>
          <pc:docMk/>
          <pc:sldMk cId="4221597570" sldId="267"/>
        </pc:sldMkLst>
        <pc:spChg chg="mod">
          <ac:chgData name="Anika Dähn" userId="be513a2a-f9f1-4f93-a7ea-d4be9721dff0" providerId="ADAL" clId="{18BBBBDB-B719-4700-BE79-867BAF11D5B6}" dt="2022-10-16T21:46:31.234" v="239" actId="114"/>
          <ac:spMkLst>
            <pc:docMk/>
            <pc:sldMk cId="4221597570" sldId="267"/>
            <ac:spMk id="5" creationId="{8C606BC3-BA3C-85CC-C166-D49C5CB0619A}"/>
          </ac:spMkLst>
        </pc:spChg>
      </pc:sldChg>
      <pc:sldChg chg="modSp mod">
        <pc:chgData name="Anika Dähn" userId="be513a2a-f9f1-4f93-a7ea-d4be9721dff0" providerId="ADAL" clId="{18BBBBDB-B719-4700-BE79-867BAF11D5B6}" dt="2022-10-16T21:48:28.010" v="303" actId="20577"/>
        <pc:sldMkLst>
          <pc:docMk/>
          <pc:sldMk cId="2884229550" sldId="271"/>
        </pc:sldMkLst>
        <pc:spChg chg="mod">
          <ac:chgData name="Anika Dähn" userId="be513a2a-f9f1-4f93-a7ea-d4be9721dff0" providerId="ADAL" clId="{18BBBBDB-B719-4700-BE79-867BAF11D5B6}" dt="2022-10-16T21:48:28.010" v="303" actId="20577"/>
          <ac:spMkLst>
            <pc:docMk/>
            <pc:sldMk cId="2884229550" sldId="271"/>
            <ac:spMk id="3" creationId="{85D4A854-8607-ED1F-4999-00E4433389AC}"/>
          </ac:spMkLst>
        </pc:spChg>
      </pc:sldChg>
      <pc:sldChg chg="modSp">
        <pc:chgData name="Anika Dähn" userId="be513a2a-f9f1-4f93-a7ea-d4be9721dff0" providerId="ADAL" clId="{18BBBBDB-B719-4700-BE79-867BAF11D5B6}" dt="2022-10-16T22:27:31.282" v="1091" actId="1076"/>
        <pc:sldMkLst>
          <pc:docMk/>
          <pc:sldMk cId="2476110157" sldId="279"/>
        </pc:sldMkLst>
        <pc:spChg chg="mod">
          <ac:chgData name="Anika Dähn" userId="be513a2a-f9f1-4f93-a7ea-d4be9721dff0" providerId="ADAL" clId="{18BBBBDB-B719-4700-BE79-867BAF11D5B6}" dt="2022-10-16T22:27:31.282" v="1091" actId="1076"/>
          <ac:spMkLst>
            <pc:docMk/>
            <pc:sldMk cId="2476110157" sldId="279"/>
            <ac:spMk id="3" creationId="{CC1C8527-01EE-4F94-BD5C-38B3069C63A7}"/>
          </ac:spMkLst>
        </pc:spChg>
      </pc:sldChg>
      <pc:sldChg chg="modSp mod">
        <pc:chgData name="Anika Dähn" userId="be513a2a-f9f1-4f93-a7ea-d4be9721dff0" providerId="ADAL" clId="{18BBBBDB-B719-4700-BE79-867BAF11D5B6}" dt="2022-10-16T22:27:51.686" v="1092" actId="5793"/>
        <pc:sldMkLst>
          <pc:docMk/>
          <pc:sldMk cId="10023900" sldId="289"/>
        </pc:sldMkLst>
        <pc:spChg chg="mod">
          <ac:chgData name="Anika Dähn" userId="be513a2a-f9f1-4f93-a7ea-d4be9721dff0" providerId="ADAL" clId="{18BBBBDB-B719-4700-BE79-867BAF11D5B6}" dt="2022-10-16T22:27:51.686" v="1092" actId="5793"/>
          <ac:spMkLst>
            <pc:docMk/>
            <pc:sldMk cId="10023900" sldId="289"/>
            <ac:spMk id="3" creationId="{9044D282-8C67-4405-83A4-A17255E9DF6F}"/>
          </ac:spMkLst>
        </pc:spChg>
      </pc:sldChg>
      <pc:sldChg chg="modSp mod">
        <pc:chgData name="Anika Dähn" userId="be513a2a-f9f1-4f93-a7ea-d4be9721dff0" providerId="ADAL" clId="{18BBBBDB-B719-4700-BE79-867BAF11D5B6}" dt="2022-10-16T22:23:55.383" v="1034" actId="20577"/>
        <pc:sldMkLst>
          <pc:docMk/>
          <pc:sldMk cId="4141083428" sldId="291"/>
        </pc:sldMkLst>
        <pc:spChg chg="mod">
          <ac:chgData name="Anika Dähn" userId="be513a2a-f9f1-4f93-a7ea-d4be9721dff0" providerId="ADAL" clId="{18BBBBDB-B719-4700-BE79-867BAF11D5B6}" dt="2022-10-16T22:23:55.383" v="1034" actId="20577"/>
          <ac:spMkLst>
            <pc:docMk/>
            <pc:sldMk cId="4141083428" sldId="291"/>
            <ac:spMk id="3" creationId="{766D0EC9-B0E7-4718-9640-1C4E731503E7}"/>
          </ac:spMkLst>
        </pc:spChg>
      </pc:sldChg>
      <pc:sldChg chg="ord modAnim">
        <pc:chgData name="Anika Dähn" userId="be513a2a-f9f1-4f93-a7ea-d4be9721dff0" providerId="ADAL" clId="{18BBBBDB-B719-4700-BE79-867BAF11D5B6}" dt="2022-10-16T22:02:54.471" v="773"/>
        <pc:sldMkLst>
          <pc:docMk/>
          <pc:sldMk cId="1320803703" sldId="295"/>
        </pc:sldMkLst>
      </pc:sldChg>
      <pc:sldChg chg="del">
        <pc:chgData name="Anika Dähn" userId="be513a2a-f9f1-4f93-a7ea-d4be9721dff0" providerId="ADAL" clId="{18BBBBDB-B719-4700-BE79-867BAF11D5B6}" dt="2022-10-16T21:41:41.216" v="1" actId="2696"/>
        <pc:sldMkLst>
          <pc:docMk/>
          <pc:sldMk cId="2059642980" sldId="296"/>
        </pc:sldMkLst>
      </pc:sldChg>
      <pc:sldChg chg="delSp modSp new del mod">
        <pc:chgData name="Anika Dähn" userId="be513a2a-f9f1-4f93-a7ea-d4be9721dff0" providerId="ADAL" clId="{18BBBBDB-B719-4700-BE79-867BAF11D5B6}" dt="2022-10-16T22:02:09.748" v="771" actId="2696"/>
        <pc:sldMkLst>
          <pc:docMk/>
          <pc:sldMk cId="3420985835" sldId="296"/>
        </pc:sldMkLst>
        <pc:spChg chg="del">
          <ac:chgData name="Anika Dähn" userId="be513a2a-f9f1-4f93-a7ea-d4be9721dff0" providerId="ADAL" clId="{18BBBBDB-B719-4700-BE79-867BAF11D5B6}" dt="2022-10-16T21:56:44.455" v="549" actId="478"/>
          <ac:spMkLst>
            <pc:docMk/>
            <pc:sldMk cId="3420985835" sldId="296"/>
            <ac:spMk id="2" creationId="{30D0D3DA-2A0D-D33B-3E2C-259FF2B0B101}"/>
          </ac:spMkLst>
        </pc:spChg>
        <pc:spChg chg="mod">
          <ac:chgData name="Anika Dähn" userId="be513a2a-f9f1-4f93-a7ea-d4be9721dff0" providerId="ADAL" clId="{18BBBBDB-B719-4700-BE79-867BAF11D5B6}" dt="2022-10-16T22:00:48.831" v="770" actId="20577"/>
          <ac:spMkLst>
            <pc:docMk/>
            <pc:sldMk cId="3420985835" sldId="296"/>
            <ac:spMk id="3" creationId="{919A2789-594C-D659-AD66-ADA7DCDA1E3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C872CB65-6E56-49B6-BB2B-129BA1743F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BILC Testing Workshop – Bonn 2022</a:t>
            </a: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1F0903C-1BB5-42A7-B70D-86DA8DBA58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C4A0E8-70B0-4515-8C44-E1EB2785489E}" type="datetimeFigureOut">
              <a:rPr lang="de-DE" smtClean="0"/>
              <a:t>17.10.2022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ABD8370-EF45-4EE0-9795-965A5921450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F21341B-1CF9-48EE-9C45-A13FE72765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C2C22A-88EC-418F-B52B-2BA7A08436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7637983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US" altLang="de-DE"/>
              <a:t>BILC Testing Workshop – Bonn 2022</a:t>
            </a:r>
            <a:endParaRPr lang="de-DE" alt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/>
              <a:t>Textmasterformate durch Klicken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45FCF9F-FC9F-42AE-8714-D00A85481D4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43567814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Stavanger Declaration: 2018, </a:t>
            </a:r>
            <a:r>
              <a:rPr lang="de-DE" dirty="0" err="1"/>
              <a:t>research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impact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digitalisation</a:t>
            </a:r>
            <a:r>
              <a:rPr lang="de-DE" dirty="0"/>
              <a:t> on </a:t>
            </a:r>
            <a:r>
              <a:rPr lang="de-DE" dirty="0" err="1"/>
              <a:t>reading</a:t>
            </a:r>
            <a:r>
              <a:rPr lang="de-DE" dirty="0"/>
              <a:t> </a:t>
            </a:r>
            <a:r>
              <a:rPr lang="de-DE" dirty="0" err="1"/>
              <a:t>practices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c. 200 </a:t>
            </a:r>
            <a:r>
              <a:rPr lang="de-DE" dirty="0" err="1"/>
              <a:t>scholars</a:t>
            </a:r>
            <a:r>
              <a:rPr lang="de-DE" dirty="0"/>
              <a:t> and </a:t>
            </a:r>
            <a:r>
              <a:rPr lang="de-DE" dirty="0" err="1"/>
              <a:t>scientists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reading</a:t>
            </a:r>
            <a:r>
              <a:rPr lang="de-DE" dirty="0"/>
              <a:t>, </a:t>
            </a:r>
            <a:r>
              <a:rPr lang="de-DE" dirty="0" err="1"/>
              <a:t>publishing</a:t>
            </a:r>
            <a:r>
              <a:rPr lang="de-DE" dirty="0"/>
              <a:t> and </a:t>
            </a:r>
            <a:r>
              <a:rPr lang="de-DE" dirty="0" err="1"/>
              <a:t>literacy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across</a:t>
            </a:r>
            <a:r>
              <a:rPr lang="de-DE" dirty="0"/>
              <a:t> Europe =&gt;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skimming</a:t>
            </a:r>
            <a:r>
              <a:rPr lang="de-DE" dirty="0"/>
              <a:t>!</a:t>
            </a: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altLang="de-DE"/>
              <a:t>BILC Testing Workshop – Bonn 2022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61714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Pictures </a:t>
            </a:r>
            <a:r>
              <a:rPr lang="de-DE" dirty="0" err="1"/>
              <a:t>are</a:t>
            </a:r>
            <a:r>
              <a:rPr lang="de-DE" dirty="0"/>
              <a:t> expensive (</a:t>
            </a:r>
            <a:r>
              <a:rPr lang="de-DE" dirty="0" err="1"/>
              <a:t>copyright</a:t>
            </a:r>
            <a:r>
              <a:rPr lang="de-DE" dirty="0"/>
              <a:t>, </a:t>
            </a:r>
            <a:r>
              <a:rPr lang="de-DE" dirty="0" err="1"/>
              <a:t>printing</a:t>
            </a:r>
            <a:r>
              <a:rPr lang="de-DE" dirty="0"/>
              <a:t>)</a:t>
            </a: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altLang="de-DE"/>
              <a:t>BILC Testing Workshop – Bonn 2022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93193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Level </a:t>
            </a:r>
            <a:r>
              <a:rPr lang="de-DE" dirty="0" err="1"/>
              <a:t>descriptors</a:t>
            </a:r>
            <a:r>
              <a:rPr lang="de-DE" dirty="0"/>
              <a:t> and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types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just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discussed</a:t>
            </a:r>
            <a:r>
              <a:rPr lang="de-DE" dirty="0"/>
              <a:t> SBE</a:t>
            </a: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altLang="de-DE"/>
              <a:t>BILC Testing Workshop – Bonn 2022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18003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Development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writing</a:t>
            </a:r>
            <a:r>
              <a:rPr lang="de-DE" dirty="0"/>
              <a:t> </a:t>
            </a:r>
            <a:r>
              <a:rPr lang="de-DE" dirty="0" err="1"/>
              <a:t>tasks</a:t>
            </a:r>
            <a:r>
              <a:rPr lang="de-DE" dirty="0"/>
              <a:t> </a:t>
            </a:r>
            <a:r>
              <a:rPr lang="de-DE" dirty="0" err="1"/>
              <a:t>level</a:t>
            </a:r>
            <a:r>
              <a:rPr lang="de-DE" dirty="0"/>
              <a:t> 1 in Germany. </a:t>
            </a:r>
            <a:r>
              <a:rPr lang="de-DE" b="1" dirty="0" err="1"/>
              <a:t>What</a:t>
            </a:r>
            <a:r>
              <a:rPr lang="de-DE" b="1" dirty="0"/>
              <a:t> </a:t>
            </a:r>
            <a:r>
              <a:rPr lang="de-DE" b="1" dirty="0" err="1"/>
              <a:t>problems</a:t>
            </a:r>
            <a:r>
              <a:rPr lang="de-DE" b="1" dirty="0"/>
              <a:t> do </a:t>
            </a:r>
            <a:r>
              <a:rPr lang="de-DE" b="1" dirty="0" err="1"/>
              <a:t>you</a:t>
            </a:r>
            <a:r>
              <a:rPr lang="de-DE" b="1" dirty="0"/>
              <a:t> </a:t>
            </a:r>
            <a:r>
              <a:rPr lang="de-DE" b="1" dirty="0" err="1"/>
              <a:t>see</a:t>
            </a:r>
            <a:r>
              <a:rPr lang="de-DE" b="1" dirty="0"/>
              <a:t> </a:t>
            </a:r>
            <a:r>
              <a:rPr lang="de-DE" b="1" dirty="0" err="1"/>
              <a:t>with</a:t>
            </a:r>
            <a:r>
              <a:rPr lang="de-DE" b="1" dirty="0"/>
              <a:t> </a:t>
            </a:r>
            <a:r>
              <a:rPr lang="de-DE" b="1" dirty="0" err="1"/>
              <a:t>this</a:t>
            </a:r>
            <a:r>
              <a:rPr lang="de-DE" b="1" dirty="0"/>
              <a:t> </a:t>
            </a:r>
            <a:r>
              <a:rPr lang="de-DE" b="1" dirty="0" err="1"/>
              <a:t>task</a:t>
            </a:r>
            <a:r>
              <a:rPr lang="de-DE" b="1" dirty="0"/>
              <a:t>?</a:t>
            </a:r>
          </a:p>
          <a:p>
            <a:pPr marL="171450" indent="-171450">
              <a:buFontTx/>
              <a:buChar char="-"/>
            </a:pPr>
            <a:r>
              <a:rPr lang="de-DE" dirty="0"/>
              <a:t>Writing </a:t>
            </a:r>
            <a:r>
              <a:rPr lang="de-DE" dirty="0" err="1"/>
              <a:t>intentions</a:t>
            </a:r>
            <a:r>
              <a:rPr lang="de-DE" dirty="0"/>
              <a:t> = </a:t>
            </a:r>
            <a:r>
              <a:rPr lang="de-DE" dirty="0" err="1"/>
              <a:t>template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translate</a:t>
            </a:r>
            <a:endParaRPr lang="de-DE" dirty="0"/>
          </a:p>
          <a:p>
            <a:pPr marL="171450" indent="-171450">
              <a:buFontTx/>
              <a:buChar char="-"/>
            </a:pP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type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tasks</a:t>
            </a:r>
            <a:r>
              <a:rPr lang="de-DE" dirty="0"/>
              <a:t> </a:t>
            </a:r>
            <a:r>
              <a:rPr lang="de-DE" dirty="0" err="1"/>
              <a:t>reaquired</a:t>
            </a:r>
            <a:r>
              <a:rPr lang="de-DE" dirty="0"/>
              <a:t>, </a:t>
            </a:r>
            <a:r>
              <a:rPr lang="de-DE" dirty="0" err="1"/>
              <a:t>level</a:t>
            </a:r>
            <a:r>
              <a:rPr lang="de-DE" dirty="0"/>
              <a:t> 2 </a:t>
            </a:r>
            <a:r>
              <a:rPr lang="de-DE" dirty="0" err="1"/>
              <a:t>onle</a:t>
            </a:r>
            <a:r>
              <a:rPr lang="de-DE" dirty="0"/>
              <a:t> 1: </a:t>
            </a:r>
            <a:r>
              <a:rPr lang="de-DE" dirty="0" err="1"/>
              <a:t>too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production</a:t>
            </a:r>
            <a:r>
              <a:rPr lang="de-DE" dirty="0"/>
              <a:t>!</a:t>
            </a:r>
          </a:p>
          <a:p>
            <a:pPr marL="171450" indent="-171450">
              <a:buFontTx/>
              <a:buChar char="-"/>
            </a:pPr>
            <a:r>
              <a:rPr lang="de-DE" dirty="0" err="1"/>
              <a:t>Helpful</a:t>
            </a:r>
            <a:r>
              <a:rPr lang="de-DE" dirty="0"/>
              <a:t> </a:t>
            </a:r>
            <a:r>
              <a:rPr lang="de-DE" dirty="0" err="1"/>
              <a:t>ideas</a:t>
            </a:r>
            <a:r>
              <a:rPr lang="de-DE" dirty="0"/>
              <a:t>?</a:t>
            </a:r>
          </a:p>
          <a:p>
            <a:pPr marL="171450" indent="-171450">
              <a:buFontTx/>
              <a:buChar char="-"/>
            </a:pPr>
            <a:r>
              <a:rPr lang="de-DE" dirty="0"/>
              <a:t>Very </a:t>
            </a:r>
            <a:r>
              <a:rPr lang="de-DE" dirty="0" err="1"/>
              <a:t>long</a:t>
            </a:r>
            <a:endParaRPr lang="de-DE" dirty="0"/>
          </a:p>
          <a:p>
            <a:pPr marL="171450" indent="-171450">
              <a:buFontTx/>
              <a:buChar char="-"/>
            </a:pPr>
            <a:r>
              <a:rPr lang="de-DE" dirty="0" err="1"/>
              <a:t>coherent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necessary</a:t>
            </a:r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altLang="de-DE"/>
              <a:t>BILC Testing Workshop – Bonn 2022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12298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After review </a:t>
            </a:r>
            <a:r>
              <a:rPr lang="de-DE" dirty="0" err="1"/>
              <a:t>of</a:t>
            </a:r>
            <a:r>
              <a:rPr lang="de-DE" dirty="0"/>
              <a:t> STANG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descriptors</a:t>
            </a:r>
            <a:r>
              <a:rPr lang="de-DE" dirty="0"/>
              <a:t>,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decided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following</a:t>
            </a:r>
            <a:r>
              <a:rPr lang="de-DE" dirty="0"/>
              <a:t>:</a:t>
            </a: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altLang="de-DE"/>
              <a:t>BILC Testing Workshop – Bonn 2022</a:t>
            </a:r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5FCF9F-FC9F-42AE-8714-D00A85481D46}" type="slidenum">
              <a:rPr lang="de-DE" altLang="de-DE" smtClean="0"/>
              <a:pPr>
                <a:defRPr/>
              </a:pPr>
              <a:t>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48928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BB3F0-55D6-40F9-9065-67A75726E1F6}" type="datetime1">
              <a:rPr lang="de-DE" altLang="de-DE"/>
              <a:pPr>
                <a:defRPr/>
              </a:pPr>
              <a:t>17.10.2022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03D9B-F4AD-454E-A37C-A48E69470BC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8689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7E28F-AB96-4FB3-B68C-C44EAE62BE11}" type="datetime1">
              <a:rPr lang="de-DE" altLang="de-DE"/>
              <a:pPr>
                <a:defRPr/>
              </a:pPr>
              <a:t>17.10.2022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D5D4F-E1B7-48A1-B3F4-D5ABBEE40E9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73383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149507-F164-4B73-BD11-5DC2670FD0AE}" type="datetime1">
              <a:rPr lang="de-DE" altLang="de-DE"/>
              <a:pPr>
                <a:defRPr/>
              </a:pPr>
              <a:t>17.10.2022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66BAA-7F39-4353-8232-1654F08AB37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2242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0D94C-6858-4459-A5DD-C917F5AF4C71}" type="datetime1">
              <a:rPr lang="de-DE" altLang="de-DE"/>
              <a:pPr>
                <a:defRPr/>
              </a:pPr>
              <a:t>17.10.2022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DBBC5-DA63-419D-BB27-2911711D9D5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2383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FA754-EEC0-4F52-921D-E3AB37E69280}" type="datetime1">
              <a:rPr lang="de-DE" altLang="de-DE"/>
              <a:pPr>
                <a:defRPr/>
              </a:pPr>
              <a:t>17.10.2022</a:t>
            </a:fld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F8D33-FF59-459F-89B7-FCEE90B4C4E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44774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412875"/>
            <a:ext cx="4038600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038600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10A24-18BD-4DDC-A6BE-EDD2205C73E9}" type="datetime1">
              <a:rPr lang="de-DE" altLang="de-DE"/>
              <a:pPr>
                <a:defRPr/>
              </a:pPr>
              <a:t>17.10.2022</a:t>
            </a:fld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D0C2E-FD46-416D-9993-678B2E8DF42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25804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60544-B8E9-41C3-AB5A-8A0005E33C12}" type="datetime1">
              <a:rPr lang="de-DE" altLang="de-DE"/>
              <a:pPr>
                <a:defRPr/>
              </a:pPr>
              <a:t>17.10.2022</a:t>
            </a:fld>
            <a:endParaRPr lang="de-DE" alt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19EAE-D187-4AE3-BB4C-6A35AB83BCF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17088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DE39A-9438-4486-9056-604F673CA579}" type="datetime1">
              <a:rPr lang="de-DE" altLang="de-DE"/>
              <a:pPr>
                <a:defRPr/>
              </a:pPr>
              <a:t>17.10.2022</a:t>
            </a:fld>
            <a:endParaRPr lang="de-DE" alt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FF970-19F0-4A4E-853C-76B4716E940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43267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A8143-2A0E-417C-A061-F30D80AE6F5B}" type="datetime1">
              <a:rPr lang="de-DE" altLang="de-DE"/>
              <a:pPr>
                <a:defRPr/>
              </a:pPr>
              <a:t>17.10.2022</a:t>
            </a:fld>
            <a:endParaRPr lang="de-DE" alt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6B6B1-B56B-45A2-BF02-FD03AA3E0D7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20287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2734A-92FD-42CF-BE39-F8A2F8C39EEB}" type="datetime1">
              <a:rPr lang="de-DE" altLang="de-DE"/>
              <a:pPr>
                <a:defRPr/>
              </a:pPr>
              <a:t>17.10.2022</a:t>
            </a:fld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EFF12-4E9A-4E48-8839-EE82A473D17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23266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7E3B1-C5BB-4393-8CD6-F84946138B33}" type="datetime1">
              <a:rPr lang="de-DE" altLang="de-DE"/>
              <a:pPr>
                <a:defRPr/>
              </a:pPr>
              <a:t>17.10.2022</a:t>
            </a:fld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C8407-B0C0-4816-B596-5DE8150BD61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14875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0"/>
            <a:ext cx="9144000" cy="14843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12875"/>
            <a:ext cx="8229600" cy="4713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74146608-A44D-40EE-9D31-D6D4345FAF5F}" type="datetime1">
              <a:rPr lang="de-DE" altLang="de-DE"/>
              <a:pPr>
                <a:defRPr/>
              </a:pPr>
              <a:t>17.10.2022</a:t>
            </a:fld>
            <a:endParaRPr lang="de-DE" alt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7C359B5-8141-4478-8384-BBC8E840719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pic>
        <p:nvPicPr>
          <p:cNvPr id="2" name="Picture 13" descr="BSprA_Office_Farbe_en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908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Grafik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6192838"/>
            <a:ext cx="10382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413738-ED35-4FDB-B6C5-2EE5E4C689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052736"/>
            <a:ext cx="7772400" cy="1470025"/>
          </a:xfrm>
        </p:spPr>
        <p:txBody>
          <a:bodyPr/>
          <a:lstStyle/>
          <a:p>
            <a:r>
              <a:rPr lang="de-DE" sz="2600" dirty="0">
                <a:latin typeface="Calibri" panose="020F0502020204030204" pitchFamily="34" charset="0"/>
                <a:cs typeface="Calibri" panose="020F0502020204030204" pitchFamily="34" charset="0"/>
              </a:rPr>
              <a:t>The Development </a:t>
            </a:r>
            <a:r>
              <a:rPr lang="de-DE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Testing</a:t>
            </a:r>
            <a:r>
              <a:rPr lang="de-DE" sz="2600" dirty="0">
                <a:latin typeface="Calibri" panose="020F0502020204030204" pitchFamily="34" charset="0"/>
                <a:cs typeface="Calibri" panose="020F0502020204030204" pitchFamily="34" charset="0"/>
              </a:rPr>
              <a:t> Materials on Level 1 </a:t>
            </a:r>
            <a:r>
              <a:rPr lang="de-DE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iaw</a:t>
            </a:r>
            <a:r>
              <a:rPr lang="de-DE" sz="2600" dirty="0">
                <a:latin typeface="Calibri" panose="020F0502020204030204" pitchFamily="34" charset="0"/>
                <a:cs typeface="Calibri" panose="020F0502020204030204" pitchFamily="34" charset="0"/>
              </a:rPr>
              <a:t> STANAG 6001:</a:t>
            </a:r>
            <a:br>
              <a:rPr lang="de-DE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600" dirty="0">
                <a:latin typeface="Calibri" panose="020F0502020204030204" pitchFamily="34" charset="0"/>
                <a:cs typeface="Calibri" panose="020F0502020204030204" pitchFamily="34" charset="0"/>
              </a:rPr>
              <a:t>A New Approach </a:t>
            </a:r>
            <a:r>
              <a:rPr lang="de-DE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2600" dirty="0">
                <a:latin typeface="Calibri" panose="020F0502020204030204" pitchFamily="34" charset="0"/>
                <a:cs typeface="Calibri" panose="020F0502020204030204" pitchFamily="34" charset="0"/>
              </a:rPr>
              <a:t> Digital Age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C1C8527-01EE-4F94-BD5C-38B3069C63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1800200"/>
          </a:xfrm>
        </p:spPr>
        <p:txBody>
          <a:bodyPr/>
          <a:lstStyle/>
          <a:p>
            <a:pPr lvl="0" eaLnBrk="1" hangingPunct="1">
              <a:spcBef>
                <a:spcPct val="0"/>
              </a:spcBef>
              <a:defRPr/>
            </a:pPr>
            <a:r>
              <a:rPr lang="de-DE" sz="2000" kern="1200" dirty="0">
                <a:latin typeface="Calibri" panose="020F0502020204030204" pitchFamily="34" charset="0"/>
                <a:cs typeface="Calibri" panose="020F0502020204030204" pitchFamily="34" charset="0"/>
              </a:rPr>
              <a:t>BILC 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Professional Development Seminar</a:t>
            </a:r>
            <a:r>
              <a:rPr lang="de-DE" sz="2000" kern="1200" dirty="0">
                <a:latin typeface="Calibri" panose="020F0502020204030204" pitchFamily="34" charset="0"/>
                <a:cs typeface="Calibri" panose="020F0502020204030204" pitchFamily="34" charset="0"/>
              </a:rPr>
              <a:t> 2022</a:t>
            </a:r>
          </a:p>
          <a:p>
            <a:pPr lvl="0" eaLnBrk="1" hangingPunct="1">
              <a:spcBef>
                <a:spcPct val="0"/>
              </a:spcBef>
              <a:defRPr/>
            </a:pP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BYU, Provo, Utah, USA</a:t>
            </a:r>
          </a:p>
          <a:p>
            <a:pPr lvl="0" eaLnBrk="1" hangingPunct="1">
              <a:spcBef>
                <a:spcPct val="0"/>
              </a:spcBef>
              <a:defRPr/>
            </a:pPr>
            <a:endParaRPr lang="de-DE" sz="2000" kern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eaLnBrk="1" hangingPunct="1">
              <a:spcBef>
                <a:spcPct val="0"/>
              </a:spcBef>
              <a:defRPr/>
            </a:pPr>
            <a:r>
              <a:rPr lang="de-DE" sz="2000" kern="1200" dirty="0" err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ORR‘in</a:t>
            </a:r>
            <a:r>
              <a:rPr lang="de-DE" sz="2000" kern="12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Anika Dähn, English Teacher, Test Developer, </a:t>
            </a:r>
            <a:r>
              <a:rPr lang="de-DE" sz="2000" kern="1200" dirty="0" err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Coordinator</a:t>
            </a:r>
            <a:r>
              <a:rPr lang="de-DE" sz="2000" kern="12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kern="1200" dirty="0" err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sz="2000" kern="12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English </a:t>
            </a:r>
            <a:r>
              <a:rPr lang="de-DE" sz="2000" kern="1200" dirty="0" err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Testing</a:t>
            </a:r>
            <a:r>
              <a:rPr lang="de-DE" sz="2000" kern="12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Materials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6110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6443BC-B32A-F31F-D329-337A8063A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0337"/>
            <a:ext cx="8229600" cy="1143000"/>
          </a:xfrm>
        </p:spPr>
        <p:txBody>
          <a:bodyPr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/>
            </a:pP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BFD302-3E33-B13E-A967-F1CACB2D6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What</a:t>
            </a:r>
            <a:r>
              <a:rPr kumimoji="0" lang="de-DE" sz="1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should</a:t>
            </a:r>
            <a:r>
              <a:rPr kumimoji="0" lang="de-DE" sz="1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</a:t>
            </a:r>
            <a:r>
              <a:rPr kumimoji="0" lang="de-DE" sz="1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tasks</a:t>
            </a:r>
            <a:r>
              <a:rPr kumimoji="0" lang="de-DE" sz="1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contain</a:t>
            </a:r>
            <a:r>
              <a:rPr kumimoji="0" lang="de-DE" sz="1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 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 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Short 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description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of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situation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reason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writing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type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de-DE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What</a:t>
            </a:r>
            <a:r>
              <a:rPr kumimoji="0" lang="de-DE" sz="1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should</a:t>
            </a:r>
            <a:r>
              <a:rPr kumimoji="0" lang="de-DE" sz="1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</a:t>
            </a:r>
            <a:r>
              <a:rPr kumimoji="0" lang="de-DE" sz="1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examinee</a:t>
            </a:r>
            <a:r>
              <a:rPr kumimoji="0" lang="de-DE" sz="1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be</a:t>
            </a:r>
            <a:r>
              <a:rPr kumimoji="0" lang="de-DE" sz="1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able</a:t>
            </a:r>
            <a:r>
              <a:rPr kumimoji="0" lang="de-DE" sz="1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</a:t>
            </a:r>
            <a:r>
              <a:rPr kumimoji="0" lang="de-DE" sz="1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do?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 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Describe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objects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places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people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and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sequences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events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 (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schedules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Give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directions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report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facts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ask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simple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questions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 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Describe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plans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 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Give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reasons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 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Express 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needs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satisfaction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and 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dissatisfaction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Make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requests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things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support,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B5C3A56-70F0-9105-95D4-99ED3E25E6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10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73454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707904" y="6021288"/>
            <a:ext cx="2016224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6229724"/>
            <a:ext cx="864096" cy="598516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72214785-C419-44DF-B232-ED34294AEC66}"/>
              </a:ext>
            </a:extLst>
          </p:cNvPr>
          <p:cNvSpPr txBox="1"/>
          <p:nvPr/>
        </p:nvSpPr>
        <p:spPr>
          <a:xfrm>
            <a:off x="449542" y="1700808"/>
            <a:ext cx="8532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en-US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C606BC3-BA3C-85CC-C166-D49C5CB0619A}"/>
              </a:ext>
            </a:extLst>
          </p:cNvPr>
          <p:cNvSpPr txBox="1"/>
          <p:nvPr/>
        </p:nvSpPr>
        <p:spPr>
          <a:xfrm>
            <a:off x="359532" y="1522532"/>
            <a:ext cx="81369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>
                <a:latin typeface="Calibri" panose="020F0502020204030204" pitchFamily="34" charset="0"/>
                <a:cs typeface="Calibri" panose="020F0502020204030204" pitchFamily="34" charset="0"/>
              </a:rPr>
              <a:t>Construction </a:t>
            </a:r>
            <a:r>
              <a:rPr 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tasks</a:t>
            </a:r>
            <a:r>
              <a:rPr lang="de-DE" i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Who am I?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Where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am I? (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context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description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situation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Who am I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addressing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? (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register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type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am I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? (form,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content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aim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my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goal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am I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trying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achieve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content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do I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need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produce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Text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length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Authentic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tasks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realistic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reasons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communicate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using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specific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type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Coherence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sentence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fragments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lists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acceptable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when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types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permit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597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D68778-9010-0CC2-9F56-8B435034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0337"/>
            <a:ext cx="8229600" cy="1143000"/>
          </a:xfrm>
        </p:spPr>
        <p:txBody>
          <a:bodyPr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/>
            </a:pP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90E8541-6E94-BB6C-AA61-1F5CDE014E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Standardized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format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all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languages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taught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tested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regularly</a:t>
            </a:r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Pre-testing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Piloting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1"/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Positive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feedback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teachers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well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students</a:t>
            </a:r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All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participants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produce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ratable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samples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Fewer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passages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(e.g. “I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would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like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introduce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myself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“)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learned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heart</a:t>
            </a:r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Helpful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ideas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“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were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not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missed</a:t>
            </a:r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de-DE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New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format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teacher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rater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training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available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, but not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mandatory</a:t>
            </a:r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New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practice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self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study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materials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containing</a:t>
            </a:r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Detailed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expected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level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tests</a:t>
            </a:r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3 Mock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tests</a:t>
            </a:r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/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model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test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should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taken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(2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model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answers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2"/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Commented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model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answers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all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three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tasks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test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457200" lvl="1" indent="0">
              <a:buNone/>
            </a:pPr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de-DE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7BC9130-8FB6-8B8A-0E2C-529A33977E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12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20456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D4A854-8607-ED1F-4999-00E4433389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1800" u="sng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Aufgabe:</a:t>
            </a:r>
          </a:p>
          <a:p>
            <a:pPr marL="0" indent="0">
              <a:buNone/>
            </a:pPr>
            <a:r>
              <a:rPr lang="de-DE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Sie können einen englischsprachigen Freund leider nicht wie verabredet am Bahnhof abholen. Schreiben Sie eine </a:t>
            </a:r>
            <a:r>
              <a:rPr lang="de-DE" sz="1800" b="1" i="0" u="sng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Textnachricht</a:t>
            </a:r>
            <a:r>
              <a:rPr lang="de-DE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in der Sie ihm den Weg zu Ihrem 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Haus beschreiben.</a:t>
            </a:r>
          </a:p>
          <a:p>
            <a:pPr marL="0" indent="0">
              <a:buNone/>
            </a:pPr>
            <a:endParaRPr lang="de-DE" sz="1800" dirty="0">
              <a:solidFill>
                <a:srgbClr val="3333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1800" u="sng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Task: (Translation and </a:t>
            </a:r>
            <a:r>
              <a:rPr lang="de-DE" sz="1800" u="sng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expectations</a:t>
            </a:r>
            <a:r>
              <a:rPr lang="de-DE" sz="1800" u="sng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not </a:t>
            </a:r>
            <a:r>
              <a:rPr lang="de-DE" sz="1800" u="sng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provided</a:t>
            </a:r>
            <a:r>
              <a:rPr lang="de-DE" sz="1800" u="sng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de-DE" sz="1800" u="sng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800" u="sng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u="sng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</a:t>
            </a:r>
            <a:r>
              <a:rPr lang="de-DE" sz="1800" u="sng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u="sng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sheet</a:t>
            </a:r>
            <a:r>
              <a:rPr lang="de-DE" sz="1800" u="sng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Unfortunately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not pick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English-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speaking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friend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train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station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had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promised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do. Write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him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message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describing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way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train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station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house</a:t>
            </a:r>
            <a:r>
              <a:rPr lang="de-DE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de-DE" sz="1800" b="0" i="0" dirty="0">
              <a:solidFill>
                <a:srgbClr val="333333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=&gt; </a:t>
            </a:r>
            <a:r>
              <a:rPr lang="de-DE" sz="1800" b="0" i="0" u="sng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Expectations</a:t>
            </a:r>
            <a:r>
              <a:rPr lang="de-DE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DE" sz="18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Explain</a:t>
            </a:r>
            <a:r>
              <a:rPr lang="de-DE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facts</a:t>
            </a:r>
            <a:r>
              <a:rPr lang="de-DE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8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describe</a:t>
            </a:r>
            <a:r>
              <a:rPr lang="de-DE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8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place</a:t>
            </a:r>
            <a:r>
              <a:rPr lang="de-DE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8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give</a:t>
            </a:r>
            <a:r>
              <a:rPr lang="de-DE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directions</a:t>
            </a:r>
            <a:r>
              <a:rPr lang="de-DE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8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decribe</a:t>
            </a:r>
            <a:r>
              <a:rPr lang="de-DE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de-DE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own </a:t>
            </a:r>
            <a:r>
              <a:rPr lang="de-DE" sz="18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plans</a:t>
            </a:r>
            <a:r>
              <a:rPr lang="de-DE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8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give</a:t>
            </a:r>
            <a:r>
              <a:rPr lang="de-DE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reasons</a:t>
            </a:r>
            <a:r>
              <a:rPr lang="de-DE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9C32E7E-D210-3E6D-0299-EB3B662B5B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13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842295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B13B15C-B938-08D5-5FFA-17B3383A9D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14</a:t>
            </a:fld>
            <a:endParaRPr lang="de-DE" altLang="de-DE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EE9439A-A639-D62A-A769-5451C36612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247" y="619511"/>
            <a:ext cx="5122890" cy="49859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de-DE" b="1" u="sng" dirty="0">
                <a:latin typeface="Calibri" panose="020F0502020204030204" pitchFamily="34" charset="0"/>
                <a:cs typeface="Calibri" panose="020F0502020204030204" pitchFamily="34" charset="0"/>
              </a:rPr>
              <a:t>Model answer: </a:t>
            </a:r>
          </a:p>
          <a:p>
            <a:endParaRPr lang="en-US" altLang="de-DE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de-DE" i="1" dirty="0">
                <a:latin typeface="Calibri" panose="020F0502020204030204" pitchFamily="34" charset="0"/>
                <a:cs typeface="Calibri" panose="020F0502020204030204" pitchFamily="34" charset="0"/>
              </a:rPr>
              <a:t>Hi Peter,</a:t>
            </a:r>
          </a:p>
          <a:p>
            <a:endParaRPr kumimoji="0" lang="en-US" altLang="de-DE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de-D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de-D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I’m sorry I can‘t pick you up from the station tomorrow. My parents need my help.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de-DE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de-D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This is the easiest way to get to my house: leave the railway station and turn left. Walk down the street to the main street. Turn right into the main street called </a:t>
            </a:r>
            <a:r>
              <a:rPr kumimoji="0" lang="en-US" altLang="de-DE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Naumburger</a:t>
            </a:r>
            <a:r>
              <a:rPr kumimoji="0" lang="en-US" altLang="de-D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de-DE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Straße</a:t>
            </a:r>
            <a:r>
              <a:rPr kumimoji="0" lang="en-US" altLang="de-D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Follow the street for one kilometer. Turn left into </a:t>
            </a:r>
            <a:r>
              <a:rPr kumimoji="0" lang="en-US" altLang="de-DE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Weg</a:t>
            </a:r>
            <a:r>
              <a:rPr kumimoji="0" lang="en-US" altLang="de-D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de-DE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zur</a:t>
            </a:r>
            <a:r>
              <a:rPr kumimoji="0" lang="en-US" altLang="de-D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Saline. After about 100 meters you will see the police station, and on the other side of the </a:t>
            </a:r>
            <a:r>
              <a:rPr lang="en-US" altLang="de-DE" i="1" dirty="0">
                <a:latin typeface="Calibri" panose="020F0502020204030204" pitchFamily="34" charset="0"/>
                <a:cs typeface="Calibri" panose="020F0502020204030204" pitchFamily="34" charset="0"/>
              </a:rPr>
              <a:t>street</a:t>
            </a:r>
            <a:r>
              <a:rPr kumimoji="0" lang="en-US" altLang="de-D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 semi-detached house with a blue door, I live there. I will leave my key under the flowerpot in front of the door.</a:t>
            </a:r>
            <a:r>
              <a:rPr kumimoji="0" lang="en-US" altLang="de-D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de-D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de-D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de-DE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See you later!</a:t>
            </a:r>
            <a:r>
              <a:rPr kumimoji="0" lang="en-US" altLang="de-D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9" name="Sprechblase: rechteckig mit abgerundeten Ecken 8">
            <a:extLst>
              <a:ext uri="{FF2B5EF4-FFF2-40B4-BE49-F238E27FC236}">
                <a16:creationId xmlns:a16="http://schemas.microsoft.com/office/drawing/2014/main" id="{7F15204E-7D81-75AA-73EA-D3AC38C7DE70}"/>
              </a:ext>
            </a:extLst>
          </p:cNvPr>
          <p:cNvSpPr/>
          <p:nvPr/>
        </p:nvSpPr>
        <p:spPr>
          <a:xfrm>
            <a:off x="5935137" y="1714897"/>
            <a:ext cx="2828925" cy="561975"/>
          </a:xfrm>
          <a:prstGeom prst="wedgeRoundRect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 algn="ctr">
              <a:buFont typeface="Wingdings" panose="05000000000000000000" pitchFamily="2" charset="2"/>
              <a:buChar char=""/>
            </a:pPr>
            <a:r>
              <a:rPr lang="de-DE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polite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cancellation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Give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facts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give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reasons</a:t>
            </a:r>
            <a:endParaRPr lang="de-DE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prechblase: rechteckig mit abgerundeten Ecken 9">
            <a:extLst>
              <a:ext uri="{FF2B5EF4-FFF2-40B4-BE49-F238E27FC236}">
                <a16:creationId xmlns:a16="http://schemas.microsoft.com/office/drawing/2014/main" id="{28C985EF-4D24-4E26-0608-E5C882DDA0AC}"/>
              </a:ext>
            </a:extLst>
          </p:cNvPr>
          <p:cNvSpPr/>
          <p:nvPr/>
        </p:nvSpPr>
        <p:spPr>
          <a:xfrm>
            <a:off x="5935137" y="2651001"/>
            <a:ext cx="2828925" cy="561975"/>
          </a:xfrm>
          <a:prstGeom prst="wedgeRoundRect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 algn="ctr">
              <a:buFont typeface="Wingdings" panose="05000000000000000000" pitchFamily="2" charset="2"/>
              <a:buChar char=""/>
            </a:pP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Describing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place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giving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directions</a:t>
            </a:r>
            <a:endParaRPr lang="de-DE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prechblase: rechteckig mit abgerundeten Ecken 10">
            <a:extLst>
              <a:ext uri="{FF2B5EF4-FFF2-40B4-BE49-F238E27FC236}">
                <a16:creationId xmlns:a16="http://schemas.microsoft.com/office/drawing/2014/main" id="{6A440130-3045-C34C-B89F-25A89CFC1987}"/>
              </a:ext>
            </a:extLst>
          </p:cNvPr>
          <p:cNvSpPr/>
          <p:nvPr/>
        </p:nvSpPr>
        <p:spPr>
          <a:xfrm>
            <a:off x="5935136" y="4869160"/>
            <a:ext cx="2828925" cy="685800"/>
          </a:xfrm>
          <a:prstGeom prst="wedgeRoundRect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buFont typeface="Wingdings" panose="05000000000000000000" pitchFamily="2" charset="2"/>
              <a:buChar char=""/>
            </a:pP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Informal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ending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ending</a:t>
            </a:r>
            <a:endParaRPr lang="de-DE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prechblase: rechteckig mit abgerundeten Ecken 11">
            <a:extLst>
              <a:ext uri="{FF2B5EF4-FFF2-40B4-BE49-F238E27FC236}">
                <a16:creationId xmlns:a16="http://schemas.microsoft.com/office/drawing/2014/main" id="{8D6EEEB4-FED1-CAFB-9A55-D77BCF5069C8}"/>
              </a:ext>
            </a:extLst>
          </p:cNvPr>
          <p:cNvSpPr/>
          <p:nvPr/>
        </p:nvSpPr>
        <p:spPr>
          <a:xfrm>
            <a:off x="538349" y="5765943"/>
            <a:ext cx="8225711" cy="903417"/>
          </a:xfrm>
          <a:prstGeom prst="wedgeRoundRect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>
              <a:buFont typeface="Wingdings" panose="05000000000000000000" pitchFamily="2" charset="2"/>
              <a:buChar char=""/>
            </a:pP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Here, an informal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text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is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expected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due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to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the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text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type and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the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addressee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given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in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the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task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 Content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wise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a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cancellation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/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apology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and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directions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to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a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place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must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be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included</a:t>
            </a:r>
            <a:r>
              <a:rPr lang="de-DE" sz="1400" b="1" dirty="0">
                <a:solidFill>
                  <a:schemeClr val="l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4" name="Sprechblase: rechteckig mit abgerundeten Ecken 13">
            <a:extLst>
              <a:ext uri="{FF2B5EF4-FFF2-40B4-BE49-F238E27FC236}">
                <a16:creationId xmlns:a16="http://schemas.microsoft.com/office/drawing/2014/main" id="{1A4AB171-866A-F7CB-9FD8-80F61EA03D5E}"/>
              </a:ext>
            </a:extLst>
          </p:cNvPr>
          <p:cNvSpPr/>
          <p:nvPr/>
        </p:nvSpPr>
        <p:spPr>
          <a:xfrm>
            <a:off x="5935137" y="563910"/>
            <a:ext cx="2828925" cy="704850"/>
          </a:xfrm>
          <a:prstGeom prst="wedgeRoundRect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buFont typeface="Wingdings" panose="05000000000000000000" pitchFamily="2" charset="2"/>
              <a:buChar char=""/>
            </a:pP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a friend: Informal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greeting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de-DE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1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greeting</a:t>
            </a:r>
            <a:endParaRPr lang="de-DE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10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87F1542-A959-C476-0287-27EA63CB7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A244FA5-98C2-85BA-C34D-4A2BE61951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15</a:t>
            </a:fld>
            <a:endParaRPr lang="de-DE" alt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8099C0B-1C3C-732B-EFB7-4ECB8BAFE7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575" t="20601" r="15351" b="7160"/>
          <a:stretch/>
        </p:blipFill>
        <p:spPr>
          <a:xfrm>
            <a:off x="2411760" y="241077"/>
            <a:ext cx="4880656" cy="592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225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A0FDB9-3B8C-D4D2-3EA6-1953C7123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5627400-AADB-C69F-761F-8B8129B041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16</a:t>
            </a:fld>
            <a:endParaRPr lang="de-DE" alt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713C330-BC67-170D-1CF0-1E091C37D8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00" t="19860" r="51575" b="7059"/>
          <a:stretch/>
        </p:blipFill>
        <p:spPr>
          <a:xfrm>
            <a:off x="3851920" y="188639"/>
            <a:ext cx="4834880" cy="660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0030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E470CC-80EC-21D1-2DAD-3049FC6AB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0337"/>
            <a:ext cx="8229600" cy="460351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0280736-3FF9-E238-D614-4500BCA88B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17</a:t>
            </a:fld>
            <a:endParaRPr lang="de-DE" alt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D83A05D-BB0D-0144-3797-266EEB3979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93" t="27601" r="62599" b="8000"/>
          <a:stretch/>
        </p:blipFill>
        <p:spPr>
          <a:xfrm>
            <a:off x="539552" y="1493571"/>
            <a:ext cx="3718107" cy="4932273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54CFBABF-959C-121A-D9D6-A5AB8A101B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575" t="22001" r="20076" b="9400"/>
          <a:stretch/>
        </p:blipFill>
        <p:spPr>
          <a:xfrm>
            <a:off x="4741345" y="1422968"/>
            <a:ext cx="3623710" cy="493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09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E470CC-80EC-21D1-2DAD-3049FC6AB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0337"/>
            <a:ext cx="8229600" cy="748383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0280736-3FF9-E238-D614-4500BCA88B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18</a:t>
            </a:fld>
            <a:endParaRPr lang="de-DE" alt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D19C212-6987-C38C-2505-4570E323E8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63" t="20600" r="39762" b="8364"/>
          <a:stretch/>
        </p:blipFill>
        <p:spPr>
          <a:xfrm>
            <a:off x="436639" y="1533643"/>
            <a:ext cx="3888432" cy="4697622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2C34893-41CF-6A40-E48C-A278A0336F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375" t="20601" r="40550" b="7419"/>
          <a:stretch/>
        </p:blipFill>
        <p:spPr>
          <a:xfrm>
            <a:off x="4860033" y="1471138"/>
            <a:ext cx="3888431" cy="476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5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6D0EC9-B0E7-4718-9640-1C4E73150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640258"/>
            <a:ext cx="8229600" cy="5577483"/>
          </a:xfrm>
        </p:spPr>
        <p:txBody>
          <a:bodyPr/>
          <a:lstStyle/>
          <a:p>
            <a:pPr marL="0" indent="0">
              <a:buNone/>
            </a:pPr>
            <a:endParaRPr lang="de-DE" sz="20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2000" u="sng" dirty="0" err="1">
                <a:latin typeface="Calibri" panose="020F0502020204030204" pitchFamily="34" charset="0"/>
                <a:cs typeface="Calibri" panose="020F0502020204030204" pitchFamily="34" charset="0"/>
              </a:rPr>
              <a:t>Conclusion</a:t>
            </a:r>
            <a:r>
              <a:rPr lang="de-DE" sz="2000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Authentic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materials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realistic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tasks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motivate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test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takers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more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than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material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felt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unauthentic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constructed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relevance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possible and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desirable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use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new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types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teaching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testing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balanced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mixture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types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Face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validity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important</a:t>
            </a:r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Writing: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Students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welcome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possibility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more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creative</a:t>
            </a:r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2000" u="sng" dirty="0" err="1">
                <a:latin typeface="Calibri" panose="020F0502020204030204" pitchFamily="34" charset="0"/>
                <a:cs typeface="Calibri" panose="020F0502020204030204" pitchFamily="34" charset="0"/>
              </a:rPr>
              <a:t>Perspectives</a:t>
            </a:r>
            <a:r>
              <a:rPr lang="de-DE" sz="2000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Receptive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skills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more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tasks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involve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reading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listening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gist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vs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reading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listening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detail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Listening: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include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more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authentic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texts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spoken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non-native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speakers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0" indent="0">
              <a:buNone/>
            </a:pPr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33F887-6787-4F49-9DBA-2B993CF072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19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41083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398FDC-BDB0-4742-A81F-41C9364F9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77863"/>
            <a:ext cx="8229600" cy="1143000"/>
          </a:xfrm>
        </p:spPr>
        <p:txBody>
          <a:bodyPr/>
          <a:lstStyle/>
          <a:p>
            <a:r>
              <a:rPr lang="de-DE" sz="3600" dirty="0">
                <a:latin typeface="Calibri" panose="020F0502020204030204" pitchFamily="34" charset="0"/>
                <a:cs typeface="Calibri" panose="020F0502020204030204" pitchFamily="34" charset="0"/>
              </a:rPr>
              <a:t>Content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CE1E13-EDF6-402E-A118-EFEAEE1E2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Reasons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Reassessment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Level 1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Testing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Materials</a:t>
            </a:r>
          </a:p>
          <a:p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Challenges</a:t>
            </a:r>
          </a:p>
          <a:p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Level 1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Descriptors</a:t>
            </a:r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Development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New Level 1 Writing Tasks</a:t>
            </a:r>
          </a:p>
          <a:p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Conclusion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Perspective</a:t>
            </a:r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0CAC750-99ED-4DE0-88A0-DDCC4B0316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02918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44D282-8C67-4405-83A4-A17255E9D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856282"/>
            <a:ext cx="8229600" cy="5145435"/>
          </a:xfrm>
        </p:spPr>
        <p:txBody>
          <a:bodyPr/>
          <a:lstStyle/>
          <a:p>
            <a:pPr marL="0" indent="0" algn="ctr">
              <a:buNone/>
            </a:pPr>
            <a:r>
              <a:rPr lang="de-DE" u="sng" dirty="0" err="1">
                <a:latin typeface="Calibri" panose="020F0502020204030204" pitchFamily="34" charset="0"/>
                <a:cs typeface="Calibri" panose="020F0502020204030204" pitchFamily="34" charset="0"/>
              </a:rPr>
              <a:t>Reasons</a:t>
            </a:r>
            <a:r>
              <a:rPr lang="de-DE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u="sng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u="sng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u="sng" dirty="0" err="1">
                <a:latin typeface="Calibri" panose="020F0502020204030204" pitchFamily="34" charset="0"/>
                <a:cs typeface="Calibri" panose="020F0502020204030204" pitchFamily="34" charset="0"/>
              </a:rPr>
              <a:t>re-assessment</a:t>
            </a:r>
            <a:r>
              <a:rPr lang="de-DE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u="sng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u="sng" dirty="0" err="1">
                <a:latin typeface="Calibri" panose="020F0502020204030204" pitchFamily="34" charset="0"/>
                <a:cs typeface="Calibri" panose="020F0502020204030204" pitchFamily="34" charset="0"/>
              </a:rPr>
              <a:t>our</a:t>
            </a:r>
            <a:r>
              <a:rPr lang="de-DE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u="sng" dirty="0" err="1">
                <a:latin typeface="Calibri" panose="020F0502020204030204" pitchFamily="34" charset="0"/>
                <a:cs typeface="Calibri" panose="020F0502020204030204" pitchFamily="34" charset="0"/>
              </a:rPr>
              <a:t>materials</a:t>
            </a:r>
            <a:r>
              <a:rPr lang="de-DE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 algn="ctr">
              <a:buNone/>
            </a:pPr>
            <a:endParaRPr lang="de-DE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Communication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changed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esp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reading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habits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communication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Speed,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inclusion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images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length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texts</a:t>
            </a:r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Main source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texts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used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teaching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testing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: Internet </a:t>
            </a:r>
          </a:p>
          <a:p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New(er)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types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such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messages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reading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posts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, (e.g.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instagram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reading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TikTok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videos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listening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tweets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reading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blogs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reading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podcasts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listening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r>
              <a:rPr lang="de-DE" sz="18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0" indent="0">
              <a:buNone/>
            </a:pP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But</a:t>
            </a: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: Have changes in the way in which we interact with texts when reading, writing and/or listening as a result of technology changed the way you test skills at level 1?</a:t>
            </a:r>
          </a:p>
          <a:p>
            <a:pPr marL="0" indent="0">
              <a:buNone/>
            </a:pP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(Questionnaire BILC Testing Workshop Bonn, 2022)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3 x Yes (mostly e-mail instead of letter)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8 x No </a:t>
            </a:r>
          </a:p>
          <a:p>
            <a:pPr marL="0" indent="0">
              <a:buNone/>
            </a:pPr>
            <a:endParaRPr lang="de-DE" sz="1800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2400" dirty="0">
              <a:highlight>
                <a:srgbClr val="FFFF00"/>
              </a:highlight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330D633-DA0B-48F9-A615-8A13B8225B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023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558A898-6184-493F-B661-ACAF8DBB2C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620688"/>
            <a:ext cx="8075240" cy="5505475"/>
          </a:xfrm>
        </p:spPr>
        <p:txBody>
          <a:bodyPr/>
          <a:lstStyle/>
          <a:p>
            <a:pPr marL="0" indent="0" algn="ctr">
              <a:buNone/>
            </a:pPr>
            <a:r>
              <a:rPr lang="de-DE" u="sng" dirty="0">
                <a:latin typeface="Calibri" panose="020F0502020204030204" pitchFamily="34" charset="0"/>
                <a:cs typeface="Calibri" panose="020F0502020204030204" pitchFamily="34" charset="0"/>
              </a:rPr>
              <a:t>Challenges:</a:t>
            </a:r>
          </a:p>
          <a:p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Authenticity </a:t>
            </a:r>
          </a:p>
          <a:p>
            <a:pPr lvl="1"/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Semi-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contrived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contrived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texts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seem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dominate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testing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level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1 in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most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nations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1"/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Audios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spoken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chiefly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native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speakers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native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well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non-native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speakers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):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standard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varieties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/ national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level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accents</a:t>
            </a:r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Face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validity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familiar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format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layout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Combination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image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Productive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skills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how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elicit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ratable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sample?</a:t>
            </a:r>
          </a:p>
          <a:p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Use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slang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abbreviations</a:t>
            </a:r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800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080141C-0B7E-443D-AD6A-1D2724FB53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08313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273CAE-AE57-2654-02BD-390834253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9576FE-6679-5EBB-5BBD-BE13527CF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F1C69D5-0CC9-0379-6133-BEDA227707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5</a:t>
            </a:fld>
            <a:endParaRPr lang="de-DE" alt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9AFA031-429F-F988-143A-E3C8CC39D3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078" b="12799"/>
          <a:stretch/>
        </p:blipFill>
        <p:spPr>
          <a:xfrm>
            <a:off x="4283968" y="1412875"/>
            <a:ext cx="4402504" cy="474805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BB576FA-0C68-A262-C1CC-6498BE60E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538" y="1412874"/>
            <a:ext cx="3446991" cy="517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803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F3E319-87E1-426D-9096-3B92121D7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>
                <a:latin typeface="Calibri" panose="020F0502020204030204" pitchFamily="34" charset="0"/>
                <a:cs typeface="Calibri" panose="020F0502020204030204" pitchFamily="34" charset="0"/>
              </a:rPr>
              <a:t>Level 1: Survival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54BCCD-AE69-47FA-A6D8-E75D3D50A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2356"/>
            <a:ext cx="8229600" cy="4713288"/>
          </a:xfrm>
        </p:spPr>
        <p:txBody>
          <a:bodyPr/>
          <a:lstStyle/>
          <a:p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Communication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situation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must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clear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and supported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context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. Material must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unambigious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predictable</a:t>
            </a:r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Can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understand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use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common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familiar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phrases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short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simple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sentences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about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everyday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needs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related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personal and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survival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areas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workplace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requirements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routines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Can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understand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use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high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frequency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structural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patterns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vocabulary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redundancy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Can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understand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use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concrete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utterances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, simple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questions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answers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very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simple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conversations</a:t>
            </a:r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Can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produce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loose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connection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sentences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fragments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Can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combine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recombine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familiar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learned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elements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speech</a:t>
            </a:r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CB07D33-238E-482B-BAED-94633D9917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39569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707904" y="6021288"/>
            <a:ext cx="2016224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936" y="6229724"/>
            <a:ext cx="864096" cy="598516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157EBCB-798C-B53E-3652-8406C77D7348}"/>
              </a:ext>
            </a:extLst>
          </p:cNvPr>
          <p:cNvSpPr txBox="1"/>
          <p:nvPr/>
        </p:nvSpPr>
        <p:spPr>
          <a:xfrm>
            <a:off x="2141984" y="116632"/>
            <a:ext cx="64264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4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61C8A68-F4CC-F1D6-E595-7A1A438BED7F}"/>
              </a:ext>
            </a:extLst>
          </p:cNvPr>
          <p:cNvSpPr txBox="1"/>
          <p:nvPr/>
        </p:nvSpPr>
        <p:spPr>
          <a:xfrm>
            <a:off x="719572" y="764704"/>
            <a:ext cx="79928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u="sng" dirty="0">
                <a:latin typeface="Calibri" panose="020F0502020204030204" pitchFamily="34" charset="0"/>
                <a:cs typeface="Calibri" panose="020F0502020204030204" pitchFamily="34" charset="0"/>
              </a:rPr>
              <a:t>German </a:t>
            </a:r>
            <a:r>
              <a:rPr lang="de-DE" u="sng" dirty="0" err="1"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  <a:r>
              <a:rPr lang="de-DE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u="sng" dirty="0" err="1">
                <a:latin typeface="Calibri" panose="020F0502020204030204" pitchFamily="34" charset="0"/>
                <a:cs typeface="Calibri" panose="020F0502020204030204" pitchFamily="34" charset="0"/>
              </a:rPr>
              <a:t>proficiency</a:t>
            </a:r>
            <a:r>
              <a:rPr lang="de-DE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u="sng" dirty="0" err="1">
                <a:latin typeface="Calibri" panose="020F0502020204030204" pitchFamily="34" charset="0"/>
                <a:cs typeface="Calibri" panose="020F0502020204030204" pitchFamily="34" charset="0"/>
              </a:rPr>
              <a:t>test</a:t>
            </a:r>
            <a:r>
              <a:rPr lang="de-DE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u="sng" dirty="0" err="1">
                <a:latin typeface="Calibri" panose="020F0502020204030204" pitchFamily="34" charset="0"/>
                <a:cs typeface="Calibri" panose="020F0502020204030204" pitchFamily="34" charset="0"/>
              </a:rPr>
              <a:t>level</a:t>
            </a:r>
            <a:r>
              <a:rPr lang="de-DE" u="sng" dirty="0">
                <a:latin typeface="Calibri" panose="020F0502020204030204" pitchFamily="34" charset="0"/>
                <a:cs typeface="Calibri" panose="020F0502020204030204" pitchFamily="34" charset="0"/>
              </a:rPr>
              <a:t> 1:</a:t>
            </a:r>
          </a:p>
          <a:p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SLP 111X / 2221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tested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plus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levels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Langage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course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leading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exam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possible, but not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neccessary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Almost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true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level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candidates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due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German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school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system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Task: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write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two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texts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in 45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minutes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   (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choice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tasks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given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= 3 different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types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Use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bilingual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dictionary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permitted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word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count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holistic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approach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rating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Instructions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task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set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in German</a:t>
            </a:r>
          </a:p>
          <a:p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Rated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teachers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testing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team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/>
          </a:p>
          <a:p>
            <a:pPr marL="285750" indent="-285750">
              <a:buFontTx/>
              <a:buChar char="-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55677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707904" y="6021288"/>
            <a:ext cx="2016224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936" y="6229724"/>
            <a:ext cx="864096" cy="598516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72214785-C419-44DF-B232-ED34294AEC66}"/>
              </a:ext>
            </a:extLst>
          </p:cNvPr>
          <p:cNvSpPr txBox="1"/>
          <p:nvPr/>
        </p:nvSpPr>
        <p:spPr>
          <a:xfrm>
            <a:off x="629562" y="764704"/>
            <a:ext cx="84609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r>
              <a:rPr lang="de-DE" b="1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old</a:t>
            </a:r>
            <a:r>
              <a:rPr lang="de-DE" b="1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level</a:t>
            </a:r>
            <a:r>
              <a:rPr lang="de-DE" b="1" u="sng" dirty="0"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de-DE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task</a:t>
            </a:r>
            <a:r>
              <a:rPr lang="de-DE" b="1" u="sng" dirty="0">
                <a:latin typeface="Calibri" panose="020F0502020204030204" pitchFamily="34" charset="0"/>
                <a:cs typeface="Calibri" panose="020F0502020204030204" pitchFamily="34" charset="0"/>
              </a:rPr>
              <a:t> at </a:t>
            </a:r>
            <a:r>
              <a:rPr lang="de-DE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b="1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BSprA</a:t>
            </a:r>
            <a:r>
              <a:rPr lang="de-DE" b="1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endParaRPr lang="de-DE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Sie waren an einer NATO-Dienststelle tätig und wollen Ihre ehemaligen englisch-sprachigen Kollegen zu einer Party einladen. Sie verfassen einen entsprechenden Brief.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In Ihrem Brief fragen Sie nach ihrem Befinden, erzählen etwas über Ihre derzeitige Situation, machen Angaben zur Feier, laden Ihre Kollegen ein und drücken Ihre Freude auf die Party aus.</a:t>
            </a:r>
          </a:p>
          <a:p>
            <a:r>
              <a:rPr 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Denkanstösse</a:t>
            </a:r>
            <a:r>
              <a:rPr lang="de-DE" i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de-DE" i="1" dirty="0">
                <a:latin typeface="Calibri" panose="020F0502020204030204" pitchFamily="34" charset="0"/>
                <a:cs typeface="Calibri" panose="020F0502020204030204" pitchFamily="34" charset="0"/>
              </a:rPr>
              <a:t>all </a:t>
            </a:r>
            <a:r>
              <a:rPr 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right</a:t>
            </a:r>
            <a:r>
              <a:rPr lang="de-DE" i="1" dirty="0">
                <a:latin typeface="Calibri" panose="020F0502020204030204" pitchFamily="34" charset="0"/>
                <a:cs typeface="Calibri" panose="020F0502020204030204" pitchFamily="34" charset="0"/>
              </a:rPr>
              <a:t>?		</a:t>
            </a:r>
            <a:r>
              <a:rPr 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invite</a:t>
            </a:r>
            <a:r>
              <a:rPr lang="de-DE" i="1" dirty="0"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reason</a:t>
            </a:r>
            <a:r>
              <a:rPr lang="de-DE" i="1" dirty="0">
                <a:latin typeface="Calibri" panose="020F0502020204030204" pitchFamily="34" charset="0"/>
                <a:cs typeface="Calibri" panose="020F0502020204030204" pitchFamily="34" charset="0"/>
              </a:rPr>
              <a:t>		bring </a:t>
            </a:r>
            <a:r>
              <a:rPr 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wife</a:t>
            </a:r>
            <a:r>
              <a:rPr lang="de-DE" i="1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girlfriend</a:t>
            </a:r>
            <a:endParaRPr lang="de-DE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i="1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other</a:t>
            </a:r>
            <a:r>
              <a:rPr lang="de-DE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guests</a:t>
            </a:r>
            <a:r>
              <a:rPr lang="de-DE" i="1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new</a:t>
            </a:r>
            <a:r>
              <a:rPr lang="de-DE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job</a:t>
            </a:r>
            <a:r>
              <a:rPr lang="de-DE" i="1" dirty="0"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party</a:t>
            </a:r>
            <a:r>
              <a:rPr lang="de-DE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activities</a:t>
            </a:r>
            <a:r>
              <a:rPr lang="de-DE" i="1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theme</a:t>
            </a:r>
            <a:endParaRPr lang="de-DE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de-DE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u="sng" dirty="0">
                <a:latin typeface="Calibri" panose="020F0502020204030204" pitchFamily="34" charset="0"/>
                <a:cs typeface="Calibri" panose="020F0502020204030204" pitchFamily="34" charset="0"/>
              </a:rPr>
              <a:t>Translation (not </a:t>
            </a:r>
            <a:r>
              <a:rPr lang="de-DE" u="sng" dirty="0" err="1">
                <a:latin typeface="Calibri" panose="020F0502020204030204" pitchFamily="34" charset="0"/>
                <a:cs typeface="Calibri" panose="020F0502020204030204" pitchFamily="34" charset="0"/>
              </a:rPr>
              <a:t>provided</a:t>
            </a:r>
            <a:r>
              <a:rPr lang="de-DE" u="sng" dirty="0"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de-DE" u="sng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u="sng" dirty="0" err="1">
                <a:latin typeface="Calibri" panose="020F0502020204030204" pitchFamily="34" charset="0"/>
                <a:cs typeface="Calibri" panose="020F0502020204030204" pitchFamily="34" charset="0"/>
              </a:rPr>
              <a:t>task</a:t>
            </a:r>
            <a:r>
              <a:rPr lang="de-DE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u="sng" dirty="0" err="1">
                <a:latin typeface="Calibri" panose="020F0502020204030204" pitchFamily="34" charset="0"/>
                <a:cs typeface="Calibri" panose="020F0502020204030204" pitchFamily="34" charset="0"/>
              </a:rPr>
              <a:t>sheet</a:t>
            </a:r>
            <a:r>
              <a:rPr lang="de-DE" u="sng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used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work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on a NATO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base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would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like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invite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former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English-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speaking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colleagues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party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purpose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write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letter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letter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ask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how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they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doing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talk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about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situation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currently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in,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give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about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party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invite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ex-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colleagues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and express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looking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forward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party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Helpful</a:t>
            </a:r>
            <a:r>
              <a:rPr lang="de-DE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ideas</a:t>
            </a:r>
            <a:r>
              <a:rPr lang="de-DE" i="1" dirty="0">
                <a:latin typeface="Calibri" panose="020F0502020204030204" pitchFamily="34" charset="0"/>
                <a:cs typeface="Calibri" panose="020F0502020204030204" pitchFamily="34" charset="0"/>
              </a:rPr>
              <a:t>: (s.a.)</a:t>
            </a:r>
          </a:p>
          <a:p>
            <a:pPr algn="ctr"/>
            <a:endParaRPr lang="de-D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DAF805-6647-DFA0-14F0-5C9B9BD92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0337"/>
            <a:ext cx="8229600" cy="1143000"/>
          </a:xfrm>
        </p:spPr>
        <p:txBody>
          <a:bodyPr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/>
            </a:pP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D866CA-26A7-FD52-F173-621397081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rtl="0" fontAlgn="base">
              <a:buNone/>
            </a:pPr>
            <a:r>
              <a:rPr lang="de-DE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Based</a:t>
            </a:r>
            <a:r>
              <a:rPr lang="de-D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de-DE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our</a:t>
            </a:r>
            <a:r>
              <a:rPr lang="de-D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analysis</a:t>
            </a:r>
            <a:r>
              <a:rPr lang="de-D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STANAG 6001 plus </a:t>
            </a:r>
            <a:r>
              <a:rPr lang="de-DE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new</a:t>
            </a:r>
            <a:r>
              <a:rPr lang="de-D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communication</a:t>
            </a:r>
            <a:r>
              <a:rPr lang="de-D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patterns</a:t>
            </a:r>
            <a:r>
              <a:rPr lang="de-D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de-DE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habits</a:t>
            </a:r>
            <a:endParaRPr lang="de-DE" sz="1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 rtl="0" fontAlgn="base">
              <a:buNone/>
            </a:pPr>
            <a:endParaRPr lang="de-DE" sz="1800" b="0" i="0" dirty="0">
              <a:solidFill>
                <a:srgbClr val="000000"/>
              </a:solidFill>
              <a:effectLst/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 rtl="0" fontAlgn="base">
              <a:buNone/>
            </a:pPr>
            <a:r>
              <a:rPr lang="de-DE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de-DE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should</a:t>
            </a:r>
            <a:r>
              <a:rPr lang="de-DE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examinee</a:t>
            </a:r>
            <a:r>
              <a:rPr lang="de-DE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de-DE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able</a:t>
            </a:r>
            <a:r>
              <a:rPr lang="de-DE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show</a:t>
            </a:r>
            <a:r>
              <a:rPr lang="de-DE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de-DE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level</a:t>
            </a:r>
            <a:r>
              <a:rPr lang="de-DE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1?</a:t>
            </a:r>
          </a:p>
          <a:p>
            <a:pPr algn="l" rtl="0" fontAlgn="base"/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Ability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communicate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basic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needs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facts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 private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well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job-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related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every-day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settings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de-DE" sz="1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 rtl="0" fontAlgn="base">
              <a:buNone/>
            </a:pPr>
            <a:r>
              <a:rPr lang="de-D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0" indent="0" algn="just" rtl="0" fontAlgn="base">
              <a:buNone/>
            </a:pPr>
            <a:r>
              <a:rPr lang="de-DE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lang="de-DE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types</a:t>
            </a:r>
            <a:r>
              <a:rPr lang="de-DE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should</a:t>
            </a:r>
            <a:r>
              <a:rPr lang="de-DE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examinees</a:t>
            </a:r>
            <a:r>
              <a:rPr lang="de-DE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de-DE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able</a:t>
            </a:r>
            <a:r>
              <a:rPr lang="de-DE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produce</a:t>
            </a:r>
            <a:r>
              <a:rPr lang="de-DE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 </a:t>
            </a:r>
            <a:r>
              <a:rPr lang="de-D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algn="just" rtl="0" fontAlgn="base"/>
            <a:r>
              <a:rPr lang="de-D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Short </a:t>
            </a:r>
            <a:r>
              <a:rPr lang="de-DE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e-mails</a:t>
            </a:r>
            <a:endParaRPr lang="de-DE" sz="1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 fontAlgn="base"/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messages</a:t>
            </a:r>
            <a:endParaRPr lang="de-DE" sz="1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 fontAlgn="base"/>
            <a:r>
              <a:rPr lang="de-D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Posts (online </a:t>
            </a:r>
            <a:r>
              <a:rPr lang="de-DE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forum</a:t>
            </a:r>
            <a:r>
              <a:rPr lang="de-D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tweets</a:t>
            </a:r>
            <a:r>
              <a:rPr lang="de-D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instagram</a:t>
            </a:r>
            <a:r>
              <a:rPr lang="de-D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just" rtl="0" fontAlgn="base"/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Online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classifieds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ads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buying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selling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de-DE" sz="1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 fontAlgn="base"/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Fill out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forms</a:t>
            </a:r>
            <a:endParaRPr lang="de-DE" sz="1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 fontAlgn="base">
              <a:buFont typeface="Symbol" panose="05050102010706020507" pitchFamily="18" charset="2"/>
              <a:buChar char="Þ"/>
            </a:pP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authentic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realistic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reasons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communicate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  <a:p>
            <a:pPr algn="just" rtl="0" fontAlgn="base">
              <a:buFont typeface="Symbol" panose="05050102010706020507" pitchFamily="18" charset="2"/>
              <a:buChar char="Þ"/>
            </a:pP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Fragments /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lists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allowed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type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allows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DE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it!</a:t>
            </a:r>
            <a:endParaRPr lang="de-DE" sz="1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 rtl="0" fontAlgn="base">
              <a:buNone/>
            </a:pPr>
            <a:r>
              <a:rPr lang="de-D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0" indent="0" algn="just" rtl="0" fontAlgn="base">
              <a:buNone/>
            </a:pPr>
            <a:endParaRPr lang="de-DE" sz="1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0122E92-3F2D-CE57-48E2-8F65D8C402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ADBBC5-DA63-419D-BB27-2911711D9D57}" type="slidenum">
              <a:rPr lang="de-DE" altLang="de-DE" smtClean="0"/>
              <a:pPr>
                <a:defRPr/>
              </a:pPr>
              <a:t>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30359940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97E03359514424D923239A9B5596C88" ma:contentTypeVersion="6" ma:contentTypeDescription="Ein neues Dokument erstellen." ma:contentTypeScope="" ma:versionID="795dbbd23920448340cfa34742e6129d">
  <xsd:schema xmlns:xsd="http://www.w3.org/2001/XMLSchema" xmlns:xs="http://www.w3.org/2001/XMLSchema" xmlns:p="http://schemas.microsoft.com/office/2006/metadata/properties" xmlns:ns2="a30ee81c-2216-4d85-8958-e179c4493c5e" xmlns:ns3="c1b91af0-4265-4749-8409-ada2b6315bd4" targetNamespace="http://schemas.microsoft.com/office/2006/metadata/properties" ma:root="true" ma:fieldsID="266292ae9899102c5b7b50cf9e8a6187" ns2:_="" ns3:_="">
    <xsd:import namespace="a30ee81c-2216-4d85-8958-e179c4493c5e"/>
    <xsd:import namespace="c1b91af0-4265-4749-8409-ada2b6315b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0ee81c-2216-4d85-8958-e179c4493c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b91af0-4265-4749-8409-ada2b6315bd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AD8C13A-C24C-4AC5-A7F9-645851D3C34E}">
  <ds:schemaRefs>
    <ds:schemaRef ds:uri="c1b91af0-4265-4749-8409-ada2b6315bd4"/>
    <ds:schemaRef ds:uri="http://www.w3.org/XML/1998/namespace"/>
    <ds:schemaRef ds:uri="http://purl.org/dc/terms/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a30ee81c-2216-4d85-8958-e179c4493c5e"/>
    <ds:schemaRef ds:uri="http://schemas.microsoft.com/office/infopath/2007/PartnerControl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D93D4649-0997-48E1-9194-9338EEADA7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D8E0EB6-F5EC-4362-9F1A-D43130CFC2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0ee81c-2216-4d85-8958-e179c4493c5e"/>
    <ds:schemaRef ds:uri="c1b91af0-4265-4749-8409-ada2b6315b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1588</Words>
  <Application>Microsoft Office PowerPoint</Application>
  <PresentationFormat>Bildschirmpräsentation (4:3)</PresentationFormat>
  <Paragraphs>209</Paragraphs>
  <Slides>19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5" baseType="lpstr">
      <vt:lpstr>Arial</vt:lpstr>
      <vt:lpstr>Calibri</vt:lpstr>
      <vt:lpstr>Symbol</vt:lpstr>
      <vt:lpstr>Times New Roman</vt:lpstr>
      <vt:lpstr>Wingdings</vt:lpstr>
      <vt:lpstr>Standarddesign</vt:lpstr>
      <vt:lpstr>The Development of Testing Materials on Level 1 iaw STANAG 6001: A New Approach for the Digital Age</vt:lpstr>
      <vt:lpstr>Content</vt:lpstr>
      <vt:lpstr>PowerPoint-Präsentation</vt:lpstr>
      <vt:lpstr>PowerPoint-Präsentation</vt:lpstr>
      <vt:lpstr>PowerPoint-Präsentation</vt:lpstr>
      <vt:lpstr>Level 1: Survival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Bundessprachenamt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Masterfolie Bundessprachenamt CD Bundesregierung deutsch</dc:title>
  <dc:creator>Lotz, Achim</dc:creator>
  <cp:lastModifiedBy>Anika Dähn</cp:lastModifiedBy>
  <cp:revision>146</cp:revision>
  <cp:lastPrinted>2022-10-13T09:24:21Z</cp:lastPrinted>
  <dcterms:created xsi:type="dcterms:W3CDTF">2010-10-01T08:07:15Z</dcterms:created>
  <dcterms:modified xsi:type="dcterms:W3CDTF">2022-10-17T01:50:30Z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0x010100097E03359514424D923239A9B5596C88</vt:lpwstr>
  </property>
</Properties>
</file>