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bookmarkIdSeed="3">
  <p:sldMasterIdLst>
    <p:sldMasterId id="2147483648" r:id="rId1"/>
  </p:sldMasterIdLst>
  <p:notesMasterIdLst>
    <p:notesMasterId r:id="rId27"/>
  </p:notesMasterIdLst>
  <p:handoutMasterIdLst>
    <p:handoutMasterId r:id="rId28"/>
  </p:handoutMasterIdLst>
  <p:sldIdLst>
    <p:sldId id="256" r:id="rId2"/>
    <p:sldId id="294" r:id="rId3"/>
    <p:sldId id="257" r:id="rId4"/>
    <p:sldId id="296" r:id="rId5"/>
    <p:sldId id="258" r:id="rId6"/>
    <p:sldId id="297" r:id="rId7"/>
    <p:sldId id="298" r:id="rId8"/>
    <p:sldId id="299" r:id="rId9"/>
    <p:sldId id="301" r:id="rId10"/>
    <p:sldId id="302" r:id="rId11"/>
    <p:sldId id="303" r:id="rId12"/>
    <p:sldId id="304" r:id="rId13"/>
    <p:sldId id="305" r:id="rId14"/>
    <p:sldId id="306" r:id="rId15"/>
    <p:sldId id="309" r:id="rId16"/>
    <p:sldId id="315" r:id="rId17"/>
    <p:sldId id="307" r:id="rId18"/>
    <p:sldId id="308" r:id="rId19"/>
    <p:sldId id="310" r:id="rId20"/>
    <p:sldId id="314" r:id="rId21"/>
    <p:sldId id="312" r:id="rId22"/>
    <p:sldId id="313" r:id="rId23"/>
    <p:sldId id="316" r:id="rId24"/>
    <p:sldId id="317" r:id="rId25"/>
    <p:sldId id="26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57" autoAdjust="0"/>
  </p:normalViewPr>
  <p:slideViewPr>
    <p:cSldViewPr snapToGrid="0">
      <p:cViewPr varScale="1">
        <p:scale>
          <a:sx n="74" d="100"/>
          <a:sy n="74" d="100"/>
        </p:scale>
        <p:origin x="540" y="72"/>
      </p:cViewPr>
      <p:guideLst/>
    </p:cSldViewPr>
  </p:slideViewPr>
  <p:outlineViewPr>
    <p:cViewPr>
      <p:scale>
        <a:sx n="33" d="100"/>
        <a:sy n="33" d="100"/>
      </p:scale>
      <p:origin x="0" y="-642"/>
    </p:cViewPr>
  </p:outlineViewPr>
  <p:notesTextViewPr>
    <p:cViewPr>
      <p:scale>
        <a:sx n="3" d="2"/>
        <a:sy n="3" d="2"/>
      </p:scale>
      <p:origin x="0" y="0"/>
    </p:cViewPr>
  </p:notesTextViewPr>
  <p:notesViewPr>
    <p:cSldViewPr snapToGrid="0">
      <p:cViewPr varScale="1">
        <p:scale>
          <a:sx n="60" d="100"/>
          <a:sy n="60" d="100"/>
        </p:scale>
        <p:origin x="167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D2873B9F-50A0-4622-8B27-9EA7B86E7C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AD217B71-78E5-4F1B-8D85-573B8AAD3E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76A5925-1F73-40BA-85C9-D3AC61ACF64E}" type="datetimeFigureOut">
              <a:rPr lang="en-US" smtClean="0"/>
              <a:t>4/13/2024</a:t>
            </a:fld>
            <a:endParaRPr lang="en-US"/>
          </a:p>
        </p:txBody>
      </p:sp>
      <p:sp>
        <p:nvSpPr>
          <p:cNvPr id="4" name="Footer Placeholder 3">
            <a:extLst>
              <a:ext uri="{FF2B5EF4-FFF2-40B4-BE49-F238E27FC236}">
                <a16:creationId xmlns:a16="http://schemas.microsoft.com/office/drawing/2014/main" xmlns="" id="{E2A5D993-102A-4921-A12E-E8E8D0285AF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63F94975-3B91-4B9C-9498-7DA766AE14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10B77D-D561-4A25-8C29-51CAB365AE4B}" type="slidenum">
              <a:rPr lang="en-US" smtClean="0"/>
              <a:t>‹#›</a:t>
            </a:fld>
            <a:endParaRPr lang="en-US"/>
          </a:p>
        </p:txBody>
      </p:sp>
    </p:spTree>
    <p:extLst>
      <p:ext uri="{BB962C8B-B14F-4D97-AF65-F5344CB8AC3E}">
        <p14:creationId xmlns:p14="http://schemas.microsoft.com/office/powerpoint/2010/main" val="2936642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D28DB0-09F6-4366-A211-0FA9A757C8BD}" type="datetimeFigureOut">
              <a:rPr lang="en-US" noProof="0" smtClean="0"/>
              <a:t>4/13/2024</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DCE8F5-1341-475C-BF40-2E24D91E8058}" type="slidenum">
              <a:rPr lang="en-US" noProof="0" smtClean="0"/>
              <a:t>‹#›</a:t>
            </a:fld>
            <a:endParaRPr lang="en-US" noProof="0"/>
          </a:p>
        </p:txBody>
      </p:sp>
    </p:spTree>
    <p:extLst>
      <p:ext uri="{BB962C8B-B14F-4D97-AF65-F5344CB8AC3E}">
        <p14:creationId xmlns:p14="http://schemas.microsoft.com/office/powerpoint/2010/main" val="906497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0945AC3A-7D9B-423E-A2BF-B883C9B2D241}"/>
              </a:ext>
            </a:extLst>
          </p:cNvPr>
          <p:cNvPicPr>
            <a:picLocks/>
          </p:cNvPicPr>
          <p:nvPr userDrawn="1"/>
        </p:nvPicPr>
        <p:blipFill rotWithShape="1">
          <a:blip r:embed="rId2" cstate="screen">
            <a:duotone>
              <a:prstClr val="black"/>
              <a:schemeClr val="tx2">
                <a:tint val="45000"/>
                <a:satMod val="400000"/>
              </a:schemeClr>
            </a:duotone>
            <a:extLst>
              <a:ext uri="{28A0092B-C50C-407E-A947-70E740481C1C}">
                <a14:useLocalDpi xmlns:a14="http://schemas.microsoft.com/office/drawing/2010/main"/>
              </a:ext>
            </a:extLst>
          </a:blip>
          <a:srcRect b="-15"/>
          <a:stretch/>
        </p:blipFill>
        <p:spPr>
          <a:xfrm>
            <a:off x="7801452" y="1"/>
            <a:ext cx="4389120" cy="6675120"/>
          </a:xfrm>
          <a:prstGeom prst="rect">
            <a:avLst/>
          </a:prstGeom>
        </p:spPr>
      </p:pic>
      <p:sp>
        <p:nvSpPr>
          <p:cNvPr id="5" name="Rectangle 4">
            <a:extLst>
              <a:ext uri="{FF2B5EF4-FFF2-40B4-BE49-F238E27FC236}">
                <a16:creationId xmlns:a16="http://schemas.microsoft.com/office/drawing/2014/main" xmlns="" id="{C7524B29-B525-4E47-862B-FD57B403D539}"/>
              </a:ext>
            </a:extLst>
          </p:cNvPr>
          <p:cNvSpPr/>
          <p:nvPr userDrawn="1"/>
        </p:nvSpPr>
        <p:spPr>
          <a:xfrm>
            <a:off x="7804351" y="1"/>
            <a:ext cx="4386221" cy="667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9">
            <a:extLst>
              <a:ext uri="{FF2B5EF4-FFF2-40B4-BE49-F238E27FC236}">
                <a16:creationId xmlns:a16="http://schemas.microsoft.com/office/drawing/2014/main" xmlns="" id="{140927D5-AE1A-4ABD-BD8F-2F78723FF0D6}"/>
              </a:ext>
            </a:extLst>
          </p:cNvPr>
          <p:cNvSpPr>
            <a:spLocks noGrp="1"/>
          </p:cNvSpPr>
          <p:nvPr>
            <p:ph type="pic" sz="quarter" idx="10" hasCustomPrompt="1"/>
          </p:nvPr>
        </p:nvSpPr>
        <p:spPr>
          <a:xfrm>
            <a:off x="-11284" y="1"/>
            <a:ext cx="7815636" cy="6677022"/>
          </a:xfrm>
          <a:solidFill>
            <a:schemeClr val="bg1">
              <a:lumMod val="95000"/>
            </a:schemeClr>
          </a:solid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a:t>Insert or Drag and Drop your Image</a:t>
            </a:r>
            <a:endParaRPr lang="en-US" dirty="0"/>
          </a:p>
        </p:txBody>
      </p:sp>
      <p:sp>
        <p:nvSpPr>
          <p:cNvPr id="11" name="Rectangle 10">
            <a:extLst>
              <a:ext uri="{FF2B5EF4-FFF2-40B4-BE49-F238E27FC236}">
                <a16:creationId xmlns:a16="http://schemas.microsoft.com/office/drawing/2014/main" xmlns="" id="{F94C333A-735B-44F8-99E4-E73D8172DE35}"/>
              </a:ext>
            </a:extLst>
          </p:cNvPr>
          <p:cNvSpPr/>
          <p:nvPr userDrawn="1"/>
        </p:nvSpPr>
        <p:spPr>
          <a:xfrm>
            <a:off x="-9856" y="6678000"/>
            <a:ext cx="9405316" cy="14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CC69AA83-848B-4DFD-A644-A5D9CEFF95E3}"/>
              </a:ext>
            </a:extLst>
          </p:cNvPr>
          <p:cNvSpPr/>
          <p:nvPr userDrawn="1"/>
        </p:nvSpPr>
        <p:spPr>
          <a:xfrm>
            <a:off x="7804351" y="6678000"/>
            <a:ext cx="4224295" cy="144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rIns="36000" bIns="0" rtlCol="0" anchor="b"/>
          <a:lstStyle/>
          <a:p>
            <a:pPr algn="r"/>
            <a:endParaRPr lang="en-US" sz="1000" noProof="1">
              <a:latin typeface="Tw Cen MT" panose="020B0602020104020603" pitchFamily="34" charset="0"/>
            </a:endParaRPr>
          </a:p>
        </p:txBody>
      </p:sp>
      <p:sp>
        <p:nvSpPr>
          <p:cNvPr id="15" name="Slide Number Placeholder 5">
            <a:extLst>
              <a:ext uri="{FF2B5EF4-FFF2-40B4-BE49-F238E27FC236}">
                <a16:creationId xmlns:a16="http://schemas.microsoft.com/office/drawing/2014/main" xmlns="" id="{42880EF2-ACF9-4D66-99FF-99CB3F61BE99}"/>
              </a:ext>
            </a:extLst>
          </p:cNvPr>
          <p:cNvSpPr txBox="1">
            <a:spLocks/>
          </p:cNvSpPr>
          <p:nvPr userDrawn="1"/>
        </p:nvSpPr>
        <p:spPr>
          <a:xfrm>
            <a:off x="12030074" y="6678000"/>
            <a:ext cx="161925" cy="144000"/>
          </a:xfrm>
          <a:prstGeom prst="rect">
            <a:avLst/>
          </a:prstGeom>
          <a:solidFill>
            <a:schemeClr val="accent1"/>
          </a:solidFill>
        </p:spPr>
        <p:txBody>
          <a:bodyPr vert="horz" lIns="0" tIns="0" rIns="72000" bIns="0" rtlCol="0" anchor="ctr"/>
          <a:lstStyle>
            <a:defPPr>
              <a:defRPr lang="en-US"/>
            </a:defPPr>
            <a:lvl1pPr marL="0" algn="r" defTabSz="914400" rtl="0" eaLnBrk="1" latinLnBrk="0" hangingPunct="1">
              <a:defRPr sz="120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8487E03C-DE68-4CE8-A7F1-B9DD28846BC8}"/>
              </a:ext>
            </a:extLst>
          </p:cNvPr>
          <p:cNvSpPr>
            <a:spLocks noGrp="1"/>
          </p:cNvSpPr>
          <p:nvPr>
            <p:ph type="ctrTitle"/>
          </p:nvPr>
        </p:nvSpPr>
        <p:spPr>
          <a:xfrm>
            <a:off x="8073392" y="1962149"/>
            <a:ext cx="3759807" cy="1547813"/>
          </a:xfrm>
        </p:spPr>
        <p:txBody>
          <a:bodyPr anchor="b"/>
          <a:lstStyle>
            <a:lvl1pPr algn="l">
              <a:lnSpc>
                <a:spcPts val="4000"/>
              </a:lnSpc>
              <a:defRPr sz="4800" spc="-150">
                <a:solidFill>
                  <a:schemeClr val="bg1"/>
                </a:solidFill>
              </a:defRPr>
            </a:lvl1pPr>
          </a:lstStyle>
          <a:p>
            <a:r>
              <a:rPr lang="en-US" smtClean="0"/>
              <a:t>Click to edit Master title style</a:t>
            </a:r>
            <a:endParaRPr lang="en-US" dirty="0"/>
          </a:p>
        </p:txBody>
      </p:sp>
      <p:sp>
        <p:nvSpPr>
          <p:cNvPr id="3" name="Subtitle 2">
            <a:extLst>
              <a:ext uri="{FF2B5EF4-FFF2-40B4-BE49-F238E27FC236}">
                <a16:creationId xmlns:a16="http://schemas.microsoft.com/office/drawing/2014/main" xmlns="" id="{7EEE8855-FE55-4351-B21B-FE33CB8050C1}"/>
              </a:ext>
            </a:extLst>
          </p:cNvPr>
          <p:cNvSpPr>
            <a:spLocks noGrp="1"/>
          </p:cNvSpPr>
          <p:nvPr>
            <p:ph type="subTitle" idx="1"/>
          </p:nvPr>
        </p:nvSpPr>
        <p:spPr>
          <a:xfrm>
            <a:off x="8073391" y="3602038"/>
            <a:ext cx="3756943" cy="722312"/>
          </a:xfrm>
        </p:spPr>
        <p:txBody>
          <a:bodyPr/>
          <a:lstStyle>
            <a:lvl1pPr marL="0" indent="0" algn="l">
              <a:buNone/>
              <a:defRPr sz="1600" spc="-15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Graphic 11">
            <a:extLst>
              <a:ext uri="{FF2B5EF4-FFF2-40B4-BE49-F238E27FC236}">
                <a16:creationId xmlns:a16="http://schemas.microsoft.com/office/drawing/2014/main" xmlns="" id="{54BAE1D8-3DF8-48CA-92C4-2E2064E4A3C5}"/>
              </a:ext>
            </a:extLst>
          </p:cNvPr>
          <p:cNvSpPr/>
          <p:nvPr userDrawn="1"/>
        </p:nvSpPr>
        <p:spPr>
          <a:xfrm>
            <a:off x="8776606" y="3981146"/>
            <a:ext cx="3413965" cy="2695876"/>
          </a:xfrm>
          <a:custGeom>
            <a:avLst/>
            <a:gdLst>
              <a:gd name="connsiteX0" fmla="*/ 4121944 w 4124325"/>
              <a:gd name="connsiteY0" fmla="*/ 1555076 h 3257550"/>
              <a:gd name="connsiteX1" fmla="*/ 4118134 w 4124325"/>
              <a:gd name="connsiteY1" fmla="*/ 1533169 h 3257550"/>
              <a:gd name="connsiteX2" fmla="*/ 2782729 w 4124325"/>
              <a:gd name="connsiteY2" fmla="*/ 39649 h 3257550"/>
              <a:gd name="connsiteX3" fmla="*/ 2108359 w 4124325"/>
              <a:gd name="connsiteY3" fmla="*/ 2436139 h 3257550"/>
              <a:gd name="connsiteX4" fmla="*/ 1262539 w 4124325"/>
              <a:gd name="connsiteY4" fmla="*/ 1310284 h 3257550"/>
              <a:gd name="connsiteX5" fmla="*/ 717709 w 4124325"/>
              <a:gd name="connsiteY5" fmla="*/ 2358986 h 3257550"/>
              <a:gd name="connsiteX6" fmla="*/ 7144 w 4124325"/>
              <a:gd name="connsiteY6" fmla="*/ 3257194 h 3257550"/>
              <a:gd name="connsiteX7" fmla="*/ 4075271 w 4124325"/>
              <a:gd name="connsiteY7" fmla="*/ 3257194 h 3257550"/>
              <a:gd name="connsiteX8" fmla="*/ 4122896 w 4124325"/>
              <a:gd name="connsiteY8" fmla="*/ 3201949 h 3257550"/>
              <a:gd name="connsiteX9" fmla="*/ 4122896 w 4124325"/>
              <a:gd name="connsiteY9" fmla="*/ 1555076 h 3257550"/>
              <a:gd name="connsiteX0" fmla="*/ 4115752 w 4207192"/>
              <a:gd name="connsiteY0" fmla="*/ 3194805 h 3286245"/>
              <a:gd name="connsiteX1" fmla="*/ 4115752 w 4207192"/>
              <a:gd name="connsiteY1" fmla="*/ 1547932 h 3286245"/>
              <a:gd name="connsiteX2" fmla="*/ 4114800 w 4207192"/>
              <a:gd name="connsiteY2" fmla="*/ 1547932 h 3286245"/>
              <a:gd name="connsiteX3" fmla="*/ 4110990 w 4207192"/>
              <a:gd name="connsiteY3" fmla="*/ 1526025 h 3286245"/>
              <a:gd name="connsiteX4" fmla="*/ 2775585 w 4207192"/>
              <a:gd name="connsiteY4" fmla="*/ 32505 h 3286245"/>
              <a:gd name="connsiteX5" fmla="*/ 2101215 w 4207192"/>
              <a:gd name="connsiteY5" fmla="*/ 2428995 h 3286245"/>
              <a:gd name="connsiteX6" fmla="*/ 1255395 w 4207192"/>
              <a:gd name="connsiteY6" fmla="*/ 1303140 h 3286245"/>
              <a:gd name="connsiteX7" fmla="*/ 710565 w 4207192"/>
              <a:gd name="connsiteY7" fmla="*/ 2351842 h 3286245"/>
              <a:gd name="connsiteX8" fmla="*/ 0 w 4207192"/>
              <a:gd name="connsiteY8" fmla="*/ 3250050 h 3286245"/>
              <a:gd name="connsiteX9" fmla="*/ 4068127 w 4207192"/>
              <a:gd name="connsiteY9" fmla="*/ 3250050 h 3286245"/>
              <a:gd name="connsiteX10" fmla="*/ 4207192 w 4207192"/>
              <a:gd name="connsiteY10" fmla="*/ 3286245 h 3286245"/>
              <a:gd name="connsiteX0" fmla="*/ 4115752 w 4207192"/>
              <a:gd name="connsiteY0" fmla="*/ 3194805 h 3286245"/>
              <a:gd name="connsiteX1" fmla="*/ 4115752 w 4207192"/>
              <a:gd name="connsiteY1" fmla="*/ 1547932 h 3286245"/>
              <a:gd name="connsiteX2" fmla="*/ 4114800 w 4207192"/>
              <a:gd name="connsiteY2" fmla="*/ 1547932 h 3286245"/>
              <a:gd name="connsiteX3" fmla="*/ 4110990 w 4207192"/>
              <a:gd name="connsiteY3" fmla="*/ 1526025 h 3286245"/>
              <a:gd name="connsiteX4" fmla="*/ 2775585 w 4207192"/>
              <a:gd name="connsiteY4" fmla="*/ 32505 h 3286245"/>
              <a:gd name="connsiteX5" fmla="*/ 2101215 w 4207192"/>
              <a:gd name="connsiteY5" fmla="*/ 2428995 h 3286245"/>
              <a:gd name="connsiteX6" fmla="*/ 1255395 w 4207192"/>
              <a:gd name="connsiteY6" fmla="*/ 1303140 h 3286245"/>
              <a:gd name="connsiteX7" fmla="*/ 710565 w 4207192"/>
              <a:gd name="connsiteY7" fmla="*/ 2351842 h 3286245"/>
              <a:gd name="connsiteX8" fmla="*/ 0 w 4207192"/>
              <a:gd name="connsiteY8" fmla="*/ 3250050 h 3286245"/>
              <a:gd name="connsiteX9" fmla="*/ 4207192 w 4207192"/>
              <a:gd name="connsiteY9" fmla="*/ 3286245 h 3286245"/>
              <a:gd name="connsiteX0" fmla="*/ 4115752 w 4115752"/>
              <a:gd name="connsiteY0" fmla="*/ 3194805 h 3250050"/>
              <a:gd name="connsiteX1" fmla="*/ 4115752 w 4115752"/>
              <a:gd name="connsiteY1" fmla="*/ 1547932 h 3250050"/>
              <a:gd name="connsiteX2" fmla="*/ 4114800 w 4115752"/>
              <a:gd name="connsiteY2" fmla="*/ 1547932 h 3250050"/>
              <a:gd name="connsiteX3" fmla="*/ 4110990 w 4115752"/>
              <a:gd name="connsiteY3" fmla="*/ 1526025 h 3250050"/>
              <a:gd name="connsiteX4" fmla="*/ 2775585 w 4115752"/>
              <a:gd name="connsiteY4" fmla="*/ 32505 h 3250050"/>
              <a:gd name="connsiteX5" fmla="*/ 2101215 w 4115752"/>
              <a:gd name="connsiteY5" fmla="*/ 2428995 h 3250050"/>
              <a:gd name="connsiteX6" fmla="*/ 1255395 w 4115752"/>
              <a:gd name="connsiteY6" fmla="*/ 1303140 h 3250050"/>
              <a:gd name="connsiteX7" fmla="*/ 710565 w 4115752"/>
              <a:gd name="connsiteY7" fmla="*/ 2351842 h 3250050"/>
              <a:gd name="connsiteX8" fmla="*/ 0 w 4115752"/>
              <a:gd name="connsiteY8" fmla="*/ 3250050 h 3250050"/>
              <a:gd name="connsiteX0" fmla="*/ 4115752 w 4115752"/>
              <a:gd name="connsiteY0" fmla="*/ 1547932 h 3250050"/>
              <a:gd name="connsiteX1" fmla="*/ 4114800 w 4115752"/>
              <a:gd name="connsiteY1" fmla="*/ 1547932 h 3250050"/>
              <a:gd name="connsiteX2" fmla="*/ 4110990 w 4115752"/>
              <a:gd name="connsiteY2" fmla="*/ 1526025 h 3250050"/>
              <a:gd name="connsiteX3" fmla="*/ 2775585 w 4115752"/>
              <a:gd name="connsiteY3" fmla="*/ 32505 h 3250050"/>
              <a:gd name="connsiteX4" fmla="*/ 2101215 w 4115752"/>
              <a:gd name="connsiteY4" fmla="*/ 2428995 h 3250050"/>
              <a:gd name="connsiteX5" fmla="*/ 1255395 w 4115752"/>
              <a:gd name="connsiteY5" fmla="*/ 1303140 h 3250050"/>
              <a:gd name="connsiteX6" fmla="*/ 710565 w 4115752"/>
              <a:gd name="connsiteY6" fmla="*/ 2351842 h 3250050"/>
              <a:gd name="connsiteX7" fmla="*/ 0 w 4115752"/>
              <a:gd name="connsiteY7" fmla="*/ 3250050 h 325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5752" h="3250050">
                <a:moveTo>
                  <a:pt x="4115752" y="1547932"/>
                </a:moveTo>
                <a:lnTo>
                  <a:pt x="4114800" y="1547932"/>
                </a:lnTo>
                <a:cubicBezTo>
                  <a:pt x="4114800" y="1540312"/>
                  <a:pt x="4113847" y="1532692"/>
                  <a:pt x="4110990" y="1526025"/>
                </a:cubicBezTo>
                <a:cubicBezTo>
                  <a:pt x="4060507" y="1391722"/>
                  <a:pt x="3224212" y="-249435"/>
                  <a:pt x="2775585" y="32505"/>
                </a:cubicBezTo>
                <a:cubicBezTo>
                  <a:pt x="2375535" y="283965"/>
                  <a:pt x="2629852" y="2428995"/>
                  <a:pt x="2101215" y="2428995"/>
                </a:cubicBezTo>
                <a:cubicBezTo>
                  <a:pt x="1784985" y="2428995"/>
                  <a:pt x="1670685" y="1303140"/>
                  <a:pt x="1255395" y="1303140"/>
                </a:cubicBezTo>
                <a:cubicBezTo>
                  <a:pt x="1037272" y="1303140"/>
                  <a:pt x="710565" y="1554600"/>
                  <a:pt x="710565" y="2351842"/>
                </a:cubicBezTo>
                <a:cubicBezTo>
                  <a:pt x="710565" y="3149085"/>
                  <a:pt x="0" y="3250050"/>
                  <a:pt x="0" y="3250050"/>
                </a:cubicBezTo>
              </a:path>
            </a:pathLst>
          </a:custGeom>
          <a:noFill/>
          <a:ln w="9525" cap="flat">
            <a:solidFill>
              <a:schemeClr val="bg1"/>
            </a:solidFill>
            <a:prstDash val="dash"/>
            <a:miter/>
          </a:ln>
        </p:spPr>
        <p:txBody>
          <a:bodyPr rtlCol="0" anchor="ctr"/>
          <a:lstStyle/>
          <a:p>
            <a:endParaRPr lang="en-US" dirty="0"/>
          </a:p>
        </p:txBody>
      </p:sp>
      <p:sp>
        <p:nvSpPr>
          <p:cNvPr id="14" name="Rectangle 13">
            <a:extLst>
              <a:ext uri="{FF2B5EF4-FFF2-40B4-BE49-F238E27FC236}">
                <a16:creationId xmlns:a16="http://schemas.microsoft.com/office/drawing/2014/main" xmlns="" id="{974E860F-437F-442E-898C-244A0DD5D765}"/>
              </a:ext>
            </a:extLst>
          </p:cNvPr>
          <p:cNvSpPr/>
          <p:nvPr userDrawn="1"/>
        </p:nvSpPr>
        <p:spPr>
          <a:xfrm>
            <a:off x="-9856" y="6822000"/>
            <a:ext cx="12201856" cy="36000"/>
          </a:xfrm>
          <a:prstGeom prst="rect">
            <a:avLst/>
          </a:prstGeom>
          <a:gradFill>
            <a:gsLst>
              <a:gs pos="0">
                <a:schemeClr val="accent4"/>
              </a:gs>
              <a:gs pos="37000">
                <a:schemeClr val="bg1">
                  <a:lumMod val="85000"/>
                </a:schemeClr>
              </a:gs>
              <a:gs pos="100000">
                <a:schemeClr val="accent1"/>
              </a:gs>
              <a:gs pos="68000">
                <a:schemeClr val="tx1">
                  <a:lumMod val="85000"/>
                  <a:lumOff val="1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Tree>
    <p:extLst>
      <p:ext uri="{BB962C8B-B14F-4D97-AF65-F5344CB8AC3E}">
        <p14:creationId xmlns:p14="http://schemas.microsoft.com/office/powerpoint/2010/main" val="80426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BF7CBC-CC93-4AB3-9D46-61075505816B}"/>
              </a:ext>
            </a:extLst>
          </p:cNvPr>
          <p:cNvSpPr>
            <a:spLocks noGrp="1"/>
          </p:cNvSpPr>
          <p:nvPr>
            <p:ph type="title"/>
          </p:nvPr>
        </p:nvSpPr>
        <p:spPr>
          <a:xfrm>
            <a:off x="360000" y="360000"/>
            <a:ext cx="11473200" cy="540000"/>
          </a:xfrm>
        </p:spPr>
        <p:txBody>
          <a:bodyPr/>
          <a:lstStyle/>
          <a:p>
            <a:r>
              <a:rPr lang="en-US" noProof="0" smtClean="0"/>
              <a:t>Click to edit Master title style</a:t>
            </a:r>
            <a:endParaRPr lang="en-US" noProof="0"/>
          </a:p>
        </p:txBody>
      </p:sp>
      <p:sp>
        <p:nvSpPr>
          <p:cNvPr id="16" name="Subtitle">
            <a:extLst>
              <a:ext uri="{FF2B5EF4-FFF2-40B4-BE49-F238E27FC236}">
                <a16:creationId xmlns:a16="http://schemas.microsoft.com/office/drawing/2014/main" xmlns="" id="{152317FE-88B5-4D1F-AECF-DA69D6779BEA}"/>
              </a:ext>
            </a:extLst>
          </p:cNvPr>
          <p:cNvSpPr>
            <a:spLocks noGrp="1"/>
          </p:cNvSpPr>
          <p:nvPr>
            <p:ph type="body" sz="quarter" idx="12" hasCustomPrompt="1"/>
          </p:nvPr>
        </p:nvSpPr>
        <p:spPr>
          <a:xfrm>
            <a:off x="360363" y="1080000"/>
            <a:ext cx="11471275" cy="360362"/>
          </a:xfrm>
        </p:spPr>
        <p:txBody>
          <a:bodyPr/>
          <a:lstStyle>
            <a:lvl1pPr marL="0" indent="0">
              <a:buNone/>
              <a:defRPr sz="2100"/>
            </a:lvl1pPr>
          </a:lstStyle>
          <a:p>
            <a:pPr lvl="0"/>
            <a:r>
              <a:rPr lang="en-US" noProof="0"/>
              <a:t>Subtitle</a:t>
            </a:r>
          </a:p>
        </p:txBody>
      </p:sp>
      <p:sp>
        <p:nvSpPr>
          <p:cNvPr id="3" name="Left Col">
            <a:extLst>
              <a:ext uri="{FF2B5EF4-FFF2-40B4-BE49-F238E27FC236}">
                <a16:creationId xmlns:a16="http://schemas.microsoft.com/office/drawing/2014/main" xmlns="" id="{49529B8D-BAD9-4E6D-82F7-0275D8195AA9}"/>
              </a:ext>
            </a:extLst>
          </p:cNvPr>
          <p:cNvSpPr>
            <a:spLocks noGrp="1"/>
          </p:cNvSpPr>
          <p:nvPr>
            <p:ph sz="half" idx="1"/>
          </p:nvPr>
        </p:nvSpPr>
        <p:spPr>
          <a:xfrm>
            <a:off x="360000" y="1620000"/>
            <a:ext cx="5580000" cy="4500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Right Col">
            <a:extLst>
              <a:ext uri="{FF2B5EF4-FFF2-40B4-BE49-F238E27FC236}">
                <a16:creationId xmlns:a16="http://schemas.microsoft.com/office/drawing/2014/main" xmlns="" id="{0AAD114E-6BCC-4476-8E44-12E87D4675E2}"/>
              </a:ext>
            </a:extLst>
          </p:cNvPr>
          <p:cNvSpPr>
            <a:spLocks noGrp="1"/>
          </p:cNvSpPr>
          <p:nvPr>
            <p:ph sz="half" idx="2"/>
          </p:nvPr>
        </p:nvSpPr>
        <p:spPr>
          <a:xfrm>
            <a:off x="6253200" y="1620000"/>
            <a:ext cx="5580000" cy="4500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Footer Placeholder 4">
            <a:extLst>
              <a:ext uri="{FF2B5EF4-FFF2-40B4-BE49-F238E27FC236}">
                <a16:creationId xmlns:a16="http://schemas.microsoft.com/office/drawing/2014/main" xmlns="" id="{3CFF9123-1F0C-4BD2-8233-FEE5B2A46612}"/>
              </a:ext>
            </a:extLst>
          </p:cNvPr>
          <p:cNvSpPr>
            <a:spLocks noGrp="1"/>
          </p:cNvSpPr>
          <p:nvPr>
            <p:ph type="ftr" sz="quarter" idx="13"/>
          </p:nvPr>
        </p:nvSpPr>
        <p:spPr/>
        <p:txBody>
          <a:bodyPr/>
          <a:lstStyle/>
          <a:p>
            <a:r>
              <a:rPr lang="en-US" noProof="0"/>
              <a:t>Add a footer</a:t>
            </a:r>
          </a:p>
        </p:txBody>
      </p:sp>
      <p:sp>
        <p:nvSpPr>
          <p:cNvPr id="6" name="Slide Number Placeholder 5">
            <a:extLst>
              <a:ext uri="{FF2B5EF4-FFF2-40B4-BE49-F238E27FC236}">
                <a16:creationId xmlns:a16="http://schemas.microsoft.com/office/drawing/2014/main" xmlns="" id="{111E8981-59A6-4480-80A6-5619C2201789}"/>
              </a:ext>
            </a:extLst>
          </p:cNvPr>
          <p:cNvSpPr>
            <a:spLocks noGrp="1"/>
          </p:cNvSpPr>
          <p:nvPr>
            <p:ph type="sldNum" sz="quarter" idx="14"/>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311923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s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9DDDF3-2E7E-4175-ACE9-B214DCE40C6E}"/>
              </a:ext>
            </a:extLst>
          </p:cNvPr>
          <p:cNvSpPr>
            <a:spLocks noGrp="1"/>
          </p:cNvSpPr>
          <p:nvPr>
            <p:ph type="title"/>
          </p:nvPr>
        </p:nvSpPr>
        <p:spPr/>
        <p:txBody>
          <a:bodyPr/>
          <a:lstStyle/>
          <a:p>
            <a:r>
              <a:rPr lang="en-US" noProof="0" smtClean="0"/>
              <a:t>Click to edit Master title style</a:t>
            </a:r>
            <a:endParaRPr lang="en-US" noProof="0"/>
          </a:p>
        </p:txBody>
      </p:sp>
      <p:sp>
        <p:nvSpPr>
          <p:cNvPr id="8" name="Subtitle">
            <a:extLst>
              <a:ext uri="{FF2B5EF4-FFF2-40B4-BE49-F238E27FC236}">
                <a16:creationId xmlns:a16="http://schemas.microsoft.com/office/drawing/2014/main" xmlns="" id="{5302A3D4-CF60-41AF-924C-B30D3FD99751}"/>
              </a:ext>
            </a:extLst>
          </p:cNvPr>
          <p:cNvSpPr>
            <a:spLocks noGrp="1"/>
          </p:cNvSpPr>
          <p:nvPr>
            <p:ph type="body" sz="quarter" idx="12" hasCustomPrompt="1"/>
          </p:nvPr>
        </p:nvSpPr>
        <p:spPr>
          <a:xfrm>
            <a:off x="360363" y="1080000"/>
            <a:ext cx="11471275" cy="360362"/>
          </a:xfrm>
        </p:spPr>
        <p:txBody>
          <a:bodyPr/>
          <a:lstStyle>
            <a:lvl1pPr marL="0" indent="0">
              <a:buNone/>
              <a:defRPr sz="2100"/>
            </a:lvl1pPr>
          </a:lstStyle>
          <a:p>
            <a:pPr lvl="0"/>
            <a:r>
              <a:rPr lang="en-US" noProof="0"/>
              <a:t>Subtitle</a:t>
            </a:r>
          </a:p>
        </p:txBody>
      </p:sp>
      <p:sp>
        <p:nvSpPr>
          <p:cNvPr id="3" name="Footer Placeholder 2">
            <a:extLst>
              <a:ext uri="{FF2B5EF4-FFF2-40B4-BE49-F238E27FC236}">
                <a16:creationId xmlns:a16="http://schemas.microsoft.com/office/drawing/2014/main" xmlns="" id="{2E0E8FCF-8FC7-49D2-9516-7662294E35B7}"/>
              </a:ext>
            </a:extLst>
          </p:cNvPr>
          <p:cNvSpPr>
            <a:spLocks noGrp="1"/>
          </p:cNvSpPr>
          <p:nvPr>
            <p:ph type="ftr" sz="quarter" idx="13"/>
          </p:nvPr>
        </p:nvSpPr>
        <p:spPr/>
        <p:txBody>
          <a:bodyPr/>
          <a:lstStyle/>
          <a:p>
            <a:r>
              <a:rPr lang="en-US" noProof="0"/>
              <a:t>Add a footer</a:t>
            </a:r>
          </a:p>
        </p:txBody>
      </p:sp>
      <p:sp>
        <p:nvSpPr>
          <p:cNvPr id="4" name="Slide Number Placeholder 3">
            <a:extLst>
              <a:ext uri="{FF2B5EF4-FFF2-40B4-BE49-F238E27FC236}">
                <a16:creationId xmlns:a16="http://schemas.microsoft.com/office/drawing/2014/main" xmlns="" id="{216208B4-CFD5-4FAE-9519-74EFAC0B0368}"/>
              </a:ext>
            </a:extLst>
          </p:cNvPr>
          <p:cNvSpPr>
            <a:spLocks noGrp="1"/>
          </p:cNvSpPr>
          <p:nvPr>
            <p:ph type="sldNum" sz="quarter" idx="14"/>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42122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BAED074E-AB07-44D1-8B4E-189EAEF798D6}"/>
              </a:ext>
            </a:extLst>
          </p:cNvPr>
          <p:cNvSpPr>
            <a:spLocks noGrp="1"/>
          </p:cNvSpPr>
          <p:nvPr>
            <p:ph type="ftr" sz="quarter" idx="10"/>
          </p:nvPr>
        </p:nvSpPr>
        <p:spPr/>
        <p:txBody>
          <a:bodyPr/>
          <a:lstStyle/>
          <a:p>
            <a:r>
              <a:rPr lang="en-US" noProof="0"/>
              <a:t>Add a footer</a:t>
            </a:r>
          </a:p>
        </p:txBody>
      </p:sp>
      <p:sp>
        <p:nvSpPr>
          <p:cNvPr id="3" name="Slide Number Placeholder 2">
            <a:extLst>
              <a:ext uri="{FF2B5EF4-FFF2-40B4-BE49-F238E27FC236}">
                <a16:creationId xmlns:a16="http://schemas.microsoft.com/office/drawing/2014/main" xmlns="" id="{2801D44B-9877-40D1-B788-EE3BFD57C5AB}"/>
              </a:ext>
            </a:extLst>
          </p:cNvPr>
          <p:cNvSpPr>
            <a:spLocks noGrp="1"/>
          </p:cNvSpPr>
          <p:nvPr>
            <p:ph type="sldNum" sz="quarter" idx="11"/>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94663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9FB83C35-D975-48B4-8E79-AB7A1A80DF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7799832" cy="6675120"/>
          </a:xfrm>
          <a:prstGeom prst="rect">
            <a:avLst/>
          </a:prstGeom>
        </p:spPr>
      </p:pic>
      <p:sp>
        <p:nvSpPr>
          <p:cNvPr id="11" name="Rectangle 10">
            <a:extLst>
              <a:ext uri="{FF2B5EF4-FFF2-40B4-BE49-F238E27FC236}">
                <a16:creationId xmlns:a16="http://schemas.microsoft.com/office/drawing/2014/main" xmlns="" id="{DD7E187E-6082-49C3-B795-CC4321FE39F8}"/>
              </a:ext>
            </a:extLst>
          </p:cNvPr>
          <p:cNvSpPr/>
          <p:nvPr userDrawn="1"/>
        </p:nvSpPr>
        <p:spPr>
          <a:xfrm>
            <a:off x="6671" y="0"/>
            <a:ext cx="7802524" cy="667764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Picture Placeholder 9">
            <a:extLst>
              <a:ext uri="{FF2B5EF4-FFF2-40B4-BE49-F238E27FC236}">
                <a16:creationId xmlns:a16="http://schemas.microsoft.com/office/drawing/2014/main" xmlns="" id="{8FBFF6A8-5ABD-4191-81E4-C9F86380A56D}"/>
              </a:ext>
            </a:extLst>
          </p:cNvPr>
          <p:cNvSpPr>
            <a:spLocks noGrp="1"/>
          </p:cNvSpPr>
          <p:nvPr>
            <p:ph type="pic" sz="quarter" idx="10" hasCustomPrompt="1"/>
          </p:nvPr>
        </p:nvSpPr>
        <p:spPr>
          <a:xfrm>
            <a:off x="7801097" y="1"/>
            <a:ext cx="4389475" cy="6677644"/>
          </a:xfrm>
          <a:solidFill>
            <a:schemeClr val="bg1">
              <a:lumMod val="95000"/>
            </a:schemeClr>
          </a:solid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or Drag and Drop your Image</a:t>
            </a:r>
          </a:p>
        </p:txBody>
      </p:sp>
      <p:sp>
        <p:nvSpPr>
          <p:cNvPr id="5" name="Footer Placeholder 4">
            <a:extLst>
              <a:ext uri="{FF2B5EF4-FFF2-40B4-BE49-F238E27FC236}">
                <a16:creationId xmlns:a16="http://schemas.microsoft.com/office/drawing/2014/main" xmlns="" id="{16E27D1E-1708-4D17-AB85-058EE0C34776}"/>
              </a:ext>
            </a:extLst>
          </p:cNvPr>
          <p:cNvSpPr>
            <a:spLocks noGrp="1"/>
          </p:cNvSpPr>
          <p:nvPr>
            <p:ph type="ftr" sz="quarter" idx="13"/>
          </p:nvPr>
        </p:nvSpPr>
        <p:spPr>
          <a:gradFill>
            <a:gsLst>
              <a:gs pos="82000">
                <a:schemeClr val="tx1">
                  <a:lumMod val="85000"/>
                  <a:lumOff val="15000"/>
                </a:schemeClr>
              </a:gs>
              <a:gs pos="100000">
                <a:schemeClr val="tx1"/>
              </a:gs>
            </a:gsLst>
          </a:gradFill>
        </p:spPr>
        <p:txBody>
          <a:bodyPr/>
          <a:lstStyle>
            <a:lvl1pPr>
              <a:defRPr>
                <a:solidFill>
                  <a:schemeClr val="bg1"/>
                </a:solidFill>
              </a:defRPr>
            </a:lvl1pPr>
          </a:lstStyle>
          <a:p>
            <a:r>
              <a:rPr lang="en-US" noProof="0"/>
              <a:t>Add a footer</a:t>
            </a:r>
          </a:p>
        </p:txBody>
      </p:sp>
      <p:sp>
        <p:nvSpPr>
          <p:cNvPr id="9" name="Slide Number Placeholder 8">
            <a:extLst>
              <a:ext uri="{FF2B5EF4-FFF2-40B4-BE49-F238E27FC236}">
                <a16:creationId xmlns:a16="http://schemas.microsoft.com/office/drawing/2014/main" xmlns="" id="{69529A18-E6EB-4081-B804-B2FCF5287DFF}"/>
              </a:ext>
            </a:extLst>
          </p:cNvPr>
          <p:cNvSpPr>
            <a:spLocks noGrp="1"/>
          </p:cNvSpPr>
          <p:nvPr>
            <p:ph type="sldNum" sz="quarter" idx="14"/>
          </p:nvPr>
        </p:nvSpPr>
        <p:spPr>
          <a:xfrm>
            <a:off x="11594400" y="6678000"/>
            <a:ext cx="597600" cy="144000"/>
          </a:xfrm>
        </p:spPr>
        <p:txBody>
          <a:bodyPr/>
          <a:lstStyle/>
          <a:p>
            <a:fld id="{058DB212-BFA2-403F-85EF-DFD3FF6D973A}" type="slidenum">
              <a:rPr lang="en-US" noProof="0" smtClean="0"/>
              <a:pPr/>
              <a:t>‹#›</a:t>
            </a:fld>
            <a:endParaRPr lang="en-US" noProof="0"/>
          </a:p>
        </p:txBody>
      </p:sp>
      <p:sp>
        <p:nvSpPr>
          <p:cNvPr id="13" name="Title 1">
            <a:extLst>
              <a:ext uri="{FF2B5EF4-FFF2-40B4-BE49-F238E27FC236}">
                <a16:creationId xmlns:a16="http://schemas.microsoft.com/office/drawing/2014/main" xmlns="" id="{C6A78464-8D00-4B94-90C7-90F1B54C8AA0}"/>
              </a:ext>
            </a:extLst>
          </p:cNvPr>
          <p:cNvSpPr>
            <a:spLocks noGrp="1"/>
          </p:cNvSpPr>
          <p:nvPr>
            <p:ph type="ctrTitle"/>
          </p:nvPr>
        </p:nvSpPr>
        <p:spPr>
          <a:xfrm>
            <a:off x="1273834" y="2481141"/>
            <a:ext cx="3759807" cy="1547813"/>
          </a:xfrm>
        </p:spPr>
        <p:txBody>
          <a:bodyPr anchor="b"/>
          <a:lstStyle>
            <a:lvl1pPr algn="l">
              <a:lnSpc>
                <a:spcPts val="4000"/>
              </a:lnSpc>
              <a:defRPr sz="4800" spc="-150">
                <a:solidFill>
                  <a:schemeClr val="bg1"/>
                </a:solidFill>
              </a:defRPr>
            </a:lvl1pPr>
          </a:lstStyle>
          <a:p>
            <a:r>
              <a:rPr lang="en-US" noProof="0" smtClean="0"/>
              <a:t>Click to edit Master title style</a:t>
            </a:r>
            <a:endParaRPr lang="en-US" noProof="0"/>
          </a:p>
        </p:txBody>
      </p:sp>
      <p:sp>
        <p:nvSpPr>
          <p:cNvPr id="14" name="Subtitle 2">
            <a:extLst>
              <a:ext uri="{FF2B5EF4-FFF2-40B4-BE49-F238E27FC236}">
                <a16:creationId xmlns:a16="http://schemas.microsoft.com/office/drawing/2014/main" xmlns="" id="{3CDBDF0B-F377-47FD-9DA1-C3BDA7C1DEDE}"/>
              </a:ext>
            </a:extLst>
          </p:cNvPr>
          <p:cNvSpPr>
            <a:spLocks noGrp="1"/>
          </p:cNvSpPr>
          <p:nvPr>
            <p:ph type="subTitle" idx="1"/>
          </p:nvPr>
        </p:nvSpPr>
        <p:spPr>
          <a:xfrm>
            <a:off x="1273833" y="4220102"/>
            <a:ext cx="3756943" cy="722312"/>
          </a:xfrm>
        </p:spPr>
        <p:txBody>
          <a:bodyPr/>
          <a:lstStyle>
            <a:lvl1pPr marL="0" indent="0" algn="l">
              <a:buNone/>
              <a:defRPr sz="1600" spc="-15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18" name="Graphic 15">
            <a:extLst>
              <a:ext uri="{FF2B5EF4-FFF2-40B4-BE49-F238E27FC236}">
                <a16:creationId xmlns:a16="http://schemas.microsoft.com/office/drawing/2014/main" xmlns="" id="{F50292C9-54F6-4F7B-A885-34CE1E3B0351}"/>
              </a:ext>
            </a:extLst>
          </p:cNvPr>
          <p:cNvSpPr/>
          <p:nvPr/>
        </p:nvSpPr>
        <p:spPr>
          <a:xfrm flipH="1">
            <a:off x="-1428" y="4123811"/>
            <a:ext cx="6027420" cy="2599249"/>
          </a:xfrm>
          <a:custGeom>
            <a:avLst/>
            <a:gdLst>
              <a:gd name="connsiteX0" fmla="*/ 7144 w 6505575"/>
              <a:gd name="connsiteY0" fmla="*/ 2606393 h 2609850"/>
              <a:gd name="connsiteX1" fmla="*/ 881539 w 6505575"/>
              <a:gd name="connsiteY1" fmla="*/ 2062516 h 2609850"/>
              <a:gd name="connsiteX2" fmla="*/ 1477804 w 6505575"/>
              <a:gd name="connsiteY2" fmla="*/ 2056801 h 2609850"/>
              <a:gd name="connsiteX3" fmla="*/ 1569244 w 6505575"/>
              <a:gd name="connsiteY3" fmla="*/ 2112046 h 2609850"/>
              <a:gd name="connsiteX4" fmla="*/ 2539841 w 6505575"/>
              <a:gd name="connsiteY4" fmla="*/ 2084423 h 2609850"/>
              <a:gd name="connsiteX5" fmla="*/ 3238976 w 6505575"/>
              <a:gd name="connsiteY5" fmla="*/ 1611031 h 2609850"/>
              <a:gd name="connsiteX6" fmla="*/ 3642836 w 6505575"/>
              <a:gd name="connsiteY6" fmla="*/ 1590076 h 2609850"/>
              <a:gd name="connsiteX7" fmla="*/ 3963829 w 6505575"/>
              <a:gd name="connsiteY7" fmla="*/ 1762478 h 2609850"/>
              <a:gd name="connsiteX8" fmla="*/ 4862989 w 6505575"/>
              <a:gd name="connsiteY8" fmla="*/ 1455773 h 2609850"/>
              <a:gd name="connsiteX9" fmla="*/ 5106829 w 6505575"/>
              <a:gd name="connsiteY9" fmla="*/ 734731 h 2609850"/>
              <a:gd name="connsiteX10" fmla="*/ 6034564 w 6505575"/>
              <a:gd name="connsiteY10" fmla="*/ 69886 h 2609850"/>
              <a:gd name="connsiteX11" fmla="*/ 6034564 w 6505575"/>
              <a:gd name="connsiteY11" fmla="*/ 69886 h 2609850"/>
              <a:gd name="connsiteX12" fmla="*/ 6507004 w 6505575"/>
              <a:gd name="connsiteY12" fmla="*/ 1395766 h 2609850"/>
              <a:gd name="connsiteX13" fmla="*/ 6507004 w 6505575"/>
              <a:gd name="connsiteY13" fmla="*/ 2605441 h 2609850"/>
              <a:gd name="connsiteX14" fmla="*/ 7144 w 6505575"/>
              <a:gd name="connsiteY14" fmla="*/ 2605441 h 2609850"/>
              <a:gd name="connsiteX0" fmla="*/ 6499860 w 6591300"/>
              <a:gd name="connsiteY0" fmla="*/ 1388622 h 2599249"/>
              <a:gd name="connsiteX1" fmla="*/ 6499860 w 6591300"/>
              <a:gd name="connsiteY1" fmla="*/ 2598297 h 2599249"/>
              <a:gd name="connsiteX2" fmla="*/ 0 w 6591300"/>
              <a:gd name="connsiteY2" fmla="*/ 2598297 h 2599249"/>
              <a:gd name="connsiteX3" fmla="*/ 0 w 6591300"/>
              <a:gd name="connsiteY3" fmla="*/ 2599249 h 2599249"/>
              <a:gd name="connsiteX4" fmla="*/ 874395 w 6591300"/>
              <a:gd name="connsiteY4" fmla="*/ 2055372 h 2599249"/>
              <a:gd name="connsiteX5" fmla="*/ 1470660 w 6591300"/>
              <a:gd name="connsiteY5" fmla="*/ 2049657 h 2599249"/>
              <a:gd name="connsiteX6" fmla="*/ 1562100 w 6591300"/>
              <a:gd name="connsiteY6" fmla="*/ 2104902 h 2599249"/>
              <a:gd name="connsiteX7" fmla="*/ 2532697 w 6591300"/>
              <a:gd name="connsiteY7" fmla="*/ 2077279 h 2599249"/>
              <a:gd name="connsiteX8" fmla="*/ 3231832 w 6591300"/>
              <a:gd name="connsiteY8" fmla="*/ 1603887 h 2599249"/>
              <a:gd name="connsiteX9" fmla="*/ 3635692 w 6591300"/>
              <a:gd name="connsiteY9" fmla="*/ 1582932 h 2599249"/>
              <a:gd name="connsiteX10" fmla="*/ 3956685 w 6591300"/>
              <a:gd name="connsiteY10" fmla="*/ 1755334 h 2599249"/>
              <a:gd name="connsiteX11" fmla="*/ 4855845 w 6591300"/>
              <a:gd name="connsiteY11" fmla="*/ 1448629 h 2599249"/>
              <a:gd name="connsiteX12" fmla="*/ 5099685 w 6591300"/>
              <a:gd name="connsiteY12" fmla="*/ 727587 h 2599249"/>
              <a:gd name="connsiteX13" fmla="*/ 6027420 w 6591300"/>
              <a:gd name="connsiteY13" fmla="*/ 62742 h 2599249"/>
              <a:gd name="connsiteX14" fmla="*/ 6027420 w 6591300"/>
              <a:gd name="connsiteY14" fmla="*/ 62742 h 2599249"/>
              <a:gd name="connsiteX15" fmla="*/ 6591300 w 6591300"/>
              <a:gd name="connsiteY15" fmla="*/ 1480062 h 2599249"/>
              <a:gd name="connsiteX0" fmla="*/ 6499860 w 6591300"/>
              <a:gd name="connsiteY0" fmla="*/ 2598297 h 2599249"/>
              <a:gd name="connsiteX1" fmla="*/ 0 w 6591300"/>
              <a:gd name="connsiteY1" fmla="*/ 2598297 h 2599249"/>
              <a:gd name="connsiteX2" fmla="*/ 0 w 6591300"/>
              <a:gd name="connsiteY2" fmla="*/ 2599249 h 2599249"/>
              <a:gd name="connsiteX3" fmla="*/ 874395 w 6591300"/>
              <a:gd name="connsiteY3" fmla="*/ 2055372 h 2599249"/>
              <a:gd name="connsiteX4" fmla="*/ 1470660 w 6591300"/>
              <a:gd name="connsiteY4" fmla="*/ 2049657 h 2599249"/>
              <a:gd name="connsiteX5" fmla="*/ 1562100 w 6591300"/>
              <a:gd name="connsiteY5" fmla="*/ 2104902 h 2599249"/>
              <a:gd name="connsiteX6" fmla="*/ 2532697 w 6591300"/>
              <a:gd name="connsiteY6" fmla="*/ 2077279 h 2599249"/>
              <a:gd name="connsiteX7" fmla="*/ 3231832 w 6591300"/>
              <a:gd name="connsiteY7" fmla="*/ 1603887 h 2599249"/>
              <a:gd name="connsiteX8" fmla="*/ 3635692 w 6591300"/>
              <a:gd name="connsiteY8" fmla="*/ 1582932 h 2599249"/>
              <a:gd name="connsiteX9" fmla="*/ 3956685 w 6591300"/>
              <a:gd name="connsiteY9" fmla="*/ 1755334 h 2599249"/>
              <a:gd name="connsiteX10" fmla="*/ 4855845 w 6591300"/>
              <a:gd name="connsiteY10" fmla="*/ 1448629 h 2599249"/>
              <a:gd name="connsiteX11" fmla="*/ 5099685 w 6591300"/>
              <a:gd name="connsiteY11" fmla="*/ 727587 h 2599249"/>
              <a:gd name="connsiteX12" fmla="*/ 6027420 w 6591300"/>
              <a:gd name="connsiteY12" fmla="*/ 62742 h 2599249"/>
              <a:gd name="connsiteX13" fmla="*/ 6027420 w 6591300"/>
              <a:gd name="connsiteY13" fmla="*/ 62742 h 2599249"/>
              <a:gd name="connsiteX14" fmla="*/ 6591300 w 6591300"/>
              <a:gd name="connsiteY14" fmla="*/ 1480062 h 2599249"/>
              <a:gd name="connsiteX0" fmla="*/ 0 w 6591300"/>
              <a:gd name="connsiteY0" fmla="*/ 2598297 h 2599249"/>
              <a:gd name="connsiteX1" fmla="*/ 0 w 6591300"/>
              <a:gd name="connsiteY1" fmla="*/ 2599249 h 2599249"/>
              <a:gd name="connsiteX2" fmla="*/ 874395 w 6591300"/>
              <a:gd name="connsiteY2" fmla="*/ 2055372 h 2599249"/>
              <a:gd name="connsiteX3" fmla="*/ 1470660 w 6591300"/>
              <a:gd name="connsiteY3" fmla="*/ 2049657 h 2599249"/>
              <a:gd name="connsiteX4" fmla="*/ 1562100 w 6591300"/>
              <a:gd name="connsiteY4" fmla="*/ 2104902 h 2599249"/>
              <a:gd name="connsiteX5" fmla="*/ 2532697 w 6591300"/>
              <a:gd name="connsiteY5" fmla="*/ 2077279 h 2599249"/>
              <a:gd name="connsiteX6" fmla="*/ 3231832 w 6591300"/>
              <a:gd name="connsiteY6" fmla="*/ 1603887 h 2599249"/>
              <a:gd name="connsiteX7" fmla="*/ 3635692 w 6591300"/>
              <a:gd name="connsiteY7" fmla="*/ 1582932 h 2599249"/>
              <a:gd name="connsiteX8" fmla="*/ 3956685 w 6591300"/>
              <a:gd name="connsiteY8" fmla="*/ 1755334 h 2599249"/>
              <a:gd name="connsiteX9" fmla="*/ 4855845 w 6591300"/>
              <a:gd name="connsiteY9" fmla="*/ 1448629 h 2599249"/>
              <a:gd name="connsiteX10" fmla="*/ 5099685 w 6591300"/>
              <a:gd name="connsiteY10" fmla="*/ 727587 h 2599249"/>
              <a:gd name="connsiteX11" fmla="*/ 6027420 w 6591300"/>
              <a:gd name="connsiteY11" fmla="*/ 62742 h 2599249"/>
              <a:gd name="connsiteX12" fmla="*/ 6027420 w 6591300"/>
              <a:gd name="connsiteY12" fmla="*/ 62742 h 2599249"/>
              <a:gd name="connsiteX13" fmla="*/ 6591300 w 6591300"/>
              <a:gd name="connsiteY13" fmla="*/ 1480062 h 2599249"/>
              <a:gd name="connsiteX0" fmla="*/ 0 w 6027420"/>
              <a:gd name="connsiteY0" fmla="*/ 2598297 h 2599249"/>
              <a:gd name="connsiteX1" fmla="*/ 0 w 6027420"/>
              <a:gd name="connsiteY1" fmla="*/ 2599249 h 2599249"/>
              <a:gd name="connsiteX2" fmla="*/ 874395 w 6027420"/>
              <a:gd name="connsiteY2" fmla="*/ 2055372 h 2599249"/>
              <a:gd name="connsiteX3" fmla="*/ 1470660 w 6027420"/>
              <a:gd name="connsiteY3" fmla="*/ 2049657 h 2599249"/>
              <a:gd name="connsiteX4" fmla="*/ 1562100 w 6027420"/>
              <a:gd name="connsiteY4" fmla="*/ 2104902 h 2599249"/>
              <a:gd name="connsiteX5" fmla="*/ 2532697 w 6027420"/>
              <a:gd name="connsiteY5" fmla="*/ 2077279 h 2599249"/>
              <a:gd name="connsiteX6" fmla="*/ 3231832 w 6027420"/>
              <a:gd name="connsiteY6" fmla="*/ 1603887 h 2599249"/>
              <a:gd name="connsiteX7" fmla="*/ 3635692 w 6027420"/>
              <a:gd name="connsiteY7" fmla="*/ 1582932 h 2599249"/>
              <a:gd name="connsiteX8" fmla="*/ 3956685 w 6027420"/>
              <a:gd name="connsiteY8" fmla="*/ 1755334 h 2599249"/>
              <a:gd name="connsiteX9" fmla="*/ 4855845 w 6027420"/>
              <a:gd name="connsiteY9" fmla="*/ 1448629 h 2599249"/>
              <a:gd name="connsiteX10" fmla="*/ 5099685 w 6027420"/>
              <a:gd name="connsiteY10" fmla="*/ 727587 h 2599249"/>
              <a:gd name="connsiteX11" fmla="*/ 6027420 w 6027420"/>
              <a:gd name="connsiteY11" fmla="*/ 62742 h 2599249"/>
              <a:gd name="connsiteX12" fmla="*/ 6027420 w 6027420"/>
              <a:gd name="connsiteY12" fmla="*/ 62742 h 2599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27420" h="2599249">
                <a:moveTo>
                  <a:pt x="0" y="2598297"/>
                </a:moveTo>
                <a:lnTo>
                  <a:pt x="0" y="2599249"/>
                </a:lnTo>
                <a:lnTo>
                  <a:pt x="874395" y="2055372"/>
                </a:lnTo>
                <a:cubicBezTo>
                  <a:pt x="1056322" y="1942024"/>
                  <a:pt x="1286827" y="1940119"/>
                  <a:pt x="1470660" y="2049657"/>
                </a:cubicBezTo>
                <a:lnTo>
                  <a:pt x="1562100" y="2104902"/>
                </a:lnTo>
                <a:cubicBezTo>
                  <a:pt x="1863090" y="2284924"/>
                  <a:pt x="2241232" y="2273494"/>
                  <a:pt x="2532697" y="2077279"/>
                </a:cubicBezTo>
                <a:lnTo>
                  <a:pt x="3231832" y="1603887"/>
                </a:lnTo>
                <a:cubicBezTo>
                  <a:pt x="3351847" y="1521972"/>
                  <a:pt x="3508057" y="1514352"/>
                  <a:pt x="3635692" y="1582932"/>
                </a:cubicBezTo>
                <a:lnTo>
                  <a:pt x="3956685" y="1755334"/>
                </a:lnTo>
                <a:cubicBezTo>
                  <a:pt x="4288155" y="1933452"/>
                  <a:pt x="4701540" y="1792482"/>
                  <a:pt x="4855845" y="1448629"/>
                </a:cubicBezTo>
                <a:lnTo>
                  <a:pt x="5099685" y="727587"/>
                </a:lnTo>
                <a:cubicBezTo>
                  <a:pt x="5228273" y="156087"/>
                  <a:pt x="5863590" y="-137283"/>
                  <a:pt x="6027420" y="62742"/>
                </a:cubicBezTo>
                <a:lnTo>
                  <a:pt x="6027420" y="62742"/>
                </a:lnTo>
              </a:path>
            </a:pathLst>
          </a:custGeom>
          <a:noFill/>
          <a:ln w="9525" cap="flat">
            <a:solidFill>
              <a:schemeClr val="bg1"/>
            </a:solidFill>
            <a:prstDash val="dash"/>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noProof="0"/>
          </a:p>
        </p:txBody>
      </p:sp>
    </p:spTree>
    <p:extLst>
      <p:ext uri="{BB962C8B-B14F-4D97-AF65-F5344CB8AC3E}">
        <p14:creationId xmlns:p14="http://schemas.microsoft.com/office/powerpoint/2010/main" val="212023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BF7CBC-CC93-4AB3-9D46-61075505816B}"/>
              </a:ext>
            </a:extLst>
          </p:cNvPr>
          <p:cNvSpPr>
            <a:spLocks noGrp="1"/>
          </p:cNvSpPr>
          <p:nvPr>
            <p:ph type="title"/>
          </p:nvPr>
        </p:nvSpPr>
        <p:spPr>
          <a:xfrm>
            <a:off x="360000" y="360000"/>
            <a:ext cx="6993300" cy="540000"/>
          </a:xfrm>
        </p:spPr>
        <p:txBody>
          <a:bodyPr/>
          <a:lstStyle/>
          <a:p>
            <a:r>
              <a:rPr lang="en-US" noProof="0" smtClean="0"/>
              <a:t>Click to edit Master title style</a:t>
            </a:r>
            <a:endParaRPr lang="en-US" noProof="0"/>
          </a:p>
        </p:txBody>
      </p:sp>
      <p:sp>
        <p:nvSpPr>
          <p:cNvPr id="16" name="Subtitle">
            <a:extLst>
              <a:ext uri="{FF2B5EF4-FFF2-40B4-BE49-F238E27FC236}">
                <a16:creationId xmlns:a16="http://schemas.microsoft.com/office/drawing/2014/main" xmlns="" id="{152317FE-88B5-4D1F-AECF-DA69D6779BEA}"/>
              </a:ext>
            </a:extLst>
          </p:cNvPr>
          <p:cNvSpPr>
            <a:spLocks noGrp="1"/>
          </p:cNvSpPr>
          <p:nvPr>
            <p:ph type="body" sz="quarter" idx="12" hasCustomPrompt="1"/>
          </p:nvPr>
        </p:nvSpPr>
        <p:spPr>
          <a:xfrm>
            <a:off x="360363" y="1080000"/>
            <a:ext cx="6992937" cy="360362"/>
          </a:xfrm>
        </p:spPr>
        <p:txBody>
          <a:bodyPr/>
          <a:lstStyle>
            <a:lvl1pPr marL="0" indent="0">
              <a:buNone/>
              <a:defRPr sz="2100"/>
            </a:lvl1pPr>
          </a:lstStyle>
          <a:p>
            <a:pPr lvl="0"/>
            <a:r>
              <a:rPr lang="en-US" noProof="0"/>
              <a:t>Subtitle</a:t>
            </a:r>
          </a:p>
        </p:txBody>
      </p:sp>
      <p:sp>
        <p:nvSpPr>
          <p:cNvPr id="3" name="Left Col">
            <a:extLst>
              <a:ext uri="{FF2B5EF4-FFF2-40B4-BE49-F238E27FC236}">
                <a16:creationId xmlns:a16="http://schemas.microsoft.com/office/drawing/2014/main" xmlns="" id="{49529B8D-BAD9-4E6D-82F7-0275D8195AA9}"/>
              </a:ext>
            </a:extLst>
          </p:cNvPr>
          <p:cNvSpPr>
            <a:spLocks noGrp="1"/>
          </p:cNvSpPr>
          <p:nvPr>
            <p:ph sz="half" idx="1"/>
          </p:nvPr>
        </p:nvSpPr>
        <p:spPr>
          <a:xfrm>
            <a:off x="360000" y="1620000"/>
            <a:ext cx="6992936" cy="4500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Picture Placeholder 5">
            <a:extLst>
              <a:ext uri="{FF2B5EF4-FFF2-40B4-BE49-F238E27FC236}">
                <a16:creationId xmlns:a16="http://schemas.microsoft.com/office/drawing/2014/main" xmlns="" id="{3B63572F-04A5-456D-9066-1A65AFF5E685}"/>
              </a:ext>
            </a:extLst>
          </p:cNvPr>
          <p:cNvSpPr>
            <a:spLocks noGrp="1"/>
          </p:cNvSpPr>
          <p:nvPr>
            <p:ph type="pic" sz="quarter" idx="13" hasCustomPrompt="1"/>
          </p:nvPr>
        </p:nvSpPr>
        <p:spPr>
          <a:xfrm>
            <a:off x="7804150" y="1"/>
            <a:ext cx="4387850" cy="6679488"/>
          </a:xfrm>
          <a:solidFill>
            <a:schemeClr val="bg1">
              <a:lumMod val="95000"/>
            </a:schemeClr>
          </a:solid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or Drag and Drop your Image</a:t>
            </a:r>
          </a:p>
        </p:txBody>
      </p:sp>
      <p:sp>
        <p:nvSpPr>
          <p:cNvPr id="4" name="Footer Placeholder 3">
            <a:extLst>
              <a:ext uri="{FF2B5EF4-FFF2-40B4-BE49-F238E27FC236}">
                <a16:creationId xmlns:a16="http://schemas.microsoft.com/office/drawing/2014/main" xmlns="" id="{BC263EBA-2C46-40FB-9D48-819ED0C8994F}"/>
              </a:ext>
            </a:extLst>
          </p:cNvPr>
          <p:cNvSpPr>
            <a:spLocks noGrp="1"/>
          </p:cNvSpPr>
          <p:nvPr>
            <p:ph type="ftr" sz="quarter" idx="14"/>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xmlns="" id="{719230BC-20AB-4DD9-AF5C-47BA72E56986}"/>
              </a:ext>
            </a:extLst>
          </p:cNvPr>
          <p:cNvSpPr>
            <a:spLocks noGrp="1"/>
          </p:cNvSpPr>
          <p:nvPr>
            <p:ph type="sldNum" sz="quarter" idx="15"/>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64285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95A87C21-15CD-48D8-B583-89B110156879}"/>
              </a:ext>
            </a:extLst>
          </p:cNvPr>
          <p:cNvSpPr/>
          <p:nvPr userDrawn="1"/>
        </p:nvSpPr>
        <p:spPr>
          <a:xfrm>
            <a:off x="7804351" y="0"/>
            <a:ext cx="4386221" cy="6677022"/>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xmlns="" id="{1DBF7CBC-CC93-4AB3-9D46-61075505816B}"/>
              </a:ext>
            </a:extLst>
          </p:cNvPr>
          <p:cNvSpPr>
            <a:spLocks noGrp="1"/>
          </p:cNvSpPr>
          <p:nvPr>
            <p:ph type="title"/>
          </p:nvPr>
        </p:nvSpPr>
        <p:spPr>
          <a:xfrm>
            <a:off x="360000" y="360000"/>
            <a:ext cx="6993300" cy="540000"/>
          </a:xfrm>
        </p:spPr>
        <p:txBody>
          <a:bodyPr/>
          <a:lstStyle/>
          <a:p>
            <a:r>
              <a:rPr lang="en-US" noProof="0" smtClean="0"/>
              <a:t>Click to edit Master title style</a:t>
            </a:r>
            <a:endParaRPr lang="en-US" noProof="0"/>
          </a:p>
        </p:txBody>
      </p:sp>
      <p:sp>
        <p:nvSpPr>
          <p:cNvPr id="16" name="Subtitle">
            <a:extLst>
              <a:ext uri="{FF2B5EF4-FFF2-40B4-BE49-F238E27FC236}">
                <a16:creationId xmlns:a16="http://schemas.microsoft.com/office/drawing/2014/main" xmlns="" id="{152317FE-88B5-4D1F-AECF-DA69D6779BEA}"/>
              </a:ext>
            </a:extLst>
          </p:cNvPr>
          <p:cNvSpPr>
            <a:spLocks noGrp="1"/>
          </p:cNvSpPr>
          <p:nvPr>
            <p:ph type="body" sz="quarter" idx="12" hasCustomPrompt="1"/>
          </p:nvPr>
        </p:nvSpPr>
        <p:spPr>
          <a:xfrm>
            <a:off x="360363" y="1080000"/>
            <a:ext cx="6992937" cy="360362"/>
          </a:xfrm>
        </p:spPr>
        <p:txBody>
          <a:bodyPr/>
          <a:lstStyle>
            <a:lvl1pPr marL="0" indent="0">
              <a:buNone/>
              <a:defRPr sz="2100"/>
            </a:lvl1pPr>
          </a:lstStyle>
          <a:p>
            <a:pPr lvl="0"/>
            <a:r>
              <a:rPr lang="en-US" noProof="0"/>
              <a:t>Subtitle</a:t>
            </a:r>
          </a:p>
        </p:txBody>
      </p:sp>
      <p:sp>
        <p:nvSpPr>
          <p:cNvPr id="3" name="Left Col">
            <a:extLst>
              <a:ext uri="{FF2B5EF4-FFF2-40B4-BE49-F238E27FC236}">
                <a16:creationId xmlns:a16="http://schemas.microsoft.com/office/drawing/2014/main" xmlns="" id="{49529B8D-BAD9-4E6D-82F7-0275D8195AA9}"/>
              </a:ext>
            </a:extLst>
          </p:cNvPr>
          <p:cNvSpPr>
            <a:spLocks noGrp="1"/>
          </p:cNvSpPr>
          <p:nvPr>
            <p:ph sz="half" idx="1"/>
          </p:nvPr>
        </p:nvSpPr>
        <p:spPr>
          <a:xfrm>
            <a:off x="360000" y="1620000"/>
            <a:ext cx="6992936" cy="4500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Picture Placeholder 5">
            <a:extLst>
              <a:ext uri="{FF2B5EF4-FFF2-40B4-BE49-F238E27FC236}">
                <a16:creationId xmlns:a16="http://schemas.microsoft.com/office/drawing/2014/main" xmlns="" id="{3B63572F-04A5-456D-9066-1A65AFF5E685}"/>
              </a:ext>
            </a:extLst>
          </p:cNvPr>
          <p:cNvSpPr>
            <a:spLocks noGrp="1"/>
          </p:cNvSpPr>
          <p:nvPr>
            <p:ph type="pic" sz="quarter" idx="13" hasCustomPrompt="1"/>
          </p:nvPr>
        </p:nvSpPr>
        <p:spPr>
          <a:xfrm>
            <a:off x="8127752" y="4320000"/>
            <a:ext cx="1800000" cy="1800000"/>
          </a:xfrm>
          <a:solidFill>
            <a:schemeClr val="bg1"/>
          </a:solid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or Drag and Drop your Image</a:t>
            </a:r>
          </a:p>
        </p:txBody>
      </p:sp>
      <p:sp>
        <p:nvSpPr>
          <p:cNvPr id="4" name="Footer Placeholder 3">
            <a:extLst>
              <a:ext uri="{FF2B5EF4-FFF2-40B4-BE49-F238E27FC236}">
                <a16:creationId xmlns:a16="http://schemas.microsoft.com/office/drawing/2014/main" xmlns="" id="{BC263EBA-2C46-40FB-9D48-819ED0C8994F}"/>
              </a:ext>
            </a:extLst>
          </p:cNvPr>
          <p:cNvSpPr>
            <a:spLocks noGrp="1"/>
          </p:cNvSpPr>
          <p:nvPr>
            <p:ph type="ftr" sz="quarter" idx="14"/>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xmlns="" id="{719230BC-20AB-4DD9-AF5C-47BA72E56986}"/>
              </a:ext>
            </a:extLst>
          </p:cNvPr>
          <p:cNvSpPr>
            <a:spLocks noGrp="1"/>
          </p:cNvSpPr>
          <p:nvPr>
            <p:ph type="sldNum" sz="quarter" idx="15"/>
          </p:nvPr>
        </p:nvSpPr>
        <p:spPr/>
        <p:txBody>
          <a:bodyPr/>
          <a:lstStyle/>
          <a:p>
            <a:fld id="{058DB212-BFA2-403F-85EF-DFD3FF6D973A}" type="slidenum">
              <a:rPr lang="en-US" noProof="0" smtClean="0"/>
              <a:pPr/>
              <a:t>‹#›</a:t>
            </a:fld>
            <a:endParaRPr lang="en-US" noProof="0"/>
          </a:p>
        </p:txBody>
      </p:sp>
      <p:sp>
        <p:nvSpPr>
          <p:cNvPr id="8" name="Picture Placeholder 5">
            <a:extLst>
              <a:ext uri="{FF2B5EF4-FFF2-40B4-BE49-F238E27FC236}">
                <a16:creationId xmlns:a16="http://schemas.microsoft.com/office/drawing/2014/main" xmlns="" id="{5092E684-C621-4F92-A05A-A167EEF46270}"/>
              </a:ext>
            </a:extLst>
          </p:cNvPr>
          <p:cNvSpPr>
            <a:spLocks noGrp="1"/>
          </p:cNvSpPr>
          <p:nvPr>
            <p:ph type="pic" sz="quarter" idx="16" hasCustomPrompt="1"/>
          </p:nvPr>
        </p:nvSpPr>
        <p:spPr>
          <a:xfrm>
            <a:off x="10057037" y="4320000"/>
            <a:ext cx="1800000" cy="1800000"/>
          </a:xfrm>
          <a:solidFill>
            <a:schemeClr val="bg1">
              <a:lumMod val="95000"/>
            </a:schemeClr>
          </a:solid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or Drag and Drop your Image</a:t>
            </a:r>
          </a:p>
        </p:txBody>
      </p:sp>
      <p:sp>
        <p:nvSpPr>
          <p:cNvPr id="9" name="Picture Placeholder 5">
            <a:extLst>
              <a:ext uri="{FF2B5EF4-FFF2-40B4-BE49-F238E27FC236}">
                <a16:creationId xmlns:a16="http://schemas.microsoft.com/office/drawing/2014/main" xmlns="" id="{6958D132-F2A9-41E1-BDD8-067D52CE5FEB}"/>
              </a:ext>
            </a:extLst>
          </p:cNvPr>
          <p:cNvSpPr>
            <a:spLocks noGrp="1"/>
          </p:cNvSpPr>
          <p:nvPr>
            <p:ph type="pic" sz="quarter" idx="17" hasCustomPrompt="1"/>
          </p:nvPr>
        </p:nvSpPr>
        <p:spPr>
          <a:xfrm>
            <a:off x="8127752" y="2395565"/>
            <a:ext cx="1800000" cy="1800000"/>
          </a:xfrm>
          <a:solidFill>
            <a:schemeClr val="bg1"/>
          </a:solid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or Drag and Drop your Image</a:t>
            </a:r>
          </a:p>
        </p:txBody>
      </p:sp>
      <p:sp>
        <p:nvSpPr>
          <p:cNvPr id="10" name="Picture Placeholder 5">
            <a:extLst>
              <a:ext uri="{FF2B5EF4-FFF2-40B4-BE49-F238E27FC236}">
                <a16:creationId xmlns:a16="http://schemas.microsoft.com/office/drawing/2014/main" xmlns="" id="{B88FD4DB-5089-4686-B4F7-A26163146C9A}"/>
              </a:ext>
            </a:extLst>
          </p:cNvPr>
          <p:cNvSpPr>
            <a:spLocks noGrp="1"/>
          </p:cNvSpPr>
          <p:nvPr>
            <p:ph type="pic" sz="quarter" idx="18" hasCustomPrompt="1"/>
          </p:nvPr>
        </p:nvSpPr>
        <p:spPr>
          <a:xfrm>
            <a:off x="10057037" y="2395565"/>
            <a:ext cx="1800000" cy="1800000"/>
          </a:xfrm>
          <a:solidFill>
            <a:schemeClr val="tx1">
              <a:lumMod val="75000"/>
              <a:lumOff val="25000"/>
            </a:schemeClr>
          </a:solidFill>
        </p:spPr>
        <p:txBody>
          <a:bodyPr anchor="ctr"/>
          <a:lstStyle>
            <a:lvl1pPr marL="0" indent="0" algn="ctr">
              <a:buNone/>
              <a:defRPr sz="1600" i="1">
                <a:solidFill>
                  <a:schemeClr val="bg1"/>
                </a:solidFill>
                <a:latin typeface="Times New Roman" panose="02020603050405020304" pitchFamily="18" charset="0"/>
                <a:cs typeface="Times New Roman" panose="02020603050405020304" pitchFamily="18" charset="0"/>
              </a:defRPr>
            </a:lvl1pPr>
          </a:lstStyle>
          <a:p>
            <a:r>
              <a:rPr lang="en-US" noProof="0"/>
              <a:t>Insert or Drag and Drop your Image</a:t>
            </a:r>
          </a:p>
        </p:txBody>
      </p:sp>
      <p:sp>
        <p:nvSpPr>
          <p:cNvPr id="11" name="Picture Placeholder 5">
            <a:extLst>
              <a:ext uri="{FF2B5EF4-FFF2-40B4-BE49-F238E27FC236}">
                <a16:creationId xmlns:a16="http://schemas.microsoft.com/office/drawing/2014/main" xmlns="" id="{324023AF-AB97-4B60-86FA-5DC8DA1B5C49}"/>
              </a:ext>
            </a:extLst>
          </p:cNvPr>
          <p:cNvSpPr>
            <a:spLocks noGrp="1"/>
          </p:cNvSpPr>
          <p:nvPr>
            <p:ph type="pic" sz="quarter" idx="19" hasCustomPrompt="1"/>
          </p:nvPr>
        </p:nvSpPr>
        <p:spPr>
          <a:xfrm>
            <a:off x="8127752" y="471129"/>
            <a:ext cx="1800000" cy="1800000"/>
          </a:xfrm>
          <a:solidFill>
            <a:schemeClr val="accent1"/>
          </a:solid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or Drag and Drop your Image</a:t>
            </a:r>
          </a:p>
        </p:txBody>
      </p:sp>
      <p:sp>
        <p:nvSpPr>
          <p:cNvPr id="12" name="Picture Placeholder 5">
            <a:extLst>
              <a:ext uri="{FF2B5EF4-FFF2-40B4-BE49-F238E27FC236}">
                <a16:creationId xmlns:a16="http://schemas.microsoft.com/office/drawing/2014/main" xmlns="" id="{8210F231-568A-4348-B33F-9EBB4A5CF9EB}"/>
              </a:ext>
            </a:extLst>
          </p:cNvPr>
          <p:cNvSpPr>
            <a:spLocks noGrp="1"/>
          </p:cNvSpPr>
          <p:nvPr>
            <p:ph type="pic" sz="quarter" idx="20" hasCustomPrompt="1"/>
          </p:nvPr>
        </p:nvSpPr>
        <p:spPr>
          <a:xfrm>
            <a:off x="10057037" y="471129"/>
            <a:ext cx="1800000" cy="1800000"/>
          </a:xfrm>
          <a:solidFill>
            <a:schemeClr val="bg1">
              <a:lumMod val="95000"/>
            </a:schemeClr>
          </a:solid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or Drag and Drop your Image</a:t>
            </a:r>
          </a:p>
        </p:txBody>
      </p:sp>
    </p:spTree>
    <p:extLst>
      <p:ext uri="{BB962C8B-B14F-4D97-AF65-F5344CB8AC3E}">
        <p14:creationId xmlns:p14="http://schemas.microsoft.com/office/powerpoint/2010/main" val="2445114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BF7CBC-CC93-4AB3-9D46-61075505816B}"/>
              </a:ext>
            </a:extLst>
          </p:cNvPr>
          <p:cNvSpPr>
            <a:spLocks noGrp="1"/>
          </p:cNvSpPr>
          <p:nvPr>
            <p:ph type="title"/>
          </p:nvPr>
        </p:nvSpPr>
        <p:spPr>
          <a:xfrm>
            <a:off x="360000" y="360000"/>
            <a:ext cx="11473200" cy="540000"/>
          </a:xfrm>
        </p:spPr>
        <p:txBody>
          <a:bodyPr/>
          <a:lstStyle/>
          <a:p>
            <a:r>
              <a:rPr lang="en-US" noProof="0" smtClean="0"/>
              <a:t>Click to edit Master title style</a:t>
            </a:r>
            <a:endParaRPr lang="en-US" noProof="0"/>
          </a:p>
        </p:txBody>
      </p:sp>
      <p:sp>
        <p:nvSpPr>
          <p:cNvPr id="3" name="Left Col">
            <a:extLst>
              <a:ext uri="{FF2B5EF4-FFF2-40B4-BE49-F238E27FC236}">
                <a16:creationId xmlns:a16="http://schemas.microsoft.com/office/drawing/2014/main" xmlns="" id="{49529B8D-BAD9-4E6D-82F7-0275D8195AA9}"/>
              </a:ext>
            </a:extLst>
          </p:cNvPr>
          <p:cNvSpPr>
            <a:spLocks noGrp="1"/>
          </p:cNvSpPr>
          <p:nvPr>
            <p:ph sz="half" idx="1"/>
          </p:nvPr>
        </p:nvSpPr>
        <p:spPr>
          <a:xfrm>
            <a:off x="360000" y="1980000"/>
            <a:ext cx="5580000" cy="4140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3" name="Left Header">
            <a:extLst>
              <a:ext uri="{FF2B5EF4-FFF2-40B4-BE49-F238E27FC236}">
                <a16:creationId xmlns:a16="http://schemas.microsoft.com/office/drawing/2014/main" xmlns="" id="{2241B0A0-0033-49FF-89B8-142165C8E93C}"/>
              </a:ext>
            </a:extLst>
          </p:cNvPr>
          <p:cNvSpPr>
            <a:spLocks noGrp="1"/>
          </p:cNvSpPr>
          <p:nvPr>
            <p:ph type="body" sz="quarter" idx="12" hasCustomPrompt="1"/>
          </p:nvPr>
        </p:nvSpPr>
        <p:spPr>
          <a:xfrm>
            <a:off x="360000" y="1620000"/>
            <a:ext cx="5580000" cy="360000"/>
          </a:xfrm>
        </p:spPr>
        <p:txBody>
          <a:bodyPr/>
          <a:lstStyle>
            <a:lvl1pPr marL="0" indent="0">
              <a:buNone/>
              <a:defRPr b="1"/>
            </a:lvl1pPr>
          </a:lstStyle>
          <a:p>
            <a:pPr lvl="0"/>
            <a:r>
              <a:rPr lang="en-US" noProof="0"/>
              <a:t>Compare A</a:t>
            </a:r>
          </a:p>
        </p:txBody>
      </p:sp>
      <p:sp>
        <p:nvSpPr>
          <p:cNvPr id="4" name="Right Col">
            <a:extLst>
              <a:ext uri="{FF2B5EF4-FFF2-40B4-BE49-F238E27FC236}">
                <a16:creationId xmlns:a16="http://schemas.microsoft.com/office/drawing/2014/main" xmlns="" id="{0AAD114E-6BCC-4476-8E44-12E87D4675E2}"/>
              </a:ext>
            </a:extLst>
          </p:cNvPr>
          <p:cNvSpPr>
            <a:spLocks noGrp="1"/>
          </p:cNvSpPr>
          <p:nvPr>
            <p:ph sz="half" idx="2"/>
          </p:nvPr>
        </p:nvSpPr>
        <p:spPr>
          <a:xfrm>
            <a:off x="6253200" y="1980000"/>
            <a:ext cx="5580000" cy="4140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5" name="Right Header">
            <a:extLst>
              <a:ext uri="{FF2B5EF4-FFF2-40B4-BE49-F238E27FC236}">
                <a16:creationId xmlns:a16="http://schemas.microsoft.com/office/drawing/2014/main" xmlns="" id="{069A9930-1B94-49BC-B4A6-B597F155D2DD}"/>
              </a:ext>
            </a:extLst>
          </p:cNvPr>
          <p:cNvSpPr>
            <a:spLocks noGrp="1"/>
          </p:cNvSpPr>
          <p:nvPr>
            <p:ph type="body" sz="quarter" idx="13" hasCustomPrompt="1"/>
          </p:nvPr>
        </p:nvSpPr>
        <p:spPr>
          <a:xfrm>
            <a:off x="6253200" y="1620000"/>
            <a:ext cx="5580000" cy="360000"/>
          </a:xfrm>
        </p:spPr>
        <p:txBody>
          <a:bodyPr/>
          <a:lstStyle>
            <a:lvl1pPr marL="0" indent="0">
              <a:buNone/>
              <a:defRPr b="1"/>
            </a:lvl1pPr>
          </a:lstStyle>
          <a:p>
            <a:pPr lvl="0"/>
            <a:r>
              <a:rPr lang="en-US" noProof="0"/>
              <a:t>Compare B</a:t>
            </a:r>
          </a:p>
        </p:txBody>
      </p:sp>
      <p:sp>
        <p:nvSpPr>
          <p:cNvPr id="5" name="Footer Placeholder 4">
            <a:extLst>
              <a:ext uri="{FF2B5EF4-FFF2-40B4-BE49-F238E27FC236}">
                <a16:creationId xmlns:a16="http://schemas.microsoft.com/office/drawing/2014/main" xmlns="" id="{7C7AC535-CCE6-472A-BA3D-DDE92DFF0EDA}"/>
              </a:ext>
            </a:extLst>
          </p:cNvPr>
          <p:cNvSpPr>
            <a:spLocks noGrp="1"/>
          </p:cNvSpPr>
          <p:nvPr>
            <p:ph type="ftr" sz="quarter" idx="15"/>
          </p:nvPr>
        </p:nvSpPr>
        <p:spPr/>
        <p:txBody>
          <a:bodyPr/>
          <a:lstStyle/>
          <a:p>
            <a:r>
              <a:rPr lang="en-US" noProof="0"/>
              <a:t>Add a footer</a:t>
            </a:r>
          </a:p>
        </p:txBody>
      </p:sp>
      <p:sp>
        <p:nvSpPr>
          <p:cNvPr id="6" name="Slide Number Placeholder 5">
            <a:extLst>
              <a:ext uri="{FF2B5EF4-FFF2-40B4-BE49-F238E27FC236}">
                <a16:creationId xmlns:a16="http://schemas.microsoft.com/office/drawing/2014/main" xmlns="" id="{6A32F890-EB29-4A5B-A499-BB0FC04447A7}"/>
              </a:ext>
            </a:extLst>
          </p:cNvPr>
          <p:cNvSpPr>
            <a:spLocks noGrp="1"/>
          </p:cNvSpPr>
          <p:nvPr>
            <p:ph type="sldNum" sz="quarter" idx="16"/>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488888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3B63572F-04A5-456D-9066-1A65AFF5E685}"/>
              </a:ext>
            </a:extLst>
          </p:cNvPr>
          <p:cNvSpPr>
            <a:spLocks noGrp="1"/>
          </p:cNvSpPr>
          <p:nvPr>
            <p:ph type="pic" sz="quarter" idx="13" hasCustomPrompt="1"/>
          </p:nvPr>
        </p:nvSpPr>
        <p:spPr>
          <a:xfrm>
            <a:off x="0" y="0"/>
            <a:ext cx="12191999" cy="6678000"/>
          </a:xfrm>
          <a:solidFill>
            <a:schemeClr val="bg1">
              <a:lumMod val="95000"/>
            </a:schemeClr>
          </a:solid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or Drag and Drop your Image</a:t>
            </a:r>
          </a:p>
        </p:txBody>
      </p:sp>
      <p:sp>
        <p:nvSpPr>
          <p:cNvPr id="3" name="Slide Number Placeholder 2">
            <a:extLst>
              <a:ext uri="{FF2B5EF4-FFF2-40B4-BE49-F238E27FC236}">
                <a16:creationId xmlns:a16="http://schemas.microsoft.com/office/drawing/2014/main" xmlns="" id="{719A41AC-399F-4B25-A28A-F7679843C36E}"/>
              </a:ext>
            </a:extLst>
          </p:cNvPr>
          <p:cNvSpPr>
            <a:spLocks noGrp="1"/>
          </p:cNvSpPr>
          <p:nvPr>
            <p:ph type="sldNum" sz="quarter" idx="16"/>
          </p:nvPr>
        </p:nvSpPr>
        <p:spPr/>
        <p:txBody>
          <a:bodyPr/>
          <a:lstStyle/>
          <a:p>
            <a:fld id="{058DB212-BFA2-403F-85EF-DFD3FF6D973A}" type="slidenum">
              <a:rPr lang="en-US" noProof="0" smtClean="0"/>
              <a:pPr/>
              <a:t>‹#›</a:t>
            </a:fld>
            <a:endParaRPr lang="en-US" noProof="0"/>
          </a:p>
        </p:txBody>
      </p:sp>
      <p:sp>
        <p:nvSpPr>
          <p:cNvPr id="10" name="Caption">
            <a:extLst>
              <a:ext uri="{FF2B5EF4-FFF2-40B4-BE49-F238E27FC236}">
                <a16:creationId xmlns:a16="http://schemas.microsoft.com/office/drawing/2014/main" xmlns="" id="{E1C65CF6-B529-468F-B46C-1D1C2E71A116}"/>
              </a:ext>
            </a:extLst>
          </p:cNvPr>
          <p:cNvSpPr>
            <a:spLocks noGrp="1"/>
          </p:cNvSpPr>
          <p:nvPr>
            <p:ph type="body" sz="quarter" idx="14" hasCustomPrompt="1"/>
          </p:nvPr>
        </p:nvSpPr>
        <p:spPr>
          <a:xfrm>
            <a:off x="7801275" y="6156000"/>
            <a:ext cx="3793125" cy="396000"/>
          </a:xfrm>
          <a:solidFill>
            <a:schemeClr val="tx1"/>
          </a:solidFill>
        </p:spPr>
        <p:txBody>
          <a:bodyPr lIns="72000" tIns="72000"/>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2" name="Title 1">
            <a:extLst>
              <a:ext uri="{FF2B5EF4-FFF2-40B4-BE49-F238E27FC236}">
                <a16:creationId xmlns:a16="http://schemas.microsoft.com/office/drawing/2014/main" xmlns="" id="{FC5845FB-DCB7-4844-B346-98986ADFCE02}"/>
              </a:ext>
            </a:extLst>
          </p:cNvPr>
          <p:cNvSpPr>
            <a:spLocks noGrp="1"/>
          </p:cNvSpPr>
          <p:nvPr>
            <p:ph type="title"/>
          </p:nvPr>
        </p:nvSpPr>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4218807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xmlns="" id="{FB784EBA-F0C5-4F6F-9426-185FBA239203}"/>
              </a:ext>
            </a:extLst>
          </p:cNvPr>
          <p:cNvSpPr>
            <a:spLocks noGrp="1"/>
          </p:cNvSpPr>
          <p:nvPr>
            <p:ph type="media" sz="quarter" idx="15" hasCustomPrompt="1"/>
          </p:nvPr>
        </p:nvSpPr>
        <p:spPr>
          <a:xfrm>
            <a:off x="0" y="0"/>
            <a:ext cx="12192000" cy="6678000"/>
          </a:xfrm>
          <a:pattFill prst="dkUpDiag">
            <a:fgClr>
              <a:schemeClr val="bg1">
                <a:lumMod val="85000"/>
              </a:schemeClr>
            </a:fgClr>
            <a:bgClr>
              <a:schemeClr val="bg1">
                <a:lumMod val="95000"/>
              </a:schemeClr>
            </a:bgClr>
          </a:patt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Your Video</a:t>
            </a:r>
          </a:p>
        </p:txBody>
      </p:sp>
      <p:sp>
        <p:nvSpPr>
          <p:cNvPr id="5" name="Caption">
            <a:extLst>
              <a:ext uri="{FF2B5EF4-FFF2-40B4-BE49-F238E27FC236}">
                <a16:creationId xmlns:a16="http://schemas.microsoft.com/office/drawing/2014/main" xmlns="" id="{172090C5-61AC-430F-AA33-8EF3902C4669}"/>
              </a:ext>
            </a:extLst>
          </p:cNvPr>
          <p:cNvSpPr>
            <a:spLocks noGrp="1"/>
          </p:cNvSpPr>
          <p:nvPr>
            <p:ph type="body" sz="quarter" idx="14" hasCustomPrompt="1"/>
          </p:nvPr>
        </p:nvSpPr>
        <p:spPr>
          <a:xfrm>
            <a:off x="7801275" y="6156000"/>
            <a:ext cx="3793125" cy="396000"/>
          </a:xfrm>
          <a:solidFill>
            <a:schemeClr val="tx1"/>
          </a:solidFill>
        </p:spPr>
        <p:txBody>
          <a:bodyPr lIns="72000" tIns="72000"/>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4" name="Slide Number Placeholder 3">
            <a:extLst>
              <a:ext uri="{FF2B5EF4-FFF2-40B4-BE49-F238E27FC236}">
                <a16:creationId xmlns:a16="http://schemas.microsoft.com/office/drawing/2014/main" xmlns="" id="{8377EBDA-221D-4CBD-8DBF-E03A370015DB}"/>
              </a:ext>
            </a:extLst>
          </p:cNvPr>
          <p:cNvSpPr>
            <a:spLocks noGrp="1"/>
          </p:cNvSpPr>
          <p:nvPr>
            <p:ph type="sldNum" sz="quarter" idx="17"/>
          </p:nvPr>
        </p:nvSpPr>
        <p:spPr/>
        <p:txBody>
          <a:bodyPr/>
          <a:lstStyle/>
          <a:p>
            <a:fld id="{058DB212-BFA2-403F-85EF-DFD3FF6D973A}" type="slidenum">
              <a:rPr lang="en-US" noProof="0" smtClean="0"/>
              <a:pPr/>
              <a:t>‹#›</a:t>
            </a:fld>
            <a:endParaRPr lang="en-US" noProof="0"/>
          </a:p>
        </p:txBody>
      </p:sp>
      <p:sp>
        <p:nvSpPr>
          <p:cNvPr id="2" name="Title 1">
            <a:extLst>
              <a:ext uri="{FF2B5EF4-FFF2-40B4-BE49-F238E27FC236}">
                <a16:creationId xmlns:a16="http://schemas.microsoft.com/office/drawing/2014/main" xmlns="" id="{882508FC-366E-44DA-80A8-28048E1E4AEF}"/>
              </a:ext>
            </a:extLst>
          </p:cNvPr>
          <p:cNvSpPr>
            <a:spLocks noGrp="1"/>
          </p:cNvSpPr>
          <p:nvPr>
            <p:ph type="title"/>
          </p:nvPr>
        </p:nvSpPr>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232158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Divider">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xmlns="" id="{111E4563-E2FC-4D6F-B759-AB4FB77D27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7799832" cy="6675120"/>
          </a:xfrm>
          <a:prstGeom prst="rect">
            <a:avLst/>
          </a:prstGeom>
        </p:spPr>
      </p:pic>
      <p:sp>
        <p:nvSpPr>
          <p:cNvPr id="24" name="Rectangle 23">
            <a:extLst>
              <a:ext uri="{FF2B5EF4-FFF2-40B4-BE49-F238E27FC236}">
                <a16:creationId xmlns:a16="http://schemas.microsoft.com/office/drawing/2014/main" xmlns="" id="{92FE8913-A018-418C-99FB-2DF342B9B5A0}"/>
              </a:ext>
            </a:extLst>
          </p:cNvPr>
          <p:cNvSpPr/>
          <p:nvPr userDrawn="1"/>
        </p:nvSpPr>
        <p:spPr>
          <a:xfrm>
            <a:off x="0" y="0"/>
            <a:ext cx="7802524" cy="667764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Picture Placeholder 9">
            <a:extLst>
              <a:ext uri="{FF2B5EF4-FFF2-40B4-BE49-F238E27FC236}">
                <a16:creationId xmlns:a16="http://schemas.microsoft.com/office/drawing/2014/main" xmlns="" id="{AF7702AD-1968-4CE6-BC7C-02C0637069A8}"/>
              </a:ext>
            </a:extLst>
          </p:cNvPr>
          <p:cNvSpPr>
            <a:spLocks noGrp="1"/>
          </p:cNvSpPr>
          <p:nvPr>
            <p:ph type="pic" sz="quarter" idx="14" hasCustomPrompt="1"/>
          </p:nvPr>
        </p:nvSpPr>
        <p:spPr>
          <a:xfrm>
            <a:off x="7801097" y="1"/>
            <a:ext cx="4389475" cy="6677644"/>
          </a:xfrm>
          <a:solidFill>
            <a:schemeClr val="bg1">
              <a:lumMod val="95000"/>
            </a:schemeClr>
          </a:solid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a:t>Insert or Drag and Drop your Image</a:t>
            </a:r>
            <a:endParaRPr lang="en-US" dirty="0"/>
          </a:p>
        </p:txBody>
      </p:sp>
      <p:sp>
        <p:nvSpPr>
          <p:cNvPr id="13" name="Title 1">
            <a:extLst>
              <a:ext uri="{FF2B5EF4-FFF2-40B4-BE49-F238E27FC236}">
                <a16:creationId xmlns:a16="http://schemas.microsoft.com/office/drawing/2014/main" xmlns="" id="{C6A78464-8D00-4B94-90C7-90F1B54C8AA0}"/>
              </a:ext>
            </a:extLst>
          </p:cNvPr>
          <p:cNvSpPr>
            <a:spLocks noGrp="1"/>
          </p:cNvSpPr>
          <p:nvPr>
            <p:ph type="ctrTitle" hasCustomPrompt="1"/>
          </p:nvPr>
        </p:nvSpPr>
        <p:spPr>
          <a:xfrm>
            <a:off x="794862" y="3032684"/>
            <a:ext cx="3759807" cy="1547813"/>
          </a:xfrm>
        </p:spPr>
        <p:txBody>
          <a:bodyPr anchor="b"/>
          <a:lstStyle>
            <a:lvl1pPr algn="l">
              <a:lnSpc>
                <a:spcPts val="4000"/>
              </a:lnSpc>
              <a:defRPr sz="6600" spc="-150">
                <a:solidFill>
                  <a:schemeClr val="bg1"/>
                </a:solidFill>
              </a:defRPr>
            </a:lvl1pPr>
          </a:lstStyle>
          <a:p>
            <a:r>
              <a:rPr lang="en-US"/>
              <a:t>Thank You</a:t>
            </a:r>
            <a:endParaRPr lang="en-US" dirty="0"/>
          </a:p>
        </p:txBody>
      </p:sp>
      <p:sp>
        <p:nvSpPr>
          <p:cNvPr id="18" name="Graphic 15">
            <a:extLst>
              <a:ext uri="{FF2B5EF4-FFF2-40B4-BE49-F238E27FC236}">
                <a16:creationId xmlns:a16="http://schemas.microsoft.com/office/drawing/2014/main" xmlns="" id="{F50292C9-54F6-4F7B-A885-34CE1E3B0351}"/>
              </a:ext>
            </a:extLst>
          </p:cNvPr>
          <p:cNvSpPr/>
          <p:nvPr userDrawn="1"/>
        </p:nvSpPr>
        <p:spPr>
          <a:xfrm>
            <a:off x="1774391" y="4123811"/>
            <a:ext cx="6027420" cy="2599249"/>
          </a:xfrm>
          <a:custGeom>
            <a:avLst/>
            <a:gdLst>
              <a:gd name="connsiteX0" fmla="*/ 7144 w 6505575"/>
              <a:gd name="connsiteY0" fmla="*/ 2606393 h 2609850"/>
              <a:gd name="connsiteX1" fmla="*/ 881539 w 6505575"/>
              <a:gd name="connsiteY1" fmla="*/ 2062516 h 2609850"/>
              <a:gd name="connsiteX2" fmla="*/ 1477804 w 6505575"/>
              <a:gd name="connsiteY2" fmla="*/ 2056801 h 2609850"/>
              <a:gd name="connsiteX3" fmla="*/ 1569244 w 6505575"/>
              <a:gd name="connsiteY3" fmla="*/ 2112046 h 2609850"/>
              <a:gd name="connsiteX4" fmla="*/ 2539841 w 6505575"/>
              <a:gd name="connsiteY4" fmla="*/ 2084423 h 2609850"/>
              <a:gd name="connsiteX5" fmla="*/ 3238976 w 6505575"/>
              <a:gd name="connsiteY5" fmla="*/ 1611031 h 2609850"/>
              <a:gd name="connsiteX6" fmla="*/ 3642836 w 6505575"/>
              <a:gd name="connsiteY6" fmla="*/ 1590076 h 2609850"/>
              <a:gd name="connsiteX7" fmla="*/ 3963829 w 6505575"/>
              <a:gd name="connsiteY7" fmla="*/ 1762478 h 2609850"/>
              <a:gd name="connsiteX8" fmla="*/ 4862989 w 6505575"/>
              <a:gd name="connsiteY8" fmla="*/ 1455773 h 2609850"/>
              <a:gd name="connsiteX9" fmla="*/ 5106829 w 6505575"/>
              <a:gd name="connsiteY9" fmla="*/ 734731 h 2609850"/>
              <a:gd name="connsiteX10" fmla="*/ 6034564 w 6505575"/>
              <a:gd name="connsiteY10" fmla="*/ 69886 h 2609850"/>
              <a:gd name="connsiteX11" fmla="*/ 6034564 w 6505575"/>
              <a:gd name="connsiteY11" fmla="*/ 69886 h 2609850"/>
              <a:gd name="connsiteX12" fmla="*/ 6507004 w 6505575"/>
              <a:gd name="connsiteY12" fmla="*/ 1395766 h 2609850"/>
              <a:gd name="connsiteX13" fmla="*/ 6507004 w 6505575"/>
              <a:gd name="connsiteY13" fmla="*/ 2605441 h 2609850"/>
              <a:gd name="connsiteX14" fmla="*/ 7144 w 6505575"/>
              <a:gd name="connsiteY14" fmla="*/ 2605441 h 2609850"/>
              <a:gd name="connsiteX0" fmla="*/ 6499860 w 6591300"/>
              <a:gd name="connsiteY0" fmla="*/ 1388622 h 2599249"/>
              <a:gd name="connsiteX1" fmla="*/ 6499860 w 6591300"/>
              <a:gd name="connsiteY1" fmla="*/ 2598297 h 2599249"/>
              <a:gd name="connsiteX2" fmla="*/ 0 w 6591300"/>
              <a:gd name="connsiteY2" fmla="*/ 2598297 h 2599249"/>
              <a:gd name="connsiteX3" fmla="*/ 0 w 6591300"/>
              <a:gd name="connsiteY3" fmla="*/ 2599249 h 2599249"/>
              <a:gd name="connsiteX4" fmla="*/ 874395 w 6591300"/>
              <a:gd name="connsiteY4" fmla="*/ 2055372 h 2599249"/>
              <a:gd name="connsiteX5" fmla="*/ 1470660 w 6591300"/>
              <a:gd name="connsiteY5" fmla="*/ 2049657 h 2599249"/>
              <a:gd name="connsiteX6" fmla="*/ 1562100 w 6591300"/>
              <a:gd name="connsiteY6" fmla="*/ 2104902 h 2599249"/>
              <a:gd name="connsiteX7" fmla="*/ 2532697 w 6591300"/>
              <a:gd name="connsiteY7" fmla="*/ 2077279 h 2599249"/>
              <a:gd name="connsiteX8" fmla="*/ 3231832 w 6591300"/>
              <a:gd name="connsiteY8" fmla="*/ 1603887 h 2599249"/>
              <a:gd name="connsiteX9" fmla="*/ 3635692 w 6591300"/>
              <a:gd name="connsiteY9" fmla="*/ 1582932 h 2599249"/>
              <a:gd name="connsiteX10" fmla="*/ 3956685 w 6591300"/>
              <a:gd name="connsiteY10" fmla="*/ 1755334 h 2599249"/>
              <a:gd name="connsiteX11" fmla="*/ 4855845 w 6591300"/>
              <a:gd name="connsiteY11" fmla="*/ 1448629 h 2599249"/>
              <a:gd name="connsiteX12" fmla="*/ 5099685 w 6591300"/>
              <a:gd name="connsiteY12" fmla="*/ 727587 h 2599249"/>
              <a:gd name="connsiteX13" fmla="*/ 6027420 w 6591300"/>
              <a:gd name="connsiteY13" fmla="*/ 62742 h 2599249"/>
              <a:gd name="connsiteX14" fmla="*/ 6027420 w 6591300"/>
              <a:gd name="connsiteY14" fmla="*/ 62742 h 2599249"/>
              <a:gd name="connsiteX15" fmla="*/ 6591300 w 6591300"/>
              <a:gd name="connsiteY15" fmla="*/ 1480062 h 2599249"/>
              <a:gd name="connsiteX0" fmla="*/ 6499860 w 6591300"/>
              <a:gd name="connsiteY0" fmla="*/ 2598297 h 2599249"/>
              <a:gd name="connsiteX1" fmla="*/ 0 w 6591300"/>
              <a:gd name="connsiteY1" fmla="*/ 2598297 h 2599249"/>
              <a:gd name="connsiteX2" fmla="*/ 0 w 6591300"/>
              <a:gd name="connsiteY2" fmla="*/ 2599249 h 2599249"/>
              <a:gd name="connsiteX3" fmla="*/ 874395 w 6591300"/>
              <a:gd name="connsiteY3" fmla="*/ 2055372 h 2599249"/>
              <a:gd name="connsiteX4" fmla="*/ 1470660 w 6591300"/>
              <a:gd name="connsiteY4" fmla="*/ 2049657 h 2599249"/>
              <a:gd name="connsiteX5" fmla="*/ 1562100 w 6591300"/>
              <a:gd name="connsiteY5" fmla="*/ 2104902 h 2599249"/>
              <a:gd name="connsiteX6" fmla="*/ 2532697 w 6591300"/>
              <a:gd name="connsiteY6" fmla="*/ 2077279 h 2599249"/>
              <a:gd name="connsiteX7" fmla="*/ 3231832 w 6591300"/>
              <a:gd name="connsiteY7" fmla="*/ 1603887 h 2599249"/>
              <a:gd name="connsiteX8" fmla="*/ 3635692 w 6591300"/>
              <a:gd name="connsiteY8" fmla="*/ 1582932 h 2599249"/>
              <a:gd name="connsiteX9" fmla="*/ 3956685 w 6591300"/>
              <a:gd name="connsiteY9" fmla="*/ 1755334 h 2599249"/>
              <a:gd name="connsiteX10" fmla="*/ 4855845 w 6591300"/>
              <a:gd name="connsiteY10" fmla="*/ 1448629 h 2599249"/>
              <a:gd name="connsiteX11" fmla="*/ 5099685 w 6591300"/>
              <a:gd name="connsiteY11" fmla="*/ 727587 h 2599249"/>
              <a:gd name="connsiteX12" fmla="*/ 6027420 w 6591300"/>
              <a:gd name="connsiteY12" fmla="*/ 62742 h 2599249"/>
              <a:gd name="connsiteX13" fmla="*/ 6027420 w 6591300"/>
              <a:gd name="connsiteY13" fmla="*/ 62742 h 2599249"/>
              <a:gd name="connsiteX14" fmla="*/ 6591300 w 6591300"/>
              <a:gd name="connsiteY14" fmla="*/ 1480062 h 2599249"/>
              <a:gd name="connsiteX0" fmla="*/ 0 w 6591300"/>
              <a:gd name="connsiteY0" fmla="*/ 2598297 h 2599249"/>
              <a:gd name="connsiteX1" fmla="*/ 0 w 6591300"/>
              <a:gd name="connsiteY1" fmla="*/ 2599249 h 2599249"/>
              <a:gd name="connsiteX2" fmla="*/ 874395 w 6591300"/>
              <a:gd name="connsiteY2" fmla="*/ 2055372 h 2599249"/>
              <a:gd name="connsiteX3" fmla="*/ 1470660 w 6591300"/>
              <a:gd name="connsiteY3" fmla="*/ 2049657 h 2599249"/>
              <a:gd name="connsiteX4" fmla="*/ 1562100 w 6591300"/>
              <a:gd name="connsiteY4" fmla="*/ 2104902 h 2599249"/>
              <a:gd name="connsiteX5" fmla="*/ 2532697 w 6591300"/>
              <a:gd name="connsiteY5" fmla="*/ 2077279 h 2599249"/>
              <a:gd name="connsiteX6" fmla="*/ 3231832 w 6591300"/>
              <a:gd name="connsiteY6" fmla="*/ 1603887 h 2599249"/>
              <a:gd name="connsiteX7" fmla="*/ 3635692 w 6591300"/>
              <a:gd name="connsiteY7" fmla="*/ 1582932 h 2599249"/>
              <a:gd name="connsiteX8" fmla="*/ 3956685 w 6591300"/>
              <a:gd name="connsiteY8" fmla="*/ 1755334 h 2599249"/>
              <a:gd name="connsiteX9" fmla="*/ 4855845 w 6591300"/>
              <a:gd name="connsiteY9" fmla="*/ 1448629 h 2599249"/>
              <a:gd name="connsiteX10" fmla="*/ 5099685 w 6591300"/>
              <a:gd name="connsiteY10" fmla="*/ 727587 h 2599249"/>
              <a:gd name="connsiteX11" fmla="*/ 6027420 w 6591300"/>
              <a:gd name="connsiteY11" fmla="*/ 62742 h 2599249"/>
              <a:gd name="connsiteX12" fmla="*/ 6027420 w 6591300"/>
              <a:gd name="connsiteY12" fmla="*/ 62742 h 2599249"/>
              <a:gd name="connsiteX13" fmla="*/ 6591300 w 6591300"/>
              <a:gd name="connsiteY13" fmla="*/ 1480062 h 2599249"/>
              <a:gd name="connsiteX0" fmla="*/ 0 w 6027420"/>
              <a:gd name="connsiteY0" fmla="*/ 2598297 h 2599249"/>
              <a:gd name="connsiteX1" fmla="*/ 0 w 6027420"/>
              <a:gd name="connsiteY1" fmla="*/ 2599249 h 2599249"/>
              <a:gd name="connsiteX2" fmla="*/ 874395 w 6027420"/>
              <a:gd name="connsiteY2" fmla="*/ 2055372 h 2599249"/>
              <a:gd name="connsiteX3" fmla="*/ 1470660 w 6027420"/>
              <a:gd name="connsiteY3" fmla="*/ 2049657 h 2599249"/>
              <a:gd name="connsiteX4" fmla="*/ 1562100 w 6027420"/>
              <a:gd name="connsiteY4" fmla="*/ 2104902 h 2599249"/>
              <a:gd name="connsiteX5" fmla="*/ 2532697 w 6027420"/>
              <a:gd name="connsiteY5" fmla="*/ 2077279 h 2599249"/>
              <a:gd name="connsiteX6" fmla="*/ 3231832 w 6027420"/>
              <a:gd name="connsiteY6" fmla="*/ 1603887 h 2599249"/>
              <a:gd name="connsiteX7" fmla="*/ 3635692 w 6027420"/>
              <a:gd name="connsiteY7" fmla="*/ 1582932 h 2599249"/>
              <a:gd name="connsiteX8" fmla="*/ 3956685 w 6027420"/>
              <a:gd name="connsiteY8" fmla="*/ 1755334 h 2599249"/>
              <a:gd name="connsiteX9" fmla="*/ 4855845 w 6027420"/>
              <a:gd name="connsiteY9" fmla="*/ 1448629 h 2599249"/>
              <a:gd name="connsiteX10" fmla="*/ 5099685 w 6027420"/>
              <a:gd name="connsiteY10" fmla="*/ 727587 h 2599249"/>
              <a:gd name="connsiteX11" fmla="*/ 6027420 w 6027420"/>
              <a:gd name="connsiteY11" fmla="*/ 62742 h 2599249"/>
              <a:gd name="connsiteX12" fmla="*/ 6027420 w 6027420"/>
              <a:gd name="connsiteY12" fmla="*/ 62742 h 2599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27420" h="2599249">
                <a:moveTo>
                  <a:pt x="0" y="2598297"/>
                </a:moveTo>
                <a:lnTo>
                  <a:pt x="0" y="2599249"/>
                </a:lnTo>
                <a:lnTo>
                  <a:pt x="874395" y="2055372"/>
                </a:lnTo>
                <a:cubicBezTo>
                  <a:pt x="1056322" y="1942024"/>
                  <a:pt x="1286827" y="1940119"/>
                  <a:pt x="1470660" y="2049657"/>
                </a:cubicBezTo>
                <a:lnTo>
                  <a:pt x="1562100" y="2104902"/>
                </a:lnTo>
                <a:cubicBezTo>
                  <a:pt x="1863090" y="2284924"/>
                  <a:pt x="2241232" y="2273494"/>
                  <a:pt x="2532697" y="2077279"/>
                </a:cubicBezTo>
                <a:lnTo>
                  <a:pt x="3231832" y="1603887"/>
                </a:lnTo>
                <a:cubicBezTo>
                  <a:pt x="3351847" y="1521972"/>
                  <a:pt x="3508057" y="1514352"/>
                  <a:pt x="3635692" y="1582932"/>
                </a:cubicBezTo>
                <a:lnTo>
                  <a:pt x="3956685" y="1755334"/>
                </a:lnTo>
                <a:cubicBezTo>
                  <a:pt x="4288155" y="1933452"/>
                  <a:pt x="4701540" y="1792482"/>
                  <a:pt x="4855845" y="1448629"/>
                </a:cubicBezTo>
                <a:lnTo>
                  <a:pt x="5099685" y="727587"/>
                </a:lnTo>
                <a:cubicBezTo>
                  <a:pt x="5228273" y="156087"/>
                  <a:pt x="5863590" y="-137283"/>
                  <a:pt x="6027420" y="62742"/>
                </a:cubicBezTo>
                <a:lnTo>
                  <a:pt x="6027420" y="62742"/>
                </a:lnTo>
              </a:path>
            </a:pathLst>
          </a:custGeom>
          <a:noFill/>
          <a:ln w="9525" cap="flat">
            <a:solidFill>
              <a:schemeClr val="bg1"/>
            </a:solidFill>
            <a:prstDash val="dash"/>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15" name="Name">
            <a:extLst>
              <a:ext uri="{FF2B5EF4-FFF2-40B4-BE49-F238E27FC236}">
                <a16:creationId xmlns:a16="http://schemas.microsoft.com/office/drawing/2014/main" xmlns="" id="{B8C48821-0D90-416C-873E-50587E8A0C8E}"/>
              </a:ext>
            </a:extLst>
          </p:cNvPr>
          <p:cNvSpPr>
            <a:spLocks noGrp="1"/>
          </p:cNvSpPr>
          <p:nvPr>
            <p:ph type="body" sz="quarter" idx="11" hasCustomPrompt="1"/>
          </p:nvPr>
        </p:nvSpPr>
        <p:spPr>
          <a:xfrm>
            <a:off x="794861" y="4741677"/>
            <a:ext cx="3756943" cy="252000"/>
          </a:xfrm>
        </p:spPr>
        <p:txBody>
          <a:bodyPr anchor="ctr"/>
          <a:lstStyle>
            <a:lvl1pPr marL="0" indent="0">
              <a:buNone/>
              <a:defRPr sz="1600">
                <a:solidFill>
                  <a:schemeClr val="bg1"/>
                </a:solidFill>
                <a:latin typeface="+mn-lt"/>
              </a:defRPr>
            </a:lvl1pPr>
          </a:lstStyle>
          <a:p>
            <a:pPr lvl="0"/>
            <a:r>
              <a:rPr lang="en-US"/>
              <a:t>Name</a:t>
            </a:r>
            <a:endParaRPr lang="en-US" dirty="0"/>
          </a:p>
        </p:txBody>
      </p:sp>
      <p:sp>
        <p:nvSpPr>
          <p:cNvPr id="16" name="Email">
            <a:extLst>
              <a:ext uri="{FF2B5EF4-FFF2-40B4-BE49-F238E27FC236}">
                <a16:creationId xmlns:a16="http://schemas.microsoft.com/office/drawing/2014/main" xmlns="" id="{42450180-8D19-405E-97F0-2A309B58D01C}"/>
              </a:ext>
            </a:extLst>
          </p:cNvPr>
          <p:cNvSpPr>
            <a:spLocks noGrp="1"/>
          </p:cNvSpPr>
          <p:nvPr>
            <p:ph type="body" sz="quarter" idx="12" hasCustomPrompt="1"/>
          </p:nvPr>
        </p:nvSpPr>
        <p:spPr>
          <a:xfrm>
            <a:off x="1088990" y="5147137"/>
            <a:ext cx="3462814" cy="252000"/>
          </a:xfrm>
        </p:spPr>
        <p:txBody>
          <a:bodyPr anchor="ctr"/>
          <a:lstStyle>
            <a:lvl1pPr marL="0" indent="0">
              <a:buNone/>
              <a:defRPr sz="1200">
                <a:solidFill>
                  <a:schemeClr val="bg1"/>
                </a:solidFill>
                <a:latin typeface="+mn-lt"/>
              </a:defRPr>
            </a:lvl1pPr>
          </a:lstStyle>
          <a:p>
            <a:pPr lvl="0"/>
            <a:r>
              <a:rPr lang="en-US"/>
              <a:t>Email</a:t>
            </a:r>
            <a:endParaRPr lang="en-US" dirty="0"/>
          </a:p>
        </p:txBody>
      </p:sp>
      <p:sp>
        <p:nvSpPr>
          <p:cNvPr id="19" name="Rectangle 18">
            <a:extLst>
              <a:ext uri="{FF2B5EF4-FFF2-40B4-BE49-F238E27FC236}">
                <a16:creationId xmlns:a16="http://schemas.microsoft.com/office/drawing/2014/main" xmlns="" id="{C837F23B-0C4D-4D27-BF83-0B10D1CFFDCD}"/>
              </a:ext>
            </a:extLst>
          </p:cNvPr>
          <p:cNvSpPr/>
          <p:nvPr userDrawn="1"/>
        </p:nvSpPr>
        <p:spPr>
          <a:xfrm>
            <a:off x="-9856" y="6678000"/>
            <a:ext cx="9405316" cy="14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xmlns="" id="{D39551A1-FBAD-4CC8-AA99-F9F4D4281782}"/>
              </a:ext>
            </a:extLst>
          </p:cNvPr>
          <p:cNvSpPr/>
          <p:nvPr userDrawn="1"/>
        </p:nvSpPr>
        <p:spPr>
          <a:xfrm>
            <a:off x="7804351" y="6678000"/>
            <a:ext cx="4224296" cy="144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rIns="36000" bIns="0" rtlCol="0" anchor="b"/>
          <a:lstStyle/>
          <a:p>
            <a:pPr algn="r"/>
            <a:endParaRPr lang="en-US" sz="1000" noProof="1">
              <a:latin typeface="Tw Cen MT" panose="020B0602020104020603" pitchFamily="34" charset="0"/>
            </a:endParaRPr>
          </a:p>
        </p:txBody>
      </p:sp>
      <p:sp>
        <p:nvSpPr>
          <p:cNvPr id="14" name="Slide Number Placeholder 5">
            <a:extLst>
              <a:ext uri="{FF2B5EF4-FFF2-40B4-BE49-F238E27FC236}">
                <a16:creationId xmlns:a16="http://schemas.microsoft.com/office/drawing/2014/main" xmlns="" id="{5F695C6B-DBEE-447E-B106-7351E00BD0AF}"/>
              </a:ext>
            </a:extLst>
          </p:cNvPr>
          <p:cNvSpPr txBox="1">
            <a:spLocks/>
          </p:cNvSpPr>
          <p:nvPr userDrawn="1"/>
        </p:nvSpPr>
        <p:spPr>
          <a:xfrm>
            <a:off x="12030074" y="6678000"/>
            <a:ext cx="161925" cy="144000"/>
          </a:xfrm>
          <a:prstGeom prst="rect">
            <a:avLst/>
          </a:prstGeom>
          <a:solidFill>
            <a:schemeClr val="accent1"/>
          </a:solidFill>
        </p:spPr>
        <p:txBody>
          <a:bodyPr vert="horz" lIns="0" tIns="0" rIns="72000" bIns="0" rtlCol="0" anchor="ctr"/>
          <a:lstStyle>
            <a:defPPr>
              <a:defRPr lang="en-US"/>
            </a:defPPr>
            <a:lvl1pPr marL="0" algn="r" defTabSz="914400" rtl="0" eaLnBrk="1" latinLnBrk="0" hangingPunct="1">
              <a:defRPr sz="1200" kern="120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3" name="Rectangle 22">
            <a:extLst>
              <a:ext uri="{FF2B5EF4-FFF2-40B4-BE49-F238E27FC236}">
                <a16:creationId xmlns:a16="http://schemas.microsoft.com/office/drawing/2014/main" xmlns="" id="{E1A38929-6316-4332-83F8-9E95386C7C42}"/>
              </a:ext>
            </a:extLst>
          </p:cNvPr>
          <p:cNvSpPr/>
          <p:nvPr userDrawn="1"/>
        </p:nvSpPr>
        <p:spPr>
          <a:xfrm>
            <a:off x="-9856" y="6822000"/>
            <a:ext cx="12201856" cy="36000"/>
          </a:xfrm>
          <a:prstGeom prst="rect">
            <a:avLst/>
          </a:prstGeom>
          <a:gradFill>
            <a:gsLst>
              <a:gs pos="0">
                <a:schemeClr val="accent4"/>
              </a:gs>
              <a:gs pos="37000">
                <a:schemeClr val="bg1">
                  <a:lumMod val="85000"/>
                </a:schemeClr>
              </a:gs>
              <a:gs pos="100000">
                <a:schemeClr val="accent1"/>
              </a:gs>
              <a:gs pos="68000">
                <a:schemeClr val="tx1">
                  <a:lumMod val="85000"/>
                  <a:lumOff val="1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Tree>
    <p:extLst>
      <p:ext uri="{BB962C8B-B14F-4D97-AF65-F5344CB8AC3E}">
        <p14:creationId xmlns:p14="http://schemas.microsoft.com/office/powerpoint/2010/main" val="3277472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5921DB-2DD6-4869-9104-BE40FBBCCE31}"/>
              </a:ext>
            </a:extLst>
          </p:cNvPr>
          <p:cNvSpPr>
            <a:spLocks noGrp="1"/>
          </p:cNvSpPr>
          <p:nvPr>
            <p:ph type="title"/>
          </p:nvPr>
        </p:nvSpPr>
        <p:spPr/>
        <p:txBody>
          <a:bodyPr/>
          <a:lstStyle/>
          <a:p>
            <a:r>
              <a:rPr lang="en-US" noProof="0" smtClean="0"/>
              <a:t>Click to edit Master title style</a:t>
            </a:r>
            <a:endParaRPr lang="en-US" noProof="0"/>
          </a:p>
        </p:txBody>
      </p:sp>
      <p:sp>
        <p:nvSpPr>
          <p:cNvPr id="10" name="Subtitle">
            <a:extLst>
              <a:ext uri="{FF2B5EF4-FFF2-40B4-BE49-F238E27FC236}">
                <a16:creationId xmlns:a16="http://schemas.microsoft.com/office/drawing/2014/main" xmlns="" id="{1CC9B96F-1A0A-4B16-BDF7-48B289CD533E}"/>
              </a:ext>
            </a:extLst>
          </p:cNvPr>
          <p:cNvSpPr>
            <a:spLocks noGrp="1"/>
          </p:cNvSpPr>
          <p:nvPr>
            <p:ph type="body" sz="quarter" idx="12" hasCustomPrompt="1"/>
          </p:nvPr>
        </p:nvSpPr>
        <p:spPr>
          <a:xfrm>
            <a:off x="360363" y="1080000"/>
            <a:ext cx="11471275" cy="360362"/>
          </a:xfrm>
        </p:spPr>
        <p:txBody>
          <a:bodyPr/>
          <a:lstStyle>
            <a:lvl1pPr marL="0" indent="0">
              <a:buNone/>
              <a:defRPr sz="2100"/>
            </a:lvl1pPr>
          </a:lstStyle>
          <a:p>
            <a:pPr lvl="0"/>
            <a:r>
              <a:rPr lang="en-US" noProof="0"/>
              <a:t>Subtitle</a:t>
            </a:r>
          </a:p>
        </p:txBody>
      </p:sp>
      <p:sp>
        <p:nvSpPr>
          <p:cNvPr id="3" name="Content Placeholder 2">
            <a:extLst>
              <a:ext uri="{FF2B5EF4-FFF2-40B4-BE49-F238E27FC236}">
                <a16:creationId xmlns:a16="http://schemas.microsoft.com/office/drawing/2014/main" xmlns="" id="{D69A7081-42C5-4F4E-8A26-E7788CCF4FE5}"/>
              </a:ext>
            </a:extLst>
          </p:cNvPr>
          <p:cNvSpPr>
            <a:spLocks noGrp="1"/>
          </p:cNvSpPr>
          <p:nvPr>
            <p:ph idx="1"/>
          </p:nvPr>
        </p:nvSpPr>
        <p:spPr>
          <a:xfrm>
            <a:off x="360000" y="1620000"/>
            <a:ext cx="11473200" cy="4500000"/>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a:extLst>
              <a:ext uri="{FF2B5EF4-FFF2-40B4-BE49-F238E27FC236}">
                <a16:creationId xmlns:a16="http://schemas.microsoft.com/office/drawing/2014/main" xmlns="" id="{9038FCAA-94B1-47BD-AD46-123D3404BBB2}"/>
              </a:ext>
            </a:extLst>
          </p:cNvPr>
          <p:cNvSpPr>
            <a:spLocks noGrp="1"/>
          </p:cNvSpPr>
          <p:nvPr>
            <p:ph type="ftr" sz="quarter" idx="13"/>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xmlns="" id="{81A11CEA-C130-40E5-A858-8D4FE6E58641}"/>
              </a:ext>
            </a:extLst>
          </p:cNvPr>
          <p:cNvSpPr>
            <a:spLocks noGrp="1"/>
          </p:cNvSpPr>
          <p:nvPr>
            <p:ph type="sldNum" sz="quarter" idx="14"/>
          </p:nvPr>
        </p:nvSpPr>
        <p:spPr/>
        <p:txBody>
          <a:body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708772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BE99CE02-8616-40B2-85FF-B06E192752AB}"/>
              </a:ext>
            </a:extLst>
          </p:cNvPr>
          <p:cNvSpPr/>
          <p:nvPr userDrawn="1"/>
        </p:nvSpPr>
        <p:spPr>
          <a:xfrm>
            <a:off x="-9856" y="6678000"/>
            <a:ext cx="9405316" cy="14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FE3DF8E0-6324-45B7-8B0A-24383EF1B915}"/>
              </a:ext>
            </a:extLst>
          </p:cNvPr>
          <p:cNvSpPr/>
          <p:nvPr userDrawn="1"/>
        </p:nvSpPr>
        <p:spPr>
          <a:xfrm>
            <a:off x="7804351" y="6678000"/>
            <a:ext cx="3789833" cy="144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rIns="36000" bIns="0" rtlCol="0" anchor="b"/>
          <a:lstStyle/>
          <a:p>
            <a:pPr algn="r"/>
            <a:r>
              <a:rPr lang="en-US" sz="1000" noProof="1">
                <a:latin typeface="+mn-lt"/>
              </a:rPr>
              <a:t>Jens Martensson</a:t>
            </a:r>
          </a:p>
        </p:txBody>
      </p:sp>
      <p:sp>
        <p:nvSpPr>
          <p:cNvPr id="11" name="Rectangle 10">
            <a:extLst>
              <a:ext uri="{FF2B5EF4-FFF2-40B4-BE49-F238E27FC236}">
                <a16:creationId xmlns:a16="http://schemas.microsoft.com/office/drawing/2014/main" xmlns="" id="{1A9E718F-2F10-41F1-8E9F-18DD53EF065F}"/>
              </a:ext>
            </a:extLst>
          </p:cNvPr>
          <p:cNvSpPr/>
          <p:nvPr userDrawn="1"/>
        </p:nvSpPr>
        <p:spPr>
          <a:xfrm>
            <a:off x="-9856" y="6822000"/>
            <a:ext cx="12201856" cy="36000"/>
          </a:xfrm>
          <a:prstGeom prst="rect">
            <a:avLst/>
          </a:prstGeom>
          <a:gradFill>
            <a:gsLst>
              <a:gs pos="0">
                <a:schemeClr val="accent4"/>
              </a:gs>
              <a:gs pos="37000">
                <a:schemeClr val="bg1">
                  <a:lumMod val="85000"/>
                </a:schemeClr>
              </a:gs>
              <a:gs pos="100000">
                <a:schemeClr val="accent1"/>
              </a:gs>
              <a:gs pos="68000">
                <a:schemeClr val="tx1">
                  <a:lumMod val="85000"/>
                  <a:lumOff val="1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xmlns="" id="{331581A5-A75E-41FB-A68A-70BA1AB54B28}"/>
              </a:ext>
            </a:extLst>
          </p:cNvPr>
          <p:cNvSpPr>
            <a:spLocks noGrp="1"/>
          </p:cNvSpPr>
          <p:nvPr>
            <p:ph type="title"/>
          </p:nvPr>
        </p:nvSpPr>
        <p:spPr>
          <a:xfrm>
            <a:off x="360000" y="360000"/>
            <a:ext cx="11473200" cy="540000"/>
          </a:xfrm>
          <a:prstGeom prst="rect">
            <a:avLst/>
          </a:prstGeom>
        </p:spPr>
        <p:txBody>
          <a:bodyPr vert="horz" lIns="0" tIns="0" rIns="0" bIns="0" rtlCol="0" anchor="t">
            <a:noAutofit/>
          </a:body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06BA9B02-6E3D-4037-BE18-E02B786633E9}"/>
              </a:ext>
            </a:extLst>
          </p:cNvPr>
          <p:cNvSpPr>
            <a:spLocks noGrp="1"/>
          </p:cNvSpPr>
          <p:nvPr>
            <p:ph type="body" idx="1"/>
          </p:nvPr>
        </p:nvSpPr>
        <p:spPr>
          <a:xfrm>
            <a:off x="360000" y="1260000"/>
            <a:ext cx="11473200" cy="4860000"/>
          </a:xfrm>
          <a:prstGeom prst="rect">
            <a:avLst/>
          </a:prstGeom>
        </p:spPr>
        <p:txBody>
          <a:bodyPr vert="horz" lIns="0" tIns="0" rIns="0" bIns="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a:extLst>
              <a:ext uri="{FF2B5EF4-FFF2-40B4-BE49-F238E27FC236}">
                <a16:creationId xmlns:a16="http://schemas.microsoft.com/office/drawing/2014/main" xmlns="" id="{BA954C2B-6B0B-4286-BFA4-F6131386B0E3}"/>
              </a:ext>
            </a:extLst>
          </p:cNvPr>
          <p:cNvSpPr>
            <a:spLocks noGrp="1"/>
          </p:cNvSpPr>
          <p:nvPr>
            <p:ph type="ftr" sz="quarter" idx="3"/>
          </p:nvPr>
        </p:nvSpPr>
        <p:spPr>
          <a:xfrm>
            <a:off x="360000" y="6483329"/>
            <a:ext cx="2378438" cy="187367"/>
          </a:xfrm>
          <a:prstGeom prst="rect">
            <a:avLst/>
          </a:prstGeom>
          <a:gradFill>
            <a:gsLst>
              <a:gs pos="82000">
                <a:schemeClr val="bg1">
                  <a:lumMod val="95000"/>
                </a:schemeClr>
              </a:gs>
              <a:gs pos="100000">
                <a:schemeClr val="bg1">
                  <a:lumMod val="65000"/>
                </a:schemeClr>
              </a:gs>
            </a:gsLst>
            <a:lin ang="5400000" scaled="0"/>
          </a:gradFill>
        </p:spPr>
        <p:txBody>
          <a:bodyPr vert="horz" lIns="36000" tIns="0" rIns="0" bIns="0" rtlCol="0" anchor="ctr"/>
          <a:lstStyle>
            <a:lvl1pPr algn="l">
              <a:defRPr sz="1200">
                <a:solidFill>
                  <a:schemeClr val="tx1">
                    <a:lumMod val="75000"/>
                    <a:lumOff val="25000"/>
                  </a:schemeClr>
                </a:solidFill>
                <a:latin typeface="+mj-lt"/>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xmlns="" id="{D245D258-5720-4517-B8DE-EB5AA5C4FAE1}"/>
              </a:ext>
            </a:extLst>
          </p:cNvPr>
          <p:cNvSpPr>
            <a:spLocks noGrp="1"/>
          </p:cNvSpPr>
          <p:nvPr>
            <p:ph type="sldNum" sz="quarter" idx="4"/>
          </p:nvPr>
        </p:nvSpPr>
        <p:spPr>
          <a:xfrm>
            <a:off x="11594400" y="6678000"/>
            <a:ext cx="597600" cy="144000"/>
          </a:xfrm>
          <a:prstGeom prst="rect">
            <a:avLst/>
          </a:prstGeom>
          <a:gradFill>
            <a:gsLst>
              <a:gs pos="0">
                <a:schemeClr val="accent2">
                  <a:lumMod val="75000"/>
                  <a:shade val="30000"/>
                  <a:satMod val="115000"/>
                </a:schemeClr>
              </a:gs>
              <a:gs pos="47000">
                <a:schemeClr val="accent2">
                  <a:lumMod val="75000"/>
                  <a:shade val="67500"/>
                  <a:satMod val="115000"/>
                </a:schemeClr>
              </a:gs>
              <a:gs pos="100000">
                <a:schemeClr val="accent1"/>
              </a:gs>
            </a:gsLst>
            <a:lin ang="10800000" scaled="0"/>
          </a:gradFill>
        </p:spPr>
        <p:txBody>
          <a:bodyPr vert="horz" lIns="0" tIns="0" rIns="72000" bIns="0" rtlCol="0" anchor="ctr"/>
          <a:lstStyle>
            <a:lvl1pPr algn="r">
              <a:defRPr sz="1200">
                <a:solidFill>
                  <a:schemeClr val="bg1"/>
                </a:solidFill>
                <a:latin typeface="+mj-lt"/>
              </a:defRPr>
            </a:lvl1pPr>
          </a:lstStyle>
          <a:p>
            <a:fld id="{058DB212-BFA2-403F-85EF-DFD3FF6D973A}" type="slidenum">
              <a:rPr lang="en-US" smtClean="0"/>
              <a:pPr/>
              <a:t>‹#›</a:t>
            </a:fld>
            <a:endParaRPr lang="en-US" dirty="0"/>
          </a:p>
        </p:txBody>
      </p:sp>
    </p:spTree>
    <p:extLst>
      <p:ext uri="{BB962C8B-B14F-4D97-AF65-F5344CB8AC3E}">
        <p14:creationId xmlns:p14="http://schemas.microsoft.com/office/powerpoint/2010/main" val="3117711249"/>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8" r:id="rId3"/>
    <p:sldLayoutId id="2147483663" r:id="rId4"/>
    <p:sldLayoutId id="2147483656" r:id="rId5"/>
    <p:sldLayoutId id="2147483660" r:id="rId6"/>
    <p:sldLayoutId id="2147483661" r:id="rId7"/>
    <p:sldLayoutId id="2147483664" r:id="rId8"/>
    <p:sldLayoutId id="2147483650" r:id="rId9"/>
    <p:sldLayoutId id="2147483652" r:id="rId10"/>
    <p:sldLayoutId id="2147483654" r:id="rId11"/>
    <p:sldLayoutId id="2147483655" r:id="rId12"/>
  </p:sldLayoutIdLst>
  <p:hf hdr="0" ftr="0" dt="0"/>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p:titleStyle>
    <p:body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j-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j-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j-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j-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www.termnet.org/downloads/english/events/" TargetMode="External"/><Relationship Id="rId2" Type="http://schemas.openxmlformats.org/officeDocument/2006/relationships/hyperlink" Target="http://peacemagazine.org/archive/v13n4p14.htm" TargetMode="Externa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20.jp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D65A836F-346F-4099-BC7B-0D8F3B27F395}"/>
              </a:ext>
            </a:extLst>
          </p:cNvPr>
          <p:cNvSpPr>
            <a:spLocks noGrp="1"/>
          </p:cNvSpPr>
          <p:nvPr>
            <p:ph type="ctrTitle"/>
          </p:nvPr>
        </p:nvSpPr>
        <p:spPr>
          <a:xfrm>
            <a:off x="7826367" y="1974619"/>
            <a:ext cx="3759807" cy="2884171"/>
          </a:xfrm>
        </p:spPr>
        <p:txBody>
          <a:bodyPr/>
          <a:lstStyle/>
          <a:p>
            <a:r>
              <a:rPr lang="en-US" b="1" i="1" dirty="0"/>
              <a:t>Military English Terminology and Its Impact on Bulgarian Military Terminology </a:t>
            </a:r>
            <a:r>
              <a:rPr lang="en-US" dirty="0"/>
              <a:t/>
            </a:r>
            <a:br>
              <a:rPr lang="en-US" dirty="0"/>
            </a:br>
            <a:endParaRPr lang="en-US" sz="4000" dirty="0"/>
          </a:p>
        </p:txBody>
      </p:sp>
      <p:sp>
        <p:nvSpPr>
          <p:cNvPr id="5" name="Subtitle 4">
            <a:extLst>
              <a:ext uri="{FF2B5EF4-FFF2-40B4-BE49-F238E27FC236}">
                <a16:creationId xmlns:a16="http://schemas.microsoft.com/office/drawing/2014/main" xmlns="" id="{1FF39718-6251-4A5A-AAC7-767229317836}"/>
              </a:ext>
            </a:extLst>
          </p:cNvPr>
          <p:cNvSpPr>
            <a:spLocks noGrp="1"/>
          </p:cNvSpPr>
          <p:nvPr>
            <p:ph type="subTitle" idx="1"/>
          </p:nvPr>
        </p:nvSpPr>
        <p:spPr>
          <a:xfrm>
            <a:off x="7804352" y="5029199"/>
            <a:ext cx="4270855" cy="1332411"/>
          </a:xfrm>
        </p:spPr>
        <p:txBody>
          <a:bodyPr/>
          <a:lstStyle/>
          <a:p>
            <a:r>
              <a:rPr lang="en-US" sz="1800" dirty="0" smtClean="0"/>
              <a:t>Assoc. Prof. </a:t>
            </a:r>
            <a:r>
              <a:rPr lang="en-US" sz="1800" dirty="0" err="1" smtClean="0"/>
              <a:t>Dr</a:t>
            </a:r>
            <a:r>
              <a:rPr lang="en-US" sz="1800" dirty="0" smtClean="0"/>
              <a:t> Valentina Georgieva</a:t>
            </a:r>
            <a:endParaRPr lang="bg-BG" sz="1800" dirty="0" smtClean="0"/>
          </a:p>
          <a:p>
            <a:r>
              <a:rPr lang="en-US" sz="1800" noProof="1" smtClean="0"/>
              <a:t>Rakovski National Defence College</a:t>
            </a:r>
            <a:endParaRPr lang="en-US" sz="1800" noProof="1"/>
          </a:p>
          <a:p>
            <a:r>
              <a:rPr lang="en-US" noProof="1" smtClean="0"/>
              <a:t>9 Apr 2</a:t>
            </a:r>
            <a:r>
              <a:rPr lang="bg-BG" noProof="1" smtClean="0"/>
              <a:t>024 </a:t>
            </a:r>
          </a:p>
          <a:p>
            <a:endParaRPr lang="en-US" noProof="1"/>
          </a:p>
        </p:txBody>
      </p:sp>
      <p:cxnSp>
        <p:nvCxnSpPr>
          <p:cNvPr id="22" name="Straight Connector 21">
            <a:extLst>
              <a:ext uri="{FF2B5EF4-FFF2-40B4-BE49-F238E27FC236}">
                <a16:creationId xmlns:a16="http://schemas.microsoft.com/office/drawing/2014/main" xmlns="" id="{1B17638D-56AE-48AD-96C8-EE46229C744C}"/>
              </a:ext>
              <a:ext uri="{C183D7F6-B498-43B3-948B-1728B52AA6E4}">
                <adec:decorative xmlns="" xmlns:adec="http://schemas.microsoft.com/office/drawing/2017/decorative" val="1"/>
              </a:ext>
            </a:extLst>
          </p:cNvPr>
          <p:cNvCxnSpPr/>
          <p:nvPr/>
        </p:nvCxnSpPr>
        <p:spPr>
          <a:xfrm>
            <a:off x="7725975" y="1173994"/>
            <a:ext cx="0" cy="4093388"/>
          </a:xfrm>
          <a:prstGeom prst="line">
            <a:avLst/>
          </a:prstGeom>
          <a:ln w="63500" cap="rnd">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Graphic 8" descr="space radar outline">
            <a:extLst>
              <a:ext uri="{FF2B5EF4-FFF2-40B4-BE49-F238E27FC236}">
                <a16:creationId xmlns:a16="http://schemas.microsoft.com/office/drawing/2014/main" xmlns="" id="{52C1AEF9-C750-45F9-AD02-5447187F5716}"/>
              </a:ext>
            </a:extLst>
          </p:cNvPr>
          <p:cNvSpPr/>
          <p:nvPr/>
        </p:nvSpPr>
        <p:spPr>
          <a:xfrm rot="16731500">
            <a:off x="10654807" y="4433342"/>
            <a:ext cx="238125" cy="238125"/>
          </a:xfrm>
          <a:custGeom>
            <a:avLst/>
            <a:gdLst>
              <a:gd name="connsiteX0" fmla="*/ 145256 w 238125"/>
              <a:gd name="connsiteY0" fmla="*/ 159538 h 238125"/>
              <a:gd name="connsiteX1" fmla="*/ 150019 w 238125"/>
              <a:gd name="connsiteY1" fmla="*/ 154775 h 238125"/>
              <a:gd name="connsiteX2" fmla="*/ 150019 w 238125"/>
              <a:gd name="connsiteY2" fmla="*/ 145250 h 238125"/>
              <a:gd name="connsiteX3" fmla="*/ 145256 w 238125"/>
              <a:gd name="connsiteY3" fmla="*/ 140488 h 238125"/>
              <a:gd name="connsiteX4" fmla="*/ 140494 w 238125"/>
              <a:gd name="connsiteY4" fmla="*/ 145250 h 238125"/>
              <a:gd name="connsiteX5" fmla="*/ 140494 w 238125"/>
              <a:gd name="connsiteY5" fmla="*/ 154775 h 238125"/>
              <a:gd name="connsiteX6" fmla="*/ 145256 w 238125"/>
              <a:gd name="connsiteY6" fmla="*/ 159538 h 238125"/>
              <a:gd name="connsiteX7" fmla="*/ 234353 w 238125"/>
              <a:gd name="connsiteY7" fmla="*/ 122828 h 238125"/>
              <a:gd name="connsiteX8" fmla="*/ 196253 w 238125"/>
              <a:gd name="connsiteY8" fmla="*/ 84728 h 238125"/>
              <a:gd name="connsiteX9" fmla="*/ 192881 w 238125"/>
              <a:gd name="connsiteY9" fmla="*/ 83338 h 238125"/>
              <a:gd name="connsiteX10" fmla="*/ 97631 w 238125"/>
              <a:gd name="connsiteY10" fmla="*/ 83338 h 238125"/>
              <a:gd name="connsiteX11" fmla="*/ 93231 w 238125"/>
              <a:gd name="connsiteY11" fmla="*/ 86281 h 238125"/>
              <a:gd name="connsiteX12" fmla="*/ 94259 w 238125"/>
              <a:gd name="connsiteY12" fmla="*/ 91472 h 238125"/>
              <a:gd name="connsiteX13" fmla="*/ 114700 w 238125"/>
              <a:gd name="connsiteY13" fmla="*/ 111913 h 238125"/>
              <a:gd name="connsiteX14" fmla="*/ 73819 w 238125"/>
              <a:gd name="connsiteY14" fmla="*/ 111913 h 238125"/>
              <a:gd name="connsiteX15" fmla="*/ 73819 w 238125"/>
              <a:gd name="connsiteY15" fmla="*/ 45238 h 238125"/>
              <a:gd name="connsiteX16" fmla="*/ 88106 w 238125"/>
              <a:gd name="connsiteY16" fmla="*/ 45238 h 238125"/>
              <a:gd name="connsiteX17" fmla="*/ 92869 w 238125"/>
              <a:gd name="connsiteY17" fmla="*/ 40475 h 238125"/>
              <a:gd name="connsiteX18" fmla="*/ 92869 w 238125"/>
              <a:gd name="connsiteY18" fmla="*/ 21425 h 238125"/>
              <a:gd name="connsiteX19" fmla="*/ 88887 w 238125"/>
              <a:gd name="connsiteY19" fmla="*/ 16729 h 238125"/>
              <a:gd name="connsiteX20" fmla="*/ 31737 w 238125"/>
              <a:gd name="connsiteY20" fmla="*/ 7204 h 238125"/>
              <a:gd name="connsiteX21" fmla="*/ 27880 w 238125"/>
              <a:gd name="connsiteY21" fmla="*/ 8271 h 238125"/>
              <a:gd name="connsiteX22" fmla="*/ 26194 w 238125"/>
              <a:gd name="connsiteY22" fmla="*/ 11900 h 238125"/>
              <a:gd name="connsiteX23" fmla="*/ 26194 w 238125"/>
              <a:gd name="connsiteY23" fmla="*/ 40475 h 238125"/>
              <a:gd name="connsiteX24" fmla="*/ 30956 w 238125"/>
              <a:gd name="connsiteY24" fmla="*/ 45238 h 238125"/>
              <a:gd name="connsiteX25" fmla="*/ 64294 w 238125"/>
              <a:gd name="connsiteY25" fmla="*/ 45238 h 238125"/>
              <a:gd name="connsiteX26" fmla="*/ 64294 w 238125"/>
              <a:gd name="connsiteY26" fmla="*/ 111913 h 238125"/>
              <a:gd name="connsiteX27" fmla="*/ 40481 w 238125"/>
              <a:gd name="connsiteY27" fmla="*/ 111913 h 238125"/>
              <a:gd name="connsiteX28" fmla="*/ 26194 w 238125"/>
              <a:gd name="connsiteY28" fmla="*/ 126200 h 238125"/>
              <a:gd name="connsiteX29" fmla="*/ 26194 w 238125"/>
              <a:gd name="connsiteY29" fmla="*/ 164300 h 238125"/>
              <a:gd name="connsiteX30" fmla="*/ 40481 w 238125"/>
              <a:gd name="connsiteY30" fmla="*/ 178588 h 238125"/>
              <a:gd name="connsiteX31" fmla="*/ 76610 w 238125"/>
              <a:gd name="connsiteY31" fmla="*/ 178588 h 238125"/>
              <a:gd name="connsiteX32" fmla="*/ 52769 w 238125"/>
              <a:gd name="connsiteY32" fmla="*/ 202429 h 238125"/>
              <a:gd name="connsiteX33" fmla="*/ 30956 w 238125"/>
              <a:gd name="connsiteY33" fmla="*/ 188113 h 238125"/>
              <a:gd name="connsiteX34" fmla="*/ 7144 w 238125"/>
              <a:gd name="connsiteY34" fmla="*/ 211925 h 238125"/>
              <a:gd name="connsiteX35" fmla="*/ 30956 w 238125"/>
              <a:gd name="connsiteY35" fmla="*/ 235738 h 238125"/>
              <a:gd name="connsiteX36" fmla="*/ 54550 w 238125"/>
              <a:gd name="connsiteY36" fmla="*/ 214116 h 238125"/>
              <a:gd name="connsiteX37" fmla="*/ 90078 w 238125"/>
              <a:gd name="connsiteY37" fmla="*/ 178588 h 238125"/>
              <a:gd name="connsiteX38" fmla="*/ 111919 w 238125"/>
              <a:gd name="connsiteY38" fmla="*/ 178588 h 238125"/>
              <a:gd name="connsiteX39" fmla="*/ 111919 w 238125"/>
              <a:gd name="connsiteY39" fmla="*/ 188598 h 238125"/>
              <a:gd name="connsiteX40" fmla="*/ 92869 w 238125"/>
              <a:gd name="connsiteY40" fmla="*/ 211925 h 238125"/>
              <a:gd name="connsiteX41" fmla="*/ 116681 w 238125"/>
              <a:gd name="connsiteY41" fmla="*/ 235738 h 238125"/>
              <a:gd name="connsiteX42" fmla="*/ 140494 w 238125"/>
              <a:gd name="connsiteY42" fmla="*/ 211925 h 238125"/>
              <a:gd name="connsiteX43" fmla="*/ 121444 w 238125"/>
              <a:gd name="connsiteY43" fmla="*/ 188598 h 238125"/>
              <a:gd name="connsiteX44" fmla="*/ 121444 w 238125"/>
              <a:gd name="connsiteY44" fmla="*/ 178588 h 238125"/>
              <a:gd name="connsiteX45" fmla="*/ 143275 w 238125"/>
              <a:gd name="connsiteY45" fmla="*/ 178588 h 238125"/>
              <a:gd name="connsiteX46" fmla="*/ 178813 w 238125"/>
              <a:gd name="connsiteY46" fmla="*/ 214125 h 238125"/>
              <a:gd name="connsiteX47" fmla="*/ 202406 w 238125"/>
              <a:gd name="connsiteY47" fmla="*/ 235738 h 238125"/>
              <a:gd name="connsiteX48" fmla="*/ 226219 w 238125"/>
              <a:gd name="connsiteY48" fmla="*/ 211925 h 238125"/>
              <a:gd name="connsiteX49" fmla="*/ 202406 w 238125"/>
              <a:gd name="connsiteY49" fmla="*/ 188113 h 238125"/>
              <a:gd name="connsiteX50" fmla="*/ 180594 w 238125"/>
              <a:gd name="connsiteY50" fmla="*/ 202438 h 238125"/>
              <a:gd name="connsiteX51" fmla="*/ 156743 w 238125"/>
              <a:gd name="connsiteY51" fmla="*/ 178588 h 238125"/>
              <a:gd name="connsiteX52" fmla="*/ 192881 w 238125"/>
              <a:gd name="connsiteY52" fmla="*/ 178588 h 238125"/>
              <a:gd name="connsiteX53" fmla="*/ 207169 w 238125"/>
              <a:gd name="connsiteY53" fmla="*/ 164300 h 238125"/>
              <a:gd name="connsiteX54" fmla="*/ 207169 w 238125"/>
              <a:gd name="connsiteY54" fmla="*/ 130963 h 238125"/>
              <a:gd name="connsiteX55" fmla="*/ 230981 w 238125"/>
              <a:gd name="connsiteY55" fmla="*/ 130963 h 238125"/>
              <a:gd name="connsiteX56" fmla="*/ 235382 w 238125"/>
              <a:gd name="connsiteY56" fmla="*/ 128019 h 238125"/>
              <a:gd name="connsiteX57" fmla="*/ 234353 w 238125"/>
              <a:gd name="connsiteY57" fmla="*/ 122828 h 238125"/>
              <a:gd name="connsiteX58" fmla="*/ 45244 w 238125"/>
              <a:gd name="connsiteY58" fmla="*/ 211935 h 238125"/>
              <a:gd name="connsiteX59" fmla="*/ 30956 w 238125"/>
              <a:gd name="connsiteY59" fmla="*/ 226213 h 238125"/>
              <a:gd name="connsiteX60" fmla="*/ 16669 w 238125"/>
              <a:gd name="connsiteY60" fmla="*/ 211925 h 238125"/>
              <a:gd name="connsiteX61" fmla="*/ 30956 w 238125"/>
              <a:gd name="connsiteY61" fmla="*/ 197638 h 238125"/>
              <a:gd name="connsiteX62" fmla="*/ 45244 w 238125"/>
              <a:gd name="connsiteY62" fmla="*/ 211925 h 238125"/>
              <a:gd name="connsiteX63" fmla="*/ 45244 w 238125"/>
              <a:gd name="connsiteY63" fmla="*/ 211935 h 238125"/>
              <a:gd name="connsiteX64" fmla="*/ 202406 w 238125"/>
              <a:gd name="connsiteY64" fmla="*/ 197638 h 238125"/>
              <a:gd name="connsiteX65" fmla="*/ 216694 w 238125"/>
              <a:gd name="connsiteY65" fmla="*/ 211925 h 238125"/>
              <a:gd name="connsiteX66" fmla="*/ 202406 w 238125"/>
              <a:gd name="connsiteY66" fmla="*/ 226213 h 238125"/>
              <a:gd name="connsiteX67" fmla="*/ 188119 w 238125"/>
              <a:gd name="connsiteY67" fmla="*/ 211925 h 238125"/>
              <a:gd name="connsiteX68" fmla="*/ 202406 w 238125"/>
              <a:gd name="connsiteY68" fmla="*/ 197638 h 238125"/>
              <a:gd name="connsiteX69" fmla="*/ 109128 w 238125"/>
              <a:gd name="connsiteY69" fmla="*/ 92863 h 238125"/>
              <a:gd name="connsiteX70" fmla="*/ 143275 w 238125"/>
              <a:gd name="connsiteY70" fmla="*/ 92863 h 238125"/>
              <a:gd name="connsiteX71" fmla="*/ 171850 w 238125"/>
              <a:gd name="connsiteY71" fmla="*/ 121438 h 238125"/>
              <a:gd name="connsiteX72" fmla="*/ 137703 w 238125"/>
              <a:gd name="connsiteY72" fmla="*/ 121438 h 238125"/>
              <a:gd name="connsiteX73" fmla="*/ 109128 w 238125"/>
              <a:gd name="connsiteY73" fmla="*/ 92863 h 238125"/>
              <a:gd name="connsiteX74" fmla="*/ 35719 w 238125"/>
              <a:gd name="connsiteY74" fmla="*/ 35713 h 238125"/>
              <a:gd name="connsiteX75" fmla="*/ 35719 w 238125"/>
              <a:gd name="connsiteY75" fmla="*/ 17520 h 238125"/>
              <a:gd name="connsiteX76" fmla="*/ 83344 w 238125"/>
              <a:gd name="connsiteY76" fmla="*/ 25454 h 238125"/>
              <a:gd name="connsiteX77" fmla="*/ 83344 w 238125"/>
              <a:gd name="connsiteY77" fmla="*/ 35713 h 238125"/>
              <a:gd name="connsiteX78" fmla="*/ 35719 w 238125"/>
              <a:gd name="connsiteY78" fmla="*/ 35713 h 238125"/>
              <a:gd name="connsiteX79" fmla="*/ 130969 w 238125"/>
              <a:gd name="connsiteY79" fmla="*/ 211925 h 238125"/>
              <a:gd name="connsiteX80" fmla="*/ 116681 w 238125"/>
              <a:gd name="connsiteY80" fmla="*/ 226213 h 238125"/>
              <a:gd name="connsiteX81" fmla="*/ 102394 w 238125"/>
              <a:gd name="connsiteY81" fmla="*/ 211925 h 238125"/>
              <a:gd name="connsiteX82" fmla="*/ 116681 w 238125"/>
              <a:gd name="connsiteY82" fmla="*/ 197638 h 238125"/>
              <a:gd name="connsiteX83" fmla="*/ 130969 w 238125"/>
              <a:gd name="connsiteY83" fmla="*/ 211925 h 238125"/>
              <a:gd name="connsiteX84" fmla="*/ 197644 w 238125"/>
              <a:gd name="connsiteY84" fmla="*/ 164300 h 238125"/>
              <a:gd name="connsiteX85" fmla="*/ 192881 w 238125"/>
              <a:gd name="connsiteY85" fmla="*/ 169063 h 238125"/>
              <a:gd name="connsiteX86" fmla="*/ 40481 w 238125"/>
              <a:gd name="connsiteY86" fmla="*/ 169063 h 238125"/>
              <a:gd name="connsiteX87" fmla="*/ 35719 w 238125"/>
              <a:gd name="connsiteY87" fmla="*/ 164300 h 238125"/>
              <a:gd name="connsiteX88" fmla="*/ 35719 w 238125"/>
              <a:gd name="connsiteY88" fmla="*/ 126200 h 238125"/>
              <a:gd name="connsiteX89" fmla="*/ 40481 w 238125"/>
              <a:gd name="connsiteY89" fmla="*/ 121438 h 238125"/>
              <a:gd name="connsiteX90" fmla="*/ 124225 w 238125"/>
              <a:gd name="connsiteY90" fmla="*/ 121438 h 238125"/>
              <a:gd name="connsiteX91" fmla="*/ 132359 w 238125"/>
              <a:gd name="connsiteY91" fmla="*/ 129572 h 238125"/>
              <a:gd name="connsiteX92" fmla="*/ 135731 w 238125"/>
              <a:gd name="connsiteY92" fmla="*/ 130963 h 238125"/>
              <a:gd name="connsiteX93" fmla="*/ 197644 w 238125"/>
              <a:gd name="connsiteY93" fmla="*/ 130963 h 238125"/>
              <a:gd name="connsiteX94" fmla="*/ 197644 w 238125"/>
              <a:gd name="connsiteY94" fmla="*/ 164300 h 238125"/>
              <a:gd name="connsiteX95" fmla="*/ 185318 w 238125"/>
              <a:gd name="connsiteY95" fmla="*/ 121438 h 238125"/>
              <a:gd name="connsiteX96" fmla="*/ 156743 w 238125"/>
              <a:gd name="connsiteY96" fmla="*/ 92863 h 238125"/>
              <a:gd name="connsiteX97" fmla="*/ 190910 w 238125"/>
              <a:gd name="connsiteY97" fmla="*/ 92863 h 238125"/>
              <a:gd name="connsiteX98" fmla="*/ 219485 w 238125"/>
              <a:gd name="connsiteY98" fmla="*/ 121438 h 238125"/>
              <a:gd name="connsiteX99" fmla="*/ 185318 w 238125"/>
              <a:gd name="connsiteY99" fmla="*/ 121438 h 238125"/>
              <a:gd name="connsiteX100" fmla="*/ 164306 w 238125"/>
              <a:gd name="connsiteY100" fmla="*/ 159538 h 238125"/>
              <a:gd name="connsiteX101" fmla="*/ 169069 w 238125"/>
              <a:gd name="connsiteY101" fmla="*/ 154775 h 238125"/>
              <a:gd name="connsiteX102" fmla="*/ 169069 w 238125"/>
              <a:gd name="connsiteY102" fmla="*/ 145250 h 238125"/>
              <a:gd name="connsiteX103" fmla="*/ 164306 w 238125"/>
              <a:gd name="connsiteY103" fmla="*/ 140488 h 238125"/>
              <a:gd name="connsiteX104" fmla="*/ 159544 w 238125"/>
              <a:gd name="connsiteY104" fmla="*/ 145250 h 238125"/>
              <a:gd name="connsiteX105" fmla="*/ 159544 w 238125"/>
              <a:gd name="connsiteY105" fmla="*/ 154775 h 238125"/>
              <a:gd name="connsiteX106" fmla="*/ 164306 w 238125"/>
              <a:gd name="connsiteY106" fmla="*/ 159538 h 238125"/>
              <a:gd name="connsiteX107" fmla="*/ 78581 w 238125"/>
              <a:gd name="connsiteY107" fmla="*/ 130963 h 238125"/>
              <a:gd name="connsiteX108" fmla="*/ 50006 w 238125"/>
              <a:gd name="connsiteY108" fmla="*/ 130963 h 238125"/>
              <a:gd name="connsiteX109" fmla="*/ 45244 w 238125"/>
              <a:gd name="connsiteY109" fmla="*/ 135725 h 238125"/>
              <a:gd name="connsiteX110" fmla="*/ 45244 w 238125"/>
              <a:gd name="connsiteY110" fmla="*/ 154775 h 238125"/>
              <a:gd name="connsiteX111" fmla="*/ 50006 w 238125"/>
              <a:gd name="connsiteY111" fmla="*/ 159538 h 238125"/>
              <a:gd name="connsiteX112" fmla="*/ 78581 w 238125"/>
              <a:gd name="connsiteY112" fmla="*/ 159538 h 238125"/>
              <a:gd name="connsiteX113" fmla="*/ 83344 w 238125"/>
              <a:gd name="connsiteY113" fmla="*/ 154775 h 238125"/>
              <a:gd name="connsiteX114" fmla="*/ 83344 w 238125"/>
              <a:gd name="connsiteY114" fmla="*/ 135725 h 238125"/>
              <a:gd name="connsiteX115" fmla="*/ 78581 w 238125"/>
              <a:gd name="connsiteY115" fmla="*/ 130963 h 238125"/>
              <a:gd name="connsiteX116" fmla="*/ 73819 w 238125"/>
              <a:gd name="connsiteY116" fmla="*/ 150013 h 238125"/>
              <a:gd name="connsiteX117" fmla="*/ 54769 w 238125"/>
              <a:gd name="connsiteY117" fmla="*/ 150013 h 238125"/>
              <a:gd name="connsiteX118" fmla="*/ 54769 w 238125"/>
              <a:gd name="connsiteY118" fmla="*/ 140488 h 238125"/>
              <a:gd name="connsiteX119" fmla="*/ 73819 w 238125"/>
              <a:gd name="connsiteY119" fmla="*/ 140488 h 238125"/>
              <a:gd name="connsiteX120" fmla="*/ 73819 w 238125"/>
              <a:gd name="connsiteY120" fmla="*/ 150013 h 238125"/>
              <a:gd name="connsiteX121" fmla="*/ 183356 w 238125"/>
              <a:gd name="connsiteY121" fmla="*/ 159538 h 238125"/>
              <a:gd name="connsiteX122" fmla="*/ 188119 w 238125"/>
              <a:gd name="connsiteY122" fmla="*/ 154775 h 238125"/>
              <a:gd name="connsiteX123" fmla="*/ 188119 w 238125"/>
              <a:gd name="connsiteY123" fmla="*/ 145250 h 238125"/>
              <a:gd name="connsiteX124" fmla="*/ 183356 w 238125"/>
              <a:gd name="connsiteY124" fmla="*/ 140488 h 238125"/>
              <a:gd name="connsiteX125" fmla="*/ 178594 w 238125"/>
              <a:gd name="connsiteY125" fmla="*/ 145250 h 238125"/>
              <a:gd name="connsiteX126" fmla="*/ 178594 w 238125"/>
              <a:gd name="connsiteY126" fmla="*/ 154775 h 238125"/>
              <a:gd name="connsiteX127" fmla="*/ 183356 w 238125"/>
              <a:gd name="connsiteY127" fmla="*/ 159538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238125" h="238125">
                <a:moveTo>
                  <a:pt x="145256" y="159538"/>
                </a:moveTo>
                <a:cubicBezTo>
                  <a:pt x="147885" y="159538"/>
                  <a:pt x="150019" y="157404"/>
                  <a:pt x="150019" y="154775"/>
                </a:cubicBezTo>
                <a:lnTo>
                  <a:pt x="150019" y="145250"/>
                </a:lnTo>
                <a:cubicBezTo>
                  <a:pt x="150019" y="142621"/>
                  <a:pt x="147885" y="140488"/>
                  <a:pt x="145256" y="140488"/>
                </a:cubicBezTo>
                <a:cubicBezTo>
                  <a:pt x="142627" y="140488"/>
                  <a:pt x="140494" y="142621"/>
                  <a:pt x="140494" y="145250"/>
                </a:cubicBezTo>
                <a:lnTo>
                  <a:pt x="140494" y="154775"/>
                </a:lnTo>
                <a:cubicBezTo>
                  <a:pt x="140494" y="157404"/>
                  <a:pt x="142627" y="159538"/>
                  <a:pt x="145256" y="159538"/>
                </a:cubicBezTo>
                <a:close/>
                <a:moveTo>
                  <a:pt x="234353" y="122828"/>
                </a:moveTo>
                <a:lnTo>
                  <a:pt x="196253" y="84728"/>
                </a:lnTo>
                <a:cubicBezTo>
                  <a:pt x="195358" y="83842"/>
                  <a:pt x="194148" y="83338"/>
                  <a:pt x="192881" y="83338"/>
                </a:cubicBezTo>
                <a:lnTo>
                  <a:pt x="97631" y="83338"/>
                </a:lnTo>
                <a:cubicBezTo>
                  <a:pt x="95707" y="83338"/>
                  <a:pt x="93964" y="84500"/>
                  <a:pt x="93231" y="86281"/>
                </a:cubicBezTo>
                <a:cubicBezTo>
                  <a:pt x="92488" y="88062"/>
                  <a:pt x="92897" y="90110"/>
                  <a:pt x="94259" y="91472"/>
                </a:cubicBezTo>
                <a:lnTo>
                  <a:pt x="114700" y="111913"/>
                </a:lnTo>
                <a:lnTo>
                  <a:pt x="73819" y="111913"/>
                </a:lnTo>
                <a:lnTo>
                  <a:pt x="73819" y="45238"/>
                </a:lnTo>
                <a:lnTo>
                  <a:pt x="88106" y="45238"/>
                </a:lnTo>
                <a:cubicBezTo>
                  <a:pt x="90735" y="45238"/>
                  <a:pt x="92869" y="43104"/>
                  <a:pt x="92869" y="40475"/>
                </a:cubicBezTo>
                <a:lnTo>
                  <a:pt x="92869" y="21425"/>
                </a:lnTo>
                <a:cubicBezTo>
                  <a:pt x="92869" y="19101"/>
                  <a:pt x="91183" y="17110"/>
                  <a:pt x="88887" y="16729"/>
                </a:cubicBezTo>
                <a:lnTo>
                  <a:pt x="31737" y="7204"/>
                </a:lnTo>
                <a:cubicBezTo>
                  <a:pt x="30375" y="6985"/>
                  <a:pt x="28946" y="7366"/>
                  <a:pt x="27880" y="8271"/>
                </a:cubicBezTo>
                <a:cubicBezTo>
                  <a:pt x="26803" y="9166"/>
                  <a:pt x="26194" y="10500"/>
                  <a:pt x="26194" y="11900"/>
                </a:cubicBezTo>
                <a:lnTo>
                  <a:pt x="26194" y="40475"/>
                </a:lnTo>
                <a:cubicBezTo>
                  <a:pt x="26194" y="43104"/>
                  <a:pt x="28327" y="45238"/>
                  <a:pt x="30956" y="45238"/>
                </a:cubicBezTo>
                <a:lnTo>
                  <a:pt x="64294" y="45238"/>
                </a:lnTo>
                <a:lnTo>
                  <a:pt x="64294" y="111913"/>
                </a:lnTo>
                <a:lnTo>
                  <a:pt x="40481" y="111913"/>
                </a:lnTo>
                <a:cubicBezTo>
                  <a:pt x="32604" y="111913"/>
                  <a:pt x="26194" y="118323"/>
                  <a:pt x="26194" y="126200"/>
                </a:cubicBezTo>
                <a:lnTo>
                  <a:pt x="26194" y="164300"/>
                </a:lnTo>
                <a:cubicBezTo>
                  <a:pt x="26194" y="172177"/>
                  <a:pt x="32604" y="178588"/>
                  <a:pt x="40481" y="178588"/>
                </a:cubicBezTo>
                <a:lnTo>
                  <a:pt x="76610" y="178588"/>
                </a:lnTo>
                <a:lnTo>
                  <a:pt x="52769" y="202429"/>
                </a:lnTo>
                <a:cubicBezTo>
                  <a:pt x="49082" y="194018"/>
                  <a:pt x="40700" y="188113"/>
                  <a:pt x="30956" y="188113"/>
                </a:cubicBezTo>
                <a:cubicBezTo>
                  <a:pt x="17831" y="188113"/>
                  <a:pt x="7144" y="198800"/>
                  <a:pt x="7144" y="211925"/>
                </a:cubicBezTo>
                <a:cubicBezTo>
                  <a:pt x="7144" y="225050"/>
                  <a:pt x="17831" y="235738"/>
                  <a:pt x="30956" y="235738"/>
                </a:cubicBezTo>
                <a:cubicBezTo>
                  <a:pt x="43329" y="235738"/>
                  <a:pt x="53416" y="226203"/>
                  <a:pt x="54550" y="214116"/>
                </a:cubicBezTo>
                <a:lnTo>
                  <a:pt x="90078" y="178588"/>
                </a:lnTo>
                <a:lnTo>
                  <a:pt x="111919" y="178588"/>
                </a:lnTo>
                <a:lnTo>
                  <a:pt x="111919" y="188598"/>
                </a:lnTo>
                <a:cubicBezTo>
                  <a:pt x="101060" y="190808"/>
                  <a:pt x="92869" y="200428"/>
                  <a:pt x="92869" y="211925"/>
                </a:cubicBezTo>
                <a:cubicBezTo>
                  <a:pt x="92869" y="225050"/>
                  <a:pt x="103556" y="235738"/>
                  <a:pt x="116681" y="235738"/>
                </a:cubicBezTo>
                <a:cubicBezTo>
                  <a:pt x="129807" y="235738"/>
                  <a:pt x="140494" y="225050"/>
                  <a:pt x="140494" y="211925"/>
                </a:cubicBezTo>
                <a:cubicBezTo>
                  <a:pt x="140494" y="200428"/>
                  <a:pt x="132293" y="190808"/>
                  <a:pt x="121444" y="188598"/>
                </a:cubicBezTo>
                <a:lnTo>
                  <a:pt x="121444" y="178588"/>
                </a:lnTo>
                <a:lnTo>
                  <a:pt x="143275" y="178588"/>
                </a:lnTo>
                <a:lnTo>
                  <a:pt x="178813" y="214125"/>
                </a:lnTo>
                <a:cubicBezTo>
                  <a:pt x="179946" y="226203"/>
                  <a:pt x="190033" y="235738"/>
                  <a:pt x="202406" y="235738"/>
                </a:cubicBezTo>
                <a:cubicBezTo>
                  <a:pt x="215532" y="235738"/>
                  <a:pt x="226219" y="225050"/>
                  <a:pt x="226219" y="211925"/>
                </a:cubicBezTo>
                <a:cubicBezTo>
                  <a:pt x="226219" y="198800"/>
                  <a:pt x="215532" y="188113"/>
                  <a:pt x="202406" y="188113"/>
                </a:cubicBezTo>
                <a:cubicBezTo>
                  <a:pt x="192653" y="188113"/>
                  <a:pt x="184271" y="194028"/>
                  <a:pt x="180594" y="202438"/>
                </a:cubicBezTo>
                <a:lnTo>
                  <a:pt x="156743" y="178588"/>
                </a:lnTo>
                <a:lnTo>
                  <a:pt x="192881" y="178588"/>
                </a:lnTo>
                <a:cubicBezTo>
                  <a:pt x="200758" y="178588"/>
                  <a:pt x="207169" y="172177"/>
                  <a:pt x="207169" y="164300"/>
                </a:cubicBezTo>
                <a:lnTo>
                  <a:pt x="207169" y="130963"/>
                </a:lnTo>
                <a:lnTo>
                  <a:pt x="230981" y="130963"/>
                </a:lnTo>
                <a:cubicBezTo>
                  <a:pt x="232905" y="130963"/>
                  <a:pt x="234648" y="129800"/>
                  <a:pt x="235382" y="128019"/>
                </a:cubicBezTo>
                <a:cubicBezTo>
                  <a:pt x="236125" y="126238"/>
                  <a:pt x="235715" y="124190"/>
                  <a:pt x="234353" y="122828"/>
                </a:cubicBezTo>
                <a:close/>
                <a:moveTo>
                  <a:pt x="45244" y="211935"/>
                </a:moveTo>
                <a:cubicBezTo>
                  <a:pt x="45234" y="219802"/>
                  <a:pt x="38824" y="226213"/>
                  <a:pt x="30956" y="226213"/>
                </a:cubicBezTo>
                <a:cubicBezTo>
                  <a:pt x="23079" y="226213"/>
                  <a:pt x="16669" y="219802"/>
                  <a:pt x="16669" y="211925"/>
                </a:cubicBezTo>
                <a:cubicBezTo>
                  <a:pt x="16669" y="204048"/>
                  <a:pt x="23079" y="197638"/>
                  <a:pt x="30956" y="197638"/>
                </a:cubicBezTo>
                <a:cubicBezTo>
                  <a:pt x="38833" y="197638"/>
                  <a:pt x="45244" y="204048"/>
                  <a:pt x="45244" y="211925"/>
                </a:cubicBezTo>
                <a:cubicBezTo>
                  <a:pt x="45244" y="211925"/>
                  <a:pt x="45244" y="211925"/>
                  <a:pt x="45244" y="211935"/>
                </a:cubicBezTo>
                <a:close/>
                <a:moveTo>
                  <a:pt x="202406" y="197638"/>
                </a:moveTo>
                <a:cubicBezTo>
                  <a:pt x="210283" y="197638"/>
                  <a:pt x="216694" y="204048"/>
                  <a:pt x="216694" y="211925"/>
                </a:cubicBezTo>
                <a:cubicBezTo>
                  <a:pt x="216694" y="219802"/>
                  <a:pt x="210283" y="226213"/>
                  <a:pt x="202406" y="226213"/>
                </a:cubicBezTo>
                <a:cubicBezTo>
                  <a:pt x="194529" y="226213"/>
                  <a:pt x="188119" y="219802"/>
                  <a:pt x="188119" y="211925"/>
                </a:cubicBezTo>
                <a:cubicBezTo>
                  <a:pt x="188119" y="204048"/>
                  <a:pt x="194529" y="197638"/>
                  <a:pt x="202406" y="197638"/>
                </a:cubicBezTo>
                <a:close/>
                <a:moveTo>
                  <a:pt x="109128" y="92863"/>
                </a:moveTo>
                <a:lnTo>
                  <a:pt x="143275" y="92863"/>
                </a:lnTo>
                <a:lnTo>
                  <a:pt x="171850" y="121438"/>
                </a:lnTo>
                <a:lnTo>
                  <a:pt x="137703" y="121438"/>
                </a:lnTo>
                <a:lnTo>
                  <a:pt x="109128" y="92863"/>
                </a:lnTo>
                <a:close/>
                <a:moveTo>
                  <a:pt x="35719" y="35713"/>
                </a:moveTo>
                <a:lnTo>
                  <a:pt x="35719" y="17520"/>
                </a:lnTo>
                <a:lnTo>
                  <a:pt x="83344" y="25454"/>
                </a:lnTo>
                <a:lnTo>
                  <a:pt x="83344" y="35713"/>
                </a:lnTo>
                <a:lnTo>
                  <a:pt x="35719" y="35713"/>
                </a:lnTo>
                <a:close/>
                <a:moveTo>
                  <a:pt x="130969" y="211925"/>
                </a:moveTo>
                <a:cubicBezTo>
                  <a:pt x="130969" y="219802"/>
                  <a:pt x="124558" y="226213"/>
                  <a:pt x="116681" y="226213"/>
                </a:cubicBezTo>
                <a:cubicBezTo>
                  <a:pt x="108804" y="226213"/>
                  <a:pt x="102394" y="219802"/>
                  <a:pt x="102394" y="211925"/>
                </a:cubicBezTo>
                <a:cubicBezTo>
                  <a:pt x="102394" y="204048"/>
                  <a:pt x="108804" y="197638"/>
                  <a:pt x="116681" y="197638"/>
                </a:cubicBezTo>
                <a:cubicBezTo>
                  <a:pt x="124558" y="197638"/>
                  <a:pt x="130969" y="204048"/>
                  <a:pt x="130969" y="211925"/>
                </a:cubicBezTo>
                <a:close/>
                <a:moveTo>
                  <a:pt x="197644" y="164300"/>
                </a:moveTo>
                <a:cubicBezTo>
                  <a:pt x="197644" y="166929"/>
                  <a:pt x="195510" y="169063"/>
                  <a:pt x="192881" y="169063"/>
                </a:cubicBezTo>
                <a:lnTo>
                  <a:pt x="40481" y="169063"/>
                </a:lnTo>
                <a:cubicBezTo>
                  <a:pt x="37852" y="169063"/>
                  <a:pt x="35719" y="166929"/>
                  <a:pt x="35719" y="164300"/>
                </a:cubicBezTo>
                <a:lnTo>
                  <a:pt x="35719" y="126200"/>
                </a:lnTo>
                <a:cubicBezTo>
                  <a:pt x="35719" y="123571"/>
                  <a:pt x="37852" y="121438"/>
                  <a:pt x="40481" y="121438"/>
                </a:cubicBezTo>
                <a:lnTo>
                  <a:pt x="124225" y="121438"/>
                </a:lnTo>
                <a:lnTo>
                  <a:pt x="132359" y="129572"/>
                </a:lnTo>
                <a:cubicBezTo>
                  <a:pt x="133255" y="130458"/>
                  <a:pt x="134464" y="130963"/>
                  <a:pt x="135731" y="130963"/>
                </a:cubicBezTo>
                <a:lnTo>
                  <a:pt x="197644" y="130963"/>
                </a:lnTo>
                <a:lnTo>
                  <a:pt x="197644" y="164300"/>
                </a:lnTo>
                <a:close/>
                <a:moveTo>
                  <a:pt x="185318" y="121438"/>
                </a:moveTo>
                <a:lnTo>
                  <a:pt x="156743" y="92863"/>
                </a:lnTo>
                <a:lnTo>
                  <a:pt x="190910" y="92863"/>
                </a:lnTo>
                <a:lnTo>
                  <a:pt x="219485" y="121438"/>
                </a:lnTo>
                <a:lnTo>
                  <a:pt x="185318" y="121438"/>
                </a:lnTo>
                <a:close/>
                <a:moveTo>
                  <a:pt x="164306" y="159538"/>
                </a:moveTo>
                <a:cubicBezTo>
                  <a:pt x="166935" y="159538"/>
                  <a:pt x="169069" y="157404"/>
                  <a:pt x="169069" y="154775"/>
                </a:cubicBezTo>
                <a:lnTo>
                  <a:pt x="169069" y="145250"/>
                </a:lnTo>
                <a:cubicBezTo>
                  <a:pt x="169069" y="142621"/>
                  <a:pt x="166935" y="140488"/>
                  <a:pt x="164306" y="140488"/>
                </a:cubicBezTo>
                <a:cubicBezTo>
                  <a:pt x="161677" y="140488"/>
                  <a:pt x="159544" y="142621"/>
                  <a:pt x="159544" y="145250"/>
                </a:cubicBezTo>
                <a:lnTo>
                  <a:pt x="159544" y="154775"/>
                </a:lnTo>
                <a:cubicBezTo>
                  <a:pt x="159544" y="157404"/>
                  <a:pt x="161677" y="159538"/>
                  <a:pt x="164306" y="159538"/>
                </a:cubicBezTo>
                <a:close/>
                <a:moveTo>
                  <a:pt x="78581" y="130963"/>
                </a:moveTo>
                <a:lnTo>
                  <a:pt x="50006" y="130963"/>
                </a:lnTo>
                <a:cubicBezTo>
                  <a:pt x="47377" y="130963"/>
                  <a:pt x="45244" y="133096"/>
                  <a:pt x="45244" y="135725"/>
                </a:cubicBezTo>
                <a:lnTo>
                  <a:pt x="45244" y="154775"/>
                </a:lnTo>
                <a:cubicBezTo>
                  <a:pt x="45244" y="157404"/>
                  <a:pt x="47377" y="159538"/>
                  <a:pt x="50006" y="159538"/>
                </a:cubicBezTo>
                <a:lnTo>
                  <a:pt x="78581" y="159538"/>
                </a:lnTo>
                <a:cubicBezTo>
                  <a:pt x="81210" y="159538"/>
                  <a:pt x="83344" y="157404"/>
                  <a:pt x="83344" y="154775"/>
                </a:cubicBezTo>
                <a:lnTo>
                  <a:pt x="83344" y="135725"/>
                </a:lnTo>
                <a:cubicBezTo>
                  <a:pt x="83344" y="133096"/>
                  <a:pt x="81210" y="130963"/>
                  <a:pt x="78581" y="130963"/>
                </a:cubicBezTo>
                <a:close/>
                <a:moveTo>
                  <a:pt x="73819" y="150013"/>
                </a:moveTo>
                <a:lnTo>
                  <a:pt x="54769" y="150013"/>
                </a:lnTo>
                <a:lnTo>
                  <a:pt x="54769" y="140488"/>
                </a:lnTo>
                <a:lnTo>
                  <a:pt x="73819" y="140488"/>
                </a:lnTo>
                <a:lnTo>
                  <a:pt x="73819" y="150013"/>
                </a:lnTo>
                <a:close/>
                <a:moveTo>
                  <a:pt x="183356" y="159538"/>
                </a:moveTo>
                <a:cubicBezTo>
                  <a:pt x="185985" y="159538"/>
                  <a:pt x="188119" y="157404"/>
                  <a:pt x="188119" y="154775"/>
                </a:cubicBezTo>
                <a:lnTo>
                  <a:pt x="188119" y="145250"/>
                </a:lnTo>
                <a:cubicBezTo>
                  <a:pt x="188119" y="142621"/>
                  <a:pt x="185985" y="140488"/>
                  <a:pt x="183356" y="140488"/>
                </a:cubicBezTo>
                <a:cubicBezTo>
                  <a:pt x="180727" y="140488"/>
                  <a:pt x="178594" y="142621"/>
                  <a:pt x="178594" y="145250"/>
                </a:cubicBezTo>
                <a:lnTo>
                  <a:pt x="178594" y="154775"/>
                </a:lnTo>
                <a:cubicBezTo>
                  <a:pt x="178594" y="157404"/>
                  <a:pt x="180727" y="159538"/>
                  <a:pt x="183356" y="159538"/>
                </a:cubicBezTo>
                <a:close/>
              </a:path>
            </a:pathLst>
          </a:custGeom>
          <a:solidFill>
            <a:schemeClr val="bg1"/>
          </a:solidFill>
          <a:ln w="9525" cap="flat">
            <a:noFill/>
            <a:prstDash val="solid"/>
            <a:miter/>
          </a:ln>
        </p:spPr>
        <p:txBody>
          <a:bodyPr rtlCol="0" anchor="ctr"/>
          <a:lstStyle/>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32" y="0"/>
            <a:ext cx="4875581" cy="3422708"/>
          </a:xfrm>
          <a:prstGeom prst="rect">
            <a:avLst/>
          </a:prstGeom>
        </p:spPr>
      </p:pic>
      <p:pic>
        <p:nvPicPr>
          <p:cNvPr id="16" name="Picture Placeholder 1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4296" r="4296"/>
          <a:stretch>
            <a:fillRect/>
          </a:stretch>
        </p:blipFill>
        <p:spPr>
          <a:xfrm>
            <a:off x="-85458" y="-14850"/>
            <a:ext cx="7889810" cy="6740390"/>
          </a:xfrm>
        </p:spPr>
      </p:pic>
      <p:pic>
        <p:nvPicPr>
          <p:cNvPr id="18" name="image2.png"/>
          <p:cNvPicPr/>
          <p:nvPr/>
        </p:nvPicPr>
        <p:blipFill>
          <a:blip r:embed="rId4"/>
          <a:srcRect/>
          <a:stretch>
            <a:fillRect/>
          </a:stretch>
        </p:blipFill>
        <p:spPr>
          <a:xfrm>
            <a:off x="11125200" y="0"/>
            <a:ext cx="1066800" cy="899160"/>
          </a:xfrm>
          <a:prstGeom prst="rect">
            <a:avLst/>
          </a:prstGeom>
          <a:ln/>
        </p:spPr>
      </p:pic>
      <p:grpSp>
        <p:nvGrpSpPr>
          <p:cNvPr id="17" name="Group 2"/>
          <p:cNvGrpSpPr>
            <a:grpSpLocks/>
          </p:cNvGrpSpPr>
          <p:nvPr/>
        </p:nvGrpSpPr>
        <p:grpSpPr bwMode="auto">
          <a:xfrm>
            <a:off x="11226800" y="5668419"/>
            <a:ext cx="863600" cy="863600"/>
            <a:chOff x="1108" y="-276"/>
            <a:chExt cx="1359" cy="1359"/>
          </a:xfrm>
        </p:grpSpPr>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0" y="-276"/>
              <a:ext cx="975" cy="13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8" y="-73"/>
              <a:ext cx="194" cy="95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2" y="-73"/>
              <a:ext cx="194" cy="95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735192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999" y="360000"/>
            <a:ext cx="7237211" cy="540000"/>
          </a:xfrm>
        </p:spPr>
        <p:txBody>
          <a:bodyPr/>
          <a:lstStyle/>
          <a:p>
            <a:r>
              <a:rPr lang="en-US" sz="2800" b="1" dirty="0" smtClean="0"/>
              <a:t>Results of the</a:t>
            </a:r>
            <a:r>
              <a:rPr lang="en-US" sz="2800" b="1" dirty="0"/>
              <a:t> rivalries between </a:t>
            </a:r>
            <a:r>
              <a:rPr lang="en-US" sz="2800" b="1" dirty="0" smtClean="0"/>
              <a:t>military services </a:t>
            </a:r>
            <a:endParaRPr lang="en-US" sz="2800" b="1" dirty="0"/>
          </a:p>
        </p:txBody>
      </p:sp>
      <p:sp>
        <p:nvSpPr>
          <p:cNvPr id="3" name="Text Placeholder 2"/>
          <p:cNvSpPr>
            <a:spLocks noGrp="1"/>
          </p:cNvSpPr>
          <p:nvPr>
            <p:ph type="body" sz="quarter" idx="12"/>
          </p:nvPr>
        </p:nvSpPr>
        <p:spPr>
          <a:xfrm>
            <a:off x="360363" y="769121"/>
            <a:ext cx="7236847" cy="428613"/>
          </a:xfrm>
        </p:spPr>
        <p:txBody>
          <a:bodyPr/>
          <a:lstStyle/>
          <a:p>
            <a:endParaRPr lang="en-US" dirty="0"/>
          </a:p>
        </p:txBody>
      </p:sp>
      <p:pic>
        <p:nvPicPr>
          <p:cNvPr id="8" name="Picture Placeholder 7"/>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4738" r="4738"/>
          <a:stretch>
            <a:fillRect/>
          </a:stretch>
        </p:blipFill>
        <p:spPr>
          <a:xfrm>
            <a:off x="8340694" y="0"/>
            <a:ext cx="3725967" cy="6821999"/>
          </a:xfrm>
        </p:spPr>
      </p:pic>
      <p:sp>
        <p:nvSpPr>
          <p:cNvPr id="6" name="Slide Number Placeholder 5"/>
          <p:cNvSpPr>
            <a:spLocks noGrp="1"/>
          </p:cNvSpPr>
          <p:nvPr>
            <p:ph type="sldNum" sz="quarter" idx="15"/>
          </p:nvPr>
        </p:nvSpPr>
        <p:spPr/>
        <p:txBody>
          <a:bodyPr/>
          <a:lstStyle/>
          <a:p>
            <a:fld id="{058DB212-BFA2-403F-85EF-DFD3FF6D973A}" type="slidenum">
              <a:rPr lang="en-US" noProof="0" smtClean="0"/>
              <a:pPr/>
              <a:t>10</a:t>
            </a:fld>
            <a:endParaRPr lang="en-US" noProof="0"/>
          </a:p>
        </p:txBody>
      </p:sp>
      <p:sp>
        <p:nvSpPr>
          <p:cNvPr id="10" name="Content Placeholder 9"/>
          <p:cNvSpPr>
            <a:spLocks noGrp="1"/>
          </p:cNvSpPr>
          <p:nvPr>
            <p:ph sz="half" idx="1"/>
          </p:nvPr>
        </p:nvSpPr>
        <p:spPr>
          <a:xfrm>
            <a:off x="256033" y="1197734"/>
            <a:ext cx="7834498" cy="5480265"/>
          </a:xfrm>
        </p:spPr>
        <p:txBody>
          <a:bodyPr/>
          <a:lstStyle/>
          <a:p>
            <a:pPr lvl="0"/>
            <a:endParaRPr lang="en-US" dirty="0" smtClean="0"/>
          </a:p>
          <a:p>
            <a:pPr lvl="0"/>
            <a:r>
              <a:rPr lang="bg-BG" dirty="0" smtClean="0"/>
              <a:t>productivity </a:t>
            </a:r>
            <a:r>
              <a:rPr lang="bg-BG" dirty="0"/>
              <a:t>and creativity of military </a:t>
            </a:r>
            <a:r>
              <a:rPr lang="bg-BG" dirty="0" smtClean="0"/>
              <a:t>language</a:t>
            </a:r>
            <a:r>
              <a:rPr lang="en-US" dirty="0" smtClean="0"/>
              <a:t>: each </a:t>
            </a:r>
            <a:r>
              <a:rPr lang="en-US" dirty="0"/>
              <a:t>service </a:t>
            </a:r>
            <a:r>
              <a:rPr lang="en-US" dirty="0" smtClean="0"/>
              <a:t>has created </a:t>
            </a:r>
            <a:r>
              <a:rPr lang="en-US" dirty="0"/>
              <a:t>their own words</a:t>
            </a:r>
          </a:p>
          <a:p>
            <a:r>
              <a:rPr lang="en-US" dirty="0"/>
              <a:t>social cohesion of the members within a military </a:t>
            </a:r>
            <a:r>
              <a:rPr lang="en-US" dirty="0" smtClean="0"/>
              <a:t>subgroup</a:t>
            </a:r>
          </a:p>
          <a:p>
            <a:pPr marL="0" indent="0">
              <a:buNone/>
            </a:pPr>
            <a:r>
              <a:rPr lang="en-US" dirty="0" smtClean="0"/>
              <a:t>Example: navy </a:t>
            </a:r>
            <a:r>
              <a:rPr lang="en-US" dirty="0"/>
              <a:t>and air </a:t>
            </a:r>
            <a:r>
              <a:rPr lang="en-US" dirty="0" smtClean="0"/>
              <a:t>force fighter pilots: a</a:t>
            </a:r>
            <a:r>
              <a:rPr lang="en-US" dirty="0"/>
              <a:t>) </a:t>
            </a:r>
            <a:r>
              <a:rPr lang="en-US" dirty="0" smtClean="0"/>
              <a:t>speak </a:t>
            </a:r>
            <a:r>
              <a:rPr lang="en-US" dirty="0"/>
              <a:t>different dialects; b) naval fighter pilots’ language changes with the time; c) their language is different from the language of air force fighter </a:t>
            </a:r>
            <a:r>
              <a:rPr lang="en-US" dirty="0" smtClean="0"/>
              <a:t>pilots. (</a:t>
            </a:r>
            <a:r>
              <a:rPr lang="en-US" dirty="0"/>
              <a:t>Murray 1986: 126</a:t>
            </a:r>
            <a:r>
              <a:rPr lang="en-US" dirty="0" smtClean="0"/>
              <a:t>).</a:t>
            </a:r>
          </a:p>
          <a:p>
            <a:r>
              <a:rPr lang="en-US" b="1" dirty="0" smtClean="0">
                <a:solidFill>
                  <a:srgbClr val="00B050"/>
                </a:solidFill>
              </a:rPr>
              <a:t>Why do the </a:t>
            </a:r>
            <a:r>
              <a:rPr lang="en-US" b="1" dirty="0">
                <a:solidFill>
                  <a:srgbClr val="00B050"/>
                </a:solidFill>
              </a:rPr>
              <a:t>military speaks its “own language</a:t>
            </a:r>
            <a:r>
              <a:rPr lang="en-US" b="1" dirty="0" smtClean="0">
                <a:solidFill>
                  <a:srgbClr val="00B050"/>
                </a:solidFill>
              </a:rPr>
              <a:t>”?</a:t>
            </a:r>
          </a:p>
          <a:p>
            <a:pPr marL="0" indent="0">
              <a:buNone/>
            </a:pPr>
            <a:r>
              <a:rPr lang="en-US" dirty="0"/>
              <a:t>the process of teaching, or rather indoctrinating, future soldiers to military </a:t>
            </a:r>
            <a:r>
              <a:rPr lang="en-US" dirty="0" smtClean="0"/>
              <a:t>language: “</a:t>
            </a:r>
            <a:r>
              <a:rPr lang="en-US" dirty="0"/>
              <a:t>Military members are trained through classroom discourse, “hands-on” instruction, and by written texts such as technical orders, operating instructions, and checklists</a:t>
            </a:r>
            <a:r>
              <a:rPr lang="en-US" dirty="0" smtClean="0"/>
              <a:t>. In </a:t>
            </a:r>
            <a:r>
              <a:rPr lang="en-US" dirty="0"/>
              <a:t>all </a:t>
            </a:r>
            <a:r>
              <a:rPr lang="en-US" dirty="0" smtClean="0"/>
              <a:t>services, </a:t>
            </a:r>
            <a:r>
              <a:rPr lang="en-US" dirty="0"/>
              <a:t>new recruits learn “basic responses” such as “yes, sir,” “no, sir,” “no excuse, sir,” and, “I do not understand the question, sir.” In fact, </a:t>
            </a:r>
            <a:r>
              <a:rPr lang="en-US" dirty="0" smtClean="0"/>
              <a:t>recruits </a:t>
            </a:r>
            <a:r>
              <a:rPr lang="en-US" dirty="0"/>
              <a:t>are only allowed to use those basic responses and </a:t>
            </a:r>
            <a:r>
              <a:rPr lang="en-US" dirty="0" smtClean="0"/>
              <a:t>must make </a:t>
            </a:r>
            <a:r>
              <a:rPr lang="en-US" dirty="0"/>
              <a:t>all answers conform to this small repertoire” (</a:t>
            </a:r>
            <a:r>
              <a:rPr lang="en-US" dirty="0" err="1"/>
              <a:t>Disler</a:t>
            </a:r>
            <a:r>
              <a:rPr lang="en-US" dirty="0"/>
              <a:t> 2008: 6-8</a:t>
            </a:r>
            <a:r>
              <a:rPr lang="en-US" dirty="0" smtClean="0"/>
              <a:t>)</a:t>
            </a:r>
            <a:endParaRPr lang="en-US" dirty="0"/>
          </a:p>
        </p:txBody>
      </p:sp>
    </p:spTree>
    <p:extLst>
      <p:ext uri="{BB962C8B-B14F-4D97-AF65-F5344CB8AC3E}">
        <p14:creationId xmlns:p14="http://schemas.microsoft.com/office/powerpoint/2010/main" val="23056878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Military English and </a:t>
            </a:r>
            <a:r>
              <a:rPr lang="en-US" b="1" dirty="0" err="1"/>
              <a:t>humour</a:t>
            </a:r>
            <a:endParaRPr lang="en-US" dirty="0"/>
          </a:p>
        </p:txBody>
      </p:sp>
      <p:sp>
        <p:nvSpPr>
          <p:cNvPr id="3" name="Text Placeholder 2"/>
          <p:cNvSpPr>
            <a:spLocks noGrp="1"/>
          </p:cNvSpPr>
          <p:nvPr>
            <p:ph type="body" sz="quarter" idx="12"/>
          </p:nvPr>
        </p:nvSpPr>
        <p:spPr>
          <a:xfrm>
            <a:off x="360363" y="900000"/>
            <a:ext cx="6992937" cy="426524"/>
          </a:xfrm>
        </p:spPr>
        <p:txBody>
          <a:bodyPr/>
          <a:lstStyle/>
          <a:p>
            <a:r>
              <a:rPr lang="en-US" dirty="0" smtClean="0"/>
              <a:t>Reasons: </a:t>
            </a:r>
            <a:endParaRPr lang="en-US" dirty="0"/>
          </a:p>
        </p:txBody>
      </p:sp>
      <p:sp>
        <p:nvSpPr>
          <p:cNvPr id="4" name="Content Placeholder 3"/>
          <p:cNvSpPr>
            <a:spLocks noGrp="1"/>
          </p:cNvSpPr>
          <p:nvPr>
            <p:ph sz="half" idx="1"/>
          </p:nvPr>
        </p:nvSpPr>
        <p:spPr>
          <a:xfrm>
            <a:off x="244090" y="1326524"/>
            <a:ext cx="7759007" cy="5250445"/>
          </a:xfrm>
        </p:spPr>
        <p:txBody>
          <a:bodyPr/>
          <a:lstStyle/>
          <a:p>
            <a:pPr marL="0" indent="0">
              <a:buNone/>
            </a:pPr>
            <a:r>
              <a:rPr lang="en-US" dirty="0" smtClean="0"/>
              <a:t>1/  </a:t>
            </a:r>
            <a:r>
              <a:rPr lang="en-US" dirty="0"/>
              <a:t>relief of psychological tension through </a:t>
            </a:r>
            <a:r>
              <a:rPr lang="en-US" dirty="0" err="1" smtClean="0"/>
              <a:t>humour</a:t>
            </a:r>
            <a:r>
              <a:rPr lang="en-US" dirty="0" smtClean="0"/>
              <a:t>: “it’s </a:t>
            </a:r>
            <a:r>
              <a:rPr lang="en-US" dirty="0"/>
              <a:t>much easier to fight someone if they are an object of ridicule than if they are an object of fear. The tendency towards something like ‘Terry’ is not intended to </a:t>
            </a:r>
            <a:r>
              <a:rPr lang="en-US" dirty="0" err="1"/>
              <a:t>humanise</a:t>
            </a:r>
            <a:r>
              <a:rPr lang="en-US" dirty="0"/>
              <a:t> the enemy – quite often the opposite. [</a:t>
            </a:r>
            <a:r>
              <a:rPr lang="en-US" i="1" dirty="0"/>
              <a:t>Terry</a:t>
            </a:r>
            <a:r>
              <a:rPr lang="en-US" dirty="0"/>
              <a:t> is short for the enemy = Taliban</a:t>
            </a:r>
            <a:r>
              <a:rPr lang="en-US" dirty="0" smtClean="0"/>
              <a:t>]. </a:t>
            </a:r>
            <a:r>
              <a:rPr lang="en-US" i="1" dirty="0"/>
              <a:t>Terry</a:t>
            </a:r>
            <a:r>
              <a:rPr lang="en-US" dirty="0"/>
              <a:t> has overtones of </a:t>
            </a:r>
            <a:r>
              <a:rPr lang="en-US" i="1" dirty="0"/>
              <a:t>Jerry</a:t>
            </a:r>
            <a:r>
              <a:rPr lang="en-US" dirty="0"/>
              <a:t> </a:t>
            </a:r>
            <a:r>
              <a:rPr lang="en-US" dirty="0" smtClean="0"/>
              <a:t>(the</a:t>
            </a:r>
            <a:r>
              <a:rPr lang="en-US" dirty="0"/>
              <a:t> sarcastic name British soldiers used for German forces during the world </a:t>
            </a:r>
            <a:r>
              <a:rPr lang="en-US" dirty="0" smtClean="0"/>
              <a:t>wars)”</a:t>
            </a:r>
          </a:p>
          <a:p>
            <a:pPr marL="0" indent="0">
              <a:lnSpc>
                <a:spcPct val="100000"/>
              </a:lnSpc>
              <a:spcBef>
                <a:spcPts val="0"/>
              </a:spcBef>
              <a:buNone/>
            </a:pPr>
            <a:endParaRPr lang="en-US" dirty="0" smtClean="0"/>
          </a:p>
          <a:p>
            <a:pPr marL="0" indent="0">
              <a:lnSpc>
                <a:spcPct val="100000"/>
              </a:lnSpc>
              <a:spcBef>
                <a:spcPts val="0"/>
              </a:spcBef>
              <a:buNone/>
            </a:pPr>
            <a:r>
              <a:rPr lang="en-US" dirty="0" smtClean="0"/>
              <a:t>2/ authoritarianism </a:t>
            </a:r>
            <a:r>
              <a:rPr lang="en-US" dirty="0"/>
              <a:t>of the military structure </a:t>
            </a:r>
            <a:r>
              <a:rPr lang="en-US" dirty="0" smtClean="0"/>
              <a:t>-&gt; </a:t>
            </a:r>
            <a:r>
              <a:rPr lang="en-US" dirty="0" err="1"/>
              <a:t>humour</a:t>
            </a:r>
            <a:r>
              <a:rPr lang="en-US" dirty="0" smtClean="0"/>
              <a:t> </a:t>
            </a:r>
            <a:r>
              <a:rPr lang="en-US" dirty="0"/>
              <a:t>is a controlled form of </a:t>
            </a:r>
            <a:r>
              <a:rPr lang="en-US" dirty="0" smtClean="0"/>
              <a:t>resistance</a:t>
            </a:r>
          </a:p>
          <a:p>
            <a:pPr marL="0" indent="0">
              <a:lnSpc>
                <a:spcPct val="100000"/>
              </a:lnSpc>
              <a:spcBef>
                <a:spcPts val="0"/>
              </a:spcBef>
              <a:buNone/>
            </a:pPr>
            <a:endParaRPr lang="en-US" dirty="0" smtClean="0">
              <a:solidFill>
                <a:srgbClr val="00B050"/>
              </a:solidFill>
            </a:endParaRPr>
          </a:p>
          <a:p>
            <a:pPr marL="0" indent="0">
              <a:lnSpc>
                <a:spcPct val="100000"/>
              </a:lnSpc>
              <a:spcBef>
                <a:spcPts val="0"/>
              </a:spcBef>
              <a:buNone/>
            </a:pPr>
            <a:r>
              <a:rPr lang="en-US" dirty="0" smtClean="0">
                <a:solidFill>
                  <a:srgbClr val="00B050"/>
                </a:solidFill>
              </a:rPr>
              <a:t>Examples</a:t>
            </a:r>
            <a:r>
              <a:rPr lang="en-US" i="1" dirty="0" smtClean="0"/>
              <a:t>: </a:t>
            </a:r>
          </a:p>
          <a:p>
            <a:pPr marL="0" indent="0">
              <a:lnSpc>
                <a:spcPct val="100000"/>
              </a:lnSpc>
              <a:spcBef>
                <a:spcPts val="0"/>
              </a:spcBef>
              <a:buNone/>
            </a:pPr>
            <a:r>
              <a:rPr lang="en-US" sz="1600" i="1" dirty="0" smtClean="0"/>
              <a:t>armored </a:t>
            </a:r>
            <a:r>
              <a:rPr lang="en-US" sz="1600" i="1" dirty="0"/>
              <a:t>cow </a:t>
            </a:r>
            <a:r>
              <a:rPr lang="en-US" sz="1600" dirty="0"/>
              <a:t>‘canned milk’,</a:t>
            </a:r>
            <a:r>
              <a:rPr lang="en-US" sz="1600" i="1" dirty="0"/>
              <a:t> </a:t>
            </a:r>
            <a:r>
              <a:rPr lang="en-US" sz="1600" i="1" dirty="0" smtClean="0"/>
              <a:t>     hell </a:t>
            </a:r>
            <a:r>
              <a:rPr lang="en-US" sz="1600" i="1" dirty="0"/>
              <a:t>buggy/iron horse </a:t>
            </a:r>
            <a:r>
              <a:rPr lang="en-US" sz="1600" dirty="0"/>
              <a:t>‘tank’,</a:t>
            </a:r>
            <a:r>
              <a:rPr lang="en-US" sz="1600" i="1" dirty="0"/>
              <a:t> </a:t>
            </a:r>
            <a:r>
              <a:rPr lang="en-US" sz="1600" i="1" dirty="0" smtClean="0"/>
              <a:t>     saw </a:t>
            </a:r>
            <a:r>
              <a:rPr lang="en-US" sz="1600" i="1" dirty="0"/>
              <a:t>bone </a:t>
            </a:r>
            <a:r>
              <a:rPr lang="en-US" sz="1600" dirty="0"/>
              <a:t>‘the doctor</a:t>
            </a:r>
            <a:r>
              <a:rPr lang="en-US" sz="1600" dirty="0" smtClean="0"/>
              <a:t>’</a:t>
            </a:r>
            <a:endParaRPr lang="en-US" sz="1600" i="1" dirty="0" smtClean="0"/>
          </a:p>
          <a:p>
            <a:pPr marL="0" indent="0">
              <a:lnSpc>
                <a:spcPct val="100000"/>
              </a:lnSpc>
              <a:spcBef>
                <a:spcPts val="0"/>
              </a:spcBef>
              <a:buNone/>
            </a:pPr>
            <a:r>
              <a:rPr lang="en-US" sz="1600" i="1" dirty="0" smtClean="0"/>
              <a:t>bull </a:t>
            </a:r>
            <a:r>
              <a:rPr lang="en-US" sz="1600" i="1" dirty="0"/>
              <a:t>pen </a:t>
            </a:r>
            <a:r>
              <a:rPr lang="en-US" sz="1600" dirty="0"/>
              <a:t>‘military prison yard’,</a:t>
            </a:r>
            <a:r>
              <a:rPr lang="en-US" sz="1600" i="1" dirty="0"/>
              <a:t> </a:t>
            </a:r>
            <a:r>
              <a:rPr lang="en-US" sz="1600" i="1" dirty="0" smtClean="0"/>
              <a:t>   old </a:t>
            </a:r>
            <a:r>
              <a:rPr lang="en-US" sz="1600" i="1" dirty="0"/>
              <a:t>file/old issue </a:t>
            </a:r>
            <a:r>
              <a:rPr lang="en-US" sz="1600" dirty="0"/>
              <a:t>‘old soldier</a:t>
            </a:r>
            <a:r>
              <a:rPr lang="en-US" sz="1600" i="1" dirty="0" smtClean="0"/>
              <a:t>     landing </a:t>
            </a:r>
            <a:r>
              <a:rPr lang="en-US" sz="1600" i="1" dirty="0"/>
              <a:t>gear </a:t>
            </a:r>
            <a:r>
              <a:rPr lang="en-US" sz="1600" dirty="0"/>
              <a:t>‘legs’, </a:t>
            </a:r>
            <a:endParaRPr lang="en-US" sz="1600" i="1" dirty="0" smtClean="0"/>
          </a:p>
          <a:p>
            <a:pPr marL="0" indent="0">
              <a:lnSpc>
                <a:spcPct val="100000"/>
              </a:lnSpc>
              <a:spcBef>
                <a:spcPts val="0"/>
              </a:spcBef>
              <a:buNone/>
            </a:pPr>
            <a:r>
              <a:rPr lang="en-US" sz="1600" i="1" dirty="0" smtClean="0"/>
              <a:t>devil’s </a:t>
            </a:r>
            <a:r>
              <a:rPr lang="en-US" sz="1600" i="1" dirty="0"/>
              <a:t>piano </a:t>
            </a:r>
            <a:r>
              <a:rPr lang="en-US" sz="1600" dirty="0"/>
              <a:t>‘machine gun</a:t>
            </a:r>
            <a:r>
              <a:rPr lang="en-US" sz="1600" dirty="0" smtClean="0"/>
              <a:t>’</a:t>
            </a:r>
            <a:r>
              <a:rPr lang="en-US" sz="1600" i="1" dirty="0"/>
              <a:t> </a:t>
            </a:r>
            <a:r>
              <a:rPr lang="en-US" sz="1600" i="1" dirty="0" smtClean="0"/>
              <a:t>      red </a:t>
            </a:r>
            <a:r>
              <a:rPr lang="en-US" sz="1600" i="1" dirty="0"/>
              <a:t>leg </a:t>
            </a:r>
            <a:r>
              <a:rPr lang="en-US" sz="1600" dirty="0"/>
              <a:t>‘artilleryman</a:t>
            </a:r>
            <a:r>
              <a:rPr lang="en-US" sz="1600" dirty="0" smtClean="0"/>
              <a:t>’</a:t>
            </a:r>
            <a:r>
              <a:rPr lang="en-US" sz="1600" i="1" dirty="0"/>
              <a:t> </a:t>
            </a:r>
            <a:r>
              <a:rPr lang="en-US" sz="1600" i="1" dirty="0" smtClean="0"/>
              <a:t>                dogface </a:t>
            </a:r>
            <a:r>
              <a:rPr lang="en-US" sz="1600" dirty="0"/>
              <a:t>‘enlisted man</a:t>
            </a:r>
            <a:r>
              <a:rPr lang="en-US" sz="1600" dirty="0" smtClean="0"/>
              <a:t>’</a:t>
            </a:r>
            <a:r>
              <a:rPr lang="en-US" sz="1600" i="1" dirty="0" smtClean="0"/>
              <a:t> </a:t>
            </a:r>
          </a:p>
          <a:p>
            <a:pPr marL="0" indent="0">
              <a:lnSpc>
                <a:spcPct val="100000"/>
              </a:lnSpc>
              <a:spcBef>
                <a:spcPts val="0"/>
              </a:spcBef>
              <a:buNone/>
            </a:pPr>
            <a:r>
              <a:rPr lang="en-US" sz="1600" i="1" dirty="0" smtClean="0"/>
              <a:t>zombie </a:t>
            </a:r>
            <a:r>
              <a:rPr lang="en-US" sz="1600" dirty="0"/>
              <a:t>‘a soldier who falls in next to lowest category in Army classification tests</a:t>
            </a:r>
            <a:r>
              <a:rPr lang="en-US" sz="1600" dirty="0" smtClean="0"/>
              <a:t>’</a:t>
            </a:r>
          </a:p>
          <a:p>
            <a:pPr marL="0" indent="0">
              <a:lnSpc>
                <a:spcPct val="100000"/>
              </a:lnSpc>
              <a:spcBef>
                <a:spcPts val="0"/>
              </a:spcBef>
              <a:buNone/>
            </a:pPr>
            <a:r>
              <a:rPr lang="en-US" sz="1600" dirty="0" smtClean="0"/>
              <a:t>(Hersey 2010</a:t>
            </a:r>
            <a:r>
              <a:rPr lang="en-US" sz="1600" dirty="0"/>
              <a:t>: 238- </a:t>
            </a:r>
            <a:r>
              <a:rPr lang="en-US" sz="1600" dirty="0" smtClean="0"/>
              <a:t>252)</a:t>
            </a:r>
          </a:p>
          <a:p>
            <a:pPr marL="0" indent="0">
              <a:lnSpc>
                <a:spcPct val="100000"/>
              </a:lnSpc>
              <a:spcBef>
                <a:spcPts val="0"/>
              </a:spcBef>
              <a:buNone/>
            </a:pPr>
            <a:r>
              <a:rPr lang="en-US" sz="1600" i="1" dirty="0"/>
              <a:t>shit-hot</a:t>
            </a:r>
            <a:r>
              <a:rPr lang="en-US" sz="1600" dirty="0"/>
              <a:t> ‘the most elite kind of fighter pilot’, </a:t>
            </a:r>
            <a:r>
              <a:rPr lang="en-US" sz="1600" i="1" dirty="0"/>
              <a:t>top gun-</a:t>
            </a:r>
            <a:r>
              <a:rPr lang="en-US" sz="1600" i="1" dirty="0" err="1"/>
              <a:t>esque</a:t>
            </a:r>
            <a:r>
              <a:rPr lang="en-US" sz="1600" dirty="0"/>
              <a:t> ‘in the style of the film “Top Gun</a:t>
            </a:r>
            <a:r>
              <a:rPr lang="en-US" sz="1600" dirty="0" smtClean="0"/>
              <a:t>”, </a:t>
            </a:r>
            <a:r>
              <a:rPr lang="en-US" sz="1600" i="1" dirty="0" err="1"/>
              <a:t>wargasm</a:t>
            </a:r>
            <a:r>
              <a:rPr lang="en-US" sz="1600" dirty="0"/>
              <a:t> ‘excessive patriotic emotional reaction to war, specif. the Gulf War’, etc. (Wilson 2008)</a:t>
            </a:r>
          </a:p>
        </p:txBody>
      </p:sp>
      <p:sp>
        <p:nvSpPr>
          <p:cNvPr id="6" name="Slide Number Placeholder 5"/>
          <p:cNvSpPr>
            <a:spLocks noGrp="1"/>
          </p:cNvSpPr>
          <p:nvPr>
            <p:ph type="sldNum" sz="quarter" idx="15"/>
          </p:nvPr>
        </p:nvSpPr>
        <p:spPr/>
        <p:txBody>
          <a:bodyPr/>
          <a:lstStyle/>
          <a:p>
            <a:fld id="{058DB212-BFA2-403F-85EF-DFD3FF6D973A}" type="slidenum">
              <a:rPr lang="en-US" noProof="0" smtClean="0"/>
              <a:pPr/>
              <a:t>11</a:t>
            </a:fld>
            <a:endParaRPr lang="en-US" noProof="0"/>
          </a:p>
        </p:txBody>
      </p:sp>
      <p:pic>
        <p:nvPicPr>
          <p:cNvPr id="10" name="Picture Placeholder 9"/>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671" r="10671"/>
          <a:stretch>
            <a:fillRect/>
          </a:stretch>
        </p:blipFill>
        <p:spPr>
          <a:xfrm>
            <a:off x="8003098" y="0"/>
            <a:ext cx="4188902" cy="6821999"/>
          </a:xfrm>
        </p:spPr>
      </p:pic>
    </p:spTree>
    <p:extLst>
      <p:ext uri="{BB962C8B-B14F-4D97-AF65-F5344CB8AC3E}">
        <p14:creationId xmlns:p14="http://schemas.microsoft.com/office/powerpoint/2010/main" val="38236507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a:t>Origin of </a:t>
            </a:r>
            <a:r>
              <a:rPr lang="en-US" b="1" dirty="0" smtClean="0"/>
              <a:t>English </a:t>
            </a:r>
            <a:r>
              <a:rPr lang="bg-BG" b="1" dirty="0" err="1" smtClean="0"/>
              <a:t>military</a:t>
            </a:r>
            <a:r>
              <a:rPr lang="bg-BG" b="1" dirty="0" smtClean="0"/>
              <a:t> </a:t>
            </a:r>
            <a:r>
              <a:rPr lang="bg-BG" b="1" dirty="0" err="1"/>
              <a:t>terms</a:t>
            </a:r>
            <a:r>
              <a:rPr lang="en-US" dirty="0"/>
              <a:t/>
            </a:r>
            <a:br>
              <a:rPr lang="en-US" dirty="0"/>
            </a:br>
            <a:endParaRPr lang="en-US" dirty="0"/>
          </a:p>
        </p:txBody>
      </p:sp>
      <p:sp>
        <p:nvSpPr>
          <p:cNvPr id="9" name="Text Placeholder 8"/>
          <p:cNvSpPr>
            <a:spLocks noGrp="1"/>
          </p:cNvSpPr>
          <p:nvPr>
            <p:ph type="body" sz="quarter" idx="12"/>
          </p:nvPr>
        </p:nvSpPr>
        <p:spPr/>
        <p:txBody>
          <a:bodyPr/>
          <a:lstStyle/>
          <a:p>
            <a:endParaRPr lang="en-US"/>
          </a:p>
        </p:txBody>
      </p:sp>
      <p:sp>
        <p:nvSpPr>
          <p:cNvPr id="8" name="Content Placeholder 7"/>
          <p:cNvSpPr>
            <a:spLocks noGrp="1"/>
          </p:cNvSpPr>
          <p:nvPr>
            <p:ph idx="1"/>
          </p:nvPr>
        </p:nvSpPr>
        <p:spPr>
          <a:xfrm>
            <a:off x="360000" y="1440362"/>
            <a:ext cx="11473200" cy="5027550"/>
          </a:xfrm>
        </p:spPr>
        <p:txBody>
          <a:bodyPr/>
          <a:lstStyle/>
          <a:p>
            <a:pPr marL="0">
              <a:lnSpc>
                <a:spcPct val="100000"/>
              </a:lnSpc>
              <a:spcBef>
                <a:spcPts val="0"/>
              </a:spcBef>
            </a:pPr>
            <a:r>
              <a:rPr lang="en-US" b="1" u="sng" dirty="0"/>
              <a:t>Germanic</a:t>
            </a:r>
            <a:r>
              <a:rPr lang="en-US" dirty="0"/>
              <a:t> </a:t>
            </a:r>
            <a:r>
              <a:rPr lang="en-US" dirty="0" smtClean="0"/>
              <a:t>origin</a:t>
            </a:r>
          </a:p>
          <a:p>
            <a:pPr marL="0" indent="0">
              <a:lnSpc>
                <a:spcPct val="100000"/>
              </a:lnSpc>
              <a:spcBef>
                <a:spcPts val="0"/>
              </a:spcBef>
              <a:buNone/>
            </a:pPr>
            <a:r>
              <a:rPr lang="en-US" sz="1600" i="1" dirty="0"/>
              <a:t>bow, arrow, sling, axe, </a:t>
            </a:r>
            <a:r>
              <a:rPr lang="en-US" sz="1600" i="1" dirty="0" smtClean="0"/>
              <a:t>spear</a:t>
            </a:r>
          </a:p>
          <a:p>
            <a:pPr marL="0">
              <a:lnSpc>
                <a:spcPct val="100000"/>
              </a:lnSpc>
              <a:spcBef>
                <a:spcPts val="0"/>
              </a:spcBef>
            </a:pPr>
            <a:r>
              <a:rPr lang="en-US" b="1" u="sng" dirty="0"/>
              <a:t>Latin</a:t>
            </a:r>
            <a:r>
              <a:rPr lang="en-US" dirty="0"/>
              <a:t> origin</a:t>
            </a:r>
            <a:endParaRPr lang="en-US" dirty="0" smtClean="0"/>
          </a:p>
          <a:p>
            <a:pPr marL="0" indent="0">
              <a:lnSpc>
                <a:spcPct val="100000"/>
              </a:lnSpc>
              <a:spcBef>
                <a:spcPts val="0"/>
              </a:spcBef>
              <a:buNone/>
            </a:pPr>
            <a:r>
              <a:rPr lang="bg-BG" sz="1600" i="1" dirty="0" err="1"/>
              <a:t>lethal</a:t>
            </a:r>
            <a:r>
              <a:rPr lang="bg-BG" sz="1600" i="1" dirty="0"/>
              <a:t>, </a:t>
            </a:r>
            <a:r>
              <a:rPr lang="bg-BG" sz="1600" i="1" dirty="0" err="1"/>
              <a:t>private</a:t>
            </a:r>
            <a:r>
              <a:rPr lang="bg-BG" sz="1600" i="1" dirty="0"/>
              <a:t>, </a:t>
            </a:r>
            <a:r>
              <a:rPr lang="bg-BG" sz="1600" i="1" dirty="0" err="1"/>
              <a:t>colonel</a:t>
            </a:r>
            <a:r>
              <a:rPr lang="bg-BG" sz="1600" i="1" dirty="0"/>
              <a:t>, </a:t>
            </a:r>
            <a:r>
              <a:rPr lang="bg-BG" sz="1600" i="1" dirty="0" err="1"/>
              <a:t>interdiction</a:t>
            </a:r>
            <a:r>
              <a:rPr lang="bg-BG" sz="1600" i="1" dirty="0"/>
              <a:t>, </a:t>
            </a:r>
            <a:r>
              <a:rPr lang="bg-BG" sz="1600" i="1" dirty="0" err="1"/>
              <a:t>satellite</a:t>
            </a:r>
            <a:r>
              <a:rPr lang="bg-BG" sz="1600" i="1" dirty="0"/>
              <a:t>,  </a:t>
            </a:r>
            <a:r>
              <a:rPr lang="bg-BG" sz="1600" i="1" dirty="0" err="1"/>
              <a:t>general</a:t>
            </a:r>
            <a:r>
              <a:rPr lang="bg-BG" sz="1600" i="1" dirty="0"/>
              <a:t>, </a:t>
            </a:r>
            <a:r>
              <a:rPr lang="bg-BG" sz="1600" i="1" dirty="0" err="1"/>
              <a:t>captain</a:t>
            </a:r>
            <a:r>
              <a:rPr lang="bg-BG" sz="1600" i="1" dirty="0"/>
              <a:t>, </a:t>
            </a:r>
            <a:r>
              <a:rPr lang="bg-BG" sz="1600" i="1" dirty="0" err="1"/>
              <a:t>major</a:t>
            </a:r>
            <a:r>
              <a:rPr lang="bg-BG" sz="1600" i="1" dirty="0"/>
              <a:t>,</a:t>
            </a:r>
            <a:r>
              <a:rPr lang="bg-BG" sz="1600" dirty="0"/>
              <a:t> </a:t>
            </a:r>
            <a:r>
              <a:rPr lang="en-US" sz="1600" i="1" dirty="0"/>
              <a:t>s</a:t>
            </a:r>
            <a:r>
              <a:rPr lang="bg-BG" sz="1600" i="1" dirty="0" err="1"/>
              <a:t>ynergy</a:t>
            </a:r>
            <a:endParaRPr lang="en-US" sz="1600" i="1" dirty="0"/>
          </a:p>
          <a:p>
            <a:pPr marL="0">
              <a:lnSpc>
                <a:spcPct val="100000"/>
              </a:lnSpc>
              <a:spcBef>
                <a:spcPts val="0"/>
              </a:spcBef>
            </a:pPr>
            <a:r>
              <a:rPr lang="en-US" b="1" u="sng" dirty="0" smtClean="0"/>
              <a:t>French</a:t>
            </a:r>
            <a:r>
              <a:rPr lang="en-US" dirty="0" smtClean="0"/>
              <a:t> origin</a:t>
            </a:r>
          </a:p>
          <a:p>
            <a:pPr marL="0" indent="0">
              <a:lnSpc>
                <a:spcPct val="100000"/>
              </a:lnSpc>
              <a:spcBef>
                <a:spcPts val="0"/>
              </a:spcBef>
              <a:buNone/>
            </a:pPr>
            <a:r>
              <a:rPr lang="bg-BG" sz="1600" i="1" dirty="0" err="1"/>
              <a:t>rifle</a:t>
            </a:r>
            <a:r>
              <a:rPr lang="bg-BG" sz="1600" i="1" dirty="0"/>
              <a:t>, </a:t>
            </a:r>
            <a:r>
              <a:rPr lang="bg-BG" sz="1600" i="1" dirty="0" err="1"/>
              <a:t>attack</a:t>
            </a:r>
            <a:r>
              <a:rPr lang="bg-BG" sz="1600" i="1" dirty="0"/>
              <a:t>, </a:t>
            </a:r>
            <a:r>
              <a:rPr lang="bg-BG" sz="1600" i="1" dirty="0" err="1"/>
              <a:t>force</a:t>
            </a:r>
            <a:r>
              <a:rPr lang="bg-BG" sz="1600" i="1" dirty="0"/>
              <a:t>,</a:t>
            </a:r>
            <a:r>
              <a:rPr lang="bg-BG" sz="1600" dirty="0"/>
              <a:t> </a:t>
            </a:r>
            <a:r>
              <a:rPr lang="bg-BG" sz="1600" i="1" dirty="0" err="1"/>
              <a:t>fortification</a:t>
            </a:r>
            <a:r>
              <a:rPr lang="bg-BG" sz="1600" i="1" dirty="0"/>
              <a:t>, </a:t>
            </a:r>
            <a:r>
              <a:rPr lang="bg-BG" sz="1600" i="1" dirty="0" err="1"/>
              <a:t>victory</a:t>
            </a:r>
            <a:r>
              <a:rPr lang="bg-BG" sz="1600" i="1" dirty="0"/>
              <a:t>, </a:t>
            </a:r>
            <a:r>
              <a:rPr lang="bg-BG" sz="1600" i="1" dirty="0" err="1"/>
              <a:t>soldier</a:t>
            </a:r>
            <a:r>
              <a:rPr lang="bg-BG" sz="1600" i="1" dirty="0"/>
              <a:t>, </a:t>
            </a:r>
            <a:r>
              <a:rPr lang="bg-BG" sz="1600" i="1" dirty="0" err="1"/>
              <a:t>sergeant</a:t>
            </a:r>
            <a:r>
              <a:rPr lang="bg-BG" sz="1600" i="1" dirty="0"/>
              <a:t>, </a:t>
            </a:r>
            <a:r>
              <a:rPr lang="bg-BG" sz="1600" i="1" dirty="0" err="1"/>
              <a:t>lieutenant</a:t>
            </a:r>
            <a:r>
              <a:rPr lang="bg-BG" sz="1600" i="1" dirty="0"/>
              <a:t>,</a:t>
            </a:r>
            <a:r>
              <a:rPr lang="bg-BG" sz="1600" dirty="0"/>
              <a:t> </a:t>
            </a:r>
            <a:r>
              <a:rPr lang="bg-BG" sz="1600" i="1" dirty="0" err="1"/>
              <a:t>logistics</a:t>
            </a:r>
            <a:endParaRPr lang="en-US" sz="1600" i="1" dirty="0"/>
          </a:p>
          <a:p>
            <a:pPr marL="0" indent="0">
              <a:lnSpc>
                <a:spcPct val="100000"/>
              </a:lnSpc>
              <a:spcBef>
                <a:spcPts val="0"/>
              </a:spcBef>
              <a:buNone/>
            </a:pPr>
            <a:r>
              <a:rPr lang="en-US" sz="1600" i="1" dirty="0">
                <a:solidFill>
                  <a:srgbClr val="00B050"/>
                </a:solidFill>
              </a:rPr>
              <a:t>esprit de corps</a:t>
            </a:r>
            <a:r>
              <a:rPr lang="en-US" sz="1600" dirty="0">
                <a:solidFill>
                  <a:srgbClr val="00B050"/>
                </a:solidFill>
              </a:rPr>
              <a:t> </a:t>
            </a:r>
            <a:r>
              <a:rPr lang="en-US" sz="1600" dirty="0"/>
              <a:t>/</a:t>
            </a:r>
            <a:r>
              <a:rPr lang="en-US" sz="1600" dirty="0" err="1"/>
              <a:t>isˌpri:dəˈko:r</a:t>
            </a:r>
            <a:r>
              <a:rPr lang="en-US" sz="1600" dirty="0"/>
              <a:t>/ Fr. from 1770–80 ‘feelings of loyalty, enthusiasm, and devotion to a group among people who are members of the group’; </a:t>
            </a:r>
            <a:r>
              <a:rPr lang="en-US" sz="1600" i="1" dirty="0">
                <a:solidFill>
                  <a:srgbClr val="00B050"/>
                </a:solidFill>
              </a:rPr>
              <a:t>force </a:t>
            </a:r>
            <a:r>
              <a:rPr lang="en-US" sz="1600" i="1" dirty="0" smtClean="0">
                <a:solidFill>
                  <a:srgbClr val="00B050"/>
                </a:solidFill>
              </a:rPr>
              <a:t>majeure</a:t>
            </a:r>
            <a:r>
              <a:rPr lang="en-US" sz="1600" dirty="0" smtClean="0">
                <a:solidFill>
                  <a:srgbClr val="00B050"/>
                </a:solidFill>
              </a:rPr>
              <a:t> </a:t>
            </a:r>
            <a:r>
              <a:rPr lang="en-US" sz="1600" dirty="0"/>
              <a:t>/ˌ</a:t>
            </a:r>
            <a:r>
              <a:rPr lang="en-US" sz="1600" dirty="0" err="1"/>
              <a:t>fɔːs</a:t>
            </a:r>
            <a:r>
              <a:rPr lang="en-US" sz="1600" dirty="0"/>
              <a:t> </a:t>
            </a:r>
            <a:r>
              <a:rPr lang="en-US" sz="1600" dirty="0" err="1"/>
              <a:t>maˈʒə</a:t>
            </a:r>
            <a:r>
              <a:rPr lang="en-US" sz="1600" dirty="0"/>
              <a:t>ː/ from Fr. 1880–85, literally ‘superior strength</a:t>
            </a:r>
            <a:r>
              <a:rPr lang="en-US" sz="1600" dirty="0" smtClean="0"/>
              <a:t>’, </a:t>
            </a:r>
            <a:r>
              <a:rPr lang="en-US" sz="1600" i="1" dirty="0">
                <a:solidFill>
                  <a:srgbClr val="00B050"/>
                </a:solidFill>
              </a:rPr>
              <a:t>coup</a:t>
            </a:r>
            <a:r>
              <a:rPr lang="en-US" sz="1600" b="1" dirty="0">
                <a:solidFill>
                  <a:srgbClr val="00B050"/>
                </a:solidFill>
              </a:rPr>
              <a:t> </a:t>
            </a:r>
            <a:r>
              <a:rPr lang="en-US" sz="1600" b="1" dirty="0"/>
              <a:t>/</a:t>
            </a:r>
            <a:r>
              <a:rPr lang="en-US" sz="1600" dirty="0" err="1"/>
              <a:t>ku</a:t>
            </a:r>
            <a:r>
              <a:rPr lang="en-US" sz="1600" dirty="0"/>
              <a:t>ː/ c. 1400, from Old Fr. </a:t>
            </a:r>
            <a:r>
              <a:rPr lang="en-US" sz="1600" i="1" dirty="0"/>
              <a:t>coup</a:t>
            </a:r>
            <a:r>
              <a:rPr lang="en-US" sz="1600" dirty="0"/>
              <a:t>, </a:t>
            </a:r>
            <a:r>
              <a:rPr lang="en-US" sz="1600" i="1" dirty="0" err="1"/>
              <a:t>colp</a:t>
            </a:r>
            <a:r>
              <a:rPr lang="en-US" sz="1600" dirty="0"/>
              <a:t> ‘a blow, strike’ (12 c.), from Medieval Latin </a:t>
            </a:r>
            <a:r>
              <a:rPr lang="en-US" sz="1600" i="1" dirty="0" err="1"/>
              <a:t>colpus</a:t>
            </a:r>
            <a:r>
              <a:rPr lang="en-US" sz="1600" dirty="0"/>
              <a:t>, from Greek </a:t>
            </a:r>
            <a:r>
              <a:rPr lang="en-US" sz="1600" i="1" dirty="0" err="1"/>
              <a:t>kolaphos</a:t>
            </a:r>
            <a:r>
              <a:rPr lang="en-US" sz="1600" dirty="0"/>
              <a:t> ‘a blow, slap’. Meaning ‘a </a:t>
            </a:r>
            <a:r>
              <a:rPr lang="en-US" sz="1600" dirty="0" smtClean="0"/>
              <a:t>sudden </a:t>
            </a:r>
            <a:r>
              <a:rPr lang="en-US" sz="1600" dirty="0"/>
              <a:t>and illegal seizure of power from a government’ is from </a:t>
            </a:r>
            <a:r>
              <a:rPr lang="en-US" sz="1600" dirty="0" smtClean="0"/>
              <a:t>1852 </a:t>
            </a:r>
          </a:p>
          <a:p>
            <a:pPr>
              <a:lnSpc>
                <a:spcPct val="100000"/>
              </a:lnSpc>
              <a:spcBef>
                <a:spcPts val="0"/>
              </a:spcBef>
            </a:pPr>
            <a:r>
              <a:rPr lang="en-US" dirty="0"/>
              <a:t>borrowed from </a:t>
            </a:r>
            <a:r>
              <a:rPr lang="en-US" b="1" u="sng" dirty="0"/>
              <a:t>German</a:t>
            </a:r>
            <a:r>
              <a:rPr lang="en-US" dirty="0"/>
              <a:t> mainly during world </a:t>
            </a:r>
            <a:r>
              <a:rPr lang="en-US" dirty="0" smtClean="0"/>
              <a:t>wars</a:t>
            </a:r>
          </a:p>
          <a:p>
            <a:pPr marL="0" indent="0">
              <a:lnSpc>
                <a:spcPct val="100000"/>
              </a:lnSpc>
              <a:spcBef>
                <a:spcPts val="0"/>
              </a:spcBef>
              <a:buNone/>
            </a:pPr>
            <a:r>
              <a:rPr lang="en-US" sz="1600" i="1" dirty="0"/>
              <a:t>flak </a:t>
            </a:r>
            <a:r>
              <a:rPr lang="en-US" sz="1600" dirty="0"/>
              <a:t>or</a:t>
            </a:r>
            <a:r>
              <a:rPr lang="en-US" sz="1600" i="1" dirty="0"/>
              <a:t> flack</a:t>
            </a:r>
            <a:r>
              <a:rPr lang="en-US" sz="1600" dirty="0"/>
              <a:t>, from German </a:t>
            </a:r>
            <a:r>
              <a:rPr lang="en-US" sz="1600" i="1" dirty="0" err="1"/>
              <a:t>Fl</a:t>
            </a:r>
            <a:r>
              <a:rPr lang="en-US" sz="1600" dirty="0"/>
              <a:t>(</a:t>
            </a:r>
            <a:r>
              <a:rPr lang="en-US" sz="1600" i="1" dirty="0" err="1"/>
              <a:t>ieger</a:t>
            </a:r>
            <a:r>
              <a:rPr lang="en-US" sz="1600" dirty="0"/>
              <a:t>)</a:t>
            </a:r>
            <a:r>
              <a:rPr lang="en-US" sz="1600" i="1" dirty="0"/>
              <a:t>a</a:t>
            </a:r>
            <a:r>
              <a:rPr lang="en-US" sz="1600" dirty="0"/>
              <a:t>(</a:t>
            </a:r>
            <a:r>
              <a:rPr lang="en-US" sz="1600" i="1" dirty="0" err="1"/>
              <a:t>bwehr</a:t>
            </a:r>
            <a:r>
              <a:rPr lang="en-US" sz="1600" dirty="0"/>
              <a:t>)</a:t>
            </a:r>
            <a:r>
              <a:rPr lang="en-US" sz="1600" i="1" dirty="0"/>
              <a:t>k</a:t>
            </a:r>
            <a:r>
              <a:rPr lang="en-US" sz="1600" dirty="0"/>
              <a:t>(</a:t>
            </a:r>
            <a:r>
              <a:rPr lang="en-US" sz="1600" i="1" dirty="0" err="1"/>
              <a:t>anone</a:t>
            </a:r>
            <a:r>
              <a:rPr lang="en-US" sz="1600" dirty="0"/>
              <a:t>) ‘aircraft </a:t>
            </a:r>
            <a:r>
              <a:rPr lang="en-US" sz="1600" dirty="0" err="1"/>
              <a:t>defence</a:t>
            </a:r>
            <a:r>
              <a:rPr lang="en-US" sz="1600" dirty="0"/>
              <a:t> gun’ – English meaning: ‘anti-aircraft fire or artillery’; </a:t>
            </a:r>
            <a:r>
              <a:rPr lang="en-US" sz="1600" i="1" dirty="0"/>
              <a:t>blitzkrieg </a:t>
            </a:r>
            <a:r>
              <a:rPr lang="en-US" sz="1600" dirty="0" smtClean="0"/>
              <a:t>from </a:t>
            </a:r>
            <a:r>
              <a:rPr lang="en-US" sz="1600" dirty="0"/>
              <a:t>German ‘lightning war’;</a:t>
            </a:r>
            <a:r>
              <a:rPr lang="en-US" sz="1600" i="1" dirty="0"/>
              <a:t> </a:t>
            </a:r>
            <a:r>
              <a:rPr lang="en-US" sz="1600" i="1" dirty="0" err="1"/>
              <a:t>кaserne</a:t>
            </a:r>
            <a:r>
              <a:rPr lang="en-US" sz="1600" dirty="0"/>
              <a:t> from the </a:t>
            </a:r>
            <a:r>
              <a:rPr lang="en-US" sz="1600" i="1" dirty="0" err="1" smtClean="0"/>
              <a:t>Kaserne</a:t>
            </a:r>
            <a:r>
              <a:rPr lang="en-US" sz="1600" dirty="0" smtClean="0"/>
              <a:t> ‘barracks’; </a:t>
            </a:r>
            <a:r>
              <a:rPr lang="en-US" sz="1600" i="1" dirty="0"/>
              <a:t>Luftwaffe</a:t>
            </a:r>
            <a:r>
              <a:rPr lang="en-US" sz="1600" dirty="0"/>
              <a:t> a German word </a:t>
            </a:r>
            <a:r>
              <a:rPr lang="en-US" sz="1600" i="1" dirty="0"/>
              <a:t>meaning</a:t>
            </a:r>
            <a:r>
              <a:rPr lang="en-US" sz="1600" dirty="0"/>
              <a:t> ‘air weapon’, used for the German air force; </a:t>
            </a:r>
            <a:r>
              <a:rPr lang="en-US" sz="1600" i="1" dirty="0"/>
              <a:t>Wehrmacht </a:t>
            </a:r>
            <a:r>
              <a:rPr lang="en-US" sz="1600" dirty="0"/>
              <a:t> ‘the armed forces of Germany from 1935 to </a:t>
            </a:r>
            <a:r>
              <a:rPr lang="en-US" sz="1600" dirty="0" smtClean="0"/>
              <a:t>1945’, </a:t>
            </a:r>
            <a:r>
              <a:rPr lang="en-US" sz="1600" i="1" dirty="0" err="1"/>
              <a:t>erzatz</a:t>
            </a:r>
            <a:r>
              <a:rPr lang="en-US" sz="1600" dirty="0"/>
              <a:t> – literally ‘</a:t>
            </a:r>
            <a:r>
              <a:rPr lang="en-US" sz="1600" dirty="0" smtClean="0"/>
              <a:t>replacement</a:t>
            </a:r>
            <a:r>
              <a:rPr lang="en-US" sz="1600" dirty="0"/>
              <a:t>’, but used in English to mean ‘cheap substitute’ and spelled </a:t>
            </a:r>
            <a:r>
              <a:rPr lang="en-US" sz="1600" i="1" dirty="0" smtClean="0"/>
              <a:t>ersatz</a:t>
            </a:r>
          </a:p>
          <a:p>
            <a:pPr>
              <a:lnSpc>
                <a:spcPct val="100000"/>
              </a:lnSpc>
              <a:spcBef>
                <a:spcPts val="0"/>
              </a:spcBef>
            </a:pPr>
            <a:r>
              <a:rPr lang="en-US" b="1" u="sng" dirty="0" smtClean="0"/>
              <a:t>Italian</a:t>
            </a:r>
            <a:r>
              <a:rPr lang="en-US" b="1" dirty="0" smtClean="0"/>
              <a:t> </a:t>
            </a:r>
            <a:r>
              <a:rPr lang="en-US" dirty="0" smtClean="0"/>
              <a:t>origin</a:t>
            </a:r>
          </a:p>
          <a:p>
            <a:pPr marL="0" indent="0">
              <a:lnSpc>
                <a:spcPct val="100000"/>
              </a:lnSpc>
              <a:spcBef>
                <a:spcPts val="0"/>
              </a:spcBef>
              <a:buNone/>
            </a:pPr>
            <a:r>
              <a:rPr lang="en-US" sz="1600" i="1" dirty="0"/>
              <a:t>brigade</a:t>
            </a:r>
            <a:r>
              <a:rPr lang="en-US" sz="1600" dirty="0"/>
              <a:t> from 1630s, from Fr. </a:t>
            </a:r>
            <a:r>
              <a:rPr lang="en-US" sz="1600" i="1" dirty="0"/>
              <a:t>brigade</a:t>
            </a:r>
            <a:r>
              <a:rPr lang="en-US" sz="1600" dirty="0"/>
              <a:t> ‘body of soldiers’ (14 c.), from Italian </a:t>
            </a:r>
            <a:r>
              <a:rPr lang="en-US" sz="1600" i="1" dirty="0" err="1"/>
              <a:t>brigata</a:t>
            </a:r>
            <a:r>
              <a:rPr lang="en-US" sz="1600" dirty="0"/>
              <a:t> ‘troop, crowd’ from </a:t>
            </a:r>
            <a:r>
              <a:rPr lang="en-US" sz="1600" i="1" dirty="0" err="1"/>
              <a:t>brigare</a:t>
            </a:r>
            <a:r>
              <a:rPr lang="en-US" sz="1600" dirty="0"/>
              <a:t> ‘brawl, </a:t>
            </a:r>
            <a:r>
              <a:rPr lang="en-US" sz="1600" dirty="0" smtClean="0"/>
              <a:t>fight’</a:t>
            </a:r>
            <a:r>
              <a:rPr lang="en-US" i="1" dirty="0"/>
              <a:t> </a:t>
            </a:r>
            <a:endParaRPr lang="en-US" i="1" dirty="0" smtClean="0"/>
          </a:p>
          <a:p>
            <a:pPr marL="0" indent="0">
              <a:lnSpc>
                <a:spcPct val="100000"/>
              </a:lnSpc>
              <a:spcBef>
                <a:spcPts val="0"/>
              </a:spcBef>
              <a:buNone/>
            </a:pPr>
            <a:r>
              <a:rPr lang="en-US" sz="1600" i="1" dirty="0" smtClean="0"/>
              <a:t>cavalcade</a:t>
            </a:r>
            <a:r>
              <a:rPr lang="en-US" sz="1600" dirty="0" smtClean="0"/>
              <a:t> </a:t>
            </a:r>
            <a:r>
              <a:rPr lang="en-US" sz="1600" dirty="0"/>
              <a:t>1590, from Fr., from Italian </a:t>
            </a:r>
            <a:r>
              <a:rPr lang="en-US" sz="1600" i="1" dirty="0" err="1"/>
              <a:t>cavalcata</a:t>
            </a:r>
            <a:r>
              <a:rPr lang="en-US" sz="1600" dirty="0"/>
              <a:t>, from </a:t>
            </a:r>
            <a:r>
              <a:rPr lang="en-US" sz="1600" i="1" dirty="0" err="1"/>
              <a:t>cavalcare</a:t>
            </a:r>
            <a:r>
              <a:rPr lang="en-US" sz="1600" dirty="0"/>
              <a:t> ‘to ride on horseback’, from Late Latin </a:t>
            </a:r>
            <a:r>
              <a:rPr lang="en-US" sz="1600" i="1" dirty="0" err="1"/>
              <a:t>caballicāre</a:t>
            </a:r>
            <a:r>
              <a:rPr lang="en-US" sz="1600" dirty="0"/>
              <a:t>, from </a:t>
            </a:r>
            <a:r>
              <a:rPr lang="en-US" sz="1600" i="1" dirty="0" err="1"/>
              <a:t>caballus</a:t>
            </a:r>
            <a:r>
              <a:rPr lang="en-US" sz="1600" dirty="0"/>
              <a:t> ‘horse</a:t>
            </a:r>
            <a:r>
              <a:rPr lang="en-US" sz="1600" dirty="0" smtClean="0"/>
              <a:t>’</a:t>
            </a:r>
          </a:p>
          <a:p>
            <a:pPr marL="0" indent="0">
              <a:lnSpc>
                <a:spcPct val="100000"/>
              </a:lnSpc>
              <a:spcBef>
                <a:spcPts val="0"/>
              </a:spcBef>
              <a:buNone/>
            </a:pPr>
            <a:r>
              <a:rPr lang="en-US" sz="1600" i="1" dirty="0"/>
              <a:t>corporal</a:t>
            </a:r>
            <a:r>
              <a:rPr lang="en-US" sz="1600" dirty="0"/>
              <a:t> ‘a rank of non-commissioned officer in the army</a:t>
            </a:r>
            <a:r>
              <a:rPr lang="en-US" sz="1600" dirty="0" smtClean="0"/>
              <a:t>’ from 1570, </a:t>
            </a:r>
            <a:r>
              <a:rPr lang="en-US" sz="1600" dirty="0"/>
              <a:t>from Fr. obsolete of </a:t>
            </a:r>
            <a:r>
              <a:rPr lang="en-US" sz="1600" i="1" dirty="0"/>
              <a:t>caporal</a:t>
            </a:r>
            <a:r>
              <a:rPr lang="en-US" sz="1600" dirty="0"/>
              <a:t>, from Italian </a:t>
            </a:r>
            <a:r>
              <a:rPr lang="en-US" sz="1600" i="1" dirty="0" err="1"/>
              <a:t>caporale</a:t>
            </a:r>
            <a:r>
              <a:rPr lang="en-US" sz="1600" dirty="0"/>
              <a:t>, based on Latin </a:t>
            </a:r>
            <a:r>
              <a:rPr lang="en-US" sz="1600" i="1" dirty="0"/>
              <a:t>corpus</a:t>
            </a:r>
            <a:r>
              <a:rPr lang="en-US" sz="1600" dirty="0"/>
              <a:t>, </a:t>
            </a:r>
            <a:r>
              <a:rPr lang="en-US" sz="1600" i="1" dirty="0" err="1"/>
              <a:t>corpor</a:t>
            </a:r>
            <a:r>
              <a:rPr lang="en-US" sz="1600" i="1" dirty="0"/>
              <a:t>-</a:t>
            </a:r>
            <a:r>
              <a:rPr lang="en-US" sz="1600" dirty="0"/>
              <a:t> ‘body (of troops)’, from </a:t>
            </a:r>
            <a:r>
              <a:rPr lang="en-US" sz="1600" i="1" dirty="0"/>
              <a:t>capo</a:t>
            </a:r>
            <a:r>
              <a:rPr lang="en-US" sz="1600" dirty="0"/>
              <a:t> ‘head’</a:t>
            </a:r>
          </a:p>
        </p:txBody>
      </p:sp>
      <p:sp>
        <p:nvSpPr>
          <p:cNvPr id="6" name="Slide Number Placeholder 5"/>
          <p:cNvSpPr>
            <a:spLocks noGrp="1"/>
          </p:cNvSpPr>
          <p:nvPr>
            <p:ph type="sldNum" sz="quarter" idx="4294967295"/>
          </p:nvPr>
        </p:nvSpPr>
        <p:spPr>
          <a:xfrm>
            <a:off x="11595100" y="6678613"/>
            <a:ext cx="596900" cy="142875"/>
          </a:xfrm>
        </p:spPr>
        <p:txBody>
          <a:bodyPr/>
          <a:lstStyle/>
          <a:p>
            <a:fld id="{058DB212-BFA2-403F-85EF-DFD3FF6D973A}" type="slidenum">
              <a:rPr lang="en-US" noProof="0" smtClean="0"/>
              <a:pPr/>
              <a:t>12</a:t>
            </a:fld>
            <a:endParaRPr lang="en-US" noProof="0"/>
          </a:p>
        </p:txBody>
      </p:sp>
    </p:spTree>
    <p:extLst>
      <p:ext uri="{BB962C8B-B14F-4D97-AF65-F5344CB8AC3E}">
        <p14:creationId xmlns:p14="http://schemas.microsoft.com/office/powerpoint/2010/main" val="17621791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Borrowed military terms in English</a:t>
            </a:r>
            <a:endParaRPr lang="en-US" b="1" dirty="0"/>
          </a:p>
        </p:txBody>
      </p:sp>
      <p:sp>
        <p:nvSpPr>
          <p:cNvPr id="3" name="Text Placeholder 2"/>
          <p:cNvSpPr>
            <a:spLocks noGrp="1"/>
          </p:cNvSpPr>
          <p:nvPr>
            <p:ph type="body" sz="quarter" idx="12"/>
          </p:nvPr>
        </p:nvSpPr>
        <p:spPr>
          <a:xfrm>
            <a:off x="421925" y="900001"/>
            <a:ext cx="11471275" cy="179999"/>
          </a:xfrm>
        </p:spPr>
        <p:txBody>
          <a:bodyPr/>
          <a:lstStyle/>
          <a:p>
            <a:endParaRPr lang="en-US" dirty="0" smtClean="0"/>
          </a:p>
          <a:p>
            <a:endParaRPr lang="en-US" dirty="0"/>
          </a:p>
          <a:p>
            <a:endParaRPr lang="en-US" dirty="0"/>
          </a:p>
        </p:txBody>
      </p:sp>
      <p:sp>
        <p:nvSpPr>
          <p:cNvPr id="4" name="Content Placeholder 3"/>
          <p:cNvSpPr>
            <a:spLocks noGrp="1"/>
          </p:cNvSpPr>
          <p:nvPr>
            <p:ph idx="1"/>
          </p:nvPr>
        </p:nvSpPr>
        <p:spPr>
          <a:xfrm>
            <a:off x="359999" y="1080000"/>
            <a:ext cx="11604473" cy="5371133"/>
          </a:xfrm>
        </p:spPr>
        <p:txBody>
          <a:bodyPr/>
          <a:lstStyle/>
          <a:p>
            <a:pPr marL="0">
              <a:lnSpc>
                <a:spcPct val="100000"/>
              </a:lnSpc>
              <a:spcBef>
                <a:spcPts val="0"/>
              </a:spcBef>
            </a:pPr>
            <a:r>
              <a:rPr lang="en-US" sz="2400" dirty="0"/>
              <a:t>from </a:t>
            </a:r>
            <a:r>
              <a:rPr lang="en-US" sz="2400" b="1" dirty="0"/>
              <a:t>Dutch</a:t>
            </a:r>
            <a:r>
              <a:rPr lang="en-US" sz="2400" dirty="0"/>
              <a:t>: </a:t>
            </a:r>
            <a:r>
              <a:rPr lang="en-US" sz="2400" i="1" dirty="0"/>
              <a:t>trigger</a:t>
            </a:r>
            <a:r>
              <a:rPr lang="en-US" sz="2400" dirty="0"/>
              <a:t> 1650s from </a:t>
            </a:r>
            <a:r>
              <a:rPr lang="en-US" sz="2400" i="1" dirty="0"/>
              <a:t>trekker</a:t>
            </a:r>
            <a:r>
              <a:rPr lang="en-US" sz="2400" dirty="0"/>
              <a:t> ‘trigger,’ from </a:t>
            </a:r>
            <a:r>
              <a:rPr lang="en-US" sz="2400" i="1" dirty="0" err="1"/>
              <a:t>trekken</a:t>
            </a:r>
            <a:r>
              <a:rPr lang="en-US" sz="2400" dirty="0"/>
              <a:t> ‘to pull’; </a:t>
            </a:r>
            <a:r>
              <a:rPr lang="en-US" sz="2400" i="1" dirty="0"/>
              <a:t>commodore </a:t>
            </a:r>
            <a:r>
              <a:rPr lang="en-US" sz="2400" dirty="0"/>
              <a:t>late 17 c. from Dutch </a:t>
            </a:r>
            <a:r>
              <a:rPr lang="en-US" sz="2400" i="1" dirty="0" err="1"/>
              <a:t>komandeur</a:t>
            </a:r>
            <a:r>
              <a:rPr lang="en-US" sz="2400" dirty="0"/>
              <a:t>, from Fr. </a:t>
            </a:r>
            <a:r>
              <a:rPr lang="en-US" sz="2400" i="1" dirty="0" err="1"/>
              <a:t>commandeur</a:t>
            </a:r>
            <a:r>
              <a:rPr lang="en-US" sz="2400" dirty="0"/>
              <a:t>;</a:t>
            </a:r>
            <a:r>
              <a:rPr lang="en-US" sz="2400" i="1" dirty="0"/>
              <a:t> decoy </a:t>
            </a:r>
            <a:r>
              <a:rPr lang="en-US" sz="2400" dirty="0"/>
              <a:t>mid 16 c. from Dutch </a:t>
            </a:r>
            <a:r>
              <a:rPr lang="en-US" sz="2400" i="1" dirty="0"/>
              <a:t>de </a:t>
            </a:r>
            <a:r>
              <a:rPr lang="en-US" sz="2400" i="1" dirty="0" err="1"/>
              <a:t>kooi</a:t>
            </a:r>
            <a:r>
              <a:rPr lang="en-US" sz="2400" dirty="0"/>
              <a:t> ‘the decoy’, from Middle Dutch </a:t>
            </a:r>
            <a:r>
              <a:rPr lang="en-US" sz="2400" i="1" dirty="0"/>
              <a:t>de </a:t>
            </a:r>
            <a:r>
              <a:rPr lang="en-US" sz="2400" i="1" dirty="0" err="1"/>
              <a:t>kouw</a:t>
            </a:r>
            <a:r>
              <a:rPr lang="en-US" sz="2400" dirty="0"/>
              <a:t> ‘the cage’, from Latin </a:t>
            </a:r>
            <a:r>
              <a:rPr lang="en-US" sz="2400" i="1" dirty="0" err="1"/>
              <a:t>cavea</a:t>
            </a:r>
            <a:r>
              <a:rPr lang="en-US" sz="2400" dirty="0"/>
              <a:t> ‘cage’; many naval and maritime terms are </a:t>
            </a:r>
            <a:r>
              <a:rPr lang="en-US" sz="2400" dirty="0" smtClean="0"/>
              <a:t>of </a:t>
            </a:r>
            <a:r>
              <a:rPr lang="en-US" sz="2400" dirty="0"/>
              <a:t>Dutch </a:t>
            </a:r>
            <a:r>
              <a:rPr lang="en-US" sz="2400" dirty="0" smtClean="0"/>
              <a:t>origin</a:t>
            </a:r>
          </a:p>
          <a:p>
            <a:pPr marL="0">
              <a:lnSpc>
                <a:spcPct val="100000"/>
              </a:lnSpc>
              <a:spcBef>
                <a:spcPts val="0"/>
              </a:spcBef>
            </a:pPr>
            <a:endParaRPr lang="en-US" sz="2400" dirty="0" smtClean="0"/>
          </a:p>
          <a:p>
            <a:pPr marL="0">
              <a:lnSpc>
                <a:spcPct val="100000"/>
              </a:lnSpc>
              <a:spcBef>
                <a:spcPts val="0"/>
              </a:spcBef>
            </a:pPr>
            <a:r>
              <a:rPr lang="en-US" sz="2400" dirty="0"/>
              <a:t>from </a:t>
            </a:r>
            <a:r>
              <a:rPr lang="en-US" sz="2400" b="1" dirty="0"/>
              <a:t>Russian</a:t>
            </a:r>
            <a:r>
              <a:rPr lang="en-US" sz="2400" dirty="0"/>
              <a:t>: </a:t>
            </a:r>
            <a:r>
              <a:rPr lang="en-US" sz="2400" i="1" dirty="0"/>
              <a:t>Kalashnikov, Katyusha,</a:t>
            </a:r>
            <a:r>
              <a:rPr lang="en-US" sz="2400" dirty="0"/>
              <a:t> </a:t>
            </a:r>
            <a:r>
              <a:rPr lang="en-US" sz="2400" i="1" dirty="0" err="1"/>
              <a:t>cosmodrome</a:t>
            </a:r>
            <a:r>
              <a:rPr lang="en-US" sz="2400" dirty="0"/>
              <a:t>, </a:t>
            </a:r>
            <a:r>
              <a:rPr lang="en-US" sz="2400" i="1" dirty="0" smtClean="0"/>
              <a:t>sputnik</a:t>
            </a:r>
            <a:r>
              <a:rPr lang="en-US" sz="2400" dirty="0" smtClean="0"/>
              <a:t> </a:t>
            </a:r>
          </a:p>
          <a:p>
            <a:pPr marL="0">
              <a:lnSpc>
                <a:spcPct val="100000"/>
              </a:lnSpc>
              <a:spcBef>
                <a:spcPts val="0"/>
              </a:spcBef>
            </a:pPr>
            <a:endParaRPr lang="en-US" sz="2400" dirty="0" smtClean="0"/>
          </a:p>
          <a:p>
            <a:pPr marL="0">
              <a:lnSpc>
                <a:spcPct val="100000"/>
              </a:lnSpc>
              <a:spcBef>
                <a:spcPts val="0"/>
              </a:spcBef>
            </a:pPr>
            <a:r>
              <a:rPr lang="en-US" sz="2400" dirty="0"/>
              <a:t>from </a:t>
            </a:r>
            <a:r>
              <a:rPr lang="en-US" sz="2400" b="1" dirty="0"/>
              <a:t>Arabic</a:t>
            </a:r>
            <a:r>
              <a:rPr lang="en-US" sz="2400" dirty="0"/>
              <a:t>: </a:t>
            </a:r>
            <a:r>
              <a:rPr lang="en-US" sz="2400" i="1" dirty="0"/>
              <a:t>caliber</a:t>
            </a:r>
            <a:r>
              <a:rPr lang="en-US" sz="2400" dirty="0"/>
              <a:t> from 1560 from </a:t>
            </a:r>
            <a:r>
              <a:rPr lang="en-US" sz="2400" i="1" dirty="0" err="1"/>
              <a:t>qālib</a:t>
            </a:r>
            <a:r>
              <a:rPr lang="en-US" sz="2400" dirty="0"/>
              <a:t> ‘</a:t>
            </a:r>
            <a:r>
              <a:rPr lang="en-US" sz="2400" dirty="0" err="1"/>
              <a:t>mould</a:t>
            </a:r>
            <a:r>
              <a:rPr lang="en-US" sz="2400" dirty="0"/>
              <a:t>’;</a:t>
            </a:r>
            <a:r>
              <a:rPr lang="en-US" sz="2400" i="1" dirty="0"/>
              <a:t> admiral </a:t>
            </a:r>
            <a:r>
              <a:rPr lang="en-US" sz="2400" dirty="0"/>
              <a:t>from medieval Arabic </a:t>
            </a:r>
            <a:r>
              <a:rPr lang="en-US" sz="2400" i="1" dirty="0" err="1"/>
              <a:t>amir</a:t>
            </a:r>
            <a:r>
              <a:rPr lang="en-US" sz="2400" dirty="0"/>
              <a:t> ‘military commander,’ meaning ‘highest-ranking naval officer’ in English is from early 15 </a:t>
            </a:r>
            <a:r>
              <a:rPr lang="en-US" sz="2400" dirty="0" smtClean="0"/>
              <a:t>c.</a:t>
            </a:r>
          </a:p>
          <a:p>
            <a:pPr marL="0">
              <a:lnSpc>
                <a:spcPct val="100000"/>
              </a:lnSpc>
              <a:spcBef>
                <a:spcPts val="0"/>
              </a:spcBef>
            </a:pPr>
            <a:endParaRPr lang="en-US" sz="2400" dirty="0" smtClean="0"/>
          </a:p>
          <a:p>
            <a:pPr marL="0">
              <a:lnSpc>
                <a:spcPct val="100000"/>
              </a:lnSpc>
              <a:spcBef>
                <a:spcPts val="0"/>
              </a:spcBef>
            </a:pPr>
            <a:r>
              <a:rPr lang="en-US" sz="2400" dirty="0"/>
              <a:t>from </a:t>
            </a:r>
            <a:r>
              <a:rPr lang="en-US" sz="2400" b="1" dirty="0"/>
              <a:t>Japanese:</a:t>
            </a:r>
            <a:r>
              <a:rPr lang="en-US" sz="2400" dirty="0"/>
              <a:t> </a:t>
            </a:r>
            <a:r>
              <a:rPr lang="en-US" sz="2400" i="1" dirty="0"/>
              <a:t>kamikaze </a:t>
            </a:r>
            <a:r>
              <a:rPr lang="en-US" sz="2400" dirty="0"/>
              <a:t>from 1945 ‘a member of a Japanese air attack corps in WW II assigned to make a suicidal crash on a </a:t>
            </a:r>
            <a:r>
              <a:rPr lang="en-US" sz="2400" dirty="0" smtClean="0"/>
              <a:t>target’; </a:t>
            </a:r>
            <a:r>
              <a:rPr lang="en-US" sz="2400" i="1" dirty="0"/>
              <a:t>samurai</a:t>
            </a:r>
            <a:r>
              <a:rPr lang="en-US" sz="2400" dirty="0"/>
              <a:t> from 1727 ‘a member of a powerful military caste in feudal Japan</a:t>
            </a:r>
            <a:r>
              <a:rPr lang="en-US" sz="2400" dirty="0" smtClean="0"/>
              <a:t>’</a:t>
            </a:r>
          </a:p>
          <a:p>
            <a:pPr marL="0">
              <a:lnSpc>
                <a:spcPct val="100000"/>
              </a:lnSpc>
              <a:spcBef>
                <a:spcPts val="0"/>
              </a:spcBef>
            </a:pPr>
            <a:endParaRPr lang="en-US" sz="1900" dirty="0" smtClean="0"/>
          </a:p>
          <a:p>
            <a:endParaRPr lang="en-US" dirty="0"/>
          </a:p>
        </p:txBody>
      </p:sp>
      <p:sp>
        <p:nvSpPr>
          <p:cNvPr id="5" name="Slide Number Placeholder 4"/>
          <p:cNvSpPr>
            <a:spLocks noGrp="1"/>
          </p:cNvSpPr>
          <p:nvPr>
            <p:ph type="sldNum" sz="quarter" idx="14"/>
          </p:nvPr>
        </p:nvSpPr>
        <p:spPr/>
        <p:txBody>
          <a:bodyPr/>
          <a:lstStyle/>
          <a:p>
            <a:fld id="{058DB212-BFA2-403F-85EF-DFD3FF6D973A}" type="slidenum">
              <a:rPr lang="en-US" noProof="0" smtClean="0"/>
              <a:pPr/>
              <a:t>13</a:t>
            </a:fld>
            <a:endParaRPr lang="en-US" noProof="0"/>
          </a:p>
        </p:txBody>
      </p:sp>
    </p:spTree>
    <p:extLst>
      <p:ext uri="{BB962C8B-B14F-4D97-AF65-F5344CB8AC3E}">
        <p14:creationId xmlns:p14="http://schemas.microsoft.com/office/powerpoint/2010/main" val="32930144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Military </a:t>
            </a:r>
            <a:r>
              <a:rPr lang="en-US" b="1" dirty="0"/>
              <a:t>E</a:t>
            </a:r>
            <a:r>
              <a:rPr lang="en-US" b="1" dirty="0" smtClean="0"/>
              <a:t>nglish and political correctness</a:t>
            </a:r>
            <a:r>
              <a:rPr lang="en-US" dirty="0"/>
              <a:t/>
            </a:r>
            <a:br>
              <a:rPr lang="en-US" dirty="0"/>
            </a:br>
            <a:endParaRPr lang="en-US" dirty="0"/>
          </a:p>
        </p:txBody>
      </p:sp>
      <p:sp>
        <p:nvSpPr>
          <p:cNvPr id="3" name="Text Placeholder 2"/>
          <p:cNvSpPr>
            <a:spLocks noGrp="1"/>
          </p:cNvSpPr>
          <p:nvPr>
            <p:ph type="body" sz="quarter" idx="12"/>
          </p:nvPr>
        </p:nvSpPr>
        <p:spPr>
          <a:xfrm>
            <a:off x="360363" y="830511"/>
            <a:ext cx="11471275" cy="234892"/>
          </a:xfrm>
        </p:spPr>
        <p:txBody>
          <a:bodyPr/>
          <a:lstStyle/>
          <a:p>
            <a:endParaRPr lang="en-US" dirty="0"/>
          </a:p>
        </p:txBody>
      </p:sp>
      <p:sp>
        <p:nvSpPr>
          <p:cNvPr id="4" name="Content Placeholder 3"/>
          <p:cNvSpPr>
            <a:spLocks noGrp="1"/>
          </p:cNvSpPr>
          <p:nvPr>
            <p:ph idx="1"/>
          </p:nvPr>
        </p:nvSpPr>
        <p:spPr>
          <a:xfrm>
            <a:off x="215317" y="1216404"/>
            <a:ext cx="11761365" cy="4861651"/>
          </a:xfrm>
        </p:spPr>
        <p:txBody>
          <a:bodyPr/>
          <a:lstStyle/>
          <a:p>
            <a:pPr marL="0" indent="0">
              <a:lnSpc>
                <a:spcPct val="100000"/>
              </a:lnSpc>
              <a:spcBef>
                <a:spcPts val="0"/>
              </a:spcBef>
              <a:buNone/>
            </a:pPr>
            <a:r>
              <a:rPr lang="en-US" dirty="0" smtClean="0">
                <a:solidFill>
                  <a:schemeClr val="tx1"/>
                </a:solidFill>
              </a:rPr>
              <a:t>need </a:t>
            </a:r>
            <a:r>
              <a:rPr lang="en-US" dirty="0">
                <a:solidFill>
                  <a:schemeClr val="tx1"/>
                </a:solidFill>
              </a:rPr>
              <a:t>to avoid denoting </a:t>
            </a:r>
            <a:r>
              <a:rPr lang="en-US" dirty="0" smtClean="0">
                <a:solidFill>
                  <a:schemeClr val="tx1"/>
                </a:solidFill>
              </a:rPr>
              <a:t>military </a:t>
            </a:r>
            <a:r>
              <a:rPr lang="en-US" dirty="0">
                <a:solidFill>
                  <a:schemeClr val="tx1"/>
                </a:solidFill>
              </a:rPr>
              <a:t>activities or conditions which are scary, frightening, insulting or unpleasant for the society. </a:t>
            </a:r>
            <a:endParaRPr lang="en-US" dirty="0" smtClean="0">
              <a:solidFill>
                <a:schemeClr val="tx1"/>
              </a:solidFill>
            </a:endParaRPr>
          </a:p>
          <a:p>
            <a:pPr marL="0" indent="0">
              <a:lnSpc>
                <a:spcPct val="100000"/>
              </a:lnSpc>
              <a:spcBef>
                <a:spcPts val="0"/>
              </a:spcBef>
              <a:buNone/>
            </a:pPr>
            <a:endParaRPr lang="en-US" dirty="0" smtClean="0">
              <a:solidFill>
                <a:schemeClr val="tx1"/>
              </a:solidFill>
            </a:endParaRPr>
          </a:p>
          <a:p>
            <a:pPr marL="0" indent="0">
              <a:lnSpc>
                <a:spcPct val="100000"/>
              </a:lnSpc>
              <a:spcBef>
                <a:spcPts val="0"/>
              </a:spcBef>
              <a:buNone/>
            </a:pPr>
            <a:r>
              <a:rPr lang="en-US" dirty="0" smtClean="0">
                <a:solidFill>
                  <a:schemeClr val="tx1"/>
                </a:solidFill>
              </a:rPr>
              <a:t>Example: </a:t>
            </a:r>
            <a:r>
              <a:rPr lang="en-US" i="1" dirty="0" smtClean="0">
                <a:solidFill>
                  <a:srgbClr val="FF0000"/>
                </a:solidFill>
              </a:rPr>
              <a:t>enemy</a:t>
            </a:r>
            <a:r>
              <a:rPr lang="en-US" i="1" dirty="0" smtClean="0">
                <a:solidFill>
                  <a:schemeClr val="tx1"/>
                </a:solidFill>
              </a:rPr>
              <a:t> </a:t>
            </a:r>
            <a:r>
              <a:rPr lang="en-US" i="1" dirty="0" smtClean="0">
                <a:solidFill>
                  <a:schemeClr val="tx1"/>
                </a:solidFill>
                <a:sym typeface="Wingdings" panose="05000000000000000000" pitchFamily="2" charset="2"/>
              </a:rPr>
              <a:t> </a:t>
            </a:r>
            <a:r>
              <a:rPr lang="en-US" i="1" dirty="0" smtClean="0">
                <a:solidFill>
                  <a:srgbClr val="00B050"/>
                </a:solidFill>
              </a:rPr>
              <a:t>adversary</a:t>
            </a:r>
            <a:r>
              <a:rPr lang="en-US" dirty="0" smtClean="0">
                <a:solidFill>
                  <a:srgbClr val="00B050"/>
                </a:solidFill>
              </a:rPr>
              <a:t> </a:t>
            </a:r>
            <a:r>
              <a:rPr lang="en-US" dirty="0" smtClean="0">
                <a:solidFill>
                  <a:schemeClr val="tx1"/>
                </a:solidFill>
              </a:rPr>
              <a:t>“An </a:t>
            </a:r>
            <a:r>
              <a:rPr lang="en-US" dirty="0">
                <a:solidFill>
                  <a:schemeClr val="tx1"/>
                </a:solidFill>
              </a:rPr>
              <a:t>individual, group or entity whose intentions or interests are opposed to those of friendly parties and against which legal coercive political, military or civilian actions may be envisaged and conducted.</a:t>
            </a:r>
            <a:r>
              <a:rPr lang="en-US" dirty="0" smtClean="0">
                <a:solidFill>
                  <a:schemeClr val="tx1"/>
                </a:solidFill>
              </a:rPr>
              <a:t>” </a:t>
            </a:r>
            <a:r>
              <a:rPr lang="en-US" sz="1600" dirty="0">
                <a:solidFill>
                  <a:schemeClr val="tx1"/>
                </a:solidFill>
              </a:rPr>
              <a:t>(</a:t>
            </a:r>
            <a:r>
              <a:rPr lang="en-US" sz="1600" dirty="0" smtClean="0">
                <a:solidFill>
                  <a:schemeClr val="tx1"/>
                </a:solidFill>
              </a:rPr>
              <a:t>AAP-6 2024) </a:t>
            </a:r>
            <a:r>
              <a:rPr lang="en-US" dirty="0" smtClean="0">
                <a:solidFill>
                  <a:schemeClr val="tx1"/>
                </a:solidFill>
              </a:rPr>
              <a:t>= (</a:t>
            </a:r>
            <a:r>
              <a:rPr lang="en-US" sz="1600" dirty="0" smtClean="0">
                <a:solidFill>
                  <a:schemeClr val="tx1"/>
                </a:solidFill>
              </a:rPr>
              <a:t>BG </a:t>
            </a:r>
            <a:r>
              <a:rPr lang="bs-Latn-BA" sz="1600" i="1" dirty="0" smtClean="0">
                <a:solidFill>
                  <a:schemeClr val="tx1"/>
                </a:solidFill>
              </a:rPr>
              <a:t>противостоящи сили</a:t>
            </a:r>
            <a:r>
              <a:rPr lang="en-US" sz="1600" dirty="0">
                <a:solidFill>
                  <a:schemeClr val="tx1"/>
                </a:solidFill>
              </a:rPr>
              <a:t>)</a:t>
            </a:r>
            <a:endParaRPr lang="en-US" sz="1600" dirty="0" smtClean="0">
              <a:solidFill>
                <a:schemeClr val="tx1"/>
              </a:solidFill>
            </a:endParaRPr>
          </a:p>
          <a:p>
            <a:pPr marL="0" indent="0">
              <a:lnSpc>
                <a:spcPct val="100000"/>
              </a:lnSpc>
              <a:spcBef>
                <a:spcPts val="0"/>
              </a:spcBef>
              <a:buNone/>
            </a:pPr>
            <a:r>
              <a:rPr lang="en-US" i="1" dirty="0">
                <a:solidFill>
                  <a:schemeClr val="tx1"/>
                </a:solidFill>
              </a:rPr>
              <a:t>pacification </a:t>
            </a:r>
            <a:r>
              <a:rPr lang="en-US" dirty="0" smtClean="0">
                <a:solidFill>
                  <a:schemeClr val="tx1"/>
                </a:solidFill>
              </a:rPr>
              <a:t>(</a:t>
            </a:r>
            <a:r>
              <a:rPr lang="en-US" i="1" dirty="0" smtClean="0">
                <a:solidFill>
                  <a:schemeClr val="tx1"/>
                </a:solidFill>
              </a:rPr>
              <a:t>BG </a:t>
            </a:r>
            <a:r>
              <a:rPr lang="en-US" i="1" dirty="0" err="1" smtClean="0">
                <a:solidFill>
                  <a:schemeClr val="tx1"/>
                </a:solidFill>
              </a:rPr>
              <a:t>умиротворяване</a:t>
            </a:r>
            <a:r>
              <a:rPr lang="en-US" dirty="0" smtClean="0">
                <a:solidFill>
                  <a:schemeClr val="tx1"/>
                </a:solidFill>
              </a:rPr>
              <a:t>) </a:t>
            </a:r>
            <a:r>
              <a:rPr lang="en-US" dirty="0" smtClean="0">
                <a:solidFill>
                  <a:schemeClr val="tx1"/>
                </a:solidFill>
                <a:sym typeface="Wingdings" panose="05000000000000000000" pitchFamily="2" charset="2"/>
              </a:rPr>
              <a:t></a:t>
            </a:r>
            <a:r>
              <a:rPr lang="en-US" i="1" dirty="0" smtClean="0">
                <a:solidFill>
                  <a:schemeClr val="tx1"/>
                </a:solidFill>
              </a:rPr>
              <a:t>repressing</a:t>
            </a:r>
            <a:r>
              <a:rPr lang="en-US" dirty="0" smtClean="0">
                <a:solidFill>
                  <a:schemeClr val="tx1"/>
                </a:solidFill>
              </a:rPr>
              <a:t> </a:t>
            </a:r>
            <a:r>
              <a:rPr lang="en-US" dirty="0">
                <a:solidFill>
                  <a:schemeClr val="tx1"/>
                </a:solidFill>
              </a:rPr>
              <a:t>or </a:t>
            </a:r>
            <a:r>
              <a:rPr lang="en-US" i="1" dirty="0">
                <a:solidFill>
                  <a:schemeClr val="tx1"/>
                </a:solidFill>
              </a:rPr>
              <a:t>destroying the </a:t>
            </a:r>
            <a:r>
              <a:rPr lang="en-US" i="1" dirty="0" smtClean="0">
                <a:solidFill>
                  <a:schemeClr val="tx1"/>
                </a:solidFill>
              </a:rPr>
              <a:t>enemy, </a:t>
            </a:r>
            <a:r>
              <a:rPr lang="en-US" dirty="0" smtClean="0">
                <a:solidFill>
                  <a:schemeClr val="tx1"/>
                </a:solidFill>
              </a:rPr>
              <a:t>e.g. </a:t>
            </a:r>
            <a:r>
              <a:rPr lang="en-US" i="1" dirty="0" smtClean="0">
                <a:solidFill>
                  <a:schemeClr val="tx1"/>
                </a:solidFill>
              </a:rPr>
              <a:t>Pacification </a:t>
            </a:r>
            <a:r>
              <a:rPr lang="en-US" i="1" dirty="0">
                <a:solidFill>
                  <a:schemeClr val="tx1"/>
                </a:solidFill>
              </a:rPr>
              <a:t>of </a:t>
            </a:r>
            <a:r>
              <a:rPr lang="en-US" i="1" dirty="0" smtClean="0">
                <a:solidFill>
                  <a:schemeClr val="tx1"/>
                </a:solidFill>
              </a:rPr>
              <a:t>Algeria 19th C.</a:t>
            </a:r>
          </a:p>
          <a:p>
            <a:pPr marL="0" indent="0">
              <a:lnSpc>
                <a:spcPct val="100000"/>
              </a:lnSpc>
              <a:spcBef>
                <a:spcPts val="0"/>
              </a:spcBef>
              <a:buNone/>
            </a:pPr>
            <a:r>
              <a:rPr lang="bg-BG" i="1" dirty="0" err="1">
                <a:solidFill>
                  <a:srgbClr val="FF0000"/>
                </a:solidFill>
              </a:rPr>
              <a:t>killed</a:t>
            </a:r>
            <a:r>
              <a:rPr lang="bg-BG" i="1" dirty="0">
                <a:solidFill>
                  <a:srgbClr val="FF0000"/>
                </a:solidFill>
              </a:rPr>
              <a:t>, </a:t>
            </a:r>
            <a:r>
              <a:rPr lang="bg-BG" i="1" dirty="0" err="1">
                <a:solidFill>
                  <a:srgbClr val="FF0000"/>
                </a:solidFill>
              </a:rPr>
              <a:t>dead</a:t>
            </a:r>
            <a:r>
              <a:rPr lang="bg-BG" dirty="0">
                <a:solidFill>
                  <a:srgbClr val="FF0000"/>
                </a:solidFill>
              </a:rPr>
              <a:t> </a:t>
            </a:r>
            <a:r>
              <a:rPr lang="bg-BG" dirty="0">
                <a:sym typeface="Wingdings" pitchFamily="2" charset="2"/>
              </a:rPr>
              <a:t></a:t>
            </a:r>
            <a:r>
              <a:rPr lang="bg-BG" dirty="0"/>
              <a:t> </a:t>
            </a:r>
            <a:r>
              <a:rPr lang="bg-BG" i="1" dirty="0" err="1">
                <a:solidFill>
                  <a:srgbClr val="00B050"/>
                </a:solidFill>
              </a:rPr>
              <a:t>Missing</a:t>
            </a:r>
            <a:r>
              <a:rPr lang="bg-BG" i="1" dirty="0">
                <a:solidFill>
                  <a:srgbClr val="00B050"/>
                </a:solidFill>
              </a:rPr>
              <a:t> </a:t>
            </a:r>
            <a:r>
              <a:rPr lang="bg-BG" i="1" dirty="0" err="1">
                <a:solidFill>
                  <a:srgbClr val="00B050"/>
                </a:solidFill>
              </a:rPr>
              <a:t>In</a:t>
            </a:r>
            <a:r>
              <a:rPr lang="bg-BG" i="1" dirty="0">
                <a:solidFill>
                  <a:srgbClr val="00B050"/>
                </a:solidFill>
              </a:rPr>
              <a:t> </a:t>
            </a:r>
            <a:r>
              <a:rPr lang="bg-BG" i="1" dirty="0" err="1">
                <a:solidFill>
                  <a:srgbClr val="00B050"/>
                </a:solidFill>
              </a:rPr>
              <a:t>Action</a:t>
            </a:r>
            <a:r>
              <a:rPr lang="bg-BG" i="1" dirty="0">
                <a:solidFill>
                  <a:srgbClr val="00B050"/>
                </a:solidFill>
              </a:rPr>
              <a:t>, KIA</a:t>
            </a:r>
            <a:r>
              <a:rPr lang="bg-BG" dirty="0">
                <a:solidFill>
                  <a:srgbClr val="00B050"/>
                </a:solidFill>
              </a:rPr>
              <a:t> </a:t>
            </a:r>
            <a:r>
              <a:rPr lang="en-US" dirty="0" smtClean="0">
                <a:solidFill>
                  <a:srgbClr val="00B050"/>
                </a:solidFill>
              </a:rPr>
              <a:t>(</a:t>
            </a:r>
            <a:r>
              <a:rPr lang="bg-BG" i="1" dirty="0" err="1" smtClean="0">
                <a:solidFill>
                  <a:srgbClr val="00B050"/>
                </a:solidFill>
              </a:rPr>
              <a:t>killed</a:t>
            </a:r>
            <a:r>
              <a:rPr lang="bg-BG" i="1" dirty="0" smtClean="0">
                <a:solidFill>
                  <a:srgbClr val="00B050"/>
                </a:solidFill>
              </a:rPr>
              <a:t> </a:t>
            </a:r>
            <a:r>
              <a:rPr lang="bg-BG" i="1" dirty="0" err="1">
                <a:solidFill>
                  <a:srgbClr val="00B050"/>
                </a:solidFill>
              </a:rPr>
              <a:t>in</a:t>
            </a:r>
            <a:r>
              <a:rPr lang="bg-BG" i="1" dirty="0">
                <a:solidFill>
                  <a:srgbClr val="00B050"/>
                </a:solidFill>
              </a:rPr>
              <a:t> </a:t>
            </a:r>
            <a:r>
              <a:rPr lang="bg-BG" i="1" dirty="0" err="1" smtClean="0">
                <a:solidFill>
                  <a:srgbClr val="00B050"/>
                </a:solidFill>
              </a:rPr>
              <a:t>action</a:t>
            </a:r>
            <a:r>
              <a:rPr lang="en-US" i="1" dirty="0" smtClean="0">
                <a:solidFill>
                  <a:srgbClr val="00B050"/>
                </a:solidFill>
              </a:rPr>
              <a:t>)</a:t>
            </a:r>
            <a:r>
              <a:rPr lang="bg-BG" i="1" dirty="0" smtClean="0">
                <a:solidFill>
                  <a:srgbClr val="00B050"/>
                </a:solidFill>
              </a:rPr>
              <a:t>, </a:t>
            </a:r>
            <a:r>
              <a:rPr lang="bg-BG" i="1" dirty="0" err="1">
                <a:solidFill>
                  <a:srgbClr val="00B050"/>
                </a:solidFill>
              </a:rPr>
              <a:t>non-operative</a:t>
            </a:r>
            <a:r>
              <a:rPr lang="bg-BG" i="1" dirty="0">
                <a:solidFill>
                  <a:srgbClr val="00B050"/>
                </a:solidFill>
              </a:rPr>
              <a:t> </a:t>
            </a:r>
            <a:r>
              <a:rPr lang="bg-BG" i="1" dirty="0" err="1">
                <a:solidFill>
                  <a:srgbClr val="00B050"/>
                </a:solidFill>
              </a:rPr>
              <a:t>personnel</a:t>
            </a:r>
            <a:r>
              <a:rPr lang="bg-BG" i="1" dirty="0">
                <a:solidFill>
                  <a:srgbClr val="00B050"/>
                </a:solidFill>
              </a:rPr>
              <a:t>, </a:t>
            </a:r>
            <a:r>
              <a:rPr lang="bg-BG" i="1" dirty="0" err="1">
                <a:solidFill>
                  <a:srgbClr val="00B050"/>
                </a:solidFill>
              </a:rPr>
              <a:t>deceased</a:t>
            </a:r>
            <a:r>
              <a:rPr lang="bg-BG" i="1" dirty="0">
                <a:solidFill>
                  <a:srgbClr val="00B050"/>
                </a:solidFill>
              </a:rPr>
              <a:t>, </a:t>
            </a:r>
            <a:r>
              <a:rPr lang="bg-BG" i="1" dirty="0" err="1">
                <a:solidFill>
                  <a:srgbClr val="00B050"/>
                </a:solidFill>
              </a:rPr>
              <a:t>erased</a:t>
            </a:r>
            <a:r>
              <a:rPr lang="bg-BG" i="1" dirty="0">
                <a:solidFill>
                  <a:srgbClr val="00B050"/>
                </a:solidFill>
              </a:rPr>
              <a:t>, </a:t>
            </a:r>
            <a:r>
              <a:rPr lang="bg-BG" i="1" dirty="0" err="1">
                <a:solidFill>
                  <a:srgbClr val="00B050"/>
                </a:solidFill>
              </a:rPr>
              <a:t>annihilated</a:t>
            </a:r>
            <a:r>
              <a:rPr lang="bg-BG" i="1" dirty="0">
                <a:solidFill>
                  <a:srgbClr val="00B050"/>
                </a:solidFill>
              </a:rPr>
              <a:t>, </a:t>
            </a:r>
            <a:r>
              <a:rPr lang="bg-BG" i="1" dirty="0" err="1">
                <a:solidFill>
                  <a:srgbClr val="00B050"/>
                </a:solidFill>
              </a:rPr>
              <a:t>defused</a:t>
            </a:r>
            <a:r>
              <a:rPr lang="bg-BG" i="1" dirty="0">
                <a:solidFill>
                  <a:srgbClr val="00B050"/>
                </a:solidFill>
              </a:rPr>
              <a:t>, </a:t>
            </a:r>
            <a:r>
              <a:rPr lang="bg-BG" i="1" dirty="0" err="1">
                <a:solidFill>
                  <a:srgbClr val="00B050"/>
                </a:solidFill>
              </a:rPr>
              <a:t>liquidated</a:t>
            </a:r>
            <a:r>
              <a:rPr lang="bg-BG" i="1" dirty="0">
                <a:solidFill>
                  <a:srgbClr val="00B050"/>
                </a:solidFill>
              </a:rPr>
              <a:t>, </a:t>
            </a:r>
            <a:r>
              <a:rPr lang="bg-BG" i="1" dirty="0" err="1">
                <a:solidFill>
                  <a:srgbClr val="00B050"/>
                </a:solidFill>
              </a:rPr>
              <a:t>terminated</a:t>
            </a:r>
            <a:r>
              <a:rPr lang="bg-BG" i="1" dirty="0">
                <a:solidFill>
                  <a:srgbClr val="00B050"/>
                </a:solidFill>
              </a:rPr>
              <a:t>, </a:t>
            </a:r>
            <a:r>
              <a:rPr lang="bg-BG" i="1" dirty="0" err="1">
                <a:solidFill>
                  <a:srgbClr val="00B050"/>
                </a:solidFill>
              </a:rPr>
              <a:t>depopulated</a:t>
            </a:r>
            <a:r>
              <a:rPr lang="bg-BG" i="1" dirty="0">
                <a:solidFill>
                  <a:srgbClr val="00B050"/>
                </a:solidFill>
              </a:rPr>
              <a:t>, </a:t>
            </a:r>
            <a:r>
              <a:rPr lang="bg-BG" i="1" dirty="0" err="1">
                <a:solidFill>
                  <a:srgbClr val="00B050"/>
                </a:solidFill>
              </a:rPr>
              <a:t>whacked</a:t>
            </a:r>
            <a:r>
              <a:rPr lang="bg-BG" i="1" dirty="0">
                <a:solidFill>
                  <a:srgbClr val="00B050"/>
                </a:solidFill>
              </a:rPr>
              <a:t>, </a:t>
            </a:r>
            <a:r>
              <a:rPr lang="bg-BG" i="1" dirty="0" err="1">
                <a:solidFill>
                  <a:srgbClr val="00B050"/>
                </a:solidFill>
              </a:rPr>
              <a:t>wasted</a:t>
            </a:r>
            <a:r>
              <a:rPr lang="bg-BG" i="1" dirty="0">
                <a:solidFill>
                  <a:srgbClr val="00B050"/>
                </a:solidFill>
              </a:rPr>
              <a:t>, </a:t>
            </a:r>
            <a:r>
              <a:rPr lang="bg-BG" i="1" dirty="0" err="1">
                <a:solidFill>
                  <a:srgbClr val="00B050"/>
                </a:solidFill>
              </a:rPr>
              <a:t>done</a:t>
            </a:r>
            <a:r>
              <a:rPr lang="bg-BG" i="1" dirty="0">
                <a:solidFill>
                  <a:srgbClr val="00B050"/>
                </a:solidFill>
              </a:rPr>
              <a:t> </a:t>
            </a:r>
            <a:r>
              <a:rPr lang="bg-BG" i="1" dirty="0" err="1">
                <a:solidFill>
                  <a:srgbClr val="00B050"/>
                </a:solidFill>
              </a:rPr>
              <a:t>in</a:t>
            </a:r>
            <a:r>
              <a:rPr lang="bg-BG" i="1" dirty="0">
                <a:solidFill>
                  <a:srgbClr val="00B050"/>
                </a:solidFill>
              </a:rPr>
              <a:t>, </a:t>
            </a:r>
            <a:r>
              <a:rPr lang="bg-BG" i="1" dirty="0" err="1">
                <a:solidFill>
                  <a:srgbClr val="00B050"/>
                </a:solidFill>
              </a:rPr>
              <a:t>snuffed</a:t>
            </a:r>
            <a:r>
              <a:rPr lang="bg-BG" i="1" dirty="0"/>
              <a:t>; </a:t>
            </a:r>
            <a:r>
              <a:rPr lang="en-US" i="1" dirty="0" smtClean="0">
                <a:solidFill>
                  <a:srgbClr val="FF0000"/>
                </a:solidFill>
              </a:rPr>
              <a:t>to kill </a:t>
            </a:r>
            <a:r>
              <a:rPr lang="en-US" i="1" dirty="0" smtClean="0">
                <a:sym typeface="Wingdings" panose="05000000000000000000" pitchFamily="2" charset="2"/>
              </a:rPr>
              <a:t> </a:t>
            </a:r>
            <a:r>
              <a:rPr lang="bg-BG" i="1" dirty="0" err="1" smtClean="0">
                <a:solidFill>
                  <a:srgbClr val="00B050"/>
                </a:solidFill>
              </a:rPr>
              <a:t>to</a:t>
            </a:r>
            <a:r>
              <a:rPr lang="bg-BG" i="1" dirty="0" smtClean="0">
                <a:solidFill>
                  <a:srgbClr val="00B050"/>
                </a:solidFill>
              </a:rPr>
              <a:t> </a:t>
            </a:r>
            <a:r>
              <a:rPr lang="bg-BG" i="1" dirty="0" err="1">
                <a:solidFill>
                  <a:srgbClr val="00B050"/>
                </a:solidFill>
              </a:rPr>
              <a:t>neutrali</a:t>
            </a:r>
            <a:r>
              <a:rPr lang="en-US" i="1" dirty="0">
                <a:solidFill>
                  <a:srgbClr val="00B050"/>
                </a:solidFill>
              </a:rPr>
              <a:t>s</a:t>
            </a:r>
            <a:r>
              <a:rPr lang="bg-BG" i="1" dirty="0">
                <a:solidFill>
                  <a:srgbClr val="00B050"/>
                </a:solidFill>
              </a:rPr>
              <a:t>e, </a:t>
            </a:r>
            <a:r>
              <a:rPr lang="bg-BG" i="1" dirty="0" err="1">
                <a:solidFill>
                  <a:srgbClr val="00B050"/>
                </a:solidFill>
              </a:rPr>
              <a:t>to</a:t>
            </a:r>
            <a:r>
              <a:rPr lang="bg-BG" i="1" dirty="0">
                <a:solidFill>
                  <a:srgbClr val="00B050"/>
                </a:solidFill>
              </a:rPr>
              <a:t> </a:t>
            </a:r>
            <a:r>
              <a:rPr lang="bg-BG" i="1" dirty="0" err="1">
                <a:solidFill>
                  <a:srgbClr val="00B050"/>
                </a:solidFill>
              </a:rPr>
              <a:t>erase</a:t>
            </a:r>
            <a:r>
              <a:rPr lang="bg-BG" i="1" dirty="0">
                <a:solidFill>
                  <a:srgbClr val="00B050"/>
                </a:solidFill>
              </a:rPr>
              <a:t>, </a:t>
            </a:r>
            <a:r>
              <a:rPr lang="bg-BG" i="1" dirty="0" err="1">
                <a:solidFill>
                  <a:srgbClr val="00B050"/>
                </a:solidFill>
              </a:rPr>
              <a:t>to</a:t>
            </a:r>
            <a:r>
              <a:rPr lang="bg-BG" i="1" dirty="0">
                <a:solidFill>
                  <a:srgbClr val="00B050"/>
                </a:solidFill>
              </a:rPr>
              <a:t> </a:t>
            </a:r>
            <a:r>
              <a:rPr lang="bg-BG" i="1" dirty="0" err="1">
                <a:solidFill>
                  <a:srgbClr val="00B050"/>
                </a:solidFill>
              </a:rPr>
              <a:t>liquidate</a:t>
            </a:r>
            <a:r>
              <a:rPr lang="bg-BG" i="1" dirty="0">
                <a:solidFill>
                  <a:srgbClr val="00B050"/>
                </a:solidFill>
              </a:rPr>
              <a:t>, </a:t>
            </a:r>
            <a:r>
              <a:rPr lang="bg-BG" i="1" dirty="0" err="1">
                <a:solidFill>
                  <a:srgbClr val="00B050"/>
                </a:solidFill>
              </a:rPr>
              <a:t>to</a:t>
            </a:r>
            <a:r>
              <a:rPr lang="bg-BG" i="1" dirty="0">
                <a:solidFill>
                  <a:srgbClr val="00B050"/>
                </a:solidFill>
              </a:rPr>
              <a:t> </a:t>
            </a:r>
            <a:r>
              <a:rPr lang="bg-BG" i="1" dirty="0" err="1">
                <a:solidFill>
                  <a:srgbClr val="00B050"/>
                </a:solidFill>
              </a:rPr>
              <a:t>terminate</a:t>
            </a:r>
            <a:r>
              <a:rPr lang="bg-BG" i="1" dirty="0">
                <a:solidFill>
                  <a:srgbClr val="00B050"/>
                </a:solidFill>
              </a:rPr>
              <a:t>, </a:t>
            </a:r>
            <a:r>
              <a:rPr lang="bg-BG" i="1" dirty="0" err="1">
                <a:solidFill>
                  <a:srgbClr val="00B050"/>
                </a:solidFill>
              </a:rPr>
              <a:t>to</a:t>
            </a:r>
            <a:r>
              <a:rPr lang="bg-BG" i="1" dirty="0">
                <a:solidFill>
                  <a:srgbClr val="00B050"/>
                </a:solidFill>
              </a:rPr>
              <a:t> </a:t>
            </a:r>
            <a:r>
              <a:rPr lang="bg-BG" i="1" dirty="0" err="1">
                <a:solidFill>
                  <a:srgbClr val="00B050"/>
                </a:solidFill>
              </a:rPr>
              <a:t>take</a:t>
            </a:r>
            <a:r>
              <a:rPr lang="bg-BG" i="1" dirty="0">
                <a:solidFill>
                  <a:srgbClr val="00B050"/>
                </a:solidFill>
              </a:rPr>
              <a:t> </a:t>
            </a:r>
            <a:r>
              <a:rPr lang="bg-BG" i="1" dirty="0" err="1">
                <a:solidFill>
                  <a:srgbClr val="00B050"/>
                </a:solidFill>
              </a:rPr>
              <a:t>down</a:t>
            </a:r>
            <a:r>
              <a:rPr lang="bg-BG" dirty="0">
                <a:solidFill>
                  <a:srgbClr val="00B050"/>
                </a:solidFill>
              </a:rPr>
              <a:t> </a:t>
            </a:r>
          </a:p>
          <a:p>
            <a:pPr marL="0" indent="0">
              <a:lnSpc>
                <a:spcPct val="100000"/>
              </a:lnSpc>
              <a:spcBef>
                <a:spcPts val="0"/>
              </a:spcBef>
              <a:buNone/>
            </a:pPr>
            <a:r>
              <a:rPr lang="bg-BG" i="1" dirty="0" err="1">
                <a:solidFill>
                  <a:srgbClr val="00B050"/>
                </a:solidFill>
              </a:rPr>
              <a:t>collateral</a:t>
            </a:r>
            <a:r>
              <a:rPr lang="bg-BG" i="1" dirty="0">
                <a:solidFill>
                  <a:srgbClr val="00B050"/>
                </a:solidFill>
              </a:rPr>
              <a:t> </a:t>
            </a:r>
            <a:r>
              <a:rPr lang="bg-BG" i="1" dirty="0" err="1">
                <a:solidFill>
                  <a:srgbClr val="00B050"/>
                </a:solidFill>
              </a:rPr>
              <a:t>damage</a:t>
            </a:r>
            <a:r>
              <a:rPr lang="bg-BG" i="1" dirty="0">
                <a:solidFill>
                  <a:srgbClr val="00B050"/>
                </a:solidFill>
              </a:rPr>
              <a:t> </a:t>
            </a:r>
            <a:r>
              <a:rPr lang="en-US" i="1" dirty="0" smtClean="0">
                <a:solidFill>
                  <a:schemeClr val="tx1"/>
                </a:solidFill>
                <a:sym typeface="Wingdings" panose="05000000000000000000" pitchFamily="2" charset="2"/>
              </a:rPr>
              <a:t></a:t>
            </a:r>
            <a:r>
              <a:rPr lang="bg-BG" i="1" dirty="0" smtClean="0">
                <a:solidFill>
                  <a:schemeClr val="tx1"/>
                </a:solidFill>
              </a:rPr>
              <a:t> </a:t>
            </a:r>
            <a:r>
              <a:rPr lang="en-US" i="1" dirty="0">
                <a:solidFill>
                  <a:srgbClr val="FF0000"/>
                </a:solidFill>
              </a:rPr>
              <a:t>civilian </a:t>
            </a:r>
            <a:r>
              <a:rPr lang="en-US" i="1" dirty="0" smtClean="0">
                <a:solidFill>
                  <a:srgbClr val="FF0000"/>
                </a:solidFill>
              </a:rPr>
              <a:t>victims</a:t>
            </a:r>
            <a:r>
              <a:rPr lang="en-US" i="1" dirty="0" smtClean="0">
                <a:solidFill>
                  <a:schemeClr val="tx1"/>
                </a:solidFill>
              </a:rPr>
              <a:t> </a:t>
            </a:r>
            <a:r>
              <a:rPr lang="en-US" i="1" dirty="0">
                <a:solidFill>
                  <a:schemeClr val="tx1"/>
                </a:solidFill>
              </a:rPr>
              <a:t>(</a:t>
            </a:r>
            <a:r>
              <a:rPr lang="en-US" i="1" dirty="0" smtClean="0">
                <a:solidFill>
                  <a:schemeClr val="tx1"/>
                </a:solidFill>
              </a:rPr>
              <a:t>BG </a:t>
            </a:r>
            <a:r>
              <a:rPr lang="bg-BG" i="1" dirty="0" smtClean="0">
                <a:solidFill>
                  <a:schemeClr val="tx1"/>
                </a:solidFill>
              </a:rPr>
              <a:t>съпътстващи загуби</a:t>
            </a:r>
            <a:r>
              <a:rPr lang="bg-BG" dirty="0" smtClean="0">
                <a:solidFill>
                  <a:schemeClr val="tx1"/>
                </a:solidFill>
              </a:rPr>
              <a:t>)</a:t>
            </a:r>
            <a:r>
              <a:rPr lang="en-US" dirty="0" smtClean="0">
                <a:solidFill>
                  <a:schemeClr val="tx1"/>
                </a:solidFill>
              </a:rPr>
              <a:t> </a:t>
            </a:r>
            <a:r>
              <a:rPr lang="en-US" dirty="0">
                <a:solidFill>
                  <a:schemeClr val="tx1"/>
                </a:solidFill>
              </a:rPr>
              <a:t>during the Vietnam War, </a:t>
            </a:r>
            <a:r>
              <a:rPr lang="en-US" dirty="0" smtClean="0">
                <a:solidFill>
                  <a:schemeClr val="tx1"/>
                </a:solidFill>
              </a:rPr>
              <a:t>now in AAP-6</a:t>
            </a:r>
            <a:endParaRPr lang="bg-BG" dirty="0">
              <a:solidFill>
                <a:schemeClr val="tx1"/>
              </a:solidFill>
            </a:endParaRPr>
          </a:p>
          <a:p>
            <a:pPr marL="0" indent="0">
              <a:lnSpc>
                <a:spcPct val="100000"/>
              </a:lnSpc>
              <a:spcBef>
                <a:spcPts val="0"/>
              </a:spcBef>
              <a:buNone/>
            </a:pPr>
            <a:r>
              <a:rPr lang="bg-BG" dirty="0">
                <a:solidFill>
                  <a:schemeClr val="tx1"/>
                </a:solidFill>
              </a:rPr>
              <a:t>(</a:t>
            </a:r>
            <a:r>
              <a:rPr lang="bg-BG" i="1" dirty="0" err="1">
                <a:solidFill>
                  <a:schemeClr val="tx1"/>
                </a:solidFill>
              </a:rPr>
              <a:t>global</a:t>
            </a:r>
            <a:r>
              <a:rPr lang="bg-BG" i="1" dirty="0">
                <a:solidFill>
                  <a:schemeClr val="tx1"/>
                </a:solidFill>
              </a:rPr>
              <a:t>) </a:t>
            </a:r>
            <a:r>
              <a:rPr lang="bg-BG" i="1" dirty="0" err="1">
                <a:solidFill>
                  <a:schemeClr val="tx1"/>
                </a:solidFill>
              </a:rPr>
              <a:t>war</a:t>
            </a:r>
            <a:r>
              <a:rPr lang="bg-BG" i="1" dirty="0">
                <a:solidFill>
                  <a:schemeClr val="tx1"/>
                </a:solidFill>
              </a:rPr>
              <a:t> </a:t>
            </a:r>
            <a:r>
              <a:rPr lang="bg-BG" i="1" dirty="0" err="1">
                <a:solidFill>
                  <a:schemeClr val="tx1"/>
                </a:solidFill>
              </a:rPr>
              <a:t>on</a:t>
            </a:r>
            <a:r>
              <a:rPr lang="bg-BG" i="1" dirty="0">
                <a:solidFill>
                  <a:schemeClr val="tx1"/>
                </a:solidFill>
              </a:rPr>
              <a:t> </a:t>
            </a:r>
            <a:r>
              <a:rPr lang="bg-BG" i="1" dirty="0" err="1">
                <a:solidFill>
                  <a:schemeClr val="tx1"/>
                </a:solidFill>
              </a:rPr>
              <a:t>terror</a:t>
            </a:r>
            <a:r>
              <a:rPr lang="bg-BG" i="1" dirty="0">
                <a:solidFill>
                  <a:schemeClr val="tx1"/>
                </a:solidFill>
              </a:rPr>
              <a:t> </a:t>
            </a:r>
            <a:r>
              <a:rPr lang="bg-BG" dirty="0" smtClean="0">
                <a:solidFill>
                  <a:schemeClr val="tx1"/>
                </a:solidFill>
                <a:sym typeface="Wingdings" pitchFamily="2" charset="2"/>
              </a:rPr>
              <a:t> </a:t>
            </a:r>
            <a:r>
              <a:rPr lang="bg-BG" i="1" dirty="0" err="1">
                <a:solidFill>
                  <a:schemeClr val="tx1"/>
                </a:solidFill>
              </a:rPr>
              <a:t>Overseas</a:t>
            </a:r>
            <a:r>
              <a:rPr lang="bg-BG" i="1" dirty="0">
                <a:solidFill>
                  <a:schemeClr val="tx1"/>
                </a:solidFill>
              </a:rPr>
              <a:t> </a:t>
            </a:r>
            <a:r>
              <a:rPr lang="bg-BG" i="1" dirty="0" err="1">
                <a:solidFill>
                  <a:schemeClr val="tx1"/>
                </a:solidFill>
              </a:rPr>
              <a:t>Contingency</a:t>
            </a:r>
            <a:r>
              <a:rPr lang="bg-BG" i="1" dirty="0">
                <a:solidFill>
                  <a:schemeClr val="tx1"/>
                </a:solidFill>
              </a:rPr>
              <a:t> </a:t>
            </a:r>
            <a:r>
              <a:rPr lang="bg-BG" i="1" dirty="0" err="1" smtClean="0">
                <a:solidFill>
                  <a:schemeClr val="tx1"/>
                </a:solidFill>
              </a:rPr>
              <a:t>Operation</a:t>
            </a:r>
            <a:endParaRPr lang="en-US" i="1" dirty="0" smtClean="0">
              <a:solidFill>
                <a:schemeClr val="tx1"/>
              </a:solidFill>
            </a:endParaRPr>
          </a:p>
          <a:p>
            <a:pPr marL="0" indent="0">
              <a:lnSpc>
                <a:spcPct val="100000"/>
              </a:lnSpc>
              <a:spcBef>
                <a:spcPts val="0"/>
              </a:spcBef>
              <a:buNone/>
            </a:pPr>
            <a:r>
              <a:rPr lang="en-US" i="1" dirty="0">
                <a:solidFill>
                  <a:srgbClr val="00B050"/>
                </a:solidFill>
              </a:rPr>
              <a:t>friendly</a:t>
            </a:r>
            <a:r>
              <a:rPr lang="en-US" i="1" dirty="0">
                <a:solidFill>
                  <a:schemeClr val="tx1"/>
                </a:solidFill>
              </a:rPr>
              <a:t> </a:t>
            </a:r>
            <a:r>
              <a:rPr lang="en-US" i="1" dirty="0">
                <a:solidFill>
                  <a:srgbClr val="FF0000"/>
                </a:solidFill>
              </a:rPr>
              <a:t>fire</a:t>
            </a:r>
            <a:r>
              <a:rPr lang="en-US" dirty="0">
                <a:solidFill>
                  <a:srgbClr val="FF0000"/>
                </a:solidFill>
              </a:rPr>
              <a:t> </a:t>
            </a:r>
            <a:r>
              <a:rPr lang="bg-BG" sz="1600" dirty="0" smtClean="0">
                <a:solidFill>
                  <a:schemeClr val="tx1"/>
                </a:solidFill>
              </a:rPr>
              <a:t>(</a:t>
            </a:r>
            <a:r>
              <a:rPr lang="en-US" sz="1600" i="1" dirty="0" smtClean="0">
                <a:solidFill>
                  <a:schemeClr val="tx1"/>
                </a:solidFill>
              </a:rPr>
              <a:t>BG </a:t>
            </a:r>
            <a:r>
              <a:rPr lang="bg-BG" sz="1600" i="1" dirty="0" smtClean="0">
                <a:solidFill>
                  <a:schemeClr val="tx1"/>
                </a:solidFill>
              </a:rPr>
              <a:t>приятелски огън</a:t>
            </a:r>
            <a:r>
              <a:rPr lang="bg-BG" sz="1600" dirty="0" smtClean="0">
                <a:solidFill>
                  <a:schemeClr val="tx1"/>
                </a:solidFill>
              </a:rPr>
              <a:t>)</a:t>
            </a:r>
            <a:r>
              <a:rPr lang="bg-BG" b="1" dirty="0" smtClean="0">
                <a:solidFill>
                  <a:schemeClr val="tx1"/>
                </a:solidFill>
              </a:rPr>
              <a:t> </a:t>
            </a:r>
            <a:r>
              <a:rPr lang="en-US" dirty="0">
                <a:solidFill>
                  <a:schemeClr val="tx1"/>
                </a:solidFill>
              </a:rPr>
              <a:t>– the modifying </a:t>
            </a:r>
            <a:r>
              <a:rPr lang="en-US" i="1" dirty="0" smtClean="0">
                <a:solidFill>
                  <a:schemeClr val="tx1"/>
                </a:solidFill>
              </a:rPr>
              <a:t>friendly</a:t>
            </a:r>
            <a:r>
              <a:rPr lang="bg-BG" dirty="0" smtClean="0">
                <a:solidFill>
                  <a:schemeClr val="tx1"/>
                </a:solidFill>
              </a:rPr>
              <a:t> </a:t>
            </a:r>
            <a:r>
              <a:rPr lang="en-US" dirty="0">
                <a:solidFill>
                  <a:schemeClr val="tx1"/>
                </a:solidFill>
              </a:rPr>
              <a:t>has a positive meaning which helps disguise the negative effect of the base term </a:t>
            </a:r>
            <a:r>
              <a:rPr lang="en-US" i="1" dirty="0" smtClean="0">
                <a:solidFill>
                  <a:schemeClr val="tx1"/>
                </a:solidFill>
              </a:rPr>
              <a:t>fire</a:t>
            </a:r>
            <a:r>
              <a:rPr lang="en-US" dirty="0" smtClean="0">
                <a:solidFill>
                  <a:schemeClr val="tx1"/>
                </a:solidFill>
              </a:rPr>
              <a:t>;</a:t>
            </a:r>
          </a:p>
          <a:p>
            <a:pPr marL="0" indent="0">
              <a:lnSpc>
                <a:spcPct val="100000"/>
              </a:lnSpc>
              <a:spcBef>
                <a:spcPts val="0"/>
              </a:spcBef>
              <a:buNone/>
            </a:pPr>
            <a:r>
              <a:rPr lang="en-US" i="1" dirty="0">
                <a:solidFill>
                  <a:srgbClr val="FF0000"/>
                </a:solidFill>
              </a:rPr>
              <a:t>gunboat diplomacy</a:t>
            </a:r>
            <a:r>
              <a:rPr lang="en-US" dirty="0">
                <a:solidFill>
                  <a:srgbClr val="FF0000"/>
                </a:solidFill>
              </a:rPr>
              <a:t> </a:t>
            </a:r>
            <a:r>
              <a:rPr lang="en-US" dirty="0">
                <a:solidFill>
                  <a:schemeClr val="tx1"/>
                </a:solidFill>
              </a:rPr>
              <a:t>– used in the 19</a:t>
            </a:r>
            <a:r>
              <a:rPr lang="en-US" baseline="30000" dirty="0">
                <a:solidFill>
                  <a:schemeClr val="tx1"/>
                </a:solidFill>
              </a:rPr>
              <a:t>th</a:t>
            </a:r>
            <a:r>
              <a:rPr lang="en-US" dirty="0">
                <a:solidFill>
                  <a:schemeClr val="tx1"/>
                </a:solidFill>
              </a:rPr>
              <a:t> century for a demonstration of a superior naval power </a:t>
            </a:r>
            <a:r>
              <a:rPr lang="en-US" dirty="0" smtClean="0">
                <a:solidFill>
                  <a:schemeClr val="tx1"/>
                </a:solidFill>
                <a:sym typeface="Wingdings" panose="05000000000000000000" pitchFamily="2" charset="2"/>
              </a:rPr>
              <a:t></a:t>
            </a:r>
            <a:r>
              <a:rPr lang="en-US" dirty="0" smtClean="0">
                <a:solidFill>
                  <a:schemeClr val="tx1"/>
                </a:solidFill>
              </a:rPr>
              <a:t> </a:t>
            </a:r>
            <a:r>
              <a:rPr lang="en-US" i="1" dirty="0">
                <a:solidFill>
                  <a:srgbClr val="00B050"/>
                </a:solidFill>
              </a:rPr>
              <a:t>power projection</a:t>
            </a:r>
            <a:r>
              <a:rPr lang="en-US" dirty="0">
                <a:solidFill>
                  <a:srgbClr val="00B050"/>
                </a:solidFill>
              </a:rPr>
              <a:t> </a:t>
            </a:r>
            <a:endParaRPr lang="en-US" dirty="0" smtClean="0">
              <a:solidFill>
                <a:srgbClr val="00B050"/>
              </a:solidFill>
            </a:endParaRPr>
          </a:p>
          <a:p>
            <a:pPr marL="0" indent="0">
              <a:lnSpc>
                <a:spcPct val="100000"/>
              </a:lnSpc>
              <a:spcBef>
                <a:spcPts val="0"/>
              </a:spcBef>
              <a:buNone/>
            </a:pPr>
            <a:r>
              <a:rPr lang="bg-BG" i="1" dirty="0" err="1">
                <a:solidFill>
                  <a:srgbClr val="FF0000"/>
                </a:solidFill>
              </a:rPr>
              <a:t>shell</a:t>
            </a:r>
            <a:r>
              <a:rPr lang="bg-BG" i="1" dirty="0">
                <a:solidFill>
                  <a:srgbClr val="FF0000"/>
                </a:solidFill>
              </a:rPr>
              <a:t> </a:t>
            </a:r>
            <a:r>
              <a:rPr lang="bg-BG" i="1" dirty="0" err="1">
                <a:solidFill>
                  <a:srgbClr val="FF0000"/>
                </a:solidFill>
              </a:rPr>
              <a:t>shock</a:t>
            </a:r>
            <a:r>
              <a:rPr lang="bg-BG" i="1" dirty="0">
                <a:solidFill>
                  <a:srgbClr val="FF0000"/>
                </a:solidFill>
              </a:rPr>
              <a:t> </a:t>
            </a:r>
            <a:r>
              <a:rPr lang="ru-RU" dirty="0" smtClean="0">
                <a:solidFill>
                  <a:schemeClr val="tx1"/>
                </a:solidFill>
              </a:rPr>
              <a:t>(</a:t>
            </a:r>
            <a:r>
              <a:rPr lang="en-US" dirty="0" smtClean="0">
                <a:solidFill>
                  <a:schemeClr val="tx1"/>
                </a:solidFill>
              </a:rPr>
              <a:t>WW I)</a:t>
            </a:r>
            <a:r>
              <a:rPr lang="en-US" dirty="0">
                <a:solidFill>
                  <a:schemeClr val="tx1"/>
                </a:solidFill>
                <a:sym typeface="Wingdings" panose="05000000000000000000" pitchFamily="2" charset="2"/>
              </a:rPr>
              <a:t>  </a:t>
            </a:r>
            <a:r>
              <a:rPr lang="bg-BG" i="1" dirty="0" err="1" smtClean="0">
                <a:solidFill>
                  <a:schemeClr val="tx1"/>
                </a:solidFill>
              </a:rPr>
              <a:t>battle</a:t>
            </a:r>
            <a:r>
              <a:rPr lang="bg-BG" i="1" dirty="0" smtClean="0">
                <a:solidFill>
                  <a:schemeClr val="tx1"/>
                </a:solidFill>
              </a:rPr>
              <a:t> </a:t>
            </a:r>
            <a:r>
              <a:rPr lang="bg-BG" i="1" dirty="0" err="1">
                <a:solidFill>
                  <a:schemeClr val="tx1"/>
                </a:solidFill>
              </a:rPr>
              <a:t>fatigue</a:t>
            </a:r>
            <a:r>
              <a:rPr lang="bg-BG" i="1" dirty="0">
                <a:solidFill>
                  <a:schemeClr val="tx1"/>
                </a:solidFill>
              </a:rPr>
              <a:t> </a:t>
            </a:r>
            <a:r>
              <a:rPr lang="ru-RU" dirty="0" smtClean="0">
                <a:solidFill>
                  <a:schemeClr val="tx1"/>
                </a:solidFill>
              </a:rPr>
              <a:t>(</a:t>
            </a:r>
            <a:r>
              <a:rPr lang="en-US" dirty="0" smtClean="0">
                <a:solidFill>
                  <a:schemeClr val="tx1"/>
                </a:solidFill>
              </a:rPr>
              <a:t>WW II</a:t>
            </a:r>
            <a:r>
              <a:rPr lang="ru-RU" dirty="0" smtClean="0">
                <a:solidFill>
                  <a:schemeClr val="tx1"/>
                </a:solidFill>
              </a:rPr>
              <a:t>)</a:t>
            </a:r>
            <a:r>
              <a:rPr lang="ru-RU" i="1" dirty="0" smtClean="0">
                <a:solidFill>
                  <a:schemeClr val="tx1"/>
                </a:solidFill>
              </a:rPr>
              <a:t> </a:t>
            </a:r>
            <a:r>
              <a:rPr lang="en-US" dirty="0">
                <a:solidFill>
                  <a:schemeClr val="tx1"/>
                </a:solidFill>
                <a:sym typeface="Wingdings" panose="05000000000000000000" pitchFamily="2" charset="2"/>
              </a:rPr>
              <a:t> </a:t>
            </a:r>
            <a:r>
              <a:rPr lang="bg-BG" i="1" dirty="0" err="1" smtClean="0">
                <a:solidFill>
                  <a:schemeClr val="tx1"/>
                </a:solidFill>
              </a:rPr>
              <a:t>operational</a:t>
            </a:r>
            <a:r>
              <a:rPr lang="bg-BG" i="1" dirty="0" smtClean="0">
                <a:solidFill>
                  <a:schemeClr val="tx1"/>
                </a:solidFill>
              </a:rPr>
              <a:t> </a:t>
            </a:r>
            <a:r>
              <a:rPr lang="bg-BG" i="1" dirty="0" err="1">
                <a:solidFill>
                  <a:schemeClr val="tx1"/>
                </a:solidFill>
              </a:rPr>
              <a:t>exhaustion</a:t>
            </a:r>
            <a:r>
              <a:rPr lang="bg-BG" i="1" dirty="0">
                <a:solidFill>
                  <a:schemeClr val="tx1"/>
                </a:solidFill>
              </a:rPr>
              <a:t> </a:t>
            </a:r>
            <a:r>
              <a:rPr lang="ru-RU" dirty="0" smtClean="0">
                <a:solidFill>
                  <a:schemeClr val="tx1"/>
                </a:solidFill>
              </a:rPr>
              <a:t>(</a:t>
            </a:r>
            <a:r>
              <a:rPr lang="en-US" dirty="0" smtClean="0">
                <a:solidFill>
                  <a:schemeClr val="tx1"/>
                </a:solidFill>
              </a:rPr>
              <a:t>Korean War</a:t>
            </a:r>
            <a:r>
              <a:rPr lang="ru-RU" dirty="0" smtClean="0">
                <a:solidFill>
                  <a:schemeClr val="tx1"/>
                </a:solidFill>
              </a:rPr>
              <a:t>)</a:t>
            </a:r>
            <a:r>
              <a:rPr lang="ru-RU" i="1" dirty="0" smtClean="0">
                <a:solidFill>
                  <a:schemeClr val="tx1"/>
                </a:solidFill>
              </a:rPr>
              <a:t> </a:t>
            </a:r>
            <a:r>
              <a:rPr lang="en-US" dirty="0">
                <a:solidFill>
                  <a:schemeClr val="tx1"/>
                </a:solidFill>
                <a:sym typeface="Wingdings" panose="05000000000000000000" pitchFamily="2" charset="2"/>
              </a:rPr>
              <a:t></a:t>
            </a:r>
            <a:r>
              <a:rPr lang="ru-RU" i="1" dirty="0" smtClean="0">
                <a:solidFill>
                  <a:schemeClr val="tx1"/>
                </a:solidFill>
              </a:rPr>
              <a:t> </a:t>
            </a:r>
            <a:r>
              <a:rPr lang="bg-BG" i="1" dirty="0" err="1">
                <a:solidFill>
                  <a:srgbClr val="00B050"/>
                </a:solidFill>
              </a:rPr>
              <a:t>post</a:t>
            </a:r>
            <a:r>
              <a:rPr lang="ru-RU" i="1" dirty="0">
                <a:solidFill>
                  <a:srgbClr val="00B050"/>
                </a:solidFill>
              </a:rPr>
              <a:t>-</a:t>
            </a:r>
            <a:r>
              <a:rPr lang="bg-BG" i="1" dirty="0" err="1">
                <a:solidFill>
                  <a:srgbClr val="00B050"/>
                </a:solidFill>
              </a:rPr>
              <a:t>traumatic</a:t>
            </a:r>
            <a:r>
              <a:rPr lang="bg-BG" i="1" dirty="0">
                <a:solidFill>
                  <a:srgbClr val="00B050"/>
                </a:solidFill>
              </a:rPr>
              <a:t> </a:t>
            </a:r>
            <a:r>
              <a:rPr lang="bg-BG" i="1" dirty="0" err="1">
                <a:solidFill>
                  <a:srgbClr val="00B050"/>
                </a:solidFill>
              </a:rPr>
              <a:t>stress</a:t>
            </a:r>
            <a:r>
              <a:rPr lang="bg-BG" i="1" dirty="0">
                <a:solidFill>
                  <a:srgbClr val="00B050"/>
                </a:solidFill>
              </a:rPr>
              <a:t> </a:t>
            </a:r>
            <a:r>
              <a:rPr lang="bg-BG" i="1" dirty="0" err="1">
                <a:solidFill>
                  <a:srgbClr val="00B050"/>
                </a:solidFill>
              </a:rPr>
              <a:t>disorder</a:t>
            </a:r>
            <a:r>
              <a:rPr lang="bg-BG" i="1" dirty="0">
                <a:solidFill>
                  <a:srgbClr val="00B050"/>
                </a:solidFill>
              </a:rPr>
              <a:t> </a:t>
            </a:r>
            <a:r>
              <a:rPr lang="ru-RU" dirty="0" smtClean="0">
                <a:solidFill>
                  <a:schemeClr val="tx1"/>
                </a:solidFill>
              </a:rPr>
              <a:t>(</a:t>
            </a:r>
            <a:r>
              <a:rPr lang="en-US" dirty="0" smtClean="0">
                <a:solidFill>
                  <a:schemeClr val="tx1"/>
                </a:solidFill>
              </a:rPr>
              <a:t>after the Vietnam War</a:t>
            </a:r>
            <a:r>
              <a:rPr lang="ru-RU" dirty="0" smtClean="0">
                <a:solidFill>
                  <a:schemeClr val="tx1"/>
                </a:solidFill>
              </a:rPr>
              <a:t>)</a:t>
            </a:r>
            <a:r>
              <a:rPr lang="en-US" dirty="0" smtClean="0">
                <a:solidFill>
                  <a:schemeClr val="tx1"/>
                </a:solidFill>
              </a:rPr>
              <a:t> (</a:t>
            </a:r>
            <a:r>
              <a:rPr lang="ru-RU" i="1" dirty="0" smtClean="0">
                <a:solidFill>
                  <a:schemeClr val="tx1"/>
                </a:solidFill>
              </a:rPr>
              <a:t>пост-</a:t>
            </a:r>
            <a:r>
              <a:rPr lang="ru-RU" i="1" dirty="0" err="1" smtClean="0">
                <a:solidFill>
                  <a:schemeClr val="tx1"/>
                </a:solidFill>
              </a:rPr>
              <a:t>травматичен</a:t>
            </a:r>
            <a:r>
              <a:rPr lang="ru-RU" i="1" dirty="0" smtClean="0">
                <a:solidFill>
                  <a:schemeClr val="tx1"/>
                </a:solidFill>
              </a:rPr>
              <a:t> шок</a:t>
            </a:r>
            <a:r>
              <a:rPr lang="en-US" i="1" dirty="0" smtClean="0">
                <a:solidFill>
                  <a:schemeClr val="tx1"/>
                </a:solidFill>
              </a:rPr>
              <a:t> BG)</a:t>
            </a:r>
            <a:endParaRPr lang="ru-RU" dirty="0">
              <a:solidFill>
                <a:schemeClr val="tx1"/>
              </a:solidFill>
            </a:endParaRPr>
          </a:p>
          <a:p>
            <a:pPr marL="0" indent="0">
              <a:lnSpc>
                <a:spcPct val="100000"/>
              </a:lnSpc>
              <a:spcBef>
                <a:spcPts val="0"/>
              </a:spcBef>
              <a:buNone/>
            </a:pPr>
            <a:endParaRPr lang="en-US" dirty="0">
              <a:solidFill>
                <a:schemeClr val="tx1"/>
              </a:solidFill>
            </a:endParaRPr>
          </a:p>
        </p:txBody>
      </p:sp>
      <p:sp>
        <p:nvSpPr>
          <p:cNvPr id="5" name="Slide Number Placeholder 4"/>
          <p:cNvSpPr>
            <a:spLocks noGrp="1"/>
          </p:cNvSpPr>
          <p:nvPr>
            <p:ph type="sldNum" sz="quarter" idx="14"/>
          </p:nvPr>
        </p:nvSpPr>
        <p:spPr/>
        <p:txBody>
          <a:bodyPr/>
          <a:lstStyle/>
          <a:p>
            <a:fld id="{058DB212-BFA2-403F-85EF-DFD3FF6D973A}" type="slidenum">
              <a:rPr lang="en-US" noProof="0" smtClean="0"/>
              <a:pPr/>
              <a:t>14</a:t>
            </a:fld>
            <a:endParaRPr lang="en-US" noProof="0"/>
          </a:p>
        </p:txBody>
      </p:sp>
    </p:spTree>
    <p:extLst>
      <p:ext uri="{BB962C8B-B14F-4D97-AF65-F5344CB8AC3E}">
        <p14:creationId xmlns:p14="http://schemas.microsoft.com/office/powerpoint/2010/main" val="19377595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Military English word formation </a:t>
            </a:r>
            <a:r>
              <a:rPr lang="en-US" dirty="0"/>
              <a:t/>
            </a:r>
            <a:br>
              <a:rPr lang="en-US" dirty="0"/>
            </a:br>
            <a:endParaRPr lang="en-US" dirty="0"/>
          </a:p>
        </p:txBody>
      </p:sp>
      <p:sp>
        <p:nvSpPr>
          <p:cNvPr id="3" name="Text Placeholder 2"/>
          <p:cNvSpPr>
            <a:spLocks noGrp="1"/>
          </p:cNvSpPr>
          <p:nvPr>
            <p:ph type="body" sz="quarter" idx="12"/>
          </p:nvPr>
        </p:nvSpPr>
        <p:spPr>
          <a:xfrm>
            <a:off x="360363" y="900000"/>
            <a:ext cx="11471275" cy="246220"/>
          </a:xfrm>
        </p:spPr>
        <p:txBody>
          <a:bodyPr/>
          <a:lstStyle/>
          <a:p>
            <a:endParaRPr lang="en-US" dirty="0"/>
          </a:p>
        </p:txBody>
      </p:sp>
      <p:sp>
        <p:nvSpPr>
          <p:cNvPr id="4" name="Content Placeholder 3"/>
          <p:cNvSpPr>
            <a:spLocks noGrp="1"/>
          </p:cNvSpPr>
          <p:nvPr>
            <p:ph idx="1"/>
          </p:nvPr>
        </p:nvSpPr>
        <p:spPr>
          <a:xfrm>
            <a:off x="360000" y="1313644"/>
            <a:ext cx="11473200" cy="4806355"/>
          </a:xfrm>
        </p:spPr>
        <p:txBody>
          <a:bodyPr/>
          <a:lstStyle/>
          <a:p>
            <a:pPr>
              <a:lnSpc>
                <a:spcPct val="100000"/>
              </a:lnSpc>
              <a:spcBef>
                <a:spcPts val="0"/>
              </a:spcBef>
            </a:pPr>
            <a:r>
              <a:rPr lang="bg-BG" b="1" dirty="0" smtClean="0"/>
              <a:t>affixation</a:t>
            </a:r>
            <a:endParaRPr lang="en-US" b="1" dirty="0" smtClean="0"/>
          </a:p>
          <a:p>
            <a:pPr>
              <a:lnSpc>
                <a:spcPct val="100000"/>
              </a:lnSpc>
              <a:spcBef>
                <a:spcPts val="0"/>
              </a:spcBef>
            </a:pPr>
            <a:r>
              <a:rPr lang="bg-BG" b="1" dirty="0" smtClean="0"/>
              <a:t>compounding</a:t>
            </a:r>
            <a:endParaRPr lang="en-US" b="1" dirty="0" smtClean="0"/>
          </a:p>
          <a:p>
            <a:pPr>
              <a:lnSpc>
                <a:spcPct val="100000"/>
              </a:lnSpc>
              <a:spcBef>
                <a:spcPts val="0"/>
              </a:spcBef>
            </a:pPr>
            <a:r>
              <a:rPr lang="en-US" b="1" dirty="0" smtClean="0"/>
              <a:t>multiword </a:t>
            </a:r>
            <a:r>
              <a:rPr lang="en-US" b="1" dirty="0"/>
              <a:t>military </a:t>
            </a:r>
            <a:r>
              <a:rPr lang="en-US" b="1" dirty="0" smtClean="0"/>
              <a:t>terms</a:t>
            </a:r>
          </a:p>
          <a:p>
            <a:pPr>
              <a:lnSpc>
                <a:spcPct val="100000"/>
              </a:lnSpc>
              <a:spcBef>
                <a:spcPts val="0"/>
              </a:spcBef>
            </a:pPr>
            <a:r>
              <a:rPr lang="en-US" b="1" dirty="0" smtClean="0"/>
              <a:t>conversion </a:t>
            </a:r>
          </a:p>
          <a:p>
            <a:pPr>
              <a:lnSpc>
                <a:spcPct val="100000"/>
              </a:lnSpc>
              <a:spcBef>
                <a:spcPts val="0"/>
              </a:spcBef>
            </a:pPr>
            <a:r>
              <a:rPr lang="en-US" b="1" dirty="0" smtClean="0"/>
              <a:t>blending </a:t>
            </a:r>
          </a:p>
          <a:p>
            <a:pPr>
              <a:lnSpc>
                <a:spcPct val="100000"/>
              </a:lnSpc>
              <a:spcBef>
                <a:spcPts val="0"/>
              </a:spcBef>
            </a:pPr>
            <a:r>
              <a:rPr lang="en-US" b="1" dirty="0" smtClean="0"/>
              <a:t>abbreviation</a:t>
            </a:r>
          </a:p>
          <a:p>
            <a:pPr>
              <a:lnSpc>
                <a:spcPct val="100000"/>
              </a:lnSpc>
              <a:spcBef>
                <a:spcPts val="0"/>
              </a:spcBef>
            </a:pPr>
            <a:r>
              <a:rPr lang="en-US" b="1" dirty="0" err="1" smtClean="0"/>
              <a:t>terminologisation</a:t>
            </a:r>
            <a:endParaRPr lang="en-US" dirty="0" smtClean="0"/>
          </a:p>
          <a:p>
            <a:endParaRPr lang="en-US" dirty="0"/>
          </a:p>
        </p:txBody>
      </p:sp>
      <p:sp>
        <p:nvSpPr>
          <p:cNvPr id="5" name="Slide Number Placeholder 4"/>
          <p:cNvSpPr>
            <a:spLocks noGrp="1"/>
          </p:cNvSpPr>
          <p:nvPr>
            <p:ph type="sldNum" sz="quarter" idx="14"/>
          </p:nvPr>
        </p:nvSpPr>
        <p:spPr/>
        <p:txBody>
          <a:bodyPr/>
          <a:lstStyle/>
          <a:p>
            <a:fld id="{058DB212-BFA2-403F-85EF-DFD3FF6D973A}" type="slidenum">
              <a:rPr lang="en-US" noProof="0" smtClean="0"/>
              <a:pPr/>
              <a:t>15</a:t>
            </a:fld>
            <a:endParaRPr lang="en-US" noProof="0"/>
          </a:p>
        </p:txBody>
      </p:sp>
      <p:graphicFrame>
        <p:nvGraphicFramePr>
          <p:cNvPr id="8" name="Table 7"/>
          <p:cNvGraphicFramePr>
            <a:graphicFrameLocks noGrp="1"/>
          </p:cNvGraphicFramePr>
          <p:nvPr>
            <p:extLst>
              <p:ext uri="{D42A27DB-BD31-4B8C-83A1-F6EECF244321}">
                <p14:modId xmlns:p14="http://schemas.microsoft.com/office/powerpoint/2010/main" val="3668747109"/>
              </p:ext>
            </p:extLst>
          </p:nvPr>
        </p:nvGraphicFramePr>
        <p:xfrm>
          <a:off x="3136306" y="900001"/>
          <a:ext cx="9055694" cy="5922000"/>
        </p:xfrm>
        <a:graphic>
          <a:graphicData uri="http://schemas.openxmlformats.org/drawingml/2006/table">
            <a:tbl>
              <a:tblPr firstRow="1" firstCol="1" bandRow="1">
                <a:tableStyleId>{5C22544A-7EE6-4342-B048-85BDC9FD1C3A}</a:tableStyleId>
              </a:tblPr>
              <a:tblGrid>
                <a:gridCol w="2597801">
                  <a:extLst>
                    <a:ext uri="{9D8B030D-6E8A-4147-A177-3AD203B41FA5}">
                      <a16:colId xmlns:a16="http://schemas.microsoft.com/office/drawing/2014/main" xmlns="" val="20000"/>
                    </a:ext>
                  </a:extLst>
                </a:gridCol>
                <a:gridCol w="1930046">
                  <a:extLst>
                    <a:ext uri="{9D8B030D-6E8A-4147-A177-3AD203B41FA5}">
                      <a16:colId xmlns:a16="http://schemas.microsoft.com/office/drawing/2014/main" xmlns="" val="20001"/>
                    </a:ext>
                  </a:extLst>
                </a:gridCol>
                <a:gridCol w="2597801">
                  <a:extLst>
                    <a:ext uri="{9D8B030D-6E8A-4147-A177-3AD203B41FA5}">
                      <a16:colId xmlns:a16="http://schemas.microsoft.com/office/drawing/2014/main" xmlns="" val="20002"/>
                    </a:ext>
                  </a:extLst>
                </a:gridCol>
                <a:gridCol w="1930046">
                  <a:extLst>
                    <a:ext uri="{9D8B030D-6E8A-4147-A177-3AD203B41FA5}">
                      <a16:colId xmlns:a16="http://schemas.microsoft.com/office/drawing/2014/main" xmlns="" val="20003"/>
                    </a:ext>
                  </a:extLst>
                </a:gridCol>
              </a:tblGrid>
              <a:tr h="1549361">
                <a:tc gridSpan="3">
                  <a:txBody>
                    <a:bodyPr/>
                    <a:lstStyle/>
                    <a:p>
                      <a:pPr marL="457200" algn="ctr">
                        <a:spcAft>
                          <a:spcPts val="0"/>
                        </a:spcAft>
                      </a:pPr>
                      <a:r>
                        <a:rPr lang="en-US" sz="2800" dirty="0">
                          <a:effectLst/>
                        </a:rPr>
                        <a:t>Term formation technique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457200" algn="ctr">
                        <a:spcAft>
                          <a:spcPts val="0"/>
                        </a:spcAft>
                      </a:pPr>
                      <a:r>
                        <a:rPr lang="en-US" sz="1800" dirty="0">
                          <a:effectLst/>
                        </a:rPr>
                        <a:t>Peace support </a:t>
                      </a:r>
                      <a:r>
                        <a:rPr lang="en-US" sz="1800" dirty="0" smtClean="0">
                          <a:effectLst/>
                        </a:rPr>
                        <a:t>(PS) </a:t>
                      </a:r>
                      <a:r>
                        <a:rPr lang="en-US" sz="1800" dirty="0">
                          <a:effectLst/>
                        </a:rPr>
                        <a:t>terminology</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619744">
                <a:tc rowSpan="2" gridSpan="2">
                  <a:txBody>
                    <a:bodyPr/>
                    <a:lstStyle/>
                    <a:p>
                      <a:pPr marL="457200" algn="just">
                        <a:spcAft>
                          <a:spcPts val="0"/>
                        </a:spcAft>
                      </a:pPr>
                      <a:r>
                        <a:rPr lang="en-US" sz="2000" dirty="0">
                          <a:effectLst/>
                        </a:rPr>
                        <a:t>Semantic (</a:t>
                      </a:r>
                      <a:r>
                        <a:rPr lang="en-US" sz="2000" dirty="0" err="1">
                          <a:effectLst/>
                        </a:rPr>
                        <a:t>terminologisation</a:t>
                      </a:r>
                      <a:r>
                        <a:rPr lang="en-US" sz="2000" dirty="0">
                          <a:effectLst/>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a:txBody>
                    <a:bodyPr/>
                    <a:lstStyle/>
                    <a:p>
                      <a:pPr marL="457200" algn="just">
                        <a:spcAft>
                          <a:spcPts val="0"/>
                        </a:spcAft>
                      </a:pPr>
                      <a:r>
                        <a:rPr lang="en-US" sz="1800" dirty="0">
                          <a:effectLst/>
                        </a:rPr>
                        <a:t>Metaphorical transfer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spcAft>
                          <a:spcPts val="0"/>
                        </a:spcAft>
                      </a:pPr>
                      <a:r>
                        <a:rPr lang="ru-RU" sz="1800">
                          <a:effectLst/>
                        </a:rPr>
                        <a:t>≈ 26 %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619744">
                <a:tc gridSpan="2" vMerge="1">
                  <a:txBody>
                    <a:bodyPr/>
                    <a:lstStyle/>
                    <a:p>
                      <a:endParaRPr lang="en-US"/>
                    </a:p>
                  </a:txBody>
                  <a:tcPr/>
                </a:tc>
                <a:tc hMerge="1" vMerge="1">
                  <a:txBody>
                    <a:bodyPr/>
                    <a:lstStyle/>
                    <a:p>
                      <a:endParaRPr lang="en-US"/>
                    </a:p>
                  </a:txBody>
                  <a:tcPr/>
                </a:tc>
                <a:tc>
                  <a:txBody>
                    <a:bodyPr/>
                    <a:lstStyle/>
                    <a:p>
                      <a:pPr marL="457200" algn="just">
                        <a:spcAft>
                          <a:spcPts val="0"/>
                        </a:spcAft>
                      </a:pPr>
                      <a:r>
                        <a:rPr lang="en-US" sz="1800" dirty="0">
                          <a:effectLst/>
                        </a:rPr>
                        <a:t>Metonymic transfer</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spcAft>
                          <a:spcPts val="0"/>
                        </a:spcAft>
                      </a:pPr>
                      <a:r>
                        <a:rPr lang="ru-RU" sz="1800">
                          <a:effectLst/>
                        </a:rPr>
                        <a:t>2.5%</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619744">
                <a:tc rowSpan="2" gridSpan="2">
                  <a:txBody>
                    <a:bodyPr/>
                    <a:lstStyle/>
                    <a:p>
                      <a:pPr marL="457200" algn="just">
                        <a:spcAft>
                          <a:spcPts val="0"/>
                        </a:spcAft>
                      </a:pPr>
                      <a:r>
                        <a:rPr lang="en-US" sz="2000" dirty="0">
                          <a:effectLst/>
                        </a:rPr>
                        <a:t>Morphological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a:txBody>
                    <a:bodyPr/>
                    <a:lstStyle/>
                    <a:p>
                      <a:pPr marL="457200" algn="just">
                        <a:spcAft>
                          <a:spcPts val="0"/>
                        </a:spcAft>
                      </a:pPr>
                      <a:r>
                        <a:rPr lang="en-US" sz="1800" dirty="0">
                          <a:effectLst/>
                        </a:rPr>
                        <a:t>Affixation (derivation)</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spcAft>
                          <a:spcPts val="0"/>
                        </a:spcAft>
                      </a:pPr>
                      <a:r>
                        <a:rPr lang="ru-RU" sz="1800">
                          <a:effectLst/>
                        </a:rPr>
                        <a:t>35 %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309872">
                <a:tc gridSpan="2" vMerge="1">
                  <a:txBody>
                    <a:bodyPr/>
                    <a:lstStyle/>
                    <a:p>
                      <a:endParaRPr lang="en-US"/>
                    </a:p>
                  </a:txBody>
                  <a:tcPr/>
                </a:tc>
                <a:tc hMerge="1" vMerge="1">
                  <a:txBody>
                    <a:bodyPr/>
                    <a:lstStyle/>
                    <a:p>
                      <a:endParaRPr lang="en-US"/>
                    </a:p>
                  </a:txBody>
                  <a:tcPr/>
                </a:tc>
                <a:tc>
                  <a:txBody>
                    <a:bodyPr/>
                    <a:lstStyle/>
                    <a:p>
                      <a:pPr marL="457200" algn="just">
                        <a:spcAft>
                          <a:spcPts val="0"/>
                        </a:spcAft>
                      </a:pPr>
                      <a:r>
                        <a:rPr lang="en-US" sz="1800" dirty="0">
                          <a:effectLst/>
                        </a:rPr>
                        <a:t>Compounding</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spcAft>
                          <a:spcPts val="0"/>
                        </a:spcAft>
                      </a:pPr>
                      <a:r>
                        <a:rPr lang="ru-RU" sz="1800">
                          <a:effectLst/>
                        </a:rPr>
                        <a:t>13 %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688604">
                <a:tc gridSpan="3">
                  <a:txBody>
                    <a:bodyPr/>
                    <a:lstStyle/>
                    <a:p>
                      <a:pPr marL="457200" algn="just">
                        <a:spcAft>
                          <a:spcPts val="0"/>
                        </a:spcAft>
                      </a:pPr>
                      <a:r>
                        <a:rPr lang="ru-RU" sz="1800" dirty="0">
                          <a:effectLst/>
                        </a:rPr>
                        <a:t>                </a:t>
                      </a:r>
                      <a:r>
                        <a:rPr lang="en-US" sz="2000" dirty="0">
                          <a:effectLst/>
                        </a:rPr>
                        <a:t>Syntactical (multiword terms)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457200" algn="just">
                        <a:spcAft>
                          <a:spcPts val="0"/>
                        </a:spcAft>
                      </a:pPr>
                      <a:r>
                        <a:rPr lang="ru-RU" sz="1800" dirty="0">
                          <a:effectLst/>
                        </a:rPr>
                        <a:t>52 %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309872">
                <a:tc rowSpan="2">
                  <a:txBody>
                    <a:bodyPr/>
                    <a:lstStyle/>
                    <a:p>
                      <a:pPr marL="457200" algn="just">
                        <a:spcAft>
                          <a:spcPts val="0"/>
                        </a:spcAft>
                      </a:pPr>
                      <a:r>
                        <a:rPr lang="en-US" sz="2000" dirty="0">
                          <a:effectLst/>
                        </a:rPr>
                        <a:t>Compression</a:t>
                      </a:r>
                    </a:p>
                    <a:p>
                      <a:pPr marL="457200" algn="just">
                        <a:spcAft>
                          <a:spcPts val="0"/>
                        </a:spcAft>
                      </a:pPr>
                      <a:r>
                        <a:rPr lang="en-US" sz="1200" dirty="0">
                          <a:effectLst/>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marL="457200" algn="just">
                        <a:spcAft>
                          <a:spcPts val="0"/>
                        </a:spcAft>
                      </a:pPr>
                      <a:r>
                        <a:rPr lang="en-US" sz="1800">
                          <a:effectLst/>
                        </a:rPr>
                        <a:t>Abbreviation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457200" algn="just">
                        <a:spcAft>
                          <a:spcPts val="0"/>
                        </a:spcAft>
                      </a:pPr>
                      <a:r>
                        <a:rPr lang="ru-RU" sz="1800" dirty="0">
                          <a:effectLst/>
                        </a:rPr>
                        <a:t>≈</a:t>
                      </a:r>
                      <a:r>
                        <a:rPr lang="en-US" sz="1800" dirty="0">
                          <a:effectLst/>
                        </a:rPr>
                        <a:t> 100 %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r h="309872">
                <a:tc vMerge="1">
                  <a:txBody>
                    <a:bodyPr/>
                    <a:lstStyle/>
                    <a:p>
                      <a:endParaRPr lang="en-US"/>
                    </a:p>
                  </a:txBody>
                  <a:tcPr/>
                </a:tc>
                <a:tc gridSpan="2">
                  <a:txBody>
                    <a:bodyPr/>
                    <a:lstStyle/>
                    <a:p>
                      <a:pPr marL="457200" algn="just">
                        <a:spcAft>
                          <a:spcPts val="0"/>
                        </a:spcAft>
                      </a:pPr>
                      <a:r>
                        <a:rPr lang="en-US" sz="1800">
                          <a:effectLst/>
                        </a:rPr>
                        <a:t>Blending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457200" algn="just">
                        <a:spcAft>
                          <a:spcPts val="0"/>
                        </a:spcAft>
                      </a:pPr>
                      <a:r>
                        <a:rPr lang="ru-RU" sz="1800" dirty="0">
                          <a:effectLst/>
                        </a:rPr>
                        <a:t>&lt; 1%</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7"/>
                  </a:ext>
                </a:extLst>
              </a:tr>
              <a:tr h="895187">
                <a:tc gridSpan="3">
                  <a:txBody>
                    <a:bodyPr/>
                    <a:lstStyle/>
                    <a:p>
                      <a:pPr marL="457200" algn="just">
                        <a:spcAft>
                          <a:spcPts val="0"/>
                        </a:spcAft>
                      </a:pPr>
                      <a:r>
                        <a:rPr lang="ru-RU" sz="2000" dirty="0">
                          <a:effectLst/>
                        </a:rPr>
                        <a:t>                           </a:t>
                      </a:r>
                      <a:r>
                        <a:rPr lang="en-US" sz="2000" dirty="0">
                          <a:effectLst/>
                        </a:rPr>
                        <a:t>Borrowing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457200">
                        <a:spcAft>
                          <a:spcPts val="0"/>
                        </a:spcAft>
                      </a:pPr>
                      <a:r>
                        <a:rPr lang="ru-RU" sz="1800" dirty="0">
                          <a:effectLst/>
                        </a:rPr>
                        <a:t>&lt; 50% </a:t>
                      </a:r>
                      <a:r>
                        <a:rPr lang="ru-RU" sz="1600" dirty="0">
                          <a:effectLst/>
                        </a:rPr>
                        <a:t>(</a:t>
                      </a:r>
                      <a:r>
                        <a:rPr lang="en-US" sz="1600" dirty="0">
                          <a:effectLst/>
                        </a:rPr>
                        <a:t>diachronically</a:t>
                      </a:r>
                      <a:r>
                        <a:rPr lang="en-US" sz="1800" dirty="0">
                          <a:effectLst/>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8"/>
                  </a:ext>
                </a:extLst>
              </a:tr>
            </a:tbl>
          </a:graphicData>
        </a:graphic>
      </p:graphicFrame>
      <p:sp>
        <p:nvSpPr>
          <p:cNvPr id="9" name="Rectangle 2"/>
          <p:cNvSpPr>
            <a:spLocks noChangeArrowheads="1"/>
          </p:cNvSpPr>
          <p:nvPr/>
        </p:nvSpPr>
        <p:spPr bwMode="auto">
          <a:xfrm>
            <a:off x="1456543" y="409921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763615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Migration processes of </a:t>
            </a:r>
            <a:r>
              <a:rPr lang="en-US" b="1" dirty="0" smtClean="0"/>
              <a:t>terms</a:t>
            </a:r>
            <a:endParaRPr lang="en-US" b="1" dirty="0"/>
          </a:p>
        </p:txBody>
      </p:sp>
      <p:sp>
        <p:nvSpPr>
          <p:cNvPr id="3" name="Text Placeholder 2"/>
          <p:cNvSpPr>
            <a:spLocks noGrp="1"/>
          </p:cNvSpPr>
          <p:nvPr>
            <p:ph type="body" sz="quarter" idx="12"/>
          </p:nvPr>
        </p:nvSpPr>
        <p:spPr/>
        <p:txBody>
          <a:bodyPr/>
          <a:lstStyle/>
          <a:p>
            <a:endParaRPr lang="en-US"/>
          </a:p>
        </p:txBody>
      </p:sp>
      <p:pic>
        <p:nvPicPr>
          <p:cNvPr id="6" name="Content Placeholder 5"/>
          <p:cNvPicPr>
            <a:picLocks noGrp="1" noChangeAspect="1"/>
          </p:cNvPicPr>
          <p:nvPr>
            <p:ph idx="1"/>
          </p:nvPr>
        </p:nvPicPr>
        <p:blipFill>
          <a:blip r:embed="rId2"/>
          <a:stretch>
            <a:fillRect/>
          </a:stretch>
        </p:blipFill>
        <p:spPr>
          <a:xfrm>
            <a:off x="1608221" y="1518407"/>
            <a:ext cx="8676682" cy="4974672"/>
          </a:xfrm>
          <a:prstGeom prst="rect">
            <a:avLst/>
          </a:prstGeom>
        </p:spPr>
      </p:pic>
      <p:sp>
        <p:nvSpPr>
          <p:cNvPr id="5" name="Slide Number Placeholder 4"/>
          <p:cNvSpPr>
            <a:spLocks noGrp="1"/>
          </p:cNvSpPr>
          <p:nvPr>
            <p:ph type="sldNum" sz="quarter" idx="14"/>
          </p:nvPr>
        </p:nvSpPr>
        <p:spPr/>
        <p:txBody>
          <a:bodyPr/>
          <a:lstStyle/>
          <a:p>
            <a:fld id="{058DB212-BFA2-403F-85EF-DFD3FF6D973A}" type="slidenum">
              <a:rPr lang="en-US" noProof="0" smtClean="0"/>
              <a:pPr/>
              <a:t>16</a:t>
            </a:fld>
            <a:endParaRPr lang="en-US" noProof="0"/>
          </a:p>
        </p:txBody>
      </p:sp>
    </p:spTree>
    <p:extLst>
      <p:ext uri="{BB962C8B-B14F-4D97-AF65-F5344CB8AC3E}">
        <p14:creationId xmlns:p14="http://schemas.microsoft.com/office/powerpoint/2010/main" val="19178900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t>NATO English terms: the Bulgarian case</a:t>
            </a:r>
            <a:r>
              <a:rPr lang="en-US" dirty="0"/>
              <a:t/>
            </a:r>
            <a:br>
              <a:rPr lang="en-US" dirty="0"/>
            </a:br>
            <a:endParaRPr lang="en-US" dirty="0"/>
          </a:p>
        </p:txBody>
      </p:sp>
      <p:sp>
        <p:nvSpPr>
          <p:cNvPr id="8" name="Text Placeholder 7"/>
          <p:cNvSpPr>
            <a:spLocks noGrp="1"/>
          </p:cNvSpPr>
          <p:nvPr>
            <p:ph type="body" sz="quarter" idx="12"/>
          </p:nvPr>
        </p:nvSpPr>
        <p:spPr>
          <a:xfrm>
            <a:off x="360363" y="780176"/>
            <a:ext cx="6992937" cy="234892"/>
          </a:xfrm>
        </p:spPr>
        <p:txBody>
          <a:bodyPr/>
          <a:lstStyle/>
          <a:p>
            <a:endParaRPr lang="en-US" dirty="0"/>
          </a:p>
        </p:txBody>
      </p:sp>
      <p:sp>
        <p:nvSpPr>
          <p:cNvPr id="7" name="Content Placeholder 6"/>
          <p:cNvSpPr>
            <a:spLocks noGrp="1"/>
          </p:cNvSpPr>
          <p:nvPr>
            <p:ph sz="half" idx="1"/>
          </p:nvPr>
        </p:nvSpPr>
        <p:spPr>
          <a:xfrm>
            <a:off x="167781" y="1435243"/>
            <a:ext cx="7717870" cy="5175281"/>
          </a:xfrm>
        </p:spPr>
        <p:txBody>
          <a:bodyPr/>
          <a:lstStyle/>
          <a:p>
            <a:pPr marL="0" indent="0">
              <a:buNone/>
            </a:pPr>
            <a:r>
              <a:rPr lang="en-US" dirty="0" smtClean="0"/>
              <a:t>    </a:t>
            </a:r>
            <a:r>
              <a:rPr lang="en-US" sz="2400" dirty="0" smtClean="0"/>
              <a:t>State regulation: </a:t>
            </a:r>
            <a:r>
              <a:rPr lang="bs-Latn-BA" sz="2400" b="1" i="1" dirty="0" err="1" smtClean="0"/>
              <a:t>Rules</a:t>
            </a:r>
            <a:r>
              <a:rPr lang="bs-Latn-BA" sz="2400" b="1" i="1" dirty="0" smtClean="0"/>
              <a:t> </a:t>
            </a:r>
            <a:r>
              <a:rPr lang="bs-Latn-BA" sz="2400" b="1" i="1" dirty="0" err="1" smtClean="0"/>
              <a:t>for</a:t>
            </a:r>
            <a:r>
              <a:rPr lang="bs-Latn-BA" sz="2400" b="1" i="1" dirty="0" smtClean="0"/>
              <a:t> </a:t>
            </a:r>
            <a:r>
              <a:rPr lang="bs-Latn-BA" sz="2400" b="1" i="1" dirty="0" err="1" smtClean="0"/>
              <a:t>Terminology</a:t>
            </a:r>
            <a:r>
              <a:rPr lang="bs-Latn-BA" sz="2400" b="1" i="1" dirty="0" smtClean="0"/>
              <a:t> </a:t>
            </a:r>
            <a:r>
              <a:rPr lang="bs-Latn-BA" sz="2400" b="1" i="1" dirty="0" err="1" smtClean="0"/>
              <a:t>Standardisation</a:t>
            </a:r>
            <a:r>
              <a:rPr lang="bs-Latn-BA" sz="2400" dirty="0" smtClean="0"/>
              <a:t>, </a:t>
            </a:r>
            <a:r>
              <a:rPr lang="bs-Latn-BA" sz="2400" dirty="0" err="1" smtClean="0"/>
              <a:t>formulated</a:t>
            </a:r>
            <a:r>
              <a:rPr lang="bs-Latn-BA" sz="2400" dirty="0" smtClean="0"/>
              <a:t> </a:t>
            </a:r>
            <a:r>
              <a:rPr lang="bs-Latn-BA" sz="2400" dirty="0" err="1" smtClean="0"/>
              <a:t>by</a:t>
            </a:r>
            <a:r>
              <a:rPr lang="bs-Latn-BA" sz="2400" dirty="0" smtClean="0"/>
              <a:t> </a:t>
            </a:r>
            <a:r>
              <a:rPr lang="bs-Latn-BA" sz="2400" dirty="0" err="1" smtClean="0"/>
              <a:t>the</a:t>
            </a:r>
            <a:r>
              <a:rPr lang="bs-Latn-BA" sz="2400" dirty="0" smtClean="0"/>
              <a:t> </a:t>
            </a:r>
            <a:r>
              <a:rPr lang="bs-Latn-BA" sz="2400" dirty="0" err="1" smtClean="0"/>
              <a:t>Bulgarian</a:t>
            </a:r>
            <a:r>
              <a:rPr lang="bs-Latn-BA" sz="2400" dirty="0" smtClean="0"/>
              <a:t> </a:t>
            </a:r>
            <a:r>
              <a:rPr lang="bs-Latn-BA" sz="2400" dirty="0" err="1" smtClean="0"/>
              <a:t>MoD</a:t>
            </a:r>
            <a:r>
              <a:rPr lang="bs-Latn-BA" sz="2400" dirty="0" smtClean="0"/>
              <a:t> in 2010, </a:t>
            </a:r>
            <a:r>
              <a:rPr lang="bs-Latn-BA" sz="2400" dirty="0" err="1" smtClean="0"/>
              <a:t>which</a:t>
            </a:r>
            <a:r>
              <a:rPr lang="bs-Latn-BA" sz="2400" dirty="0" smtClean="0"/>
              <a:t> </a:t>
            </a:r>
            <a:r>
              <a:rPr lang="bs-Latn-BA" sz="2400" dirty="0" err="1" smtClean="0"/>
              <a:t>state</a:t>
            </a:r>
            <a:r>
              <a:rPr lang="bs-Latn-BA" sz="2400" dirty="0" smtClean="0"/>
              <a:t> </a:t>
            </a:r>
            <a:r>
              <a:rPr lang="bs-Latn-BA" sz="2400" dirty="0" err="1" smtClean="0"/>
              <a:t>that</a:t>
            </a:r>
            <a:r>
              <a:rPr lang="bs-Latn-BA" sz="2400" dirty="0" smtClean="0"/>
              <a:t> </a:t>
            </a:r>
            <a:r>
              <a:rPr lang="en-US" sz="2400" dirty="0" smtClean="0"/>
              <a:t>“</a:t>
            </a:r>
            <a:r>
              <a:rPr lang="bs-Latn-BA" sz="2400" dirty="0" err="1" smtClean="0"/>
              <a:t>Bulgarian</a:t>
            </a:r>
            <a:r>
              <a:rPr lang="bs-Latn-BA" sz="2400" dirty="0" smtClean="0"/>
              <a:t> </a:t>
            </a:r>
            <a:r>
              <a:rPr lang="bs-Latn-BA" sz="2400" dirty="0" err="1" smtClean="0"/>
              <a:t>military</a:t>
            </a:r>
            <a:r>
              <a:rPr lang="bs-Latn-BA" sz="2400" dirty="0" smtClean="0"/>
              <a:t> </a:t>
            </a:r>
            <a:r>
              <a:rPr lang="bs-Latn-BA" sz="2400" dirty="0" err="1" smtClean="0"/>
              <a:t>terminology</a:t>
            </a:r>
            <a:r>
              <a:rPr lang="bs-Latn-BA" sz="2400" dirty="0" smtClean="0"/>
              <a:t> </a:t>
            </a:r>
            <a:r>
              <a:rPr lang="bs-Latn-BA" sz="2400" dirty="0" err="1" smtClean="0"/>
              <a:t>is</a:t>
            </a:r>
            <a:r>
              <a:rPr lang="bs-Latn-BA" sz="2400" dirty="0" smtClean="0"/>
              <a:t> </a:t>
            </a:r>
            <a:r>
              <a:rPr lang="bs-Latn-BA" sz="2400" dirty="0" err="1" smtClean="0"/>
              <a:t>defined</a:t>
            </a:r>
            <a:r>
              <a:rPr lang="bs-Latn-BA" sz="2400" dirty="0" smtClean="0"/>
              <a:t> on </a:t>
            </a:r>
            <a:r>
              <a:rPr lang="bs-Latn-BA" sz="2400" dirty="0" err="1" smtClean="0"/>
              <a:t>the</a:t>
            </a:r>
            <a:r>
              <a:rPr lang="bs-Latn-BA" sz="2400" dirty="0" smtClean="0"/>
              <a:t> </a:t>
            </a:r>
            <a:r>
              <a:rPr lang="bs-Latn-BA" sz="2400" dirty="0" err="1" smtClean="0"/>
              <a:t>basis</a:t>
            </a:r>
            <a:r>
              <a:rPr lang="bs-Latn-BA" sz="2400" dirty="0" smtClean="0"/>
              <a:t> </a:t>
            </a:r>
            <a:r>
              <a:rPr lang="bs-Latn-BA" sz="2400" dirty="0" err="1" smtClean="0"/>
              <a:t>of</a:t>
            </a:r>
            <a:r>
              <a:rPr lang="bs-Latn-BA" sz="2400" dirty="0" smtClean="0"/>
              <a:t> NATO </a:t>
            </a:r>
            <a:r>
              <a:rPr lang="bs-Latn-BA" sz="2400" dirty="0" err="1" smtClean="0"/>
              <a:t>approved</a:t>
            </a:r>
            <a:r>
              <a:rPr lang="bs-Latn-BA" sz="2400" dirty="0" smtClean="0"/>
              <a:t> </a:t>
            </a:r>
            <a:r>
              <a:rPr lang="bs-Latn-BA" sz="2400" dirty="0" err="1" smtClean="0"/>
              <a:t>terminology</a:t>
            </a:r>
            <a:r>
              <a:rPr lang="bs-Latn-BA" sz="2400" dirty="0" smtClean="0"/>
              <a:t> </a:t>
            </a:r>
            <a:r>
              <a:rPr lang="bs-Latn-BA" sz="2400" dirty="0" err="1" smtClean="0"/>
              <a:t>by</a:t>
            </a:r>
            <a:r>
              <a:rPr lang="bs-Latn-BA" sz="2400" dirty="0" smtClean="0"/>
              <a:t> </a:t>
            </a:r>
            <a:r>
              <a:rPr lang="bs-Latn-BA" sz="2400" dirty="0" err="1" smtClean="0"/>
              <a:t>translation</a:t>
            </a:r>
            <a:r>
              <a:rPr lang="bs-Latn-BA" sz="2400" dirty="0" smtClean="0"/>
              <a:t> </a:t>
            </a:r>
            <a:r>
              <a:rPr lang="bs-Latn-BA" sz="2400" dirty="0" err="1" smtClean="0"/>
              <a:t>of</a:t>
            </a:r>
            <a:r>
              <a:rPr lang="bs-Latn-BA" sz="2400" dirty="0" smtClean="0"/>
              <a:t> </a:t>
            </a:r>
            <a:r>
              <a:rPr lang="bs-Latn-BA" sz="2400" dirty="0" err="1" smtClean="0"/>
              <a:t>terms</a:t>
            </a:r>
            <a:r>
              <a:rPr lang="bs-Latn-BA" sz="2400" dirty="0" smtClean="0"/>
              <a:t> </a:t>
            </a:r>
            <a:r>
              <a:rPr lang="bs-Latn-BA" sz="2400" dirty="0" err="1" smtClean="0"/>
              <a:t>and</a:t>
            </a:r>
            <a:r>
              <a:rPr lang="bs-Latn-BA" sz="2400" dirty="0" smtClean="0"/>
              <a:t> </a:t>
            </a:r>
            <a:r>
              <a:rPr lang="bs-Latn-BA" sz="2400" dirty="0" err="1" smtClean="0"/>
              <a:t>their</a:t>
            </a:r>
            <a:r>
              <a:rPr lang="bs-Latn-BA" sz="2400" dirty="0" smtClean="0"/>
              <a:t> </a:t>
            </a:r>
            <a:r>
              <a:rPr lang="bs-Latn-BA" sz="2400" dirty="0" err="1" smtClean="0"/>
              <a:t>definitions</a:t>
            </a:r>
            <a:r>
              <a:rPr lang="bs-Latn-BA" sz="2400" dirty="0" smtClean="0"/>
              <a:t> in </a:t>
            </a:r>
            <a:r>
              <a:rPr lang="bs-Latn-BA" sz="2400" dirty="0" err="1" smtClean="0"/>
              <a:t>Bulgarian</a:t>
            </a:r>
            <a:r>
              <a:rPr lang="bs-Latn-BA" sz="2400" dirty="0" smtClean="0"/>
              <a:t>. </a:t>
            </a:r>
            <a:r>
              <a:rPr lang="bs-Latn-BA" sz="2400" dirty="0" err="1" smtClean="0"/>
              <a:t>The</a:t>
            </a:r>
            <a:r>
              <a:rPr lang="bs-Latn-BA" sz="2400" dirty="0" smtClean="0"/>
              <a:t> </a:t>
            </a:r>
            <a:r>
              <a:rPr lang="bs-Latn-BA" sz="2400" dirty="0" err="1" smtClean="0"/>
              <a:t>translation</a:t>
            </a:r>
            <a:r>
              <a:rPr lang="bs-Latn-BA" sz="2400" dirty="0" smtClean="0"/>
              <a:t> </a:t>
            </a:r>
            <a:r>
              <a:rPr lang="bs-Latn-BA" sz="2400" dirty="0" err="1" smtClean="0"/>
              <a:t>of</a:t>
            </a:r>
            <a:r>
              <a:rPr lang="bs-Latn-BA" sz="2400" dirty="0" smtClean="0"/>
              <a:t> </a:t>
            </a:r>
            <a:r>
              <a:rPr lang="bs-Latn-BA" sz="2400" dirty="0" err="1" smtClean="0"/>
              <a:t>terminology</a:t>
            </a:r>
            <a:r>
              <a:rPr lang="bs-Latn-BA" sz="2400" dirty="0" smtClean="0"/>
              <a:t> </a:t>
            </a:r>
            <a:r>
              <a:rPr lang="bs-Latn-BA" sz="2400" dirty="0" err="1" smtClean="0"/>
              <a:t>into</a:t>
            </a:r>
            <a:r>
              <a:rPr lang="bs-Latn-BA" sz="2400" dirty="0" smtClean="0"/>
              <a:t> </a:t>
            </a:r>
            <a:r>
              <a:rPr lang="bs-Latn-BA" sz="2400" dirty="0" err="1" smtClean="0"/>
              <a:t>Bulgarian</a:t>
            </a:r>
            <a:r>
              <a:rPr lang="bs-Latn-BA" sz="2400" dirty="0" smtClean="0"/>
              <a:t> </a:t>
            </a:r>
            <a:r>
              <a:rPr lang="bs-Latn-BA" sz="2400" dirty="0" err="1" smtClean="0"/>
              <a:t>is</a:t>
            </a:r>
            <a:r>
              <a:rPr lang="bs-Latn-BA" sz="2400" dirty="0" smtClean="0"/>
              <a:t> </a:t>
            </a:r>
            <a:r>
              <a:rPr lang="bs-Latn-BA" sz="2400" dirty="0" err="1" smtClean="0"/>
              <a:t>approved</a:t>
            </a:r>
            <a:r>
              <a:rPr lang="bs-Latn-BA" sz="2400" dirty="0" smtClean="0"/>
              <a:t> </a:t>
            </a:r>
            <a:r>
              <a:rPr lang="bs-Latn-BA" sz="2400" dirty="0" err="1" smtClean="0"/>
              <a:t>by</a:t>
            </a:r>
            <a:r>
              <a:rPr lang="bs-Latn-BA" sz="2400" dirty="0" smtClean="0"/>
              <a:t> </a:t>
            </a:r>
            <a:r>
              <a:rPr lang="bs-Latn-BA" sz="2400" dirty="0" err="1" smtClean="0"/>
              <a:t>the</a:t>
            </a:r>
            <a:r>
              <a:rPr lang="bs-Latn-BA" sz="2400" dirty="0" smtClean="0"/>
              <a:t> </a:t>
            </a:r>
            <a:r>
              <a:rPr lang="bs-Latn-BA" sz="2400" b="1" dirty="0" err="1" smtClean="0"/>
              <a:t>Standing</a:t>
            </a:r>
            <a:r>
              <a:rPr lang="bs-Latn-BA" sz="2400" b="1" dirty="0" smtClean="0"/>
              <a:t> </a:t>
            </a:r>
            <a:r>
              <a:rPr lang="bs-Latn-BA" sz="2400" b="1" dirty="0" err="1" smtClean="0"/>
              <a:t>Terminology</a:t>
            </a:r>
            <a:r>
              <a:rPr lang="bs-Latn-BA" sz="2400" b="1" dirty="0" smtClean="0"/>
              <a:t> Group</a:t>
            </a:r>
            <a:r>
              <a:rPr lang="en-US" sz="2400" dirty="0" smtClean="0"/>
              <a:t>.</a:t>
            </a:r>
            <a:r>
              <a:rPr lang="bs-Latn-BA" sz="2400" dirty="0" smtClean="0"/>
              <a:t> </a:t>
            </a:r>
            <a:r>
              <a:rPr lang="bs-Latn-BA" sz="2400" dirty="0" err="1" smtClean="0"/>
              <a:t>The</a:t>
            </a:r>
            <a:r>
              <a:rPr lang="bs-Latn-BA" sz="2400" dirty="0" smtClean="0"/>
              <a:t> </a:t>
            </a:r>
            <a:r>
              <a:rPr lang="bs-Latn-BA" sz="2400" dirty="0" err="1" smtClean="0"/>
              <a:t>main</a:t>
            </a:r>
            <a:r>
              <a:rPr lang="bs-Latn-BA" sz="2400" dirty="0" smtClean="0"/>
              <a:t> </a:t>
            </a:r>
            <a:r>
              <a:rPr lang="bs-Latn-BA" sz="2400" dirty="0" err="1" smtClean="0"/>
              <a:t>task</a:t>
            </a:r>
            <a:r>
              <a:rPr lang="bs-Latn-BA" sz="2400" dirty="0" smtClean="0"/>
              <a:t> </a:t>
            </a:r>
            <a:r>
              <a:rPr lang="bs-Latn-BA" sz="2400" dirty="0" err="1" smtClean="0"/>
              <a:t>of</a:t>
            </a:r>
            <a:r>
              <a:rPr lang="bs-Latn-BA" sz="2400" dirty="0" smtClean="0"/>
              <a:t> </a:t>
            </a:r>
            <a:r>
              <a:rPr lang="bs-Latn-BA" sz="2400" dirty="0" err="1" smtClean="0"/>
              <a:t>this</a:t>
            </a:r>
            <a:r>
              <a:rPr lang="bs-Latn-BA" sz="2400" dirty="0" smtClean="0"/>
              <a:t> Group </a:t>
            </a:r>
            <a:r>
              <a:rPr lang="bs-Latn-BA" sz="2400" dirty="0" err="1" smtClean="0"/>
              <a:t>is</a:t>
            </a:r>
            <a:r>
              <a:rPr lang="bs-Latn-BA" sz="2400" dirty="0" smtClean="0"/>
              <a:t> to </a:t>
            </a:r>
            <a:r>
              <a:rPr lang="bs-Latn-BA" sz="2400" dirty="0" err="1" smtClean="0"/>
              <a:t>update</a:t>
            </a:r>
            <a:r>
              <a:rPr lang="bs-Latn-BA" sz="2400" dirty="0" smtClean="0"/>
              <a:t> </a:t>
            </a:r>
            <a:r>
              <a:rPr lang="bs-Latn-BA" sz="2400" dirty="0" err="1" smtClean="0"/>
              <a:t>and</a:t>
            </a:r>
            <a:r>
              <a:rPr lang="bs-Latn-BA" sz="2400" dirty="0" smtClean="0"/>
              <a:t> </a:t>
            </a:r>
            <a:r>
              <a:rPr lang="bs-Latn-BA" sz="2400" dirty="0" err="1" smtClean="0"/>
              <a:t>approve</a:t>
            </a:r>
            <a:r>
              <a:rPr lang="bs-Latn-BA" sz="2400" dirty="0" smtClean="0"/>
              <a:t> </a:t>
            </a:r>
            <a:r>
              <a:rPr lang="bs-Latn-BA" sz="2400" dirty="0" err="1" smtClean="0"/>
              <a:t>the</a:t>
            </a:r>
            <a:r>
              <a:rPr lang="bs-Latn-BA" sz="2400" dirty="0" smtClean="0"/>
              <a:t> </a:t>
            </a:r>
            <a:r>
              <a:rPr lang="bs-Latn-BA" sz="2400" dirty="0" err="1" smtClean="0"/>
              <a:t>Bulgarian</a:t>
            </a:r>
            <a:r>
              <a:rPr lang="bs-Latn-BA" sz="2400" dirty="0" smtClean="0"/>
              <a:t> </a:t>
            </a:r>
            <a:r>
              <a:rPr lang="bs-Latn-BA" sz="2400" dirty="0" err="1" smtClean="0"/>
              <a:t>translation</a:t>
            </a:r>
            <a:r>
              <a:rPr lang="bs-Latn-BA" sz="2400" dirty="0" smtClean="0"/>
              <a:t> </a:t>
            </a:r>
            <a:r>
              <a:rPr lang="bs-Latn-BA" sz="2400" dirty="0" err="1" smtClean="0"/>
              <a:t>of</a:t>
            </a:r>
            <a:r>
              <a:rPr lang="bs-Latn-BA" sz="2400" dirty="0" smtClean="0"/>
              <a:t> </a:t>
            </a:r>
            <a:r>
              <a:rPr lang="bs-Latn-BA" sz="2400" dirty="0" err="1" smtClean="0"/>
              <a:t>the</a:t>
            </a:r>
            <a:r>
              <a:rPr lang="bs-Latn-BA" sz="2400" dirty="0" smtClean="0"/>
              <a:t> NATO </a:t>
            </a:r>
            <a:r>
              <a:rPr lang="bs-Latn-BA" sz="2400" dirty="0" err="1" smtClean="0"/>
              <a:t>terms</a:t>
            </a:r>
            <a:r>
              <a:rPr lang="bs-Latn-BA" sz="2400" dirty="0" smtClean="0"/>
              <a:t> in AAP-6 </a:t>
            </a:r>
            <a:r>
              <a:rPr lang="bs-Latn-BA" sz="2400" dirty="0" err="1" smtClean="0"/>
              <a:t>and</a:t>
            </a:r>
            <a:r>
              <a:rPr lang="bs-Latn-BA" sz="2400" dirty="0" smtClean="0"/>
              <a:t> AAP-15</a:t>
            </a:r>
            <a:r>
              <a:rPr lang="en-US" sz="2400" dirty="0" smtClean="0"/>
              <a:t>”</a:t>
            </a:r>
          </a:p>
          <a:p>
            <a:pPr marL="0" indent="0">
              <a:buNone/>
            </a:pPr>
            <a:endParaRPr lang="en-US" sz="2400" dirty="0" smtClean="0"/>
          </a:p>
          <a:p>
            <a:r>
              <a:rPr lang="bs-Latn-BA" sz="2800" dirty="0" err="1" smtClean="0"/>
              <a:t>translation</a:t>
            </a:r>
            <a:r>
              <a:rPr lang="bs-Latn-BA" sz="2800" dirty="0" smtClean="0"/>
              <a:t> </a:t>
            </a:r>
            <a:r>
              <a:rPr lang="bs-Latn-BA" sz="2800" dirty="0" err="1" smtClean="0"/>
              <a:t>of</a:t>
            </a:r>
            <a:r>
              <a:rPr lang="bs-Latn-BA" sz="2800" dirty="0" smtClean="0"/>
              <a:t> </a:t>
            </a:r>
            <a:r>
              <a:rPr lang="bs-Latn-BA" sz="2800" dirty="0" err="1" smtClean="0"/>
              <a:t>military</a:t>
            </a:r>
            <a:r>
              <a:rPr lang="bs-Latn-BA" sz="2800" dirty="0" smtClean="0"/>
              <a:t> </a:t>
            </a:r>
            <a:r>
              <a:rPr lang="bs-Latn-BA" sz="2800" dirty="0" err="1" smtClean="0"/>
              <a:t>terms</a:t>
            </a:r>
            <a:endParaRPr lang="en-US" sz="2800" dirty="0" smtClean="0"/>
          </a:p>
          <a:p>
            <a:r>
              <a:rPr lang="en-US" sz="2800" dirty="0" smtClean="0"/>
              <a:t>disagreements </a:t>
            </a:r>
            <a:r>
              <a:rPr lang="en-US" sz="2800" dirty="0"/>
              <a:t>among the </a:t>
            </a:r>
            <a:r>
              <a:rPr lang="en-US" sz="2800" dirty="0" smtClean="0"/>
              <a:t>members of the Group</a:t>
            </a:r>
            <a:endParaRPr lang="en-US" sz="2800" dirty="0"/>
          </a:p>
        </p:txBody>
      </p:sp>
      <p:pic>
        <p:nvPicPr>
          <p:cNvPr id="10" name="Picture Placeholder 9"/>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574" r="20574"/>
          <a:stretch>
            <a:fillRect/>
          </a:stretch>
        </p:blipFill>
        <p:spPr>
          <a:xfrm>
            <a:off x="8003097" y="0"/>
            <a:ext cx="4188903" cy="6821488"/>
          </a:xfrm>
        </p:spPr>
      </p:pic>
      <p:sp>
        <p:nvSpPr>
          <p:cNvPr id="5" name="Slide Number Placeholder 4"/>
          <p:cNvSpPr>
            <a:spLocks noGrp="1"/>
          </p:cNvSpPr>
          <p:nvPr>
            <p:ph type="sldNum" sz="quarter" idx="4294967295"/>
          </p:nvPr>
        </p:nvSpPr>
        <p:spPr>
          <a:xfrm>
            <a:off x="11595100" y="6678613"/>
            <a:ext cx="596900" cy="142875"/>
          </a:xfrm>
        </p:spPr>
        <p:txBody>
          <a:bodyPr/>
          <a:lstStyle/>
          <a:p>
            <a:fld id="{058DB212-BFA2-403F-85EF-DFD3FF6D973A}" type="slidenum">
              <a:rPr lang="en-US" noProof="0" smtClean="0"/>
              <a:pPr/>
              <a:t>17</a:t>
            </a:fld>
            <a:endParaRPr lang="en-US" noProof="0"/>
          </a:p>
        </p:txBody>
      </p:sp>
    </p:spTree>
    <p:extLst>
      <p:ext uri="{BB962C8B-B14F-4D97-AF65-F5344CB8AC3E}">
        <p14:creationId xmlns:p14="http://schemas.microsoft.com/office/powerpoint/2010/main" val="27948049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a:t>NATO English terms: the Bulgarian case</a:t>
            </a:r>
            <a:r>
              <a:rPr lang="en-US" dirty="0"/>
              <a:t/>
            </a:r>
            <a:br>
              <a:rPr lang="en-US" dirty="0"/>
            </a:br>
            <a:endParaRPr lang="en-US" dirty="0"/>
          </a:p>
        </p:txBody>
      </p:sp>
      <p:sp>
        <p:nvSpPr>
          <p:cNvPr id="9" name="Text Placeholder 8"/>
          <p:cNvSpPr>
            <a:spLocks noGrp="1"/>
          </p:cNvSpPr>
          <p:nvPr>
            <p:ph type="body" sz="quarter" idx="12"/>
          </p:nvPr>
        </p:nvSpPr>
        <p:spPr>
          <a:xfrm>
            <a:off x="360363" y="900000"/>
            <a:ext cx="11471275" cy="400766"/>
          </a:xfrm>
        </p:spPr>
        <p:txBody>
          <a:bodyPr/>
          <a:lstStyle/>
          <a:p>
            <a:endParaRPr lang="en-US" dirty="0"/>
          </a:p>
        </p:txBody>
      </p:sp>
      <p:sp>
        <p:nvSpPr>
          <p:cNvPr id="8" name="Content Placeholder 7"/>
          <p:cNvSpPr>
            <a:spLocks noGrp="1"/>
          </p:cNvSpPr>
          <p:nvPr>
            <p:ph idx="1"/>
          </p:nvPr>
        </p:nvSpPr>
        <p:spPr>
          <a:xfrm>
            <a:off x="360000" y="1440000"/>
            <a:ext cx="11473200" cy="4680000"/>
          </a:xfrm>
        </p:spPr>
        <p:txBody>
          <a:bodyPr/>
          <a:lstStyle/>
          <a:p>
            <a:pPr lvl="0"/>
            <a:r>
              <a:rPr lang="bs-Latn-BA" b="1" dirty="0">
                <a:solidFill>
                  <a:schemeClr val="tx1"/>
                </a:solidFill>
              </a:rPr>
              <a:t>Shortening</a:t>
            </a:r>
            <a:endParaRPr lang="en-US" dirty="0">
              <a:solidFill>
                <a:schemeClr val="tx1"/>
              </a:solidFill>
            </a:endParaRPr>
          </a:p>
          <a:p>
            <a:pPr marL="0" indent="0">
              <a:lnSpc>
                <a:spcPct val="100000"/>
              </a:lnSpc>
              <a:spcBef>
                <a:spcPts val="0"/>
              </a:spcBef>
              <a:buNone/>
            </a:pPr>
            <a:r>
              <a:rPr lang="en-US" i="1" dirty="0" smtClean="0">
                <a:solidFill>
                  <a:schemeClr val="tx1"/>
                </a:solidFill>
              </a:rPr>
              <a:t>mopping </a:t>
            </a:r>
            <a:r>
              <a:rPr lang="en-US" i="1" dirty="0">
                <a:solidFill>
                  <a:schemeClr val="tx1"/>
                </a:solidFill>
              </a:rPr>
              <a:t>up</a:t>
            </a:r>
            <a:r>
              <a:rPr lang="bs-Latn-BA" i="1" dirty="0">
                <a:solidFill>
                  <a:schemeClr val="tx1"/>
                </a:solidFill>
              </a:rPr>
              <a:t>: </a:t>
            </a:r>
            <a:r>
              <a:rPr lang="ru-RU" i="1" dirty="0">
                <a:solidFill>
                  <a:schemeClr val="tx1"/>
                </a:solidFill>
              </a:rPr>
              <a:t>военни действия за прочистване </a:t>
            </a:r>
            <a:r>
              <a:rPr lang="bs-Latn-BA" i="1" dirty="0">
                <a:solidFill>
                  <a:schemeClr val="tx1"/>
                </a:solidFill>
                <a:sym typeface="Wingdings" panose="05000000000000000000" pitchFamily="2" charset="2"/>
              </a:rPr>
              <a:t></a:t>
            </a:r>
            <a:r>
              <a:rPr lang="bs-Latn-BA" i="1" dirty="0">
                <a:solidFill>
                  <a:schemeClr val="tx1"/>
                </a:solidFill>
              </a:rPr>
              <a:t> </a:t>
            </a:r>
            <a:r>
              <a:rPr lang="ru-RU" i="1" dirty="0">
                <a:solidFill>
                  <a:schemeClr val="tx1"/>
                </a:solidFill>
              </a:rPr>
              <a:t>прочистване</a:t>
            </a:r>
            <a:r>
              <a:rPr lang="bs-Latn-BA" i="1" dirty="0">
                <a:solidFill>
                  <a:schemeClr val="tx1"/>
                </a:solidFill>
              </a:rPr>
              <a:t>; </a:t>
            </a:r>
            <a:endParaRPr lang="bg-BG" i="1" dirty="0" smtClean="0">
              <a:solidFill>
                <a:schemeClr val="tx1"/>
              </a:solidFill>
            </a:endParaRPr>
          </a:p>
          <a:p>
            <a:pPr marL="0" indent="0">
              <a:lnSpc>
                <a:spcPct val="100000"/>
              </a:lnSpc>
              <a:spcBef>
                <a:spcPts val="0"/>
              </a:spcBef>
              <a:buNone/>
            </a:pPr>
            <a:r>
              <a:rPr lang="en-US" i="1" dirty="0" smtClean="0">
                <a:solidFill>
                  <a:schemeClr val="tx1"/>
                </a:solidFill>
              </a:rPr>
              <a:t>NATO </a:t>
            </a:r>
            <a:r>
              <a:rPr lang="en-US" i="1" dirty="0">
                <a:solidFill>
                  <a:schemeClr val="tx1"/>
                </a:solidFill>
              </a:rPr>
              <a:t>earmarked forces</a:t>
            </a:r>
            <a:r>
              <a:rPr lang="ru-RU" i="1" dirty="0">
                <a:solidFill>
                  <a:schemeClr val="tx1"/>
                </a:solidFill>
              </a:rPr>
              <a:t>: войски, предназначени за предаване в оперативно подчинение на НАТО </a:t>
            </a:r>
            <a:r>
              <a:rPr lang="bs-Latn-BA" i="1" dirty="0">
                <a:solidFill>
                  <a:schemeClr val="tx1"/>
                </a:solidFill>
              </a:rPr>
              <a:t>/</a:t>
            </a:r>
            <a:r>
              <a:rPr lang="ru-RU" i="1" dirty="0">
                <a:solidFill>
                  <a:schemeClr val="tx1"/>
                </a:solidFill>
              </a:rPr>
              <a:t> въоръжени сили, определени да бъдат под командването на НАТО </a:t>
            </a:r>
            <a:r>
              <a:rPr lang="bs-Latn-BA" i="1" dirty="0">
                <a:solidFill>
                  <a:schemeClr val="tx1"/>
                </a:solidFill>
                <a:sym typeface="Wingdings" panose="05000000000000000000" pitchFamily="2" charset="2"/>
              </a:rPr>
              <a:t></a:t>
            </a:r>
            <a:r>
              <a:rPr lang="bs-Latn-BA" i="1" dirty="0">
                <a:solidFill>
                  <a:schemeClr val="tx1"/>
                </a:solidFill>
              </a:rPr>
              <a:t> </a:t>
            </a:r>
            <a:r>
              <a:rPr lang="ru-RU" i="1" dirty="0">
                <a:solidFill>
                  <a:schemeClr val="tx1"/>
                </a:solidFill>
              </a:rPr>
              <a:t>сили, предназначени за НАТО</a:t>
            </a:r>
            <a:r>
              <a:rPr lang="bs-Latn-BA" i="1" dirty="0">
                <a:solidFill>
                  <a:schemeClr val="tx1"/>
                </a:solidFill>
              </a:rPr>
              <a:t>. </a:t>
            </a:r>
            <a:endParaRPr lang="en-US" dirty="0">
              <a:solidFill>
                <a:schemeClr val="tx1"/>
              </a:solidFill>
            </a:endParaRPr>
          </a:p>
          <a:p>
            <a:r>
              <a:rPr lang="bs-Latn-BA" b="1" dirty="0" smtClean="0">
                <a:solidFill>
                  <a:schemeClr val="tx1"/>
                </a:solidFill>
              </a:rPr>
              <a:t>Unification</a:t>
            </a:r>
            <a:endParaRPr lang="en-US" dirty="0">
              <a:solidFill>
                <a:schemeClr val="tx1"/>
              </a:solidFill>
            </a:endParaRPr>
          </a:p>
          <a:p>
            <a:pPr marL="0" indent="0">
              <a:lnSpc>
                <a:spcPct val="100000"/>
              </a:lnSpc>
              <a:spcBef>
                <a:spcPts val="0"/>
              </a:spcBef>
              <a:buNone/>
            </a:pPr>
            <a:r>
              <a:rPr lang="en-GB" i="1" dirty="0" err="1" smtClean="0">
                <a:solidFill>
                  <a:schemeClr val="tx1"/>
                </a:solidFill>
              </a:rPr>
              <a:t>munition</a:t>
            </a:r>
            <a:r>
              <a:rPr lang="en-GB" dirty="0">
                <a:solidFill>
                  <a:schemeClr val="tx1"/>
                </a:solidFill>
              </a:rPr>
              <a:t>: </a:t>
            </a:r>
            <a:r>
              <a:rPr lang="en-GB" i="1" dirty="0">
                <a:solidFill>
                  <a:schemeClr val="tx1"/>
                </a:solidFill>
              </a:rPr>
              <a:t>(</a:t>
            </a:r>
            <a:r>
              <a:rPr lang="en-US" dirty="0" smtClean="0">
                <a:solidFill>
                  <a:schemeClr val="tx1"/>
                </a:solidFill>
              </a:rPr>
              <a:t>originally)</a:t>
            </a:r>
            <a:r>
              <a:rPr lang="en-GB" dirty="0" smtClean="0">
                <a:solidFill>
                  <a:schemeClr val="tx1"/>
                </a:solidFill>
              </a:rPr>
              <a:t>: </a:t>
            </a:r>
            <a:r>
              <a:rPr lang="bg-BG" i="1" dirty="0">
                <a:solidFill>
                  <a:schemeClr val="tx1"/>
                </a:solidFill>
              </a:rPr>
              <a:t>боеприпас, средство за поражение, военно имущество</a:t>
            </a:r>
            <a:r>
              <a:rPr lang="en-GB" i="1" dirty="0">
                <a:solidFill>
                  <a:schemeClr val="tx1"/>
                </a:solidFill>
              </a:rPr>
              <a:t>)</a:t>
            </a:r>
            <a:r>
              <a:rPr lang="ru-RU" i="1" dirty="0">
                <a:solidFill>
                  <a:schemeClr val="tx1"/>
                </a:solidFill>
                <a:sym typeface="Wingdings" panose="05000000000000000000" pitchFamily="2" charset="2"/>
              </a:rPr>
              <a:t></a:t>
            </a:r>
            <a:r>
              <a:rPr lang="ru-RU" i="1" dirty="0">
                <a:solidFill>
                  <a:schemeClr val="tx1"/>
                </a:solidFill>
              </a:rPr>
              <a:t> боен </a:t>
            </a:r>
            <a:r>
              <a:rPr lang="ru-RU" i="1" dirty="0" smtClean="0">
                <a:solidFill>
                  <a:schemeClr val="tx1"/>
                </a:solidFill>
              </a:rPr>
              <a:t>припа</a:t>
            </a:r>
            <a:r>
              <a:rPr lang="bg-BG" i="1" dirty="0" smtClean="0">
                <a:solidFill>
                  <a:schemeClr val="tx1"/>
                </a:solidFill>
              </a:rPr>
              <a:t>с</a:t>
            </a:r>
            <a:endParaRPr lang="en-US" i="1" dirty="0" smtClean="0">
              <a:solidFill>
                <a:schemeClr val="tx1"/>
              </a:solidFill>
            </a:endParaRPr>
          </a:p>
          <a:p>
            <a:pPr marL="0" indent="0">
              <a:lnSpc>
                <a:spcPct val="100000"/>
              </a:lnSpc>
              <a:spcBef>
                <a:spcPts val="0"/>
              </a:spcBef>
              <a:buNone/>
            </a:pPr>
            <a:r>
              <a:rPr lang="en-US" i="1" dirty="0" smtClean="0">
                <a:solidFill>
                  <a:schemeClr val="tx1"/>
                </a:solidFill>
              </a:rPr>
              <a:t>forces</a:t>
            </a:r>
            <a:r>
              <a:rPr lang="en-GB" dirty="0">
                <a:solidFill>
                  <a:schemeClr val="tx1"/>
                </a:solidFill>
              </a:rPr>
              <a:t>: </a:t>
            </a:r>
            <a:r>
              <a:rPr lang="en-GB" i="1" dirty="0">
                <a:solidFill>
                  <a:schemeClr val="tx1"/>
                </a:solidFill>
              </a:rPr>
              <a:t>(</a:t>
            </a:r>
            <a:r>
              <a:rPr lang="en-US" dirty="0">
                <a:solidFill>
                  <a:schemeClr val="tx1"/>
                </a:solidFill>
              </a:rPr>
              <a:t>originally</a:t>
            </a:r>
            <a:r>
              <a:rPr lang="en-GB" dirty="0">
                <a:solidFill>
                  <a:schemeClr val="tx1"/>
                </a:solidFill>
              </a:rPr>
              <a:t>: </a:t>
            </a:r>
            <a:r>
              <a:rPr lang="bg-BG" i="1" dirty="0">
                <a:solidFill>
                  <a:schemeClr val="tx1"/>
                </a:solidFill>
              </a:rPr>
              <a:t>войска</a:t>
            </a:r>
            <a:r>
              <a:rPr lang="bg-BG" dirty="0">
                <a:solidFill>
                  <a:schemeClr val="tx1"/>
                </a:solidFill>
              </a:rPr>
              <a:t>) </a:t>
            </a:r>
            <a:r>
              <a:rPr lang="ru-RU" i="1" dirty="0">
                <a:solidFill>
                  <a:schemeClr val="tx1"/>
                </a:solidFill>
                <a:sym typeface="Wingdings" panose="05000000000000000000" pitchFamily="2" charset="2"/>
              </a:rPr>
              <a:t></a:t>
            </a:r>
            <a:r>
              <a:rPr lang="ru-RU" i="1" dirty="0">
                <a:solidFill>
                  <a:schemeClr val="tx1"/>
                </a:solidFill>
              </a:rPr>
              <a:t> </a:t>
            </a:r>
            <a:r>
              <a:rPr lang="ru-RU" dirty="0">
                <a:solidFill>
                  <a:schemeClr val="tx1"/>
                </a:solidFill>
              </a:rPr>
              <a:t> </a:t>
            </a:r>
            <a:r>
              <a:rPr lang="ru-RU" i="1" dirty="0">
                <a:solidFill>
                  <a:schemeClr val="tx1"/>
                </a:solidFill>
              </a:rPr>
              <a:t>сили</a:t>
            </a:r>
            <a:r>
              <a:rPr lang="en-GB" i="1" dirty="0">
                <a:solidFill>
                  <a:schemeClr val="tx1"/>
                </a:solidFill>
              </a:rPr>
              <a:t>; </a:t>
            </a:r>
            <a:r>
              <a:rPr lang="en-US" i="1" dirty="0">
                <a:solidFill>
                  <a:schemeClr val="tx1"/>
                </a:solidFill>
              </a:rPr>
              <a:t>landing forces</a:t>
            </a:r>
            <a:r>
              <a:rPr lang="en-GB" i="1" dirty="0">
                <a:solidFill>
                  <a:schemeClr val="tx1"/>
                </a:solidFill>
              </a:rPr>
              <a:t>: (</a:t>
            </a:r>
            <a:r>
              <a:rPr lang="en-US" dirty="0">
                <a:solidFill>
                  <a:schemeClr val="tx1"/>
                </a:solidFill>
              </a:rPr>
              <a:t>originally</a:t>
            </a:r>
            <a:r>
              <a:rPr lang="en-GB" i="1" dirty="0">
                <a:solidFill>
                  <a:schemeClr val="tx1"/>
                </a:solidFill>
              </a:rPr>
              <a:t>: </a:t>
            </a:r>
            <a:r>
              <a:rPr lang="bs-Latn-BA" i="1" dirty="0">
                <a:solidFill>
                  <a:schemeClr val="tx1"/>
                </a:solidFill>
              </a:rPr>
              <a:t>десантно </a:t>
            </a:r>
            <a:r>
              <a:rPr lang="bg-BG" i="1" dirty="0">
                <a:solidFill>
                  <a:schemeClr val="tx1"/>
                </a:solidFill>
              </a:rPr>
              <a:t>съединение) </a:t>
            </a:r>
            <a:r>
              <a:rPr lang="ru-RU" i="1" dirty="0">
                <a:solidFill>
                  <a:schemeClr val="tx1"/>
                </a:solidFill>
                <a:sym typeface="Wingdings" panose="05000000000000000000" pitchFamily="2" charset="2"/>
              </a:rPr>
              <a:t></a:t>
            </a:r>
            <a:r>
              <a:rPr lang="ru-RU" i="1" dirty="0">
                <a:solidFill>
                  <a:schemeClr val="tx1"/>
                </a:solidFill>
              </a:rPr>
              <a:t> десантни сили</a:t>
            </a:r>
            <a:endParaRPr lang="en-US" dirty="0">
              <a:solidFill>
                <a:schemeClr val="tx1"/>
              </a:solidFill>
            </a:endParaRPr>
          </a:p>
          <a:p>
            <a:pPr marL="0" indent="0">
              <a:lnSpc>
                <a:spcPct val="100000"/>
              </a:lnSpc>
              <a:spcBef>
                <a:spcPts val="0"/>
              </a:spcBef>
              <a:buNone/>
            </a:pPr>
            <a:r>
              <a:rPr lang="en-US" i="1" dirty="0">
                <a:solidFill>
                  <a:schemeClr val="tx1"/>
                </a:solidFill>
              </a:rPr>
              <a:t>chain of command</a:t>
            </a:r>
            <a:r>
              <a:rPr lang="bs-Latn-BA" dirty="0">
                <a:solidFill>
                  <a:schemeClr val="tx1"/>
                </a:solidFill>
              </a:rPr>
              <a:t>: </a:t>
            </a:r>
            <a:r>
              <a:rPr lang="bs-Latn-BA" i="1" dirty="0">
                <a:solidFill>
                  <a:schemeClr val="tx1"/>
                </a:solidFill>
              </a:rPr>
              <a:t>(</a:t>
            </a:r>
            <a:r>
              <a:rPr lang="en-US" dirty="0">
                <a:solidFill>
                  <a:schemeClr val="tx1"/>
                </a:solidFill>
              </a:rPr>
              <a:t>originally</a:t>
            </a:r>
            <a:r>
              <a:rPr lang="bs-Latn-BA" dirty="0">
                <a:solidFill>
                  <a:schemeClr val="tx1"/>
                </a:solidFill>
              </a:rPr>
              <a:t>: </a:t>
            </a:r>
            <a:r>
              <a:rPr lang="ru-RU" i="1" dirty="0">
                <a:solidFill>
                  <a:schemeClr val="tx1"/>
                </a:solidFill>
              </a:rPr>
              <a:t>ред на подчинение</a:t>
            </a:r>
            <a:r>
              <a:rPr lang="bs-Latn-BA" i="1" dirty="0">
                <a:solidFill>
                  <a:schemeClr val="tx1"/>
                </a:solidFill>
              </a:rPr>
              <a:t>, команд</a:t>
            </a:r>
            <a:r>
              <a:rPr lang="bg-BG" i="1" dirty="0">
                <a:solidFill>
                  <a:schemeClr val="tx1"/>
                </a:solidFill>
              </a:rPr>
              <a:t>е</a:t>
            </a:r>
            <a:r>
              <a:rPr lang="bs-Latn-BA" i="1" dirty="0">
                <a:solidFill>
                  <a:schemeClr val="tx1"/>
                </a:solidFill>
              </a:rPr>
              <a:t>н</a:t>
            </a:r>
            <a:r>
              <a:rPr lang="bg-BG" i="1" dirty="0">
                <a:solidFill>
                  <a:schemeClr val="tx1"/>
                </a:solidFill>
              </a:rPr>
              <a:t> ред) </a:t>
            </a:r>
            <a:r>
              <a:rPr lang="ru-RU" i="1" dirty="0">
                <a:solidFill>
                  <a:schemeClr val="tx1"/>
                </a:solidFill>
                <a:sym typeface="Wingdings" panose="05000000000000000000" pitchFamily="2" charset="2"/>
              </a:rPr>
              <a:t></a:t>
            </a:r>
            <a:r>
              <a:rPr lang="ru-RU" i="1" dirty="0">
                <a:solidFill>
                  <a:schemeClr val="tx1"/>
                </a:solidFill>
              </a:rPr>
              <a:t> </a:t>
            </a:r>
            <a:r>
              <a:rPr lang="bs-Latn-BA" i="1" dirty="0">
                <a:solidFill>
                  <a:schemeClr val="tx1"/>
                </a:solidFill>
              </a:rPr>
              <a:t> командна</a:t>
            </a:r>
            <a:r>
              <a:rPr lang="bs-Latn-BA" dirty="0">
                <a:solidFill>
                  <a:schemeClr val="tx1"/>
                </a:solidFill>
              </a:rPr>
              <a:t> </a:t>
            </a:r>
            <a:r>
              <a:rPr lang="bs-Latn-BA" i="1" dirty="0">
                <a:solidFill>
                  <a:schemeClr val="tx1"/>
                </a:solidFill>
              </a:rPr>
              <a:t>верига</a:t>
            </a:r>
            <a:endParaRPr lang="en-US" dirty="0">
              <a:solidFill>
                <a:schemeClr val="tx1"/>
              </a:solidFill>
            </a:endParaRPr>
          </a:p>
          <a:p>
            <a:pPr marL="0" indent="0">
              <a:lnSpc>
                <a:spcPct val="100000"/>
              </a:lnSpc>
              <a:spcBef>
                <a:spcPts val="0"/>
              </a:spcBef>
              <a:buNone/>
            </a:pPr>
            <a:r>
              <a:rPr lang="en-US" i="1" dirty="0">
                <a:solidFill>
                  <a:schemeClr val="tx1"/>
                </a:solidFill>
              </a:rPr>
              <a:t>commander</a:t>
            </a:r>
            <a:r>
              <a:rPr lang="bg-BG" dirty="0">
                <a:solidFill>
                  <a:schemeClr val="tx1"/>
                </a:solidFill>
              </a:rPr>
              <a:t>: </a:t>
            </a:r>
            <a:r>
              <a:rPr lang="bs-Latn-BA" i="1" dirty="0">
                <a:solidFill>
                  <a:schemeClr val="tx1"/>
                </a:solidFill>
              </a:rPr>
              <a:t>(</a:t>
            </a:r>
            <a:r>
              <a:rPr lang="en-US" dirty="0">
                <a:solidFill>
                  <a:schemeClr val="tx1"/>
                </a:solidFill>
              </a:rPr>
              <a:t>originally</a:t>
            </a:r>
            <a:r>
              <a:rPr lang="bs-Latn-BA" dirty="0">
                <a:solidFill>
                  <a:schemeClr val="tx1"/>
                </a:solidFill>
              </a:rPr>
              <a:t>: </a:t>
            </a:r>
            <a:r>
              <a:rPr lang="bs-Latn-BA" i="1" dirty="0">
                <a:solidFill>
                  <a:schemeClr val="tx1"/>
                </a:solidFill>
              </a:rPr>
              <a:t>командващ) </a:t>
            </a:r>
            <a:r>
              <a:rPr lang="ru-RU" i="1" dirty="0">
                <a:solidFill>
                  <a:schemeClr val="tx1"/>
                </a:solidFill>
                <a:sym typeface="Wingdings" panose="05000000000000000000" pitchFamily="2" charset="2"/>
              </a:rPr>
              <a:t></a:t>
            </a:r>
            <a:r>
              <a:rPr lang="ru-RU" i="1" dirty="0">
                <a:solidFill>
                  <a:schemeClr val="tx1"/>
                </a:solidFill>
              </a:rPr>
              <a:t> </a:t>
            </a:r>
            <a:r>
              <a:rPr lang="bs-Latn-BA" i="1" dirty="0">
                <a:solidFill>
                  <a:schemeClr val="tx1"/>
                </a:solidFill>
              </a:rPr>
              <a:t>командир</a:t>
            </a:r>
            <a:r>
              <a:rPr lang="bs-Latn-BA" dirty="0">
                <a:solidFill>
                  <a:schemeClr val="tx1"/>
                </a:solidFill>
              </a:rPr>
              <a:t>; </a:t>
            </a:r>
            <a:r>
              <a:rPr lang="en-US" i="1" dirty="0">
                <a:solidFill>
                  <a:schemeClr val="tx1"/>
                </a:solidFill>
              </a:rPr>
              <a:t>NATO commander</a:t>
            </a:r>
            <a:r>
              <a:rPr lang="bg-BG" i="1" dirty="0">
                <a:solidFill>
                  <a:schemeClr val="tx1"/>
                </a:solidFill>
              </a:rPr>
              <a:t>: </a:t>
            </a:r>
            <a:r>
              <a:rPr lang="bs-Latn-BA" i="1" dirty="0">
                <a:solidFill>
                  <a:schemeClr val="tx1"/>
                </a:solidFill>
              </a:rPr>
              <a:t>командир</a:t>
            </a:r>
            <a:r>
              <a:rPr lang="bs-Latn-BA" b="1" dirty="0">
                <a:solidFill>
                  <a:schemeClr val="tx1"/>
                </a:solidFill>
              </a:rPr>
              <a:t> </a:t>
            </a:r>
            <a:r>
              <a:rPr lang="bs-Latn-BA" i="1" dirty="0">
                <a:solidFill>
                  <a:schemeClr val="tx1"/>
                </a:solidFill>
              </a:rPr>
              <a:t>от НАТО; </a:t>
            </a:r>
            <a:r>
              <a:rPr lang="bg-BG" dirty="0">
                <a:solidFill>
                  <a:schemeClr val="tx1"/>
                </a:solidFill>
              </a:rPr>
              <a:t>BUT</a:t>
            </a:r>
            <a:r>
              <a:rPr lang="bs-Latn-BA" dirty="0">
                <a:solidFill>
                  <a:schemeClr val="tx1"/>
                </a:solidFill>
              </a:rPr>
              <a:t>:</a:t>
            </a:r>
            <a:r>
              <a:rPr lang="bs-Latn-BA" i="1" dirty="0">
                <a:solidFill>
                  <a:schemeClr val="tx1"/>
                </a:solidFill>
              </a:rPr>
              <a:t> </a:t>
            </a:r>
            <a:r>
              <a:rPr lang="en-US" i="1" dirty="0">
                <a:solidFill>
                  <a:schemeClr val="tx1"/>
                </a:solidFill>
              </a:rPr>
              <a:t>NATO strategic commander</a:t>
            </a:r>
            <a:r>
              <a:rPr lang="bs-Latn-BA" i="1" dirty="0">
                <a:solidFill>
                  <a:schemeClr val="tx1"/>
                </a:solidFill>
              </a:rPr>
              <a:t>: стратегически </a:t>
            </a:r>
            <a:r>
              <a:rPr lang="bs-Latn-BA" b="1" i="1" dirty="0">
                <a:solidFill>
                  <a:schemeClr val="tx1"/>
                </a:solidFill>
              </a:rPr>
              <a:t>командващ</a:t>
            </a:r>
            <a:r>
              <a:rPr lang="bs-Latn-BA" i="1" dirty="0">
                <a:solidFill>
                  <a:schemeClr val="tx1"/>
                </a:solidFill>
              </a:rPr>
              <a:t> на НАТО</a:t>
            </a:r>
            <a:endParaRPr lang="en-US" dirty="0">
              <a:solidFill>
                <a:schemeClr val="tx1"/>
              </a:solidFill>
            </a:endParaRPr>
          </a:p>
          <a:p>
            <a:pPr marL="0" indent="0">
              <a:lnSpc>
                <a:spcPct val="100000"/>
              </a:lnSpc>
              <a:spcBef>
                <a:spcPts val="0"/>
              </a:spcBef>
              <a:buNone/>
            </a:pPr>
            <a:r>
              <a:rPr lang="en-US" i="1" dirty="0" smtClean="0">
                <a:solidFill>
                  <a:schemeClr val="tx1"/>
                </a:solidFill>
              </a:rPr>
              <a:t>organization</a:t>
            </a:r>
            <a:r>
              <a:rPr lang="en-US" dirty="0">
                <a:solidFill>
                  <a:schemeClr val="tx1"/>
                </a:solidFill>
              </a:rPr>
              <a:t>: </a:t>
            </a:r>
            <a:r>
              <a:rPr lang="en-GB" i="1" dirty="0">
                <a:solidFill>
                  <a:schemeClr val="tx1"/>
                </a:solidFill>
              </a:rPr>
              <a:t>(</a:t>
            </a:r>
            <a:r>
              <a:rPr lang="en-US" dirty="0">
                <a:solidFill>
                  <a:schemeClr val="tx1"/>
                </a:solidFill>
              </a:rPr>
              <a:t>originally</a:t>
            </a:r>
            <a:r>
              <a:rPr lang="en-GB" dirty="0">
                <a:solidFill>
                  <a:schemeClr val="tx1"/>
                </a:solidFill>
              </a:rPr>
              <a:t>: </a:t>
            </a:r>
            <a:r>
              <a:rPr lang="ru-RU" i="1" dirty="0">
                <a:solidFill>
                  <a:schemeClr val="tx1"/>
                </a:solidFill>
              </a:rPr>
              <a:t>организация</a:t>
            </a:r>
            <a:r>
              <a:rPr lang="en-GB" i="1" dirty="0">
                <a:solidFill>
                  <a:schemeClr val="tx1"/>
                </a:solidFill>
              </a:rPr>
              <a:t>) </a:t>
            </a:r>
            <a:r>
              <a:rPr lang="ru-RU" i="1" dirty="0">
                <a:solidFill>
                  <a:schemeClr val="tx1"/>
                </a:solidFill>
                <a:sym typeface="Wingdings" panose="05000000000000000000" pitchFamily="2" charset="2"/>
              </a:rPr>
              <a:t></a:t>
            </a:r>
            <a:r>
              <a:rPr lang="ru-RU" i="1" dirty="0">
                <a:solidFill>
                  <a:schemeClr val="tx1"/>
                </a:solidFill>
              </a:rPr>
              <a:t> структура</a:t>
            </a:r>
            <a:endParaRPr lang="en-US" dirty="0">
              <a:solidFill>
                <a:schemeClr val="tx1"/>
              </a:solidFill>
            </a:endParaRPr>
          </a:p>
          <a:p>
            <a:pPr marL="0" indent="0">
              <a:lnSpc>
                <a:spcPct val="100000"/>
              </a:lnSpc>
              <a:spcBef>
                <a:spcPts val="0"/>
              </a:spcBef>
              <a:buNone/>
            </a:pPr>
            <a:r>
              <a:rPr lang="en-US" i="1" dirty="0" smtClean="0">
                <a:solidFill>
                  <a:schemeClr val="tx1"/>
                </a:solidFill>
              </a:rPr>
              <a:t>collateral </a:t>
            </a:r>
            <a:r>
              <a:rPr lang="en-US" i="1" dirty="0">
                <a:solidFill>
                  <a:schemeClr val="tx1"/>
                </a:solidFill>
              </a:rPr>
              <a:t>damage</a:t>
            </a:r>
            <a:r>
              <a:rPr lang="bs-Latn-BA" i="1" dirty="0">
                <a:solidFill>
                  <a:schemeClr val="tx1"/>
                </a:solidFill>
              </a:rPr>
              <a:t>: </a:t>
            </a:r>
            <a:r>
              <a:rPr lang="en-GB" i="1" dirty="0">
                <a:solidFill>
                  <a:schemeClr val="tx1"/>
                </a:solidFill>
              </a:rPr>
              <a:t>(</a:t>
            </a:r>
            <a:r>
              <a:rPr lang="en-US" dirty="0">
                <a:solidFill>
                  <a:schemeClr val="tx1"/>
                </a:solidFill>
              </a:rPr>
              <a:t>originally</a:t>
            </a:r>
            <a:r>
              <a:rPr lang="bs-Latn-BA" i="1" dirty="0">
                <a:solidFill>
                  <a:schemeClr val="tx1"/>
                </a:solidFill>
              </a:rPr>
              <a:t> косвени щети) </a:t>
            </a:r>
            <a:r>
              <a:rPr lang="bs-Latn-BA" i="1" dirty="0">
                <a:solidFill>
                  <a:schemeClr val="tx1"/>
                </a:solidFill>
                <a:sym typeface="Wingdings" panose="05000000000000000000" pitchFamily="2" charset="2"/>
              </a:rPr>
              <a:t></a:t>
            </a:r>
            <a:r>
              <a:rPr lang="bs-Latn-BA" i="1" dirty="0">
                <a:solidFill>
                  <a:schemeClr val="tx1"/>
                </a:solidFill>
              </a:rPr>
              <a:t> съпътстващи </a:t>
            </a:r>
            <a:r>
              <a:rPr lang="bs-Latn-BA" i="1" dirty="0" smtClean="0">
                <a:solidFill>
                  <a:schemeClr val="tx1"/>
                </a:solidFill>
              </a:rPr>
              <a:t>загуби</a:t>
            </a:r>
            <a:endParaRPr lang="bg-BG" i="1" dirty="0" smtClean="0">
              <a:solidFill>
                <a:schemeClr val="tx1"/>
              </a:solidFill>
            </a:endParaRPr>
          </a:p>
          <a:p>
            <a:pPr lvl="0"/>
            <a:r>
              <a:rPr lang="ru-RU" b="1" dirty="0">
                <a:solidFill>
                  <a:schemeClr val="tx1"/>
                </a:solidFill>
              </a:rPr>
              <a:t>Bulgarian term</a:t>
            </a:r>
            <a:r>
              <a:rPr lang="en-US" b="1" dirty="0">
                <a:solidFill>
                  <a:schemeClr val="tx1"/>
                </a:solidFill>
              </a:rPr>
              <a:t>s with English constituents</a:t>
            </a:r>
          </a:p>
          <a:p>
            <a:pPr marL="0" indent="0">
              <a:lnSpc>
                <a:spcPct val="100000"/>
              </a:lnSpc>
              <a:spcBef>
                <a:spcPts val="0"/>
              </a:spcBef>
              <a:buNone/>
            </a:pPr>
            <a:r>
              <a:rPr lang="en-US" i="1" dirty="0" smtClean="0">
                <a:solidFill>
                  <a:schemeClr val="tx1"/>
                </a:solidFill>
              </a:rPr>
              <a:t>NATO </a:t>
            </a:r>
            <a:r>
              <a:rPr lang="en-US" i="1" dirty="0">
                <a:solidFill>
                  <a:schemeClr val="tx1"/>
                </a:solidFill>
              </a:rPr>
              <a:t>off</a:t>
            </a:r>
            <a:r>
              <a:rPr lang="ru-RU" i="1" dirty="0">
                <a:solidFill>
                  <a:schemeClr val="tx1"/>
                </a:solidFill>
              </a:rPr>
              <a:t>-</a:t>
            </a:r>
            <a:r>
              <a:rPr lang="en-US" i="1" dirty="0">
                <a:solidFill>
                  <a:schemeClr val="tx1"/>
                </a:solidFill>
              </a:rPr>
              <a:t>the</a:t>
            </a:r>
            <a:r>
              <a:rPr lang="ru-RU" i="1" dirty="0">
                <a:solidFill>
                  <a:schemeClr val="tx1"/>
                </a:solidFill>
              </a:rPr>
              <a:t>-</a:t>
            </a:r>
            <a:r>
              <a:rPr lang="en-US" i="1" dirty="0">
                <a:solidFill>
                  <a:schemeClr val="tx1"/>
                </a:solidFill>
              </a:rPr>
              <a:t>shelf</a:t>
            </a:r>
            <a:r>
              <a:rPr lang="bs-Latn-BA" dirty="0">
                <a:solidFill>
                  <a:schemeClr val="tx1"/>
                </a:solidFill>
              </a:rPr>
              <a:t>: </a:t>
            </a:r>
            <a:r>
              <a:rPr lang="ru-RU" i="1" dirty="0">
                <a:solidFill>
                  <a:schemeClr val="tx1"/>
                </a:solidFill>
              </a:rPr>
              <a:t>(</a:t>
            </a:r>
            <a:r>
              <a:rPr lang="en-US" dirty="0">
                <a:solidFill>
                  <a:schemeClr val="tx1"/>
                </a:solidFill>
              </a:rPr>
              <a:t>originally</a:t>
            </a:r>
            <a:r>
              <a:rPr lang="ru-RU" dirty="0">
                <a:solidFill>
                  <a:schemeClr val="tx1"/>
                </a:solidFill>
              </a:rPr>
              <a:t>: разработен </a:t>
            </a:r>
            <a:r>
              <a:rPr lang="ru-RU" i="1" dirty="0">
                <a:solidFill>
                  <a:schemeClr val="tx1"/>
                </a:solidFill>
              </a:rPr>
              <a:t>(съществуващ) продукт на НАТО</a:t>
            </a:r>
            <a:r>
              <a:rPr lang="bs-Latn-BA" i="1" dirty="0">
                <a:solidFill>
                  <a:schemeClr val="tx1"/>
                </a:solidFill>
              </a:rPr>
              <a:t> /</a:t>
            </a:r>
            <a:r>
              <a:rPr lang="ru-RU" i="1" dirty="0">
                <a:solidFill>
                  <a:schemeClr val="tx1"/>
                </a:solidFill>
              </a:rPr>
              <a:t> наличен в НАТО</a:t>
            </a:r>
            <a:r>
              <a:rPr lang="bs-Latn-BA" dirty="0">
                <a:solidFill>
                  <a:schemeClr val="tx1"/>
                </a:solidFill>
              </a:rPr>
              <a:t>) </a:t>
            </a:r>
            <a:r>
              <a:rPr lang="bs-Latn-BA" dirty="0">
                <a:solidFill>
                  <a:schemeClr val="tx1"/>
                </a:solidFill>
                <a:sym typeface="Wingdings" panose="05000000000000000000" pitchFamily="2" charset="2"/>
              </a:rPr>
              <a:t></a:t>
            </a:r>
            <a:r>
              <a:rPr lang="ru-RU" dirty="0">
                <a:solidFill>
                  <a:schemeClr val="tx1"/>
                </a:solidFill>
              </a:rPr>
              <a:t>“</a:t>
            </a:r>
            <a:r>
              <a:rPr lang="en-US" i="1" dirty="0">
                <a:solidFill>
                  <a:schemeClr val="tx1"/>
                </a:solidFill>
              </a:rPr>
              <a:t>off</a:t>
            </a:r>
            <a:r>
              <a:rPr lang="ru-RU" i="1" dirty="0">
                <a:solidFill>
                  <a:schemeClr val="tx1"/>
                </a:solidFill>
              </a:rPr>
              <a:t>-</a:t>
            </a:r>
            <a:r>
              <a:rPr lang="en-US" i="1" dirty="0">
                <a:solidFill>
                  <a:schemeClr val="tx1"/>
                </a:solidFill>
              </a:rPr>
              <a:t>the</a:t>
            </a:r>
            <a:r>
              <a:rPr lang="ru-RU" i="1" dirty="0">
                <a:solidFill>
                  <a:schemeClr val="tx1"/>
                </a:solidFill>
              </a:rPr>
              <a:t>-</a:t>
            </a:r>
            <a:r>
              <a:rPr lang="en-US" i="1" dirty="0">
                <a:solidFill>
                  <a:schemeClr val="tx1"/>
                </a:solidFill>
              </a:rPr>
              <a:t>shelf</a:t>
            </a:r>
            <a:r>
              <a:rPr lang="ru-RU" i="1" dirty="0">
                <a:solidFill>
                  <a:schemeClr val="tx1"/>
                </a:solidFill>
              </a:rPr>
              <a:t>” продукт по стандартите на НАТО</a:t>
            </a:r>
            <a:r>
              <a:rPr lang="ru-RU" dirty="0">
                <a:solidFill>
                  <a:schemeClr val="tx1"/>
                </a:solidFill>
              </a:rPr>
              <a:t> </a:t>
            </a:r>
            <a:endParaRPr lang="en-US" dirty="0">
              <a:solidFill>
                <a:schemeClr val="tx1"/>
              </a:solidFill>
            </a:endParaRPr>
          </a:p>
          <a:p>
            <a:pPr marL="0" indent="0">
              <a:lnSpc>
                <a:spcPct val="100000"/>
              </a:lnSpc>
              <a:spcBef>
                <a:spcPts val="0"/>
              </a:spcBef>
              <a:buNone/>
            </a:pPr>
            <a:r>
              <a:rPr lang="en-US" i="1" dirty="0">
                <a:solidFill>
                  <a:schemeClr val="tx1"/>
                </a:solidFill>
              </a:rPr>
              <a:t>NATO </a:t>
            </a:r>
            <a:r>
              <a:rPr lang="en-US" i="1" dirty="0" err="1">
                <a:solidFill>
                  <a:schemeClr val="tx1"/>
                </a:solidFill>
              </a:rPr>
              <a:t>standardisation</a:t>
            </a:r>
            <a:r>
              <a:rPr lang="en-US" i="1" dirty="0">
                <a:solidFill>
                  <a:schemeClr val="tx1"/>
                </a:solidFill>
              </a:rPr>
              <a:t> agreement</a:t>
            </a:r>
            <a:r>
              <a:rPr lang="bs-Latn-BA" i="1" dirty="0">
                <a:solidFill>
                  <a:schemeClr val="tx1"/>
                </a:solidFill>
              </a:rPr>
              <a:t>: </a:t>
            </a:r>
            <a:r>
              <a:rPr lang="ru-RU" i="1" dirty="0">
                <a:solidFill>
                  <a:schemeClr val="tx1"/>
                </a:solidFill>
              </a:rPr>
              <a:t>стандартизационно споразумение на НАТО (</a:t>
            </a:r>
            <a:r>
              <a:rPr lang="en-US" i="1" dirty="0">
                <a:solidFill>
                  <a:schemeClr val="tx1"/>
                </a:solidFill>
              </a:rPr>
              <a:t>STANAG</a:t>
            </a:r>
            <a:r>
              <a:rPr lang="ru-RU" i="1" dirty="0">
                <a:solidFill>
                  <a:schemeClr val="tx1"/>
                </a:solidFill>
              </a:rPr>
              <a:t>)</a:t>
            </a:r>
            <a:endParaRPr lang="en-US" dirty="0">
              <a:solidFill>
                <a:schemeClr val="tx1"/>
              </a:solidFill>
            </a:endParaRPr>
          </a:p>
          <a:p>
            <a:pPr marL="0" indent="0">
              <a:lnSpc>
                <a:spcPct val="100000"/>
              </a:lnSpc>
              <a:spcBef>
                <a:spcPts val="0"/>
              </a:spcBef>
              <a:buNone/>
            </a:pPr>
            <a:r>
              <a:rPr lang="en-US" i="1" dirty="0">
                <a:solidFill>
                  <a:schemeClr val="tx1"/>
                </a:solidFill>
              </a:rPr>
              <a:t>G-hour: </a:t>
            </a:r>
            <a:r>
              <a:rPr lang="en-US" i="1" dirty="0" err="1">
                <a:solidFill>
                  <a:schemeClr val="tx1"/>
                </a:solidFill>
              </a:rPr>
              <a:t>часът</a:t>
            </a:r>
            <a:r>
              <a:rPr lang="en-US" i="1" dirty="0">
                <a:solidFill>
                  <a:schemeClr val="tx1"/>
                </a:solidFill>
              </a:rPr>
              <a:t> „G”</a:t>
            </a:r>
            <a:endParaRPr lang="en-US" dirty="0">
              <a:solidFill>
                <a:schemeClr val="tx1"/>
              </a:solidFill>
            </a:endParaRPr>
          </a:p>
          <a:p>
            <a:pPr marL="0" indent="0">
              <a:lnSpc>
                <a:spcPct val="100000"/>
              </a:lnSpc>
              <a:spcBef>
                <a:spcPts val="0"/>
              </a:spcBef>
              <a:buNone/>
            </a:pPr>
            <a:endParaRPr lang="en-US" dirty="0"/>
          </a:p>
        </p:txBody>
      </p:sp>
      <p:sp>
        <p:nvSpPr>
          <p:cNvPr id="6" name="Slide Number Placeholder 5"/>
          <p:cNvSpPr>
            <a:spLocks noGrp="1"/>
          </p:cNvSpPr>
          <p:nvPr>
            <p:ph type="sldNum" sz="quarter" idx="4294967295"/>
          </p:nvPr>
        </p:nvSpPr>
        <p:spPr>
          <a:xfrm>
            <a:off x="11595100" y="6678613"/>
            <a:ext cx="596900" cy="142875"/>
          </a:xfrm>
        </p:spPr>
        <p:txBody>
          <a:bodyPr/>
          <a:lstStyle/>
          <a:p>
            <a:fld id="{058DB212-BFA2-403F-85EF-DFD3FF6D973A}" type="slidenum">
              <a:rPr lang="en-US" noProof="0" smtClean="0"/>
              <a:pPr/>
              <a:t>18</a:t>
            </a:fld>
            <a:endParaRPr lang="en-US" noProof="0"/>
          </a:p>
        </p:txBody>
      </p:sp>
    </p:spTree>
    <p:extLst>
      <p:ext uri="{BB962C8B-B14F-4D97-AF65-F5344CB8AC3E}">
        <p14:creationId xmlns:p14="http://schemas.microsoft.com/office/powerpoint/2010/main" val="13487106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NATO English terms: the Bulgarian case</a:t>
            </a:r>
            <a:endParaRPr lang="en-US" dirty="0"/>
          </a:p>
        </p:txBody>
      </p:sp>
      <p:sp>
        <p:nvSpPr>
          <p:cNvPr id="3" name="Text Placeholder 2"/>
          <p:cNvSpPr>
            <a:spLocks noGrp="1"/>
          </p:cNvSpPr>
          <p:nvPr>
            <p:ph type="body" sz="quarter" idx="12"/>
          </p:nvPr>
        </p:nvSpPr>
        <p:spPr>
          <a:xfrm>
            <a:off x="360363" y="1080000"/>
            <a:ext cx="11471275" cy="233645"/>
          </a:xfrm>
        </p:spPr>
        <p:txBody>
          <a:bodyPr/>
          <a:lstStyle/>
          <a:p>
            <a:endParaRPr lang="en-US" dirty="0"/>
          </a:p>
        </p:txBody>
      </p:sp>
      <p:sp>
        <p:nvSpPr>
          <p:cNvPr id="4" name="Content Placeholder 3"/>
          <p:cNvSpPr>
            <a:spLocks noGrp="1"/>
          </p:cNvSpPr>
          <p:nvPr>
            <p:ph idx="1"/>
          </p:nvPr>
        </p:nvSpPr>
        <p:spPr>
          <a:xfrm>
            <a:off x="360000" y="1313645"/>
            <a:ext cx="11473200" cy="5364355"/>
          </a:xfrm>
        </p:spPr>
        <p:txBody>
          <a:bodyPr/>
          <a:lstStyle/>
          <a:p>
            <a:pPr lvl="0"/>
            <a:r>
              <a:rPr lang="en-GB" sz="2000" b="1" dirty="0">
                <a:solidFill>
                  <a:schemeClr val="tx1"/>
                </a:solidFill>
              </a:rPr>
              <a:t>Bulgarian term </a:t>
            </a:r>
            <a:r>
              <a:rPr lang="en-US" sz="2000" b="1" dirty="0">
                <a:solidFill>
                  <a:schemeClr val="tx1"/>
                </a:solidFill>
              </a:rPr>
              <a:t>is more descriptive than the English term</a:t>
            </a:r>
            <a:endParaRPr lang="en-US" sz="2000" dirty="0">
              <a:solidFill>
                <a:schemeClr val="tx1"/>
              </a:solidFill>
            </a:endParaRPr>
          </a:p>
          <a:p>
            <a:pPr marL="0" indent="0">
              <a:lnSpc>
                <a:spcPct val="100000"/>
              </a:lnSpc>
              <a:spcBef>
                <a:spcPts val="0"/>
              </a:spcBef>
              <a:buNone/>
            </a:pPr>
            <a:r>
              <a:rPr lang="en-US" i="1" dirty="0" smtClean="0">
                <a:solidFill>
                  <a:schemeClr val="tx1"/>
                </a:solidFill>
              </a:rPr>
              <a:t>e</a:t>
            </a:r>
            <a:r>
              <a:rPr lang="bg-BG" i="1" dirty="0">
                <a:solidFill>
                  <a:schemeClr val="tx1"/>
                </a:solidFill>
              </a:rPr>
              <a:t>xfiltration</a:t>
            </a:r>
            <a:r>
              <a:rPr lang="ru-RU" i="1" dirty="0">
                <a:solidFill>
                  <a:schemeClr val="tx1"/>
                </a:solidFill>
              </a:rPr>
              <a:t>: </a:t>
            </a:r>
            <a:r>
              <a:rPr lang="bg-BG" sz="1600" i="1" dirty="0">
                <a:solidFill>
                  <a:schemeClr val="tx1"/>
                </a:solidFill>
              </a:rPr>
              <a:t>скрито преминаване през линията на съприкосновение</a:t>
            </a:r>
            <a:r>
              <a:rPr lang="ru-RU" sz="1600" i="1" dirty="0">
                <a:solidFill>
                  <a:schemeClr val="tx1"/>
                </a:solidFill>
              </a:rPr>
              <a:t> </a:t>
            </a:r>
            <a:r>
              <a:rPr lang="ru-RU" i="1" dirty="0">
                <a:solidFill>
                  <a:schemeClr val="tx1"/>
                </a:solidFill>
              </a:rPr>
              <a:t>(</a:t>
            </a:r>
            <a:r>
              <a:rPr lang="en-US" dirty="0">
                <a:solidFill>
                  <a:schemeClr val="tx1"/>
                </a:solidFill>
              </a:rPr>
              <a:t>instead of</a:t>
            </a:r>
            <a:r>
              <a:rPr lang="en-US" i="1" dirty="0">
                <a:solidFill>
                  <a:schemeClr val="tx1"/>
                </a:solidFill>
              </a:rPr>
              <a:t> </a:t>
            </a:r>
            <a:r>
              <a:rPr lang="bg-BG" i="1" dirty="0">
                <a:solidFill>
                  <a:schemeClr val="tx1"/>
                </a:solidFill>
              </a:rPr>
              <a:t>ексфилтриране</a:t>
            </a:r>
            <a:r>
              <a:rPr lang="ru-RU" i="1" dirty="0">
                <a:solidFill>
                  <a:schemeClr val="tx1"/>
                </a:solidFill>
              </a:rPr>
              <a:t>) </a:t>
            </a:r>
            <a:endParaRPr lang="en-US" dirty="0">
              <a:solidFill>
                <a:schemeClr val="tx1"/>
              </a:solidFill>
            </a:endParaRPr>
          </a:p>
          <a:p>
            <a:pPr marL="0" indent="0">
              <a:lnSpc>
                <a:spcPct val="100000"/>
              </a:lnSpc>
              <a:spcBef>
                <a:spcPts val="0"/>
              </a:spcBef>
              <a:buNone/>
            </a:pPr>
            <a:r>
              <a:rPr lang="en-US" i="1" dirty="0">
                <a:solidFill>
                  <a:schemeClr val="tx1"/>
                </a:solidFill>
              </a:rPr>
              <a:t>hasty breaching</a:t>
            </a:r>
            <a:r>
              <a:rPr lang="bg-BG" i="1" dirty="0">
                <a:solidFill>
                  <a:schemeClr val="tx1"/>
                </a:solidFill>
              </a:rPr>
              <a:t>: </a:t>
            </a:r>
            <a:r>
              <a:rPr lang="bg-BG" sz="1600" i="1" dirty="0">
                <a:solidFill>
                  <a:schemeClr val="tx1"/>
                </a:solidFill>
              </a:rPr>
              <a:t>преодоляване на заграждения без подготовка</a:t>
            </a:r>
            <a:endParaRPr lang="en-US" sz="1600" dirty="0">
              <a:solidFill>
                <a:schemeClr val="tx1"/>
              </a:solidFill>
            </a:endParaRPr>
          </a:p>
          <a:p>
            <a:pPr marL="0" indent="0">
              <a:lnSpc>
                <a:spcPct val="100000"/>
              </a:lnSpc>
              <a:spcBef>
                <a:spcPts val="0"/>
              </a:spcBef>
              <a:buNone/>
            </a:pPr>
            <a:r>
              <a:rPr lang="en-US" i="1" dirty="0">
                <a:solidFill>
                  <a:schemeClr val="tx1"/>
                </a:solidFill>
              </a:rPr>
              <a:t>mounting</a:t>
            </a:r>
            <a:r>
              <a:rPr lang="bg-BG" i="1" dirty="0">
                <a:solidFill>
                  <a:schemeClr val="tx1"/>
                </a:solidFill>
              </a:rPr>
              <a:t>:</a:t>
            </a:r>
            <a:r>
              <a:rPr lang="ru-RU" i="1" dirty="0">
                <a:solidFill>
                  <a:schemeClr val="tx1"/>
                </a:solidFill>
              </a:rPr>
              <a:t> </a:t>
            </a:r>
            <a:r>
              <a:rPr lang="ru-RU" sz="1600" i="1" dirty="0">
                <a:solidFill>
                  <a:schemeClr val="tx1"/>
                </a:solidFill>
              </a:rPr>
              <a:t>подготовка на районите за съсредоточаване и товарене</a:t>
            </a:r>
            <a:endParaRPr lang="en-US" sz="1600" dirty="0">
              <a:solidFill>
                <a:schemeClr val="tx1"/>
              </a:solidFill>
            </a:endParaRPr>
          </a:p>
          <a:p>
            <a:pPr marL="0" indent="0">
              <a:lnSpc>
                <a:spcPct val="100000"/>
              </a:lnSpc>
              <a:spcBef>
                <a:spcPts val="0"/>
              </a:spcBef>
              <a:buNone/>
            </a:pPr>
            <a:r>
              <a:rPr lang="en-US" i="1" dirty="0">
                <a:solidFill>
                  <a:schemeClr val="tx1"/>
                </a:solidFill>
              </a:rPr>
              <a:t>naval stores</a:t>
            </a:r>
            <a:r>
              <a:rPr lang="bs-Latn-BA" i="1" dirty="0">
                <a:solidFill>
                  <a:schemeClr val="tx1"/>
                </a:solidFill>
              </a:rPr>
              <a:t>:</a:t>
            </a:r>
            <a:r>
              <a:rPr lang="ru-RU" i="1" dirty="0">
                <a:solidFill>
                  <a:schemeClr val="tx1"/>
                </a:solidFill>
              </a:rPr>
              <a:t> </a:t>
            </a:r>
            <a:r>
              <a:rPr lang="ru-RU" sz="1600" i="1" dirty="0">
                <a:solidFill>
                  <a:schemeClr val="tx1"/>
                </a:solidFill>
              </a:rPr>
              <a:t>запаси от материални средства за военноморските сил</a:t>
            </a:r>
            <a:r>
              <a:rPr lang="ru-RU" i="1" dirty="0">
                <a:solidFill>
                  <a:schemeClr val="tx1"/>
                </a:solidFill>
              </a:rPr>
              <a:t>и</a:t>
            </a:r>
            <a:endParaRPr lang="en-US" dirty="0">
              <a:solidFill>
                <a:schemeClr val="tx1"/>
              </a:solidFill>
            </a:endParaRPr>
          </a:p>
          <a:p>
            <a:pPr marL="0" indent="0">
              <a:lnSpc>
                <a:spcPct val="100000"/>
              </a:lnSpc>
              <a:spcBef>
                <a:spcPts val="0"/>
              </a:spcBef>
              <a:buNone/>
            </a:pPr>
            <a:r>
              <a:rPr lang="en-US" i="1" dirty="0">
                <a:solidFill>
                  <a:schemeClr val="tx1"/>
                </a:solidFill>
              </a:rPr>
              <a:t>nerve agent</a:t>
            </a:r>
            <a:r>
              <a:rPr lang="ru-RU" i="1" dirty="0">
                <a:solidFill>
                  <a:schemeClr val="tx1"/>
                </a:solidFill>
              </a:rPr>
              <a:t>: </a:t>
            </a:r>
            <a:r>
              <a:rPr lang="ru-RU" sz="1600" i="1" dirty="0">
                <a:solidFill>
                  <a:schemeClr val="tx1"/>
                </a:solidFill>
              </a:rPr>
              <a:t>нервно-паралитично отровно вещество</a:t>
            </a:r>
            <a:endParaRPr lang="en-US" sz="1600" dirty="0">
              <a:solidFill>
                <a:schemeClr val="tx1"/>
              </a:solidFill>
            </a:endParaRPr>
          </a:p>
          <a:p>
            <a:pPr marL="0" indent="0">
              <a:lnSpc>
                <a:spcPct val="100000"/>
              </a:lnSpc>
              <a:spcBef>
                <a:spcPts val="0"/>
              </a:spcBef>
              <a:buNone/>
            </a:pPr>
            <a:r>
              <a:rPr lang="en-US" i="1" dirty="0" smtClean="0">
                <a:solidFill>
                  <a:schemeClr val="tx1"/>
                </a:solidFill>
              </a:rPr>
              <a:t>mineable </a:t>
            </a:r>
            <a:r>
              <a:rPr lang="en-US" i="1" dirty="0">
                <a:solidFill>
                  <a:schemeClr val="tx1"/>
                </a:solidFill>
              </a:rPr>
              <a:t>waters</a:t>
            </a:r>
            <a:r>
              <a:rPr lang="bs-Latn-BA" i="1" dirty="0">
                <a:solidFill>
                  <a:schemeClr val="tx1"/>
                </a:solidFill>
              </a:rPr>
              <a:t>:</a:t>
            </a:r>
            <a:r>
              <a:rPr lang="ru-RU" i="1" dirty="0">
                <a:solidFill>
                  <a:schemeClr val="tx1"/>
                </a:solidFill>
              </a:rPr>
              <a:t> </a:t>
            </a:r>
            <a:r>
              <a:rPr lang="ru-RU" sz="1600" i="1" dirty="0">
                <a:solidFill>
                  <a:schemeClr val="tx1"/>
                </a:solidFill>
              </a:rPr>
              <a:t>води, позволяващи миниране </a:t>
            </a:r>
            <a:endParaRPr lang="bg-BG" sz="1600" dirty="0">
              <a:solidFill>
                <a:schemeClr val="tx1"/>
              </a:solidFill>
            </a:endParaRPr>
          </a:p>
          <a:p>
            <a:pPr marL="0" indent="0">
              <a:lnSpc>
                <a:spcPct val="100000"/>
              </a:lnSpc>
              <a:spcBef>
                <a:spcPts val="0"/>
              </a:spcBef>
              <a:buNone/>
            </a:pPr>
            <a:r>
              <a:rPr lang="en-US" i="1" dirty="0" smtClean="0">
                <a:solidFill>
                  <a:schemeClr val="tx1"/>
                </a:solidFill>
              </a:rPr>
              <a:t>mission </a:t>
            </a:r>
            <a:r>
              <a:rPr lang="en-US" i="1" dirty="0">
                <a:solidFill>
                  <a:schemeClr val="tx1"/>
                </a:solidFill>
              </a:rPr>
              <a:t>report</a:t>
            </a:r>
            <a:r>
              <a:rPr lang="bs-Latn-BA" i="1" dirty="0">
                <a:solidFill>
                  <a:schemeClr val="tx1"/>
                </a:solidFill>
              </a:rPr>
              <a:t>: </a:t>
            </a:r>
            <a:r>
              <a:rPr lang="ru-RU" sz="1600" i="1" dirty="0">
                <a:solidFill>
                  <a:schemeClr val="tx1"/>
                </a:solidFill>
              </a:rPr>
              <a:t>донесение за изпълнение на мисията</a:t>
            </a:r>
            <a:endParaRPr lang="en-US" sz="1600" dirty="0">
              <a:solidFill>
                <a:schemeClr val="tx1"/>
              </a:solidFill>
            </a:endParaRPr>
          </a:p>
          <a:p>
            <a:pPr lvl="0"/>
            <a:r>
              <a:rPr lang="en-US" sz="2000" b="1" dirty="0">
                <a:solidFill>
                  <a:schemeClr val="tx1"/>
                </a:solidFill>
              </a:rPr>
              <a:t>Inconsistency </a:t>
            </a:r>
            <a:r>
              <a:rPr lang="en-US" sz="2000" b="1" dirty="0" smtClean="0">
                <a:solidFill>
                  <a:schemeClr val="tx1"/>
                </a:solidFill>
              </a:rPr>
              <a:t>of </a:t>
            </a:r>
            <a:r>
              <a:rPr lang="ru-RU" sz="2000" b="1" dirty="0">
                <a:solidFill>
                  <a:schemeClr val="tx1"/>
                </a:solidFill>
              </a:rPr>
              <a:t>Bulgarian term</a:t>
            </a:r>
            <a:r>
              <a:rPr lang="en-US" sz="2000" b="1" dirty="0">
                <a:solidFill>
                  <a:schemeClr val="tx1"/>
                </a:solidFill>
              </a:rPr>
              <a:t>s</a:t>
            </a:r>
            <a:endParaRPr lang="en-US" sz="2000" dirty="0">
              <a:solidFill>
                <a:schemeClr val="tx1"/>
              </a:solidFill>
            </a:endParaRPr>
          </a:p>
          <a:p>
            <a:pPr marL="0" indent="0">
              <a:buNone/>
            </a:pPr>
            <a:r>
              <a:rPr lang="en-US" dirty="0">
                <a:solidFill>
                  <a:schemeClr val="tx1"/>
                </a:solidFill>
              </a:rPr>
              <a:t>Some of the English terms are translated with different Bulgarian terms that are considered synonyms and are given with a slash or in parenthesis. </a:t>
            </a:r>
            <a:r>
              <a:rPr lang="en-US" dirty="0" smtClean="0">
                <a:solidFill>
                  <a:schemeClr val="tx1"/>
                </a:solidFill>
              </a:rPr>
              <a:t>Some </a:t>
            </a:r>
            <a:r>
              <a:rPr lang="en-US" dirty="0">
                <a:solidFill>
                  <a:schemeClr val="tx1"/>
                </a:solidFill>
              </a:rPr>
              <a:t>examples of inconsistent/synonymous (yet </a:t>
            </a:r>
            <a:r>
              <a:rPr lang="en-US" dirty="0" err="1">
                <a:solidFill>
                  <a:schemeClr val="tx1"/>
                </a:solidFill>
              </a:rPr>
              <a:t>standardised</a:t>
            </a:r>
            <a:r>
              <a:rPr lang="en-US" dirty="0">
                <a:solidFill>
                  <a:schemeClr val="tx1"/>
                </a:solidFill>
              </a:rPr>
              <a:t>) Bulgarian terms include:</a:t>
            </a:r>
          </a:p>
          <a:p>
            <a:pPr marL="0" indent="0">
              <a:lnSpc>
                <a:spcPct val="100000"/>
              </a:lnSpc>
              <a:spcBef>
                <a:spcPts val="0"/>
              </a:spcBef>
              <a:buNone/>
            </a:pPr>
            <a:r>
              <a:rPr lang="bg-BG" i="1" dirty="0">
                <a:solidFill>
                  <a:schemeClr val="tx1"/>
                </a:solidFill>
              </a:rPr>
              <a:t>amphibious operation</a:t>
            </a:r>
            <a:r>
              <a:rPr lang="ru-RU" i="1" dirty="0">
                <a:solidFill>
                  <a:schemeClr val="tx1"/>
                </a:solidFill>
              </a:rPr>
              <a:t>:</a:t>
            </a:r>
            <a:r>
              <a:rPr lang="bg-BG" i="1" dirty="0">
                <a:solidFill>
                  <a:schemeClr val="tx1"/>
                </a:solidFill>
              </a:rPr>
              <a:t> </a:t>
            </a:r>
            <a:r>
              <a:rPr lang="bg-BG" sz="1600" i="1" dirty="0">
                <a:solidFill>
                  <a:schemeClr val="tx1"/>
                </a:solidFill>
              </a:rPr>
              <a:t>амфибийна операция </a:t>
            </a:r>
            <a:r>
              <a:rPr lang="bs-Latn-BA" sz="1600" i="1" dirty="0">
                <a:solidFill>
                  <a:schemeClr val="tx1"/>
                </a:solidFill>
              </a:rPr>
              <a:t>/ морскодесант</a:t>
            </a:r>
            <a:r>
              <a:rPr lang="bg-BG" sz="1600" i="1" dirty="0">
                <a:solidFill>
                  <a:schemeClr val="tx1"/>
                </a:solidFill>
              </a:rPr>
              <a:t>на операция</a:t>
            </a:r>
            <a:endParaRPr lang="en-US" sz="1600" dirty="0">
              <a:solidFill>
                <a:schemeClr val="tx1"/>
              </a:solidFill>
            </a:endParaRPr>
          </a:p>
          <a:p>
            <a:pPr marL="0" indent="0">
              <a:lnSpc>
                <a:spcPct val="100000"/>
              </a:lnSpc>
              <a:spcBef>
                <a:spcPts val="0"/>
              </a:spcBef>
              <a:buNone/>
            </a:pPr>
            <a:r>
              <a:rPr lang="en-US" i="1" dirty="0">
                <a:solidFill>
                  <a:schemeClr val="tx1"/>
                </a:solidFill>
              </a:rPr>
              <a:t>control</a:t>
            </a:r>
            <a:r>
              <a:rPr lang="ru-RU" dirty="0">
                <a:solidFill>
                  <a:schemeClr val="tx1"/>
                </a:solidFill>
              </a:rPr>
              <a:t>: </a:t>
            </a:r>
            <a:r>
              <a:rPr lang="bs-Latn-BA" sz="1600" i="1" dirty="0">
                <a:solidFill>
                  <a:schemeClr val="tx1"/>
                </a:solidFill>
              </a:rPr>
              <a:t>контрол, управление </a:t>
            </a:r>
            <a:endParaRPr lang="en-US" sz="1600" dirty="0">
              <a:solidFill>
                <a:schemeClr val="tx1"/>
              </a:solidFill>
            </a:endParaRPr>
          </a:p>
          <a:p>
            <a:pPr marL="0" indent="0">
              <a:lnSpc>
                <a:spcPct val="100000"/>
              </a:lnSpc>
              <a:spcBef>
                <a:spcPts val="0"/>
              </a:spcBef>
              <a:buNone/>
            </a:pPr>
            <a:r>
              <a:rPr lang="en-US" i="1" dirty="0">
                <a:solidFill>
                  <a:schemeClr val="tx1"/>
                </a:solidFill>
              </a:rPr>
              <a:t>misfire</a:t>
            </a:r>
            <a:r>
              <a:rPr lang="bg-BG" i="1" dirty="0">
                <a:solidFill>
                  <a:schemeClr val="tx1"/>
                </a:solidFill>
              </a:rPr>
              <a:t>: </a:t>
            </a:r>
            <a:r>
              <a:rPr lang="bg-BG" sz="1600" i="1" dirty="0">
                <a:solidFill>
                  <a:schemeClr val="tx1"/>
                </a:solidFill>
              </a:rPr>
              <a:t>засечка / </a:t>
            </a:r>
            <a:r>
              <a:rPr lang="bg-BG" sz="1600" i="1" dirty="0" smtClean="0">
                <a:solidFill>
                  <a:schemeClr val="tx1"/>
                </a:solidFill>
              </a:rPr>
              <a:t>неразрив</a:t>
            </a:r>
            <a:endParaRPr lang="en-US" sz="1600" i="1" dirty="0">
              <a:solidFill>
                <a:schemeClr val="tx1"/>
              </a:solidFill>
            </a:endParaRPr>
          </a:p>
          <a:p>
            <a:pPr marL="0" indent="0">
              <a:lnSpc>
                <a:spcPct val="100000"/>
              </a:lnSpc>
              <a:spcBef>
                <a:spcPts val="0"/>
              </a:spcBef>
              <a:buNone/>
            </a:pPr>
            <a:r>
              <a:rPr lang="en-US" i="1" dirty="0" smtClean="0">
                <a:solidFill>
                  <a:schemeClr val="tx1"/>
                </a:solidFill>
              </a:rPr>
              <a:t>multimodal</a:t>
            </a:r>
            <a:r>
              <a:rPr lang="bs-Latn-BA" i="1" dirty="0">
                <a:solidFill>
                  <a:schemeClr val="tx1"/>
                </a:solidFill>
              </a:rPr>
              <a:t>:</a:t>
            </a:r>
            <a:r>
              <a:rPr lang="ru-RU" i="1" dirty="0">
                <a:solidFill>
                  <a:schemeClr val="tx1"/>
                </a:solidFill>
              </a:rPr>
              <a:t> </a:t>
            </a:r>
            <a:r>
              <a:rPr lang="ru-RU" sz="1600" i="1" dirty="0">
                <a:solidFill>
                  <a:schemeClr val="tx1"/>
                </a:solidFill>
              </a:rPr>
              <a:t>мултимодален/ </a:t>
            </a:r>
            <a:r>
              <a:rPr lang="ru-RU" sz="1600" i="1" dirty="0" err="1" smtClean="0">
                <a:solidFill>
                  <a:schemeClr val="tx1"/>
                </a:solidFill>
              </a:rPr>
              <a:t>комбиниран</a:t>
            </a:r>
            <a:endParaRPr lang="en-US" sz="1600" i="1" dirty="0" smtClean="0">
              <a:solidFill>
                <a:schemeClr val="tx1"/>
              </a:solidFill>
            </a:endParaRPr>
          </a:p>
          <a:p>
            <a:pPr marL="0" indent="0">
              <a:lnSpc>
                <a:spcPct val="100000"/>
              </a:lnSpc>
              <a:spcBef>
                <a:spcPts val="0"/>
              </a:spcBef>
              <a:buNone/>
            </a:pPr>
            <a:r>
              <a:rPr lang="en-US" i="1" dirty="0" smtClean="0">
                <a:solidFill>
                  <a:schemeClr val="tx1"/>
                </a:solidFill>
              </a:rPr>
              <a:t> </a:t>
            </a:r>
            <a:endParaRPr lang="en-US" dirty="0">
              <a:solidFill>
                <a:schemeClr val="tx1"/>
              </a:solidFill>
            </a:endParaRPr>
          </a:p>
          <a:p>
            <a:pPr marL="0" indent="0">
              <a:buNone/>
            </a:pPr>
            <a:endParaRPr lang="en-US" dirty="0">
              <a:solidFill>
                <a:schemeClr val="tx1"/>
              </a:solidFill>
            </a:endParaRPr>
          </a:p>
          <a:p>
            <a:endParaRPr lang="en-US" dirty="0"/>
          </a:p>
        </p:txBody>
      </p:sp>
      <p:sp>
        <p:nvSpPr>
          <p:cNvPr id="5" name="Slide Number Placeholder 4"/>
          <p:cNvSpPr>
            <a:spLocks noGrp="1"/>
          </p:cNvSpPr>
          <p:nvPr>
            <p:ph type="sldNum" sz="quarter" idx="14"/>
          </p:nvPr>
        </p:nvSpPr>
        <p:spPr/>
        <p:txBody>
          <a:bodyPr/>
          <a:lstStyle/>
          <a:p>
            <a:fld id="{058DB212-BFA2-403F-85EF-DFD3FF6D973A}" type="slidenum">
              <a:rPr lang="en-US" noProof="0" smtClean="0"/>
              <a:pPr/>
              <a:t>19</a:t>
            </a:fld>
            <a:endParaRPr lang="en-US" noProof="0"/>
          </a:p>
        </p:txBody>
      </p:sp>
    </p:spTree>
    <p:extLst>
      <p:ext uri="{BB962C8B-B14F-4D97-AF65-F5344CB8AC3E}">
        <p14:creationId xmlns:p14="http://schemas.microsoft.com/office/powerpoint/2010/main" val="34226900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b="1" dirty="0" smtClean="0"/>
              <a:t>Agenda</a:t>
            </a:r>
            <a:endParaRPr lang="en-US" b="1" dirty="0"/>
          </a:p>
        </p:txBody>
      </p:sp>
      <p:sp>
        <p:nvSpPr>
          <p:cNvPr id="8" name="Text Placeholder 7"/>
          <p:cNvSpPr>
            <a:spLocks noGrp="1"/>
          </p:cNvSpPr>
          <p:nvPr>
            <p:ph type="body" sz="quarter" idx="12"/>
          </p:nvPr>
        </p:nvSpPr>
        <p:spPr/>
        <p:txBody>
          <a:bodyPr/>
          <a:lstStyle/>
          <a:p>
            <a:endParaRPr lang="en-US"/>
          </a:p>
        </p:txBody>
      </p:sp>
      <p:sp>
        <p:nvSpPr>
          <p:cNvPr id="7" name="Content Placeholder 6"/>
          <p:cNvSpPr>
            <a:spLocks noGrp="1"/>
          </p:cNvSpPr>
          <p:nvPr>
            <p:ph idx="1"/>
          </p:nvPr>
        </p:nvSpPr>
        <p:spPr/>
        <p:txBody>
          <a:bodyPr/>
          <a:lstStyle/>
          <a:p>
            <a:pPr>
              <a:spcBef>
                <a:spcPts val="0"/>
              </a:spcBef>
            </a:pPr>
            <a:r>
              <a:rPr lang="en-US" sz="2800" dirty="0" smtClean="0"/>
              <a:t>Definition of Military English</a:t>
            </a:r>
          </a:p>
          <a:p>
            <a:pPr>
              <a:spcBef>
                <a:spcPts val="0"/>
              </a:spcBef>
            </a:pPr>
            <a:r>
              <a:rPr lang="en-US" sz="2800" dirty="0" smtClean="0"/>
              <a:t>Specific features of Military English</a:t>
            </a:r>
          </a:p>
          <a:p>
            <a:pPr>
              <a:spcBef>
                <a:spcPts val="0"/>
              </a:spcBef>
            </a:pPr>
            <a:r>
              <a:rPr lang="en-US" sz="2800" dirty="0" smtClean="0"/>
              <a:t>Military English and </a:t>
            </a:r>
            <a:r>
              <a:rPr lang="en-US" sz="2800" dirty="0" err="1" smtClean="0"/>
              <a:t>humour</a:t>
            </a:r>
            <a:endParaRPr lang="en-US" sz="2800" dirty="0" smtClean="0"/>
          </a:p>
          <a:p>
            <a:pPr>
              <a:spcBef>
                <a:spcPts val="0"/>
              </a:spcBef>
            </a:pPr>
            <a:r>
              <a:rPr lang="en-US" sz="2800" dirty="0" smtClean="0"/>
              <a:t>Origin of English </a:t>
            </a:r>
            <a:r>
              <a:rPr lang="en-US" sz="2800" dirty="0"/>
              <a:t>m</a:t>
            </a:r>
            <a:r>
              <a:rPr lang="en-US" sz="2800" dirty="0" smtClean="0"/>
              <a:t>ilitary terms</a:t>
            </a:r>
          </a:p>
          <a:p>
            <a:pPr>
              <a:spcBef>
                <a:spcPts val="0"/>
              </a:spcBef>
            </a:pPr>
            <a:r>
              <a:rPr lang="en-US" sz="2800" dirty="0" smtClean="0"/>
              <a:t>Military English and political correctness</a:t>
            </a:r>
          </a:p>
          <a:p>
            <a:pPr>
              <a:spcBef>
                <a:spcPts val="0"/>
              </a:spcBef>
            </a:pPr>
            <a:r>
              <a:rPr lang="en-US" sz="2800" dirty="0"/>
              <a:t>Military </a:t>
            </a:r>
            <a:r>
              <a:rPr lang="en-US" sz="2800" dirty="0" smtClean="0"/>
              <a:t>English word formation</a:t>
            </a:r>
          </a:p>
          <a:p>
            <a:pPr>
              <a:spcBef>
                <a:spcPts val="0"/>
              </a:spcBef>
            </a:pPr>
            <a:r>
              <a:rPr lang="en-US" sz="2800" dirty="0" smtClean="0"/>
              <a:t>NATO English terms: the Bulgarian case</a:t>
            </a:r>
          </a:p>
          <a:p>
            <a:pPr>
              <a:spcBef>
                <a:spcPts val="0"/>
              </a:spcBef>
            </a:pPr>
            <a:r>
              <a:rPr lang="en-US" sz="2800" dirty="0" err="1" smtClean="0"/>
              <a:t>Standardisation</a:t>
            </a:r>
            <a:r>
              <a:rPr lang="en-US" sz="2800" dirty="0" smtClean="0"/>
              <a:t> of Bulgarian military terms</a:t>
            </a:r>
          </a:p>
          <a:p>
            <a:pPr>
              <a:spcBef>
                <a:spcPts val="0"/>
              </a:spcBef>
            </a:pPr>
            <a:r>
              <a:rPr lang="en-US" sz="2800" dirty="0" smtClean="0"/>
              <a:t>Summary of the impact of the English military terminology on Bulgarian </a:t>
            </a:r>
            <a:r>
              <a:rPr lang="en-US" sz="2800" dirty="0"/>
              <a:t>m</a:t>
            </a:r>
            <a:r>
              <a:rPr lang="en-US" sz="2800" dirty="0" smtClean="0"/>
              <a:t>ilitary terminology</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3" name="Slide Number Placeholder 2"/>
          <p:cNvSpPr>
            <a:spLocks noGrp="1"/>
          </p:cNvSpPr>
          <p:nvPr>
            <p:ph type="sldNum" sz="quarter" idx="14"/>
          </p:nvPr>
        </p:nvSpPr>
        <p:spPr/>
        <p:txBody>
          <a:bodyPr/>
          <a:lstStyle/>
          <a:p>
            <a:fld id="{058DB212-BFA2-403F-85EF-DFD3FF6D973A}" type="slidenum">
              <a:rPr lang="en-US" noProof="0" smtClean="0"/>
              <a:pPr/>
              <a:t>2</a:t>
            </a:fld>
            <a:endParaRPr lang="en-US" noProof="0"/>
          </a:p>
        </p:txBody>
      </p:sp>
    </p:spTree>
    <p:extLst>
      <p:ext uri="{BB962C8B-B14F-4D97-AF65-F5344CB8AC3E}">
        <p14:creationId xmlns:p14="http://schemas.microsoft.com/office/powerpoint/2010/main" val="18369270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Borrowings </a:t>
            </a:r>
            <a:r>
              <a:rPr lang="en-US" b="1" dirty="0"/>
              <a:t>a</a:t>
            </a:r>
            <a:r>
              <a:rPr lang="en-US" b="1" dirty="0" smtClean="0"/>
              <a:t>nd </a:t>
            </a:r>
            <a:r>
              <a:rPr lang="en-US" b="1" dirty="0" err="1"/>
              <a:t>s</a:t>
            </a:r>
            <a:r>
              <a:rPr lang="en-US" b="1" dirty="0" err="1" smtClean="0"/>
              <a:t>tandardisation</a:t>
            </a:r>
            <a:r>
              <a:rPr lang="en-US" b="1" dirty="0" smtClean="0"/>
              <a:t> </a:t>
            </a:r>
            <a:r>
              <a:rPr lang="en-US" b="1" dirty="0"/>
              <a:t>o</a:t>
            </a:r>
            <a:r>
              <a:rPr lang="en-US" b="1" dirty="0" smtClean="0"/>
              <a:t>f Bulgarian military </a:t>
            </a:r>
            <a:r>
              <a:rPr lang="en-US" b="1" dirty="0"/>
              <a:t>t</a:t>
            </a:r>
            <a:r>
              <a:rPr lang="en-US" b="1" dirty="0" smtClean="0"/>
              <a:t>erms</a:t>
            </a:r>
            <a:r>
              <a:rPr lang="en-US" dirty="0"/>
              <a:t/>
            </a:r>
            <a:br>
              <a:rPr lang="en-US" dirty="0"/>
            </a:br>
            <a:endParaRPr lang="en-US" dirty="0"/>
          </a:p>
        </p:txBody>
      </p:sp>
      <p:sp>
        <p:nvSpPr>
          <p:cNvPr id="3" name="Text Placeholder 2"/>
          <p:cNvSpPr>
            <a:spLocks noGrp="1"/>
          </p:cNvSpPr>
          <p:nvPr>
            <p:ph type="body" sz="quarter" idx="12"/>
          </p:nvPr>
        </p:nvSpPr>
        <p:spPr/>
        <p:txBody>
          <a:bodyPr/>
          <a:lstStyle/>
          <a:p>
            <a:endParaRPr lang="en-US" dirty="0"/>
          </a:p>
        </p:txBody>
      </p:sp>
      <p:sp>
        <p:nvSpPr>
          <p:cNvPr id="4" name="Content Placeholder 3"/>
          <p:cNvSpPr>
            <a:spLocks noGrp="1"/>
          </p:cNvSpPr>
          <p:nvPr>
            <p:ph idx="1"/>
          </p:nvPr>
        </p:nvSpPr>
        <p:spPr>
          <a:xfrm>
            <a:off x="360000" y="1166070"/>
            <a:ext cx="11473200" cy="4953930"/>
          </a:xfrm>
        </p:spPr>
        <p:txBody>
          <a:bodyPr/>
          <a:lstStyle/>
          <a:p>
            <a:pPr marL="0" indent="0">
              <a:lnSpc>
                <a:spcPct val="100000"/>
              </a:lnSpc>
              <a:spcBef>
                <a:spcPts val="0"/>
              </a:spcBef>
              <a:buNone/>
            </a:pPr>
            <a:r>
              <a:rPr lang="en-US" dirty="0" smtClean="0"/>
              <a:t>process of active</a:t>
            </a:r>
            <a:r>
              <a:rPr lang="en-US" b="1" dirty="0" smtClean="0"/>
              <a:t> </a:t>
            </a:r>
            <a:r>
              <a:rPr lang="en-US" dirty="0" smtClean="0"/>
              <a:t>adoption of English </a:t>
            </a:r>
            <a:r>
              <a:rPr lang="en-US" dirty="0" err="1" smtClean="0"/>
              <a:t>terms</a:t>
            </a:r>
            <a:r>
              <a:rPr lang="en-US" dirty="0" err="1" smtClean="0">
                <a:sym typeface="Wingdings" panose="05000000000000000000" pitchFamily="2" charset="2"/>
              </a:rPr>
              <a:t></a:t>
            </a:r>
            <a:r>
              <a:rPr lang="en-US" dirty="0" err="1"/>
              <a:t>process</a:t>
            </a:r>
            <a:r>
              <a:rPr lang="en-US" dirty="0"/>
              <a:t> of </a:t>
            </a:r>
            <a:r>
              <a:rPr lang="en-US" dirty="0" err="1"/>
              <a:t>standardisation</a:t>
            </a:r>
            <a:r>
              <a:rPr lang="en-US" dirty="0"/>
              <a:t> of NATO terms in Bulgarian military </a:t>
            </a:r>
            <a:r>
              <a:rPr lang="en-US" dirty="0" smtClean="0"/>
              <a:t>terminology. </a:t>
            </a:r>
            <a:endParaRPr lang="en-US" b="1" dirty="0"/>
          </a:p>
          <a:p>
            <a:pPr marL="0" indent="0">
              <a:lnSpc>
                <a:spcPct val="100000"/>
              </a:lnSpc>
              <a:spcBef>
                <a:spcPts val="0"/>
              </a:spcBef>
              <a:buNone/>
            </a:pPr>
            <a:r>
              <a:rPr lang="en-US" dirty="0"/>
              <a:t>1) </a:t>
            </a:r>
            <a:r>
              <a:rPr lang="en-US" b="1" dirty="0" smtClean="0">
                <a:solidFill>
                  <a:srgbClr val="00B050"/>
                </a:solidFill>
              </a:rPr>
              <a:t>positive: </a:t>
            </a:r>
            <a:r>
              <a:rPr lang="en-US" dirty="0" smtClean="0"/>
              <a:t>defining </a:t>
            </a:r>
            <a:r>
              <a:rPr lang="en-US" dirty="0"/>
              <a:t>new military concepts, doctrines, strategies, </a:t>
            </a:r>
            <a:r>
              <a:rPr lang="en-US" dirty="0" smtClean="0"/>
              <a:t>technologies</a:t>
            </a:r>
            <a:r>
              <a:rPr lang="en-US" dirty="0"/>
              <a:t>, etc. that need to be denoted by new </a:t>
            </a:r>
            <a:r>
              <a:rPr lang="en-US" dirty="0" smtClean="0"/>
              <a:t>terms </a:t>
            </a:r>
            <a:r>
              <a:rPr lang="en-US" dirty="0" smtClean="0">
                <a:sym typeface="Wingdings" panose="05000000000000000000" pitchFamily="2" charset="2"/>
              </a:rPr>
              <a:t></a:t>
            </a:r>
            <a:r>
              <a:rPr lang="en-US" dirty="0" smtClean="0"/>
              <a:t> </a:t>
            </a:r>
            <a:r>
              <a:rPr lang="en-US" dirty="0"/>
              <a:t>enrichment of the Bulgarian language in the cases when:</a:t>
            </a:r>
            <a:endParaRPr lang="en-US" b="1" dirty="0"/>
          </a:p>
          <a:p>
            <a:pPr lvl="0">
              <a:lnSpc>
                <a:spcPct val="100000"/>
              </a:lnSpc>
              <a:spcBef>
                <a:spcPts val="0"/>
              </a:spcBef>
            </a:pPr>
            <a:r>
              <a:rPr lang="en-US" u="sng" dirty="0"/>
              <a:t>new military meanings</a:t>
            </a:r>
            <a:r>
              <a:rPr lang="en-US" dirty="0"/>
              <a:t> are added to the meaning of widely accepted terms: </a:t>
            </a:r>
            <a:endParaRPr lang="en-US" dirty="0" smtClean="0"/>
          </a:p>
          <a:p>
            <a:pPr marL="0" lvl="0" indent="0">
              <a:lnSpc>
                <a:spcPct val="100000"/>
              </a:lnSpc>
              <a:spcBef>
                <a:spcPts val="0"/>
              </a:spcBef>
              <a:buNone/>
            </a:pPr>
            <a:r>
              <a:rPr lang="en-US" dirty="0" smtClean="0"/>
              <a:t>e.g</a:t>
            </a:r>
            <a:r>
              <a:rPr lang="en-US" dirty="0"/>
              <a:t>. </a:t>
            </a:r>
            <a:r>
              <a:rPr lang="en-US" i="1" dirty="0"/>
              <a:t>mission</a:t>
            </a:r>
            <a:r>
              <a:rPr lang="en-US" dirty="0">
                <a:sym typeface="Wingdings" panose="05000000000000000000" pitchFamily="2" charset="2"/>
              </a:rPr>
              <a:t></a:t>
            </a:r>
            <a:r>
              <a:rPr lang="bg-BG" sz="1600" i="1" dirty="0"/>
              <a:t>мисия</a:t>
            </a:r>
            <a:r>
              <a:rPr lang="bg-BG" i="1" dirty="0"/>
              <a:t> </a:t>
            </a:r>
            <a:r>
              <a:rPr lang="en-US" dirty="0"/>
              <a:t>“a specific combat operation assigned to an individual or unit”, </a:t>
            </a:r>
            <a:r>
              <a:rPr lang="en-US" i="1" dirty="0"/>
              <a:t>doctrine</a:t>
            </a:r>
            <a:r>
              <a:rPr lang="en-US" i="1" dirty="0">
                <a:sym typeface="Wingdings" panose="05000000000000000000" pitchFamily="2" charset="2"/>
              </a:rPr>
              <a:t></a:t>
            </a:r>
            <a:r>
              <a:rPr lang="bg-BG" sz="1600" i="1" dirty="0"/>
              <a:t>доктрина </a:t>
            </a:r>
            <a:r>
              <a:rPr lang="en-US" dirty="0"/>
              <a:t>“fundamental principles by which the military forces guide their actions in support of national objectives”</a:t>
            </a:r>
            <a:r>
              <a:rPr lang="en-US" b="1" dirty="0"/>
              <a:t>;</a:t>
            </a:r>
            <a:r>
              <a:rPr lang="en-US" dirty="0"/>
              <a:t> </a:t>
            </a:r>
            <a:endParaRPr lang="en-US" b="1" dirty="0"/>
          </a:p>
          <a:p>
            <a:pPr lvl="0">
              <a:lnSpc>
                <a:spcPct val="100000"/>
              </a:lnSpc>
              <a:spcBef>
                <a:spcPts val="0"/>
              </a:spcBef>
            </a:pPr>
            <a:r>
              <a:rPr lang="en-US" u="sng" dirty="0"/>
              <a:t>new calques</a:t>
            </a:r>
            <a:r>
              <a:rPr lang="en-US" dirty="0"/>
              <a:t> are accepted and systematized in the Bulgarian military terminology</a:t>
            </a:r>
            <a:r>
              <a:rPr lang="bg-BG" dirty="0"/>
              <a:t>, </a:t>
            </a:r>
            <a:endParaRPr lang="en-US" dirty="0" smtClean="0"/>
          </a:p>
          <a:p>
            <a:pPr marL="0" lvl="0" indent="0">
              <a:lnSpc>
                <a:spcPct val="100000"/>
              </a:lnSpc>
              <a:spcBef>
                <a:spcPts val="0"/>
              </a:spcBef>
              <a:buNone/>
            </a:pPr>
            <a:r>
              <a:rPr lang="en-US" dirty="0" smtClean="0"/>
              <a:t>e</a:t>
            </a:r>
            <a:r>
              <a:rPr lang="bg-BG" dirty="0"/>
              <a:t>.</a:t>
            </a:r>
            <a:r>
              <a:rPr lang="en-US" dirty="0"/>
              <a:t>g</a:t>
            </a:r>
            <a:r>
              <a:rPr lang="bg-BG" dirty="0"/>
              <a:t>. </a:t>
            </a:r>
            <a:r>
              <a:rPr lang="en-US" i="1" dirty="0"/>
              <a:t>conventional </a:t>
            </a:r>
            <a:r>
              <a:rPr lang="en-US" i="1" dirty="0" smtClean="0"/>
              <a:t>forces</a:t>
            </a:r>
            <a:r>
              <a:rPr lang="en-US" i="1" dirty="0" smtClean="0">
                <a:sym typeface="Wingdings" panose="05000000000000000000" pitchFamily="2" charset="2"/>
              </a:rPr>
              <a:t> </a:t>
            </a:r>
            <a:r>
              <a:rPr lang="bg-BG" sz="1600" i="1" dirty="0" smtClean="0"/>
              <a:t>конвенционални </a:t>
            </a:r>
            <a:r>
              <a:rPr lang="bg-BG" sz="1600" i="1" dirty="0"/>
              <a:t>сили</a:t>
            </a:r>
            <a:r>
              <a:rPr lang="bg-BG" i="1" dirty="0"/>
              <a:t>, </a:t>
            </a:r>
            <a:r>
              <a:rPr lang="en-US" i="1" dirty="0"/>
              <a:t>peace enforcing operation</a:t>
            </a:r>
            <a:r>
              <a:rPr lang="en-US" i="1" dirty="0">
                <a:sym typeface="Wingdings" panose="05000000000000000000" pitchFamily="2" charset="2"/>
              </a:rPr>
              <a:t></a:t>
            </a:r>
            <a:r>
              <a:rPr lang="bg-BG" sz="1600" i="1" dirty="0"/>
              <a:t>мироналагаща операция</a:t>
            </a:r>
            <a:r>
              <a:rPr lang="bg-BG" i="1" dirty="0"/>
              <a:t>, </a:t>
            </a:r>
            <a:r>
              <a:rPr lang="en-US" i="1" dirty="0"/>
              <a:t>operational art</a:t>
            </a:r>
            <a:r>
              <a:rPr lang="en-US" i="1" dirty="0">
                <a:sym typeface="Wingdings" panose="05000000000000000000" pitchFamily="2" charset="2"/>
              </a:rPr>
              <a:t></a:t>
            </a:r>
            <a:r>
              <a:rPr lang="bg-BG" sz="1600" i="1" dirty="0"/>
              <a:t>оперативно изкуство</a:t>
            </a:r>
            <a:r>
              <a:rPr lang="bg-BG" i="1" dirty="0"/>
              <a:t>, </a:t>
            </a:r>
            <a:r>
              <a:rPr lang="en-US" i="1" dirty="0"/>
              <a:t>smart </a:t>
            </a:r>
            <a:r>
              <a:rPr lang="en-US" i="1" dirty="0" err="1"/>
              <a:t>defence</a:t>
            </a:r>
            <a:r>
              <a:rPr lang="en-US" i="1" dirty="0">
                <a:sym typeface="Wingdings" panose="05000000000000000000" pitchFamily="2" charset="2"/>
              </a:rPr>
              <a:t></a:t>
            </a:r>
            <a:r>
              <a:rPr lang="bg-BG" sz="1600" i="1" dirty="0"/>
              <a:t>интелигентна отбрана</a:t>
            </a:r>
            <a:r>
              <a:rPr lang="bg-BG" i="1" dirty="0"/>
              <a:t>, </a:t>
            </a:r>
            <a:r>
              <a:rPr lang="en-US" i="1" dirty="0"/>
              <a:t>asymmetric threat</a:t>
            </a:r>
            <a:r>
              <a:rPr lang="en-US" i="1" dirty="0">
                <a:sym typeface="Wingdings" panose="05000000000000000000" pitchFamily="2" charset="2"/>
              </a:rPr>
              <a:t></a:t>
            </a:r>
            <a:r>
              <a:rPr lang="bg-BG" sz="1600" i="1" dirty="0"/>
              <a:t>асиметрична заплаха</a:t>
            </a:r>
            <a:r>
              <a:rPr lang="bg-BG" i="1" dirty="0"/>
              <a:t>, </a:t>
            </a:r>
            <a:r>
              <a:rPr lang="en-US" i="1" dirty="0"/>
              <a:t>hybrid warfare</a:t>
            </a:r>
            <a:r>
              <a:rPr lang="en-US" i="1" dirty="0">
                <a:sym typeface="Wingdings" panose="05000000000000000000" pitchFamily="2" charset="2"/>
              </a:rPr>
              <a:t></a:t>
            </a:r>
            <a:r>
              <a:rPr lang="bg-BG" i="1" dirty="0"/>
              <a:t> </a:t>
            </a:r>
            <a:r>
              <a:rPr lang="bg-BG" sz="1600" i="1" dirty="0"/>
              <a:t>хибридна война</a:t>
            </a:r>
            <a:r>
              <a:rPr lang="bg-BG" i="1" dirty="0"/>
              <a:t>, </a:t>
            </a:r>
            <a:r>
              <a:rPr lang="en-US" dirty="0" err="1"/>
              <a:t>etc</a:t>
            </a:r>
            <a:r>
              <a:rPr lang="bg-BG" dirty="0"/>
              <a:t>. </a:t>
            </a:r>
            <a:r>
              <a:rPr lang="en-US" dirty="0"/>
              <a:t>There is a tendency for an increased number of Bulgarian terms of </a:t>
            </a:r>
            <a:r>
              <a:rPr lang="en-US" dirty="0" err="1"/>
              <a:t>th</a:t>
            </a:r>
            <a:r>
              <a:rPr lang="bg-BG" dirty="0"/>
              <a:t>is</a:t>
            </a:r>
            <a:r>
              <a:rPr lang="en-US" dirty="0"/>
              <a:t> type;</a:t>
            </a:r>
            <a:r>
              <a:rPr lang="en-US" b="1" dirty="0"/>
              <a:t> </a:t>
            </a:r>
          </a:p>
          <a:p>
            <a:pPr lvl="0">
              <a:lnSpc>
                <a:spcPct val="100000"/>
              </a:lnSpc>
              <a:spcBef>
                <a:spcPts val="0"/>
              </a:spcBef>
            </a:pPr>
            <a:r>
              <a:rPr lang="en-US" dirty="0"/>
              <a:t>adoption of </a:t>
            </a:r>
            <a:r>
              <a:rPr lang="en-US" dirty="0" err="1"/>
              <a:t>specialised</a:t>
            </a:r>
            <a:r>
              <a:rPr lang="en-US" dirty="0"/>
              <a:t> terms which are </a:t>
            </a:r>
            <a:r>
              <a:rPr lang="en-US" u="sng" dirty="0"/>
              <a:t>direct borrowings</a:t>
            </a:r>
            <a:r>
              <a:rPr lang="en-US" dirty="0"/>
              <a:t> helps specialists from different countries in their communication and prevents them from misunderstanding</a:t>
            </a:r>
            <a:r>
              <a:rPr lang="bg-BG" dirty="0"/>
              <a:t>, </a:t>
            </a:r>
            <a:r>
              <a:rPr lang="en-US" dirty="0"/>
              <a:t>e</a:t>
            </a:r>
            <a:r>
              <a:rPr lang="bg-BG" dirty="0"/>
              <a:t>.</a:t>
            </a:r>
            <a:r>
              <a:rPr lang="en-US" dirty="0"/>
              <a:t>g</a:t>
            </a:r>
            <a:r>
              <a:rPr lang="bg-BG" dirty="0" smtClean="0"/>
              <a:t>.</a:t>
            </a:r>
            <a:r>
              <a:rPr lang="bg-BG" i="1" dirty="0" smtClean="0"/>
              <a:t> </a:t>
            </a:r>
            <a:r>
              <a:rPr lang="bg-BG" sz="1600" i="1" dirty="0"/>
              <a:t>логистика</a:t>
            </a:r>
            <a:r>
              <a:rPr lang="bg-BG" i="1" dirty="0"/>
              <a:t> </a:t>
            </a:r>
            <a:r>
              <a:rPr lang="en-US" i="1" dirty="0">
                <a:sym typeface="Wingdings" panose="05000000000000000000" pitchFamily="2" charset="2"/>
              </a:rPr>
              <a:t></a:t>
            </a:r>
            <a:r>
              <a:rPr lang="en-US" i="1" dirty="0"/>
              <a:t> logistics</a:t>
            </a:r>
            <a:r>
              <a:rPr lang="bg-BG" i="1" dirty="0"/>
              <a:t>, </a:t>
            </a:r>
            <a:r>
              <a:rPr lang="bg-BG" sz="1600" i="1" dirty="0" smtClean="0"/>
              <a:t>буферна </a:t>
            </a:r>
            <a:r>
              <a:rPr lang="bg-BG" sz="1600" i="1" dirty="0"/>
              <a:t>зона </a:t>
            </a:r>
            <a:r>
              <a:rPr lang="en-US" i="1" dirty="0">
                <a:sym typeface="Wingdings" panose="05000000000000000000" pitchFamily="2" charset="2"/>
              </a:rPr>
              <a:t></a:t>
            </a:r>
            <a:r>
              <a:rPr lang="en-US" i="1" dirty="0"/>
              <a:t> buffer zone</a:t>
            </a:r>
            <a:r>
              <a:rPr lang="bg-BG" i="1" dirty="0"/>
              <a:t>, </a:t>
            </a:r>
            <a:r>
              <a:rPr lang="bg-BG" sz="1600" i="1" dirty="0" smtClean="0"/>
              <a:t>камуфлаж</a:t>
            </a:r>
            <a:r>
              <a:rPr lang="bg-BG" i="1" dirty="0" smtClean="0">
                <a:sym typeface="Wingdings" panose="05000000000000000000" pitchFamily="2" charset="2"/>
              </a:rPr>
              <a:t></a:t>
            </a:r>
            <a:r>
              <a:rPr lang="en-US" i="1" dirty="0" smtClean="0">
                <a:sym typeface="Wingdings" panose="05000000000000000000" pitchFamily="2" charset="2"/>
              </a:rPr>
              <a:t> </a:t>
            </a:r>
            <a:r>
              <a:rPr lang="en-US" i="1" dirty="0" smtClean="0"/>
              <a:t>camouflage</a:t>
            </a:r>
            <a:r>
              <a:rPr lang="bg-BG" i="1" dirty="0"/>
              <a:t>, </a:t>
            </a:r>
            <a:r>
              <a:rPr lang="bg-BG" sz="1600" i="1" dirty="0"/>
              <a:t>интервенция</a:t>
            </a:r>
            <a:r>
              <a:rPr lang="bg-BG" dirty="0"/>
              <a:t> </a:t>
            </a:r>
            <a:r>
              <a:rPr lang="bg-BG" dirty="0">
                <a:sym typeface="Wingdings" panose="05000000000000000000" pitchFamily="2" charset="2"/>
              </a:rPr>
              <a:t></a:t>
            </a:r>
            <a:r>
              <a:rPr lang="en-US" i="1" dirty="0"/>
              <a:t>intervention</a:t>
            </a:r>
            <a:r>
              <a:rPr lang="bg-BG" i="1" dirty="0"/>
              <a:t>,</a:t>
            </a:r>
            <a:r>
              <a:rPr lang="bg-BG" b="1" i="1" dirty="0"/>
              <a:t> </a:t>
            </a:r>
            <a:r>
              <a:rPr lang="bg-BG" sz="1600" i="1" dirty="0"/>
              <a:t>комуникационен център</a:t>
            </a:r>
            <a:r>
              <a:rPr lang="bg-BG" i="1" dirty="0">
                <a:sym typeface="Wingdings" panose="05000000000000000000" pitchFamily="2" charset="2"/>
              </a:rPr>
              <a:t></a:t>
            </a:r>
            <a:r>
              <a:rPr lang="bg-BG" dirty="0"/>
              <a:t> </a:t>
            </a:r>
            <a:r>
              <a:rPr lang="en-US" i="1" dirty="0"/>
              <a:t>communication </a:t>
            </a:r>
            <a:r>
              <a:rPr lang="en-US" i="1" dirty="0" err="1"/>
              <a:t>centre</a:t>
            </a:r>
            <a:r>
              <a:rPr lang="bg-BG" i="1" dirty="0"/>
              <a:t>, </a:t>
            </a:r>
            <a:r>
              <a:rPr lang="en-US" dirty="0" err="1"/>
              <a:t>etc</a:t>
            </a:r>
            <a:r>
              <a:rPr lang="bg-BG" dirty="0" smtClean="0"/>
              <a:t>.</a:t>
            </a:r>
            <a:endParaRPr lang="en-US" dirty="0" smtClean="0"/>
          </a:p>
          <a:p>
            <a:pPr marL="0" indent="0">
              <a:lnSpc>
                <a:spcPct val="100000"/>
              </a:lnSpc>
              <a:spcBef>
                <a:spcPts val="0"/>
              </a:spcBef>
              <a:buNone/>
            </a:pPr>
            <a:r>
              <a:rPr lang="en-US" dirty="0"/>
              <a:t>2)  </a:t>
            </a:r>
            <a:r>
              <a:rPr lang="en-US" b="1" dirty="0" smtClean="0">
                <a:solidFill>
                  <a:srgbClr val="FF0000"/>
                </a:solidFill>
              </a:rPr>
              <a:t>negative: </a:t>
            </a:r>
            <a:r>
              <a:rPr lang="en-US" dirty="0" smtClean="0"/>
              <a:t>new </a:t>
            </a:r>
            <a:r>
              <a:rPr lang="en-US" dirty="0"/>
              <a:t>military </a:t>
            </a:r>
            <a:r>
              <a:rPr lang="en-US" dirty="0" smtClean="0"/>
              <a:t>terms remain </a:t>
            </a:r>
            <a:r>
              <a:rPr lang="en-US" dirty="0"/>
              <a:t>obscure and unclear for the public and this hampers their proper understanding, e.g. </a:t>
            </a:r>
            <a:r>
              <a:rPr lang="en-US" i="1" dirty="0"/>
              <a:t>bilateral</a:t>
            </a:r>
            <a:r>
              <a:rPr lang="en-US" dirty="0"/>
              <a:t> </a:t>
            </a:r>
            <a:r>
              <a:rPr lang="en-US" dirty="0">
                <a:sym typeface="Wingdings" panose="05000000000000000000" pitchFamily="2" charset="2"/>
              </a:rPr>
              <a:t></a:t>
            </a:r>
            <a:r>
              <a:rPr lang="en-US" dirty="0"/>
              <a:t> </a:t>
            </a:r>
            <a:r>
              <a:rPr lang="bg-BG" sz="1600" i="1" dirty="0" err="1"/>
              <a:t>билатерален</a:t>
            </a:r>
            <a:r>
              <a:rPr lang="bg-BG" i="1" dirty="0"/>
              <a:t> </a:t>
            </a:r>
            <a:r>
              <a:rPr lang="bg-BG" dirty="0"/>
              <a:t>(</a:t>
            </a:r>
            <a:r>
              <a:rPr lang="bg-BG" dirty="0" err="1"/>
              <a:t>instead</a:t>
            </a:r>
            <a:r>
              <a:rPr lang="bg-BG" dirty="0"/>
              <a:t> </a:t>
            </a:r>
            <a:r>
              <a:rPr lang="bg-BG" dirty="0" err="1"/>
              <a:t>of</a:t>
            </a:r>
            <a:r>
              <a:rPr lang="bg-BG" dirty="0"/>
              <a:t> </a:t>
            </a:r>
            <a:r>
              <a:rPr lang="en-US" dirty="0"/>
              <a:t>Bulgarian </a:t>
            </a:r>
            <a:r>
              <a:rPr lang="bg-BG" sz="1600" i="1" dirty="0"/>
              <a:t>двустранен</a:t>
            </a:r>
            <a:r>
              <a:rPr lang="bg-BG" dirty="0"/>
              <a:t>)</a:t>
            </a:r>
            <a:r>
              <a:rPr lang="bg-BG" i="1" dirty="0"/>
              <a:t>, </a:t>
            </a:r>
            <a:r>
              <a:rPr lang="en-US" i="1" dirty="0"/>
              <a:t>classified information </a:t>
            </a:r>
            <a:r>
              <a:rPr lang="bg-BG" i="1" dirty="0">
                <a:sym typeface="Wingdings" panose="05000000000000000000" pitchFamily="2" charset="2"/>
              </a:rPr>
              <a:t></a:t>
            </a:r>
            <a:r>
              <a:rPr lang="bg-BG" i="1" dirty="0"/>
              <a:t> </a:t>
            </a:r>
            <a:r>
              <a:rPr lang="bg-BG" sz="1600" i="1" dirty="0"/>
              <a:t>класифицирана информация </a:t>
            </a:r>
            <a:r>
              <a:rPr lang="bg-BG" dirty="0"/>
              <a:t>(</a:t>
            </a:r>
            <a:r>
              <a:rPr lang="en-US" dirty="0"/>
              <a:t>Bulgarian</a:t>
            </a:r>
            <a:r>
              <a:rPr lang="bg-BG" dirty="0"/>
              <a:t>: </a:t>
            </a:r>
            <a:r>
              <a:rPr lang="bg-BG" sz="1600" i="1" dirty="0"/>
              <a:t>секретна информация</a:t>
            </a:r>
            <a:r>
              <a:rPr lang="bg-BG" dirty="0"/>
              <a:t>)</a:t>
            </a:r>
            <a:r>
              <a:rPr lang="bg-BG" i="1" dirty="0"/>
              <a:t>, </a:t>
            </a:r>
            <a:r>
              <a:rPr lang="en-US" i="1" dirty="0"/>
              <a:t>conversion</a:t>
            </a:r>
            <a:r>
              <a:rPr lang="bg-BG" dirty="0">
                <a:sym typeface="Wingdings" panose="05000000000000000000" pitchFamily="2" charset="2"/>
              </a:rPr>
              <a:t></a:t>
            </a:r>
            <a:r>
              <a:rPr lang="bg-BG" dirty="0"/>
              <a:t> </a:t>
            </a:r>
            <a:r>
              <a:rPr lang="bg-BG" sz="1600" i="1" dirty="0"/>
              <a:t>конверсия</a:t>
            </a:r>
            <a:r>
              <a:rPr lang="bg-BG" i="1" dirty="0"/>
              <a:t> </a:t>
            </a:r>
            <a:r>
              <a:rPr lang="bg-BG" dirty="0"/>
              <a:t>(</a:t>
            </a:r>
            <a:r>
              <a:rPr lang="en-US" dirty="0"/>
              <a:t>Bulgarian</a:t>
            </a:r>
            <a:r>
              <a:rPr lang="bg-BG" dirty="0"/>
              <a:t>: </a:t>
            </a:r>
            <a:r>
              <a:rPr lang="bg-BG" sz="1600" i="1" dirty="0"/>
              <a:t>преобразуване, преоборудване</a:t>
            </a:r>
            <a:r>
              <a:rPr lang="bg-BG" dirty="0"/>
              <a:t>), </a:t>
            </a:r>
            <a:r>
              <a:rPr lang="en-US" i="1" dirty="0"/>
              <a:t>acquisition</a:t>
            </a:r>
            <a:r>
              <a:rPr lang="bg-BG" i="1" dirty="0" smtClean="0">
                <a:sym typeface="Wingdings" panose="05000000000000000000" pitchFamily="2" charset="2"/>
              </a:rPr>
              <a:t></a:t>
            </a:r>
            <a:r>
              <a:rPr lang="en-US" i="1" dirty="0" smtClean="0">
                <a:sym typeface="Wingdings" panose="05000000000000000000" pitchFamily="2" charset="2"/>
              </a:rPr>
              <a:t> </a:t>
            </a:r>
            <a:r>
              <a:rPr lang="bg-BG" sz="1600" i="1" dirty="0" err="1" smtClean="0"/>
              <a:t>аквизиция</a:t>
            </a:r>
            <a:r>
              <a:rPr lang="bg-BG" sz="1600" b="1" i="1" dirty="0" smtClean="0"/>
              <a:t> </a:t>
            </a:r>
            <a:r>
              <a:rPr lang="bg-BG" sz="1600" dirty="0"/>
              <a:t>(</a:t>
            </a:r>
            <a:r>
              <a:rPr lang="en-US" dirty="0"/>
              <a:t>Bulgarian</a:t>
            </a:r>
            <a:r>
              <a:rPr lang="bg-BG" sz="1600" dirty="0"/>
              <a:t>: </a:t>
            </a:r>
            <a:r>
              <a:rPr lang="bg-BG" sz="1600" i="1" dirty="0"/>
              <a:t>придобивка</a:t>
            </a:r>
            <a:r>
              <a:rPr lang="bg-BG" sz="1600" dirty="0"/>
              <a:t>, </a:t>
            </a:r>
            <a:r>
              <a:rPr lang="bg-BG" sz="1600" i="1" dirty="0"/>
              <a:t>присвояване, закупуване</a:t>
            </a:r>
            <a:r>
              <a:rPr lang="bg-BG" sz="1600" dirty="0"/>
              <a:t>)</a:t>
            </a:r>
            <a:r>
              <a:rPr lang="en-US" dirty="0"/>
              <a:t>, etc.</a:t>
            </a:r>
            <a:endParaRPr lang="en-US" b="1" dirty="0"/>
          </a:p>
          <a:p>
            <a:pPr marL="0" lvl="0" indent="0">
              <a:lnSpc>
                <a:spcPct val="100000"/>
              </a:lnSpc>
              <a:spcBef>
                <a:spcPts val="0"/>
              </a:spcBef>
              <a:buNone/>
            </a:pPr>
            <a:r>
              <a:rPr lang="bg-BG" dirty="0" smtClean="0"/>
              <a:t> </a:t>
            </a:r>
            <a:endParaRPr lang="en-US" b="1" dirty="0"/>
          </a:p>
          <a:p>
            <a:endParaRPr lang="en-US" dirty="0"/>
          </a:p>
        </p:txBody>
      </p:sp>
      <p:sp>
        <p:nvSpPr>
          <p:cNvPr id="5" name="Slide Number Placeholder 4"/>
          <p:cNvSpPr>
            <a:spLocks noGrp="1"/>
          </p:cNvSpPr>
          <p:nvPr>
            <p:ph type="sldNum" sz="quarter" idx="14"/>
          </p:nvPr>
        </p:nvSpPr>
        <p:spPr/>
        <p:txBody>
          <a:bodyPr/>
          <a:lstStyle/>
          <a:p>
            <a:fld id="{058DB212-BFA2-403F-85EF-DFD3FF6D973A}" type="slidenum">
              <a:rPr lang="en-US" noProof="0" smtClean="0"/>
              <a:pPr/>
              <a:t>20</a:t>
            </a:fld>
            <a:endParaRPr lang="en-US" noProof="0"/>
          </a:p>
        </p:txBody>
      </p:sp>
    </p:spTree>
    <p:extLst>
      <p:ext uri="{BB962C8B-B14F-4D97-AF65-F5344CB8AC3E}">
        <p14:creationId xmlns:p14="http://schemas.microsoft.com/office/powerpoint/2010/main" val="8188664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Abbreviated military terms in Bulgarian</a:t>
            </a:r>
            <a:endParaRPr lang="en-US" b="1" dirty="0"/>
          </a:p>
        </p:txBody>
      </p:sp>
      <p:sp>
        <p:nvSpPr>
          <p:cNvPr id="3" name="Text Placeholder 2"/>
          <p:cNvSpPr>
            <a:spLocks noGrp="1"/>
          </p:cNvSpPr>
          <p:nvPr>
            <p:ph type="body" sz="quarter" idx="12"/>
          </p:nvPr>
        </p:nvSpPr>
        <p:spPr>
          <a:xfrm>
            <a:off x="360363" y="900000"/>
            <a:ext cx="11471275" cy="224125"/>
          </a:xfrm>
        </p:spPr>
        <p:txBody>
          <a:bodyPr/>
          <a:lstStyle/>
          <a:p>
            <a:endParaRPr lang="en-US" dirty="0"/>
          </a:p>
        </p:txBody>
      </p:sp>
      <p:sp>
        <p:nvSpPr>
          <p:cNvPr id="4" name="Content Placeholder 3"/>
          <p:cNvSpPr>
            <a:spLocks noGrp="1"/>
          </p:cNvSpPr>
          <p:nvPr>
            <p:ph idx="1"/>
          </p:nvPr>
        </p:nvSpPr>
        <p:spPr>
          <a:xfrm>
            <a:off x="360000" y="1182848"/>
            <a:ext cx="11473200" cy="4937152"/>
          </a:xfrm>
        </p:spPr>
        <p:txBody>
          <a:bodyPr/>
          <a:lstStyle/>
          <a:p>
            <a:pPr>
              <a:buNone/>
            </a:pPr>
            <a:r>
              <a:rPr lang="en-US" dirty="0" smtClean="0"/>
              <a:t>Significant influence </a:t>
            </a:r>
            <a:r>
              <a:rPr lang="en-US" dirty="0"/>
              <a:t>of English abbreviations is </a:t>
            </a:r>
            <a:r>
              <a:rPr lang="en-US" dirty="0" smtClean="0"/>
              <a:t>official </a:t>
            </a:r>
            <a:r>
              <a:rPr lang="en-US" dirty="0"/>
              <a:t>Bulgarian </a:t>
            </a:r>
            <a:r>
              <a:rPr lang="en-US" dirty="0" smtClean="0"/>
              <a:t>documents: reason</a:t>
            </a:r>
          </a:p>
          <a:p>
            <a:pPr>
              <a:buNone/>
            </a:pPr>
            <a:r>
              <a:rPr lang="en-US" dirty="0" smtClean="0"/>
              <a:t>“The </a:t>
            </a:r>
            <a:r>
              <a:rPr lang="en-US" dirty="0"/>
              <a:t>aim is not to create new terms and abbreviations in the Bulgarian language, but to use the ones already accepted in the English </a:t>
            </a:r>
            <a:r>
              <a:rPr lang="en-US" dirty="0" smtClean="0"/>
              <a:t>language“ (</a:t>
            </a:r>
            <a:r>
              <a:rPr lang="en-US" dirty="0"/>
              <a:t>the Bulgarian </a:t>
            </a:r>
            <a:r>
              <a:rPr lang="en-US" dirty="0" smtClean="0"/>
              <a:t>edition/translation </a:t>
            </a:r>
            <a:r>
              <a:rPr lang="en-US" dirty="0"/>
              <a:t>of the “Allied Doctrine for Joint Operations” (AJP)-3(A) </a:t>
            </a:r>
            <a:endParaRPr lang="en-US" dirty="0" smtClean="0"/>
          </a:p>
          <a:p>
            <a:pPr>
              <a:buNone/>
            </a:pPr>
            <a:r>
              <a:rPr lang="bg-BG" dirty="0" smtClean="0"/>
              <a:t>Командване </a:t>
            </a:r>
            <a:r>
              <a:rPr lang="bg-BG" dirty="0"/>
              <a:t>и управление </a:t>
            </a:r>
            <a:r>
              <a:rPr lang="ru-RU" dirty="0"/>
              <a:t>(</a:t>
            </a:r>
            <a:r>
              <a:rPr lang="en-US" b="1" dirty="0"/>
              <a:t>C</a:t>
            </a:r>
            <a:r>
              <a:rPr lang="ru-RU" b="1" dirty="0"/>
              <a:t>2</a:t>
            </a:r>
            <a:r>
              <a:rPr lang="ru-RU" dirty="0"/>
              <a:t>)</a:t>
            </a:r>
            <a:r>
              <a:rPr lang="bg-BG" dirty="0"/>
              <a:t>.</a:t>
            </a:r>
            <a:r>
              <a:rPr lang="bg-BG" b="1" dirty="0"/>
              <a:t> </a:t>
            </a:r>
            <a:r>
              <a:rPr lang="bg-BG" dirty="0"/>
              <a:t>Съвместното </a:t>
            </a:r>
            <a:r>
              <a:rPr lang="bg-BG" b="1" dirty="0"/>
              <a:t>С2</a:t>
            </a:r>
            <a:r>
              <a:rPr lang="bg-BG" dirty="0"/>
              <a:t> включва всички сили, участващи в операцията”, „Гражданско-военното сътрудничество (</a:t>
            </a:r>
            <a:r>
              <a:rPr lang="en-US" b="1" dirty="0"/>
              <a:t>CIMIC</a:t>
            </a:r>
            <a:r>
              <a:rPr lang="bg-BG" dirty="0"/>
              <a:t>) може да бъде най-важната част от мисията”, „Зона за отговорност</a:t>
            </a:r>
            <a:r>
              <a:rPr lang="bg-BG" b="1" dirty="0"/>
              <a:t> </a:t>
            </a:r>
            <a:r>
              <a:rPr lang="bg-BG" dirty="0"/>
              <a:t>(</a:t>
            </a:r>
            <a:r>
              <a:rPr lang="en-US" b="1" dirty="0"/>
              <a:t>AOR</a:t>
            </a:r>
            <a:r>
              <a:rPr lang="ru-RU" dirty="0"/>
              <a:t>)</a:t>
            </a:r>
            <a:r>
              <a:rPr lang="bg-BG" dirty="0"/>
              <a:t>.</a:t>
            </a:r>
            <a:r>
              <a:rPr lang="bg-BG" b="1" dirty="0"/>
              <a:t> </a:t>
            </a:r>
            <a:r>
              <a:rPr lang="bg-BG" dirty="0"/>
              <a:t>Зоната за отговорност е географски район, свързан с бойното командване”, „За да се подготви и проведе една военна операция е необходимо да се разработи оперативен план (</a:t>
            </a:r>
            <a:r>
              <a:rPr lang="en-US" b="1" dirty="0"/>
              <a:t>OPLAN</a:t>
            </a:r>
            <a:r>
              <a:rPr lang="bg-BG" dirty="0"/>
              <a:t>)”, „Правила за употреба на сила</a:t>
            </a:r>
            <a:r>
              <a:rPr lang="bg-BG" b="1" dirty="0"/>
              <a:t> </a:t>
            </a:r>
            <a:r>
              <a:rPr lang="bg-BG" dirty="0"/>
              <a:t>(</a:t>
            </a:r>
            <a:r>
              <a:rPr lang="en-US" b="1" dirty="0"/>
              <a:t>ROE</a:t>
            </a:r>
            <a:r>
              <a:rPr lang="ru-RU" dirty="0"/>
              <a:t>)</a:t>
            </a:r>
            <a:r>
              <a:rPr lang="bg-BG" dirty="0"/>
              <a:t>.</a:t>
            </a:r>
            <a:r>
              <a:rPr lang="bg-BG" b="1" dirty="0"/>
              <a:t> </a:t>
            </a:r>
            <a:r>
              <a:rPr lang="bg-BG" dirty="0"/>
              <a:t>Военните действия се контролират чрез правилата за употреба на сила, които се определят от </a:t>
            </a:r>
            <a:r>
              <a:rPr lang="en-US" b="1" dirty="0"/>
              <a:t>NAC</a:t>
            </a:r>
            <a:r>
              <a:rPr lang="bg-BG" dirty="0"/>
              <a:t> при получаване на одобрение на </a:t>
            </a:r>
            <a:r>
              <a:rPr lang="en-US" b="1" dirty="0"/>
              <a:t>OPLAN</a:t>
            </a:r>
            <a:r>
              <a:rPr lang="bg-BG" dirty="0" smtClean="0"/>
              <a:t>.”</a:t>
            </a:r>
            <a:endParaRPr lang="en-US" dirty="0" smtClean="0"/>
          </a:p>
          <a:p>
            <a:pPr>
              <a:buNone/>
            </a:pPr>
            <a:r>
              <a:rPr lang="en-US" b="1" dirty="0" err="1" smtClean="0">
                <a:solidFill>
                  <a:srgbClr val="00B0F0"/>
                </a:solidFill>
              </a:rPr>
              <a:t>Digraphic</a:t>
            </a:r>
            <a:r>
              <a:rPr lang="en-US" b="1" dirty="0" smtClean="0">
                <a:solidFill>
                  <a:srgbClr val="00B0F0"/>
                </a:solidFill>
              </a:rPr>
              <a:t> (bilingual) writing</a:t>
            </a:r>
          </a:p>
          <a:p>
            <a:pPr>
              <a:buNone/>
            </a:pPr>
            <a:r>
              <a:rPr lang="en-US" dirty="0"/>
              <a:t>In Bulgarian texts, in many cases the use of English abbreviations is more important (or is assumed to be more important) than the formation and use of Bulgarian ones; in practice, Bulgarian terms and their abbreviations perform an explanatory function in the use and imposition of English ones, which are more important because their use is critical in an international environment</a:t>
            </a:r>
          </a:p>
          <a:p>
            <a:pPr>
              <a:buNone/>
            </a:pPr>
            <a:endParaRPr lang="en-US" dirty="0">
              <a:solidFill>
                <a:srgbClr val="00B0F0"/>
              </a:solidFill>
            </a:endParaRPr>
          </a:p>
        </p:txBody>
      </p:sp>
      <p:sp>
        <p:nvSpPr>
          <p:cNvPr id="5" name="Slide Number Placeholder 4"/>
          <p:cNvSpPr>
            <a:spLocks noGrp="1"/>
          </p:cNvSpPr>
          <p:nvPr>
            <p:ph type="sldNum" sz="quarter" idx="14"/>
          </p:nvPr>
        </p:nvSpPr>
        <p:spPr/>
        <p:txBody>
          <a:bodyPr/>
          <a:lstStyle/>
          <a:p>
            <a:fld id="{058DB212-BFA2-403F-85EF-DFD3FF6D973A}" type="slidenum">
              <a:rPr lang="en-US" noProof="0" smtClean="0"/>
              <a:pPr/>
              <a:t>21</a:t>
            </a:fld>
            <a:endParaRPr lang="en-US" noProof="0"/>
          </a:p>
        </p:txBody>
      </p:sp>
    </p:spTree>
    <p:extLst>
      <p:ext uri="{BB962C8B-B14F-4D97-AF65-F5344CB8AC3E}">
        <p14:creationId xmlns:p14="http://schemas.microsoft.com/office/powerpoint/2010/main" val="27709141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impact of </a:t>
            </a:r>
            <a:r>
              <a:rPr lang="en-US" b="1" dirty="0"/>
              <a:t>English military terminology</a:t>
            </a:r>
            <a:r>
              <a:rPr lang="bg-BG" b="1" dirty="0"/>
              <a:t> </a:t>
            </a:r>
            <a:r>
              <a:rPr lang="en-US" b="1" dirty="0" smtClean="0"/>
              <a:t>on the Bulgarian military terminology</a:t>
            </a:r>
            <a:r>
              <a:rPr lang="bg-BG" b="1" dirty="0" smtClean="0"/>
              <a:t> </a:t>
            </a:r>
            <a:endParaRPr lang="en-US" b="1" dirty="0"/>
          </a:p>
        </p:txBody>
      </p:sp>
      <p:sp>
        <p:nvSpPr>
          <p:cNvPr id="3" name="Text Placeholder 2"/>
          <p:cNvSpPr>
            <a:spLocks noGrp="1"/>
          </p:cNvSpPr>
          <p:nvPr>
            <p:ph type="body" sz="quarter" idx="12"/>
          </p:nvPr>
        </p:nvSpPr>
        <p:spPr/>
        <p:txBody>
          <a:bodyPr/>
          <a:lstStyle/>
          <a:p>
            <a:endParaRPr lang="en-US" dirty="0"/>
          </a:p>
        </p:txBody>
      </p:sp>
      <p:sp>
        <p:nvSpPr>
          <p:cNvPr id="4" name="Content Placeholder 3"/>
          <p:cNvSpPr>
            <a:spLocks noGrp="1"/>
          </p:cNvSpPr>
          <p:nvPr>
            <p:ph idx="1"/>
          </p:nvPr>
        </p:nvSpPr>
        <p:spPr>
          <a:xfrm>
            <a:off x="360000" y="1440362"/>
            <a:ext cx="11473200" cy="5114984"/>
          </a:xfrm>
        </p:spPr>
        <p:txBody>
          <a:bodyPr/>
          <a:lstStyle/>
          <a:p>
            <a:pPr>
              <a:lnSpc>
                <a:spcPct val="100000"/>
              </a:lnSpc>
              <a:spcBef>
                <a:spcPts val="0"/>
              </a:spcBef>
            </a:pPr>
            <a:r>
              <a:rPr lang="en-US" sz="2000" dirty="0">
                <a:solidFill>
                  <a:schemeClr val="tx1"/>
                </a:solidFill>
              </a:rPr>
              <a:t>English military terminology is constantly developing being directly related to the social and political phenomena not only on a national, but also on a global </a:t>
            </a:r>
            <a:r>
              <a:rPr lang="en-US" sz="2000" dirty="0" smtClean="0">
                <a:solidFill>
                  <a:schemeClr val="tx1"/>
                </a:solidFill>
              </a:rPr>
              <a:t>scale </a:t>
            </a:r>
            <a:r>
              <a:rPr lang="en-US" sz="2000" dirty="0" smtClean="0">
                <a:solidFill>
                  <a:schemeClr val="tx1"/>
                </a:solidFill>
                <a:sym typeface="Wingdings" panose="05000000000000000000" pitchFamily="2" charset="2"/>
              </a:rPr>
              <a:t> </a:t>
            </a:r>
            <a:r>
              <a:rPr lang="en-US" sz="2000" dirty="0" smtClean="0">
                <a:solidFill>
                  <a:schemeClr val="tx1"/>
                </a:solidFill>
              </a:rPr>
              <a:t>strong </a:t>
            </a:r>
            <a:r>
              <a:rPr lang="en-US" sz="2000" dirty="0">
                <a:solidFill>
                  <a:schemeClr val="tx1"/>
                </a:solidFill>
              </a:rPr>
              <a:t>influence of English terminology </a:t>
            </a:r>
            <a:endParaRPr lang="en-US" sz="2000" dirty="0" smtClean="0">
              <a:solidFill>
                <a:schemeClr val="tx1"/>
              </a:solidFill>
            </a:endParaRPr>
          </a:p>
          <a:p>
            <a:pPr marL="0" indent="0">
              <a:lnSpc>
                <a:spcPct val="100000"/>
              </a:lnSpc>
              <a:spcBef>
                <a:spcPts val="0"/>
              </a:spcBef>
              <a:buNone/>
            </a:pPr>
            <a:r>
              <a:rPr lang="en-US" sz="2000" dirty="0" smtClean="0">
                <a:solidFill>
                  <a:schemeClr val="tx1"/>
                </a:solidFill>
              </a:rPr>
              <a:t>Reason: ​​</a:t>
            </a:r>
            <a:r>
              <a:rPr lang="en-US" sz="2000" dirty="0">
                <a:solidFill>
                  <a:schemeClr val="tx1"/>
                </a:solidFill>
              </a:rPr>
              <a:t>military activities and doctrines are initially formulated in English in international documents, and then the terms for the respective concepts are created in Bulgarian (and other national) military terminology.</a:t>
            </a:r>
          </a:p>
          <a:p>
            <a:pPr>
              <a:lnSpc>
                <a:spcPct val="100000"/>
              </a:lnSpc>
              <a:spcBef>
                <a:spcPts val="0"/>
              </a:spcBef>
            </a:pPr>
            <a:r>
              <a:rPr lang="en-US" sz="2000" dirty="0">
                <a:solidFill>
                  <a:schemeClr val="tx1"/>
                </a:solidFill>
              </a:rPr>
              <a:t>Borrowing (direct borrowing or calques) of English military prefixes </a:t>
            </a:r>
            <a:r>
              <a:rPr lang="bg-BG" sz="2000" dirty="0">
                <a:solidFill>
                  <a:schemeClr val="tx1"/>
                </a:solidFill>
              </a:rPr>
              <a:t>(</a:t>
            </a:r>
            <a:r>
              <a:rPr lang="en-US" sz="2000" dirty="0">
                <a:solidFill>
                  <a:schemeClr val="tx1"/>
                </a:solidFill>
              </a:rPr>
              <a:t>counter-, anti-, de-, </a:t>
            </a:r>
            <a:r>
              <a:rPr lang="en-US" sz="2000" dirty="0" smtClean="0">
                <a:solidFill>
                  <a:schemeClr val="tx1"/>
                </a:solidFill>
              </a:rPr>
              <a:t>re-)</a:t>
            </a:r>
            <a:r>
              <a:rPr lang="bg-BG" sz="2000" dirty="0">
                <a:solidFill>
                  <a:schemeClr val="tx1"/>
                </a:solidFill>
              </a:rPr>
              <a:t>, </a:t>
            </a:r>
            <a:r>
              <a:rPr lang="en-US" sz="2000" dirty="0">
                <a:solidFill>
                  <a:schemeClr val="tx1"/>
                </a:solidFill>
              </a:rPr>
              <a:t>postfixes</a:t>
            </a:r>
            <a:r>
              <a:rPr lang="bg-BG" sz="2000" dirty="0">
                <a:solidFill>
                  <a:schemeClr val="tx1"/>
                </a:solidFill>
              </a:rPr>
              <a:t> (-</a:t>
            </a:r>
            <a:r>
              <a:rPr lang="en-US" sz="2000" dirty="0" err="1">
                <a:solidFill>
                  <a:schemeClr val="tx1"/>
                </a:solidFill>
              </a:rPr>
              <a:t>ing</a:t>
            </a:r>
            <a:r>
              <a:rPr lang="bg-BG" sz="2000" dirty="0">
                <a:solidFill>
                  <a:schemeClr val="tx1"/>
                </a:solidFill>
              </a:rPr>
              <a:t>), </a:t>
            </a:r>
            <a:r>
              <a:rPr lang="en-US" sz="2000" dirty="0">
                <a:solidFill>
                  <a:schemeClr val="tx1"/>
                </a:solidFill>
              </a:rPr>
              <a:t>and terms</a:t>
            </a:r>
            <a:r>
              <a:rPr lang="bg-BG" sz="2000" dirty="0">
                <a:solidFill>
                  <a:schemeClr val="tx1"/>
                </a:solidFill>
              </a:rPr>
              <a:t>: </a:t>
            </a:r>
            <a:r>
              <a:rPr lang="bg-BG" sz="2000" i="1" dirty="0"/>
              <a:t>бърза реакция </a:t>
            </a:r>
            <a:r>
              <a:rPr lang="bg-BG" sz="2000" i="1" dirty="0">
                <a:sym typeface="Wingdings"/>
              </a:rPr>
              <a:t></a:t>
            </a:r>
            <a:r>
              <a:rPr lang="bg-BG" sz="2000" i="1" dirty="0" err="1"/>
              <a:t>quick</a:t>
            </a:r>
            <a:r>
              <a:rPr lang="bg-BG" sz="2000" i="1" dirty="0"/>
              <a:t> </a:t>
            </a:r>
            <a:r>
              <a:rPr lang="bg-BG" sz="2000" i="1" dirty="0" err="1"/>
              <a:t>reaction</a:t>
            </a:r>
            <a:r>
              <a:rPr lang="bg-BG" sz="2000" i="1" dirty="0"/>
              <a:t>,  бойно пространство </a:t>
            </a:r>
            <a:r>
              <a:rPr lang="bg-BG" sz="2000" i="1" dirty="0">
                <a:sym typeface="Wingdings"/>
              </a:rPr>
              <a:t></a:t>
            </a:r>
            <a:r>
              <a:rPr lang="bg-BG" sz="2000" i="1" dirty="0"/>
              <a:t> </a:t>
            </a:r>
            <a:r>
              <a:rPr lang="bg-BG" sz="2000" i="1" dirty="0" err="1"/>
              <a:t>battle</a:t>
            </a:r>
            <a:r>
              <a:rPr lang="bg-BG" sz="2000" i="1" dirty="0"/>
              <a:t> </a:t>
            </a:r>
            <a:r>
              <a:rPr lang="bg-BG" sz="2000" i="1" dirty="0" err="1"/>
              <a:t>space</a:t>
            </a:r>
            <a:r>
              <a:rPr lang="bg-BG" sz="2000" i="1" dirty="0"/>
              <a:t>, военен компонент </a:t>
            </a:r>
            <a:r>
              <a:rPr lang="bg-BG" sz="2000" i="1" dirty="0">
                <a:sym typeface="Wingdings"/>
              </a:rPr>
              <a:t></a:t>
            </a:r>
            <a:r>
              <a:rPr lang="bg-BG" sz="2000" i="1" dirty="0" err="1"/>
              <a:t>military</a:t>
            </a:r>
            <a:r>
              <a:rPr lang="bg-BG" sz="2000" i="1" dirty="0"/>
              <a:t> </a:t>
            </a:r>
            <a:r>
              <a:rPr lang="bg-BG" sz="2000" i="1" dirty="0" err="1"/>
              <a:t>component</a:t>
            </a:r>
            <a:r>
              <a:rPr lang="bg-BG" sz="2000" dirty="0"/>
              <a:t> </a:t>
            </a:r>
            <a:endParaRPr lang="en-US" sz="2000" dirty="0"/>
          </a:p>
          <a:p>
            <a:pPr>
              <a:lnSpc>
                <a:spcPct val="100000"/>
              </a:lnSpc>
              <a:spcBef>
                <a:spcPts val="0"/>
              </a:spcBef>
            </a:pPr>
            <a:r>
              <a:rPr lang="en-US" sz="2000" dirty="0">
                <a:solidFill>
                  <a:schemeClr val="tx1"/>
                </a:solidFill>
              </a:rPr>
              <a:t>Military </a:t>
            </a:r>
            <a:r>
              <a:rPr lang="en-US" sz="2000" dirty="0" smtClean="0">
                <a:solidFill>
                  <a:schemeClr val="tx1"/>
                </a:solidFill>
              </a:rPr>
              <a:t>terminology </a:t>
            </a:r>
            <a:r>
              <a:rPr lang="en-US" sz="2000" dirty="0">
                <a:solidFill>
                  <a:schemeClr val="tx1"/>
                </a:solidFill>
              </a:rPr>
              <a:t>is a product of political and social phenomena and </a:t>
            </a:r>
            <a:r>
              <a:rPr lang="en-US" sz="2000" dirty="0" smtClean="0">
                <a:solidFill>
                  <a:schemeClr val="tx1"/>
                </a:solidFill>
              </a:rPr>
              <a:t>processes.</a:t>
            </a:r>
            <a:endParaRPr lang="en-US" sz="2000" dirty="0">
              <a:solidFill>
                <a:schemeClr val="tx1"/>
              </a:solidFill>
            </a:endParaRPr>
          </a:p>
          <a:p>
            <a:pPr>
              <a:lnSpc>
                <a:spcPct val="100000"/>
              </a:lnSpc>
              <a:spcBef>
                <a:spcPts val="0"/>
              </a:spcBef>
            </a:pPr>
            <a:r>
              <a:rPr lang="en-US" sz="2000" dirty="0">
                <a:solidFill>
                  <a:schemeClr val="tx1"/>
                </a:solidFill>
              </a:rPr>
              <a:t>The main part of the term systems in both languages ​​are two- and multi-component terms.</a:t>
            </a:r>
          </a:p>
          <a:p>
            <a:pPr>
              <a:lnSpc>
                <a:spcPct val="100000"/>
              </a:lnSpc>
              <a:spcBef>
                <a:spcPts val="0"/>
              </a:spcBef>
            </a:pPr>
            <a:r>
              <a:rPr lang="en-US" sz="2000" dirty="0" smtClean="0">
                <a:solidFill>
                  <a:schemeClr val="tx1"/>
                </a:solidFill>
              </a:rPr>
              <a:t>The </a:t>
            </a:r>
            <a:r>
              <a:rPr lang="en-US" sz="2000" dirty="0">
                <a:solidFill>
                  <a:schemeClr val="tx1"/>
                </a:solidFill>
              </a:rPr>
              <a:t>military terminology in both languages ​​is not isolated from the general English vocabulary, and the boundaries between it </a:t>
            </a:r>
            <a:r>
              <a:rPr lang="en-US" sz="2000" dirty="0" smtClean="0">
                <a:solidFill>
                  <a:schemeClr val="tx1"/>
                </a:solidFill>
              </a:rPr>
              <a:t>and other terminologies </a:t>
            </a:r>
            <a:r>
              <a:rPr lang="en-US" sz="2000" dirty="0">
                <a:solidFill>
                  <a:schemeClr val="tx1"/>
                </a:solidFill>
              </a:rPr>
              <a:t>(political, legal, medical, informatics, economics, electronics, etc.) are </a:t>
            </a:r>
            <a:r>
              <a:rPr lang="en-US" sz="2000" dirty="0" smtClean="0">
                <a:solidFill>
                  <a:schemeClr val="tx1"/>
                </a:solidFill>
              </a:rPr>
              <a:t>open.</a:t>
            </a:r>
            <a:endParaRPr lang="en-US" sz="2000" dirty="0">
              <a:solidFill>
                <a:schemeClr val="tx1"/>
              </a:solidFill>
            </a:endParaRPr>
          </a:p>
          <a:p>
            <a:pPr>
              <a:lnSpc>
                <a:spcPct val="100000"/>
              </a:lnSpc>
              <a:spcBef>
                <a:spcPts val="0"/>
              </a:spcBef>
            </a:pPr>
            <a:r>
              <a:rPr lang="en-US" sz="2000" dirty="0" smtClean="0">
                <a:solidFill>
                  <a:schemeClr val="tx1"/>
                </a:solidFill>
              </a:rPr>
              <a:t>Military </a:t>
            </a:r>
            <a:r>
              <a:rPr lang="en-US" sz="2000" dirty="0">
                <a:solidFill>
                  <a:schemeClr val="tx1"/>
                </a:solidFill>
              </a:rPr>
              <a:t>terminology is an open terminological system that is interdisciplinary in nature due to the specifics of military knowledge and is in a continuous process of enrichment and development.</a:t>
            </a:r>
          </a:p>
          <a:p>
            <a:pPr marL="0" indent="0">
              <a:lnSpc>
                <a:spcPct val="100000"/>
              </a:lnSpc>
              <a:spcBef>
                <a:spcPts val="0"/>
              </a:spcBef>
              <a:buNone/>
            </a:pPr>
            <a:endParaRPr lang="en-US" sz="2000" dirty="0"/>
          </a:p>
        </p:txBody>
      </p:sp>
      <p:sp>
        <p:nvSpPr>
          <p:cNvPr id="5" name="Slide Number Placeholder 4"/>
          <p:cNvSpPr>
            <a:spLocks noGrp="1"/>
          </p:cNvSpPr>
          <p:nvPr>
            <p:ph type="sldNum" sz="quarter" idx="14"/>
          </p:nvPr>
        </p:nvSpPr>
        <p:spPr/>
        <p:txBody>
          <a:bodyPr/>
          <a:lstStyle/>
          <a:p>
            <a:fld id="{058DB212-BFA2-403F-85EF-DFD3FF6D973A}" type="slidenum">
              <a:rPr lang="en-US" noProof="0" smtClean="0"/>
              <a:pPr/>
              <a:t>22</a:t>
            </a:fld>
            <a:endParaRPr lang="en-US" noProof="0"/>
          </a:p>
        </p:txBody>
      </p:sp>
    </p:spTree>
    <p:extLst>
      <p:ext uri="{BB962C8B-B14F-4D97-AF65-F5344CB8AC3E}">
        <p14:creationId xmlns:p14="http://schemas.microsoft.com/office/powerpoint/2010/main" val="35276915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Summary</a:t>
            </a:r>
            <a:endParaRPr lang="en-US" b="1" dirty="0"/>
          </a:p>
        </p:txBody>
      </p:sp>
      <p:sp>
        <p:nvSpPr>
          <p:cNvPr id="6" name="Text Placeholder 5"/>
          <p:cNvSpPr>
            <a:spLocks noGrp="1"/>
          </p:cNvSpPr>
          <p:nvPr>
            <p:ph type="body" sz="quarter" idx="12"/>
          </p:nvPr>
        </p:nvSpPr>
        <p:spPr/>
        <p:txBody>
          <a:bodyPr/>
          <a:lstStyle/>
          <a:p>
            <a:endParaRPr lang="en-US"/>
          </a:p>
        </p:txBody>
      </p:sp>
      <p:sp>
        <p:nvSpPr>
          <p:cNvPr id="4" name="Content Placeholder 3"/>
          <p:cNvSpPr>
            <a:spLocks noGrp="1"/>
          </p:cNvSpPr>
          <p:nvPr>
            <p:ph sz="half" idx="1"/>
          </p:nvPr>
        </p:nvSpPr>
        <p:spPr>
          <a:xfrm>
            <a:off x="359999" y="1440362"/>
            <a:ext cx="7081035" cy="4679638"/>
          </a:xfrm>
        </p:spPr>
        <p:txBody>
          <a:bodyPr/>
          <a:lstStyle/>
          <a:p>
            <a:pPr lvl="0"/>
            <a:r>
              <a:rPr lang="bg-BG" sz="2400" dirty="0" err="1" smtClean="0"/>
              <a:t>Military</a:t>
            </a:r>
            <a:r>
              <a:rPr lang="bg-BG" sz="2400" dirty="0" smtClean="0"/>
              <a:t> </a:t>
            </a:r>
            <a:r>
              <a:rPr lang="bg-BG" sz="2400" dirty="0" err="1"/>
              <a:t>English</a:t>
            </a:r>
            <a:r>
              <a:rPr lang="bg-BG" sz="2400" dirty="0"/>
              <a:t> </a:t>
            </a:r>
            <a:r>
              <a:rPr lang="bg-BG" sz="2400" dirty="0" err="1"/>
              <a:t>is</a:t>
            </a:r>
            <a:r>
              <a:rPr lang="en-US" sz="2400" dirty="0"/>
              <a:t> the product of military subculture;</a:t>
            </a:r>
          </a:p>
          <a:p>
            <a:pPr lvl="0"/>
            <a:r>
              <a:rPr lang="en-US" sz="2400" dirty="0"/>
              <a:t>Different armed forces services and branches are </a:t>
            </a:r>
            <a:r>
              <a:rPr lang="en-US" sz="2400" dirty="0" err="1"/>
              <a:t>characterised</a:t>
            </a:r>
            <a:r>
              <a:rPr lang="en-US" sz="2400" dirty="0"/>
              <a:t> by </a:t>
            </a:r>
            <a:r>
              <a:rPr lang="bg-BG" sz="2400" dirty="0" err="1"/>
              <a:t>their</a:t>
            </a:r>
            <a:r>
              <a:rPr lang="bg-BG" sz="2400" dirty="0"/>
              <a:t> </a:t>
            </a:r>
            <a:r>
              <a:rPr lang="bg-BG" sz="2400" dirty="0" err="1"/>
              <a:t>own</a:t>
            </a:r>
            <a:r>
              <a:rPr lang="bg-BG" sz="2400" dirty="0"/>
              <a:t> </a:t>
            </a:r>
            <a:r>
              <a:rPr lang="bg-BG" sz="2400" dirty="0" err="1"/>
              <a:t>specialised</a:t>
            </a:r>
            <a:r>
              <a:rPr lang="bg-BG" sz="2400" dirty="0"/>
              <a:t> </a:t>
            </a:r>
            <a:r>
              <a:rPr lang="bg-BG" sz="2400" dirty="0" err="1"/>
              <a:t>vocabulary</a:t>
            </a:r>
            <a:r>
              <a:rPr lang="en-US" sz="2400" dirty="0"/>
              <a:t>;</a:t>
            </a:r>
          </a:p>
          <a:p>
            <a:pPr lvl="0"/>
            <a:r>
              <a:rPr lang="en-US" sz="2400" dirty="0"/>
              <a:t>Some English military slang words are humoristic;</a:t>
            </a:r>
          </a:p>
          <a:p>
            <a:pPr lvl="0"/>
            <a:r>
              <a:rPr lang="bg-BG" sz="2400" dirty="0" err="1"/>
              <a:t>Military</a:t>
            </a:r>
            <a:r>
              <a:rPr lang="bg-BG" sz="2400" dirty="0"/>
              <a:t> </a:t>
            </a:r>
            <a:r>
              <a:rPr lang="bg-BG" sz="2400" dirty="0" err="1"/>
              <a:t>terminology</a:t>
            </a:r>
            <a:r>
              <a:rPr lang="bg-BG" sz="2400" dirty="0"/>
              <a:t> </a:t>
            </a:r>
            <a:r>
              <a:rPr lang="bg-BG" sz="2400" dirty="0" err="1"/>
              <a:t>is</a:t>
            </a:r>
            <a:r>
              <a:rPr lang="bg-BG" sz="2400" dirty="0"/>
              <a:t> </a:t>
            </a:r>
            <a:r>
              <a:rPr lang="bg-BG" sz="2400" dirty="0" err="1"/>
              <a:t>consistent</a:t>
            </a:r>
            <a:r>
              <a:rPr lang="bg-BG" sz="2400" dirty="0"/>
              <a:t> </a:t>
            </a:r>
            <a:r>
              <a:rPr lang="bg-BG" sz="2400" dirty="0" err="1"/>
              <a:t>with</a:t>
            </a:r>
            <a:r>
              <a:rPr lang="bg-BG" sz="2400" dirty="0"/>
              <a:t> </a:t>
            </a:r>
            <a:r>
              <a:rPr lang="bg-BG" sz="2400" dirty="0" err="1"/>
              <a:t>general</a:t>
            </a:r>
            <a:r>
              <a:rPr lang="bg-BG" sz="2400" dirty="0"/>
              <a:t> </a:t>
            </a:r>
            <a:r>
              <a:rPr lang="bg-BG" sz="2400" dirty="0" err="1"/>
              <a:t>trends</a:t>
            </a:r>
            <a:r>
              <a:rPr lang="bg-BG" sz="2400" dirty="0"/>
              <a:t> </a:t>
            </a:r>
            <a:r>
              <a:rPr lang="bg-BG" sz="2400" dirty="0" err="1"/>
              <a:t>in</a:t>
            </a:r>
            <a:r>
              <a:rPr lang="bg-BG" sz="2400" dirty="0"/>
              <a:t> </a:t>
            </a:r>
            <a:r>
              <a:rPr lang="bg-BG" sz="2400" dirty="0" err="1"/>
              <a:t>English</a:t>
            </a:r>
            <a:r>
              <a:rPr lang="bg-BG" sz="2400" dirty="0"/>
              <a:t> </a:t>
            </a:r>
            <a:r>
              <a:rPr lang="bg-BG" sz="2400" dirty="0" err="1"/>
              <a:t>word</a:t>
            </a:r>
            <a:r>
              <a:rPr lang="bg-BG" sz="2400" dirty="0"/>
              <a:t> </a:t>
            </a:r>
            <a:r>
              <a:rPr lang="bg-BG" sz="2400" dirty="0" err="1"/>
              <a:t>formation</a:t>
            </a:r>
            <a:r>
              <a:rPr lang="en-US" sz="2400" dirty="0"/>
              <a:t>;</a:t>
            </a:r>
            <a:r>
              <a:rPr lang="bg-BG" sz="2400" dirty="0"/>
              <a:t> </a:t>
            </a:r>
            <a:endParaRPr lang="en-US" sz="2400" dirty="0"/>
          </a:p>
          <a:p>
            <a:pPr lvl="0"/>
            <a:r>
              <a:rPr lang="bg-BG" sz="2400" dirty="0" err="1"/>
              <a:t>Military</a:t>
            </a:r>
            <a:r>
              <a:rPr lang="bg-BG" sz="2400" dirty="0"/>
              <a:t> </a:t>
            </a:r>
            <a:r>
              <a:rPr lang="bg-BG" sz="2400" dirty="0" err="1"/>
              <a:t>English</a:t>
            </a:r>
            <a:r>
              <a:rPr lang="bg-BG" sz="2400" dirty="0"/>
              <a:t> </a:t>
            </a:r>
            <a:r>
              <a:rPr lang="bg-BG" sz="2400" dirty="0" err="1"/>
              <a:t>is</a:t>
            </a:r>
            <a:r>
              <a:rPr lang="bg-BG" sz="2400" dirty="0"/>
              <a:t> </a:t>
            </a:r>
            <a:r>
              <a:rPr lang="bg-BG" sz="2400" dirty="0" err="1"/>
              <a:t>exceptionally</a:t>
            </a:r>
            <a:r>
              <a:rPr lang="bg-BG" sz="2400" dirty="0"/>
              <a:t> </a:t>
            </a:r>
            <a:r>
              <a:rPr lang="bg-BG" sz="2400" dirty="0" err="1"/>
              <a:t>productive</a:t>
            </a:r>
            <a:r>
              <a:rPr lang="bg-BG" sz="2400" dirty="0"/>
              <a:t> </a:t>
            </a:r>
            <a:r>
              <a:rPr lang="bg-BG" sz="2400" dirty="0" err="1"/>
              <a:t>part</a:t>
            </a:r>
            <a:r>
              <a:rPr lang="bg-BG" sz="2400" dirty="0"/>
              <a:t> </a:t>
            </a:r>
            <a:r>
              <a:rPr lang="bg-BG" sz="2400" dirty="0" err="1"/>
              <a:t>of</a:t>
            </a:r>
            <a:r>
              <a:rPr lang="bg-BG" sz="2400" dirty="0"/>
              <a:t> </a:t>
            </a:r>
            <a:r>
              <a:rPr lang="bg-BG" sz="2400" dirty="0" err="1"/>
              <a:t>English</a:t>
            </a:r>
            <a:r>
              <a:rPr lang="bg-BG" sz="2400" dirty="0"/>
              <a:t> </a:t>
            </a:r>
            <a:r>
              <a:rPr lang="bg-BG" sz="2400" dirty="0" err="1"/>
              <a:t>language</a:t>
            </a:r>
            <a:r>
              <a:rPr lang="bg-BG" sz="2400" dirty="0"/>
              <a:t> </a:t>
            </a:r>
            <a:r>
              <a:rPr lang="bg-BG" sz="2400" dirty="0" err="1"/>
              <a:t>today</a:t>
            </a:r>
            <a:r>
              <a:rPr lang="en-US" sz="2400" dirty="0"/>
              <a:t>;</a:t>
            </a:r>
          </a:p>
          <a:p>
            <a:pPr lvl="0"/>
            <a:r>
              <a:rPr lang="bg-BG" sz="2400" dirty="0" err="1"/>
              <a:t>Military</a:t>
            </a:r>
            <a:r>
              <a:rPr lang="bg-BG" sz="2400" dirty="0"/>
              <a:t> </a:t>
            </a:r>
            <a:r>
              <a:rPr lang="bg-BG" sz="2400" dirty="0" err="1"/>
              <a:t>Language</a:t>
            </a:r>
            <a:r>
              <a:rPr lang="bg-BG" sz="2400" dirty="0"/>
              <a:t> </a:t>
            </a:r>
            <a:r>
              <a:rPr lang="en-US" sz="2400" dirty="0" err="1"/>
              <a:t>i</a:t>
            </a:r>
            <a:r>
              <a:rPr lang="bg-BG" sz="2400" dirty="0" err="1"/>
              <a:t>mpacts</a:t>
            </a:r>
            <a:r>
              <a:rPr lang="en-US" sz="2400" dirty="0"/>
              <a:t> General English and other ESPs;</a:t>
            </a:r>
          </a:p>
          <a:p>
            <a:pPr lvl="0"/>
            <a:r>
              <a:rPr lang="en-US" sz="2400" dirty="0"/>
              <a:t>Many English military terms, especially neologisms, are euphemisms/politically correct terms.</a:t>
            </a:r>
          </a:p>
          <a:p>
            <a:endParaRPr lang="en-US" dirty="0"/>
          </a:p>
        </p:txBody>
      </p:sp>
      <p:pic>
        <p:nvPicPr>
          <p:cNvPr id="8" name="Picture Placeholder 7"/>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7158" r="17158"/>
          <a:stretch>
            <a:fillRect/>
          </a:stretch>
        </p:blipFill>
        <p:spPr>
          <a:xfrm>
            <a:off x="7868872" y="0"/>
            <a:ext cx="4323127" cy="6821487"/>
          </a:xfrm>
        </p:spPr>
      </p:pic>
      <p:sp>
        <p:nvSpPr>
          <p:cNvPr id="5" name="Slide Number Placeholder 4"/>
          <p:cNvSpPr>
            <a:spLocks noGrp="1"/>
          </p:cNvSpPr>
          <p:nvPr>
            <p:ph type="sldNum" sz="quarter" idx="4294967295"/>
          </p:nvPr>
        </p:nvSpPr>
        <p:spPr>
          <a:xfrm>
            <a:off x="11595100" y="6678613"/>
            <a:ext cx="596900" cy="142875"/>
          </a:xfrm>
        </p:spPr>
        <p:txBody>
          <a:bodyPr/>
          <a:lstStyle/>
          <a:p>
            <a:fld id="{058DB212-BFA2-403F-85EF-DFD3FF6D973A}" type="slidenum">
              <a:rPr lang="en-US" noProof="0" smtClean="0"/>
              <a:pPr/>
              <a:t>23</a:t>
            </a:fld>
            <a:endParaRPr lang="en-US" noProof="0"/>
          </a:p>
        </p:txBody>
      </p:sp>
    </p:spTree>
    <p:extLst>
      <p:ext uri="{BB962C8B-B14F-4D97-AF65-F5344CB8AC3E}">
        <p14:creationId xmlns:p14="http://schemas.microsoft.com/office/powerpoint/2010/main" val="1128911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References:</a:t>
            </a:r>
            <a:endParaRPr lang="en-US" dirty="0"/>
          </a:p>
        </p:txBody>
      </p:sp>
      <p:sp>
        <p:nvSpPr>
          <p:cNvPr id="8" name="Text Placeholder 7"/>
          <p:cNvSpPr>
            <a:spLocks noGrp="1"/>
          </p:cNvSpPr>
          <p:nvPr>
            <p:ph type="body" sz="quarter" idx="12"/>
          </p:nvPr>
        </p:nvSpPr>
        <p:spPr/>
        <p:txBody>
          <a:bodyPr/>
          <a:lstStyle/>
          <a:p>
            <a:endParaRPr lang="en-US"/>
          </a:p>
        </p:txBody>
      </p:sp>
      <p:sp>
        <p:nvSpPr>
          <p:cNvPr id="7" name="Content Placeholder 6"/>
          <p:cNvSpPr>
            <a:spLocks noGrp="1"/>
          </p:cNvSpPr>
          <p:nvPr>
            <p:ph idx="1"/>
          </p:nvPr>
        </p:nvSpPr>
        <p:spPr/>
        <p:txBody>
          <a:bodyPr/>
          <a:lstStyle/>
          <a:p>
            <a:r>
              <a:rPr lang="en-US" dirty="0" smtClean="0"/>
              <a:t>Chambers </a:t>
            </a:r>
            <a:r>
              <a:rPr lang="en-US" dirty="0"/>
              <a:t>2000: Chambers II, J.. Language, Military: Official Terminology. The Oxford Companion to American Military History. Oxford University </a:t>
            </a:r>
            <a:r>
              <a:rPr lang="en-US" dirty="0" smtClean="0"/>
              <a:t>Press</a:t>
            </a:r>
          </a:p>
          <a:p>
            <a:r>
              <a:rPr lang="en-US" dirty="0" err="1"/>
              <a:t>Disler</a:t>
            </a:r>
            <a:r>
              <a:rPr lang="en-US" dirty="0"/>
              <a:t> 2008: </a:t>
            </a:r>
            <a:r>
              <a:rPr lang="en-US" dirty="0" err="1"/>
              <a:t>Disler</a:t>
            </a:r>
            <a:r>
              <a:rPr lang="en-US" dirty="0"/>
              <a:t>, E. Language and Gender in the Military. Cambria Press.</a:t>
            </a:r>
          </a:p>
          <a:p>
            <a:r>
              <a:rPr lang="en-US" dirty="0"/>
              <a:t>Elkin 1946: Elkin, Fr. The Soldier’s Language. American Journal of Sociology Vol. 51, No. 5, Human Behavior in Military Society. Mar., 1946.</a:t>
            </a:r>
          </a:p>
          <a:p>
            <a:r>
              <a:rPr lang="en-US" dirty="0" err="1" smtClean="0"/>
              <a:t>Silkett</a:t>
            </a:r>
            <a:r>
              <a:rPr lang="en-US" dirty="0" smtClean="0"/>
              <a:t> </a:t>
            </a:r>
            <a:r>
              <a:rPr lang="en-US" dirty="0"/>
              <a:t>1993: </a:t>
            </a:r>
            <a:r>
              <a:rPr lang="en-US" dirty="0" err="1"/>
              <a:t>Silkett</a:t>
            </a:r>
            <a:r>
              <a:rPr lang="en-US" dirty="0"/>
              <a:t>, W. Alliance and Coalition Warfare. Parameters, Summer 1993, pp. 74-85</a:t>
            </a:r>
            <a:r>
              <a:rPr lang="en-US" dirty="0" smtClean="0"/>
              <a:t>.</a:t>
            </a:r>
          </a:p>
          <a:p>
            <a:r>
              <a:rPr lang="en-US" dirty="0"/>
              <a:t>Smith 1997: Smith, D. De-Militarizing Language.: Peace Magazine Jul-Aug 1997. </a:t>
            </a:r>
            <a:r>
              <a:rPr lang="en-US" dirty="0" smtClean="0">
                <a:hlinkClick r:id="rId2"/>
              </a:rPr>
              <a:t>http</a:t>
            </a:r>
            <a:r>
              <a:rPr lang="en-US" dirty="0">
                <a:hlinkClick r:id="rId2"/>
              </a:rPr>
              <a:t>://</a:t>
            </a:r>
            <a:r>
              <a:rPr lang="en-US" dirty="0" smtClean="0">
                <a:hlinkClick r:id="rId2"/>
              </a:rPr>
              <a:t>peacemagazine.org/archive/v13n4p14.htm</a:t>
            </a:r>
            <a:endParaRPr lang="en-US" dirty="0" smtClean="0"/>
          </a:p>
          <a:p>
            <a:r>
              <a:rPr lang="en-US" dirty="0" err="1" smtClean="0"/>
              <a:t>Picht</a:t>
            </a:r>
            <a:r>
              <a:rPr lang="en-US" dirty="0" smtClean="0"/>
              <a:t> </a:t>
            </a:r>
            <a:r>
              <a:rPr lang="bg-BG" dirty="0"/>
              <a:t>2009: </a:t>
            </a:r>
            <a:r>
              <a:rPr lang="en-US" dirty="0" err="1"/>
              <a:t>Picht</a:t>
            </a:r>
            <a:r>
              <a:rPr lang="bg-BG" dirty="0"/>
              <a:t>, </a:t>
            </a:r>
            <a:r>
              <a:rPr lang="en-US" dirty="0"/>
              <a:t>H</a:t>
            </a:r>
            <a:r>
              <a:rPr lang="bg-BG" dirty="0"/>
              <a:t>. </a:t>
            </a:r>
            <a:r>
              <a:rPr lang="en-US" dirty="0"/>
              <a:t>Introduction to Terminology Theory. </a:t>
            </a:r>
            <a:r>
              <a:rPr lang="en-US" dirty="0">
                <a:hlinkClick r:id="rId3"/>
              </a:rPr>
              <a:t>http://www.termnet.org/downloads/english/events/</a:t>
            </a:r>
            <a:endParaRPr lang="en-US" dirty="0"/>
          </a:p>
          <a:p>
            <a:r>
              <a:rPr lang="en-US" dirty="0" smtClean="0"/>
              <a:t>Wilson </a:t>
            </a:r>
            <a:r>
              <a:rPr lang="en-US" dirty="0"/>
              <a:t>2008: Wilson, A. Military Terminology and the English Language. &lt;http://homes.chass.utoronto.ca/~cpercy/courses/6362-WilsonAdele.htm&gt;.</a:t>
            </a:r>
          </a:p>
        </p:txBody>
      </p:sp>
      <p:sp>
        <p:nvSpPr>
          <p:cNvPr id="4" name="Slide Number Placeholder 3"/>
          <p:cNvSpPr>
            <a:spLocks noGrp="1"/>
          </p:cNvSpPr>
          <p:nvPr>
            <p:ph type="sldNum" sz="quarter" idx="14"/>
          </p:nvPr>
        </p:nvSpPr>
        <p:spPr/>
        <p:txBody>
          <a:bodyPr/>
          <a:lstStyle/>
          <a:p>
            <a:fld id="{058DB212-BFA2-403F-85EF-DFD3FF6D973A}" type="slidenum">
              <a:rPr lang="en-US" noProof="0" smtClean="0"/>
              <a:pPr/>
              <a:t>24</a:t>
            </a:fld>
            <a:endParaRPr lang="en-US" noProof="0"/>
          </a:p>
        </p:txBody>
      </p:sp>
    </p:spTree>
    <p:extLst>
      <p:ext uri="{BB962C8B-B14F-4D97-AF65-F5344CB8AC3E}">
        <p14:creationId xmlns:p14="http://schemas.microsoft.com/office/powerpoint/2010/main" val="27363764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209C8CAF-97DF-4086-B081-EAFD83FAC05C}"/>
              </a:ext>
            </a:extLst>
          </p:cNvPr>
          <p:cNvSpPr>
            <a:spLocks noGrp="1"/>
          </p:cNvSpPr>
          <p:nvPr>
            <p:ph type="ctrTitle"/>
          </p:nvPr>
        </p:nvSpPr>
        <p:spPr>
          <a:xfrm>
            <a:off x="794862" y="3032684"/>
            <a:ext cx="5005047" cy="1547813"/>
          </a:xfrm>
        </p:spPr>
        <p:txBody>
          <a:bodyPr/>
          <a:lstStyle/>
          <a:p>
            <a:r>
              <a:rPr lang="en-US" dirty="0" smtClean="0"/>
              <a:t>Thank </a:t>
            </a:r>
            <a:r>
              <a:rPr lang="en-US" dirty="0"/>
              <a:t>y</a:t>
            </a:r>
            <a:r>
              <a:rPr lang="en-US" dirty="0" smtClean="0"/>
              <a:t>ou</a:t>
            </a:r>
            <a:endParaRPr lang="en-US" dirty="0"/>
          </a:p>
        </p:txBody>
      </p:sp>
      <p:sp>
        <p:nvSpPr>
          <p:cNvPr id="4" name="Text Placeholder 3">
            <a:extLst>
              <a:ext uri="{FF2B5EF4-FFF2-40B4-BE49-F238E27FC236}">
                <a16:creationId xmlns:a16="http://schemas.microsoft.com/office/drawing/2014/main" xmlns="" id="{72F23033-2528-4D88-8804-06C90619DF85}"/>
              </a:ext>
            </a:extLst>
          </p:cNvPr>
          <p:cNvSpPr>
            <a:spLocks noGrp="1"/>
          </p:cNvSpPr>
          <p:nvPr>
            <p:ph type="body" sz="quarter" idx="11"/>
          </p:nvPr>
        </p:nvSpPr>
        <p:spPr>
          <a:xfrm>
            <a:off x="794861" y="4741676"/>
            <a:ext cx="3756943" cy="375809"/>
          </a:xfrm>
        </p:spPr>
        <p:txBody>
          <a:bodyPr/>
          <a:lstStyle/>
          <a:p>
            <a:r>
              <a:rPr lang="en-US" noProof="1" smtClean="0"/>
              <a:t>    Valentina Georgieva</a:t>
            </a:r>
            <a:endParaRPr lang="en-US" noProof="1"/>
          </a:p>
        </p:txBody>
      </p:sp>
      <p:pic>
        <p:nvPicPr>
          <p:cNvPr id="18" name="Graphic 17" descr="Envelope icon" title="Icon Presenter Email">
            <a:extLst>
              <a:ext uri="{FF2B5EF4-FFF2-40B4-BE49-F238E27FC236}">
                <a16:creationId xmlns:a16="http://schemas.microsoft.com/office/drawing/2014/main" xmlns="" id="{6D49048B-2AA4-42B7-9454-4E76924BCC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768431" y="5370604"/>
            <a:ext cx="218900" cy="218900"/>
          </a:xfrm>
          <a:prstGeom prst="rect">
            <a:avLst/>
          </a:prstGeom>
        </p:spPr>
      </p:pic>
      <p:sp>
        <p:nvSpPr>
          <p:cNvPr id="5" name="Text Placeholder 4">
            <a:extLst>
              <a:ext uri="{FF2B5EF4-FFF2-40B4-BE49-F238E27FC236}">
                <a16:creationId xmlns:a16="http://schemas.microsoft.com/office/drawing/2014/main" xmlns="" id="{136F567F-B255-41F7-B5B6-1BEB6722D476}"/>
              </a:ext>
            </a:extLst>
          </p:cNvPr>
          <p:cNvSpPr>
            <a:spLocks noGrp="1"/>
          </p:cNvSpPr>
          <p:nvPr>
            <p:ph type="body" sz="quarter" idx="12"/>
          </p:nvPr>
        </p:nvSpPr>
        <p:spPr>
          <a:xfrm>
            <a:off x="1088990" y="5147137"/>
            <a:ext cx="3462814" cy="665834"/>
          </a:xfrm>
        </p:spPr>
        <p:txBody>
          <a:bodyPr/>
          <a:lstStyle/>
          <a:p>
            <a:r>
              <a:rPr lang="en-US" sz="2000" noProof="1" smtClean="0"/>
              <a:t>valgeorgieva@yahoo.com</a:t>
            </a:r>
            <a:endParaRPr lang="en-US" sz="2000" noProof="1"/>
          </a:p>
        </p:txBody>
      </p:sp>
      <p:grpSp>
        <p:nvGrpSpPr>
          <p:cNvPr id="25" name="Group 24">
            <a:extLst>
              <a:ext uri="{FF2B5EF4-FFF2-40B4-BE49-F238E27FC236}">
                <a16:creationId xmlns:a16="http://schemas.microsoft.com/office/drawing/2014/main" xmlns="" id="{F0F12597-AABE-455F-AE27-B788519B2040}"/>
              </a:ext>
              <a:ext uri="{C183D7F6-B498-43B3-948B-1728B52AA6E4}">
                <adec:decorative xmlns="" xmlns:adec="http://schemas.microsoft.com/office/drawing/2017/decorative" val="1"/>
              </a:ext>
            </a:extLst>
          </p:cNvPr>
          <p:cNvGrpSpPr>
            <a:grpSpLocks noChangeAspect="1"/>
          </p:cNvGrpSpPr>
          <p:nvPr/>
        </p:nvGrpSpPr>
        <p:grpSpPr>
          <a:xfrm flipH="1">
            <a:off x="489813" y="308601"/>
            <a:ext cx="445684" cy="444742"/>
            <a:chOff x="5660231" y="2993234"/>
            <a:chExt cx="868511" cy="866677"/>
          </a:xfrm>
        </p:grpSpPr>
        <p:sp>
          <p:nvSpPr>
            <p:cNvPr id="15" name="Freeform: Shape 14">
              <a:extLst>
                <a:ext uri="{FF2B5EF4-FFF2-40B4-BE49-F238E27FC236}">
                  <a16:creationId xmlns:a16="http://schemas.microsoft.com/office/drawing/2014/main" xmlns="" id="{559EE1F1-B897-408A-A84B-C550FFD08D48}"/>
                </a:ext>
              </a:extLst>
            </p:cNvPr>
            <p:cNvSpPr/>
            <p:nvPr/>
          </p:nvSpPr>
          <p:spPr>
            <a:xfrm>
              <a:off x="5660231" y="3288411"/>
              <a:ext cx="571500" cy="571500"/>
            </a:xfrm>
            <a:custGeom>
              <a:avLst/>
              <a:gdLst>
                <a:gd name="connsiteX0" fmla="*/ 288179 w 571500"/>
                <a:gd name="connsiteY0" fmla="*/ 7144 h 571500"/>
                <a:gd name="connsiteX1" fmla="*/ 7144 w 571500"/>
                <a:gd name="connsiteY1" fmla="*/ 288179 h 571500"/>
                <a:gd name="connsiteX2" fmla="*/ 288179 w 571500"/>
                <a:gd name="connsiteY2" fmla="*/ 569214 h 571500"/>
                <a:gd name="connsiteX3" fmla="*/ 569214 w 571500"/>
                <a:gd name="connsiteY3" fmla="*/ 288179 h 571500"/>
                <a:gd name="connsiteX4" fmla="*/ 288179 w 571500"/>
                <a:gd name="connsiteY4" fmla="*/ 7144 h 571500"/>
                <a:gd name="connsiteX5" fmla="*/ 288179 w 571500"/>
                <a:gd name="connsiteY5" fmla="*/ 531114 h 571500"/>
                <a:gd name="connsiteX6" fmla="*/ 45244 w 571500"/>
                <a:gd name="connsiteY6" fmla="*/ 288179 h 571500"/>
                <a:gd name="connsiteX7" fmla="*/ 288179 w 571500"/>
                <a:gd name="connsiteY7" fmla="*/ 45244 h 571500"/>
                <a:gd name="connsiteX8" fmla="*/ 531114 w 571500"/>
                <a:gd name="connsiteY8" fmla="*/ 288179 h 571500"/>
                <a:gd name="connsiteX9" fmla="*/ 288179 w 571500"/>
                <a:gd name="connsiteY9" fmla="*/ 53111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8179" y="7144"/>
                  </a:moveTo>
                  <a:cubicBezTo>
                    <a:pt x="133217" y="7144"/>
                    <a:pt x="7144" y="133217"/>
                    <a:pt x="7144" y="288179"/>
                  </a:cubicBezTo>
                  <a:cubicBezTo>
                    <a:pt x="7144" y="443141"/>
                    <a:pt x="133217" y="569214"/>
                    <a:pt x="288179" y="569214"/>
                  </a:cubicBezTo>
                  <a:cubicBezTo>
                    <a:pt x="443141" y="569214"/>
                    <a:pt x="569214" y="443151"/>
                    <a:pt x="569214" y="288179"/>
                  </a:cubicBezTo>
                  <a:cubicBezTo>
                    <a:pt x="569214" y="133207"/>
                    <a:pt x="443141" y="7144"/>
                    <a:pt x="288179" y="7144"/>
                  </a:cubicBezTo>
                  <a:close/>
                  <a:moveTo>
                    <a:pt x="288179" y="531114"/>
                  </a:moveTo>
                  <a:cubicBezTo>
                    <a:pt x="154219" y="531114"/>
                    <a:pt x="45244" y="422138"/>
                    <a:pt x="45244" y="288179"/>
                  </a:cubicBezTo>
                  <a:cubicBezTo>
                    <a:pt x="45244" y="154219"/>
                    <a:pt x="154219" y="45244"/>
                    <a:pt x="288179" y="45244"/>
                  </a:cubicBezTo>
                  <a:cubicBezTo>
                    <a:pt x="422138" y="45244"/>
                    <a:pt x="531114" y="154229"/>
                    <a:pt x="531114" y="288179"/>
                  </a:cubicBezTo>
                  <a:cubicBezTo>
                    <a:pt x="531114" y="422129"/>
                    <a:pt x="422129" y="531114"/>
                    <a:pt x="288179" y="531114"/>
                  </a:cubicBezTo>
                  <a:close/>
                </a:path>
              </a:pathLst>
            </a:custGeom>
            <a:solidFill>
              <a:schemeClr val="bg1"/>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xmlns="" id="{033469D8-D3DC-4362-8C73-DB3F504C5B01}"/>
                </a:ext>
              </a:extLst>
            </p:cNvPr>
            <p:cNvSpPr/>
            <p:nvPr/>
          </p:nvSpPr>
          <p:spPr>
            <a:xfrm>
              <a:off x="5778589" y="3406883"/>
              <a:ext cx="171450" cy="171450"/>
            </a:xfrm>
            <a:custGeom>
              <a:avLst/>
              <a:gdLst>
                <a:gd name="connsiteX0" fmla="*/ 47844 w 171450"/>
                <a:gd name="connsiteY0" fmla="*/ 101613 h 171450"/>
                <a:gd name="connsiteX1" fmla="*/ 45253 w 171450"/>
                <a:gd name="connsiteY1" fmla="*/ 87068 h 171450"/>
                <a:gd name="connsiteX2" fmla="*/ 87068 w 171450"/>
                <a:gd name="connsiteY2" fmla="*/ 45244 h 171450"/>
                <a:gd name="connsiteX3" fmla="*/ 128883 w 171450"/>
                <a:gd name="connsiteY3" fmla="*/ 87068 h 171450"/>
                <a:gd name="connsiteX4" fmla="*/ 87116 w 171450"/>
                <a:gd name="connsiteY4" fmla="*/ 128883 h 171450"/>
                <a:gd name="connsiteX5" fmla="*/ 68085 w 171450"/>
                <a:gd name="connsiteY5" fmla="*/ 147952 h 171450"/>
                <a:gd name="connsiteX6" fmla="*/ 87135 w 171450"/>
                <a:gd name="connsiteY6" fmla="*/ 166983 h 171450"/>
                <a:gd name="connsiteX7" fmla="*/ 87154 w 171450"/>
                <a:gd name="connsiteY7" fmla="*/ 166983 h 171450"/>
                <a:gd name="connsiteX8" fmla="*/ 166973 w 171450"/>
                <a:gd name="connsiteY8" fmla="*/ 87068 h 171450"/>
                <a:gd name="connsiteX9" fmla="*/ 87058 w 171450"/>
                <a:gd name="connsiteY9" fmla="*/ 7144 h 171450"/>
                <a:gd name="connsiteX10" fmla="*/ 7144 w 171450"/>
                <a:gd name="connsiteY10" fmla="*/ 87068 h 171450"/>
                <a:gd name="connsiteX11" fmla="*/ 12125 w 171450"/>
                <a:gd name="connsiteY11" fmla="*/ 114881 h 171450"/>
                <a:gd name="connsiteX12" fmla="*/ 36614 w 171450"/>
                <a:gd name="connsiteY12" fmla="*/ 126111 h 171450"/>
                <a:gd name="connsiteX13" fmla="*/ 47844 w 171450"/>
                <a:gd name="connsiteY13" fmla="*/ 101613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1450" h="171450">
                  <a:moveTo>
                    <a:pt x="47844" y="101613"/>
                  </a:moveTo>
                  <a:cubicBezTo>
                    <a:pt x="46120" y="96974"/>
                    <a:pt x="45253" y="92078"/>
                    <a:pt x="45253" y="87068"/>
                  </a:cubicBezTo>
                  <a:cubicBezTo>
                    <a:pt x="45253" y="64008"/>
                    <a:pt x="64008" y="45244"/>
                    <a:pt x="87068" y="45244"/>
                  </a:cubicBezTo>
                  <a:cubicBezTo>
                    <a:pt x="110128" y="45244"/>
                    <a:pt x="128883" y="64008"/>
                    <a:pt x="128883" y="87068"/>
                  </a:cubicBezTo>
                  <a:cubicBezTo>
                    <a:pt x="128883" y="110099"/>
                    <a:pt x="110147" y="128854"/>
                    <a:pt x="87116" y="128883"/>
                  </a:cubicBezTo>
                  <a:cubicBezTo>
                    <a:pt x="76600" y="128892"/>
                    <a:pt x="68075" y="137427"/>
                    <a:pt x="68085" y="147952"/>
                  </a:cubicBezTo>
                  <a:cubicBezTo>
                    <a:pt x="68094" y="158477"/>
                    <a:pt x="76619" y="166983"/>
                    <a:pt x="87135" y="166983"/>
                  </a:cubicBezTo>
                  <a:cubicBezTo>
                    <a:pt x="87135" y="166983"/>
                    <a:pt x="87144" y="166983"/>
                    <a:pt x="87154" y="166983"/>
                  </a:cubicBezTo>
                  <a:cubicBezTo>
                    <a:pt x="131169" y="166935"/>
                    <a:pt x="166973" y="131083"/>
                    <a:pt x="166973" y="87068"/>
                  </a:cubicBezTo>
                  <a:cubicBezTo>
                    <a:pt x="166973" y="42996"/>
                    <a:pt x="131121" y="7144"/>
                    <a:pt x="87058" y="7144"/>
                  </a:cubicBezTo>
                  <a:cubicBezTo>
                    <a:pt x="42996" y="7144"/>
                    <a:pt x="7144" y="42996"/>
                    <a:pt x="7144" y="87068"/>
                  </a:cubicBezTo>
                  <a:cubicBezTo>
                    <a:pt x="7144" y="96631"/>
                    <a:pt x="8820" y="105985"/>
                    <a:pt x="12125" y="114881"/>
                  </a:cubicBezTo>
                  <a:cubicBezTo>
                    <a:pt x="15783" y="124749"/>
                    <a:pt x="26737" y="129759"/>
                    <a:pt x="36614" y="126111"/>
                  </a:cubicBezTo>
                  <a:cubicBezTo>
                    <a:pt x="46492" y="122434"/>
                    <a:pt x="51511" y="111471"/>
                    <a:pt x="47844" y="101613"/>
                  </a:cubicBezTo>
                  <a:close/>
                </a:path>
              </a:pathLst>
            </a:custGeom>
            <a:solidFill>
              <a:schemeClr val="bg1"/>
            </a:solidFill>
            <a:ln w="9525"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xmlns="" id="{56D60673-90C1-4A3B-B705-02383760807C}"/>
                </a:ext>
              </a:extLst>
            </p:cNvPr>
            <p:cNvSpPr/>
            <p:nvPr/>
          </p:nvSpPr>
          <p:spPr>
            <a:xfrm>
              <a:off x="6007446" y="3504769"/>
              <a:ext cx="142875" cy="142875"/>
            </a:xfrm>
            <a:custGeom>
              <a:avLst/>
              <a:gdLst>
                <a:gd name="connsiteX0" fmla="*/ 97184 w 142875"/>
                <a:gd name="connsiteY0" fmla="*/ 61648 h 142875"/>
                <a:gd name="connsiteX1" fmla="*/ 99041 w 142875"/>
                <a:gd name="connsiteY1" fmla="*/ 71506 h 142875"/>
                <a:gd name="connsiteX2" fmla="*/ 72142 w 142875"/>
                <a:gd name="connsiteY2" fmla="*/ 98395 h 142875"/>
                <a:gd name="connsiteX3" fmla="*/ 45244 w 142875"/>
                <a:gd name="connsiteY3" fmla="*/ 71506 h 142875"/>
                <a:gd name="connsiteX4" fmla="*/ 67618 w 142875"/>
                <a:gd name="connsiteY4" fmla="*/ 44989 h 142875"/>
                <a:gd name="connsiteX5" fmla="*/ 83239 w 142875"/>
                <a:gd name="connsiteY5" fmla="*/ 23033 h 142875"/>
                <a:gd name="connsiteX6" fmla="*/ 61293 w 142875"/>
                <a:gd name="connsiteY6" fmla="*/ 7403 h 142875"/>
                <a:gd name="connsiteX7" fmla="*/ 7144 w 142875"/>
                <a:gd name="connsiteY7" fmla="*/ 71497 h 142875"/>
                <a:gd name="connsiteX8" fmla="*/ 72142 w 142875"/>
                <a:gd name="connsiteY8" fmla="*/ 136486 h 142875"/>
                <a:gd name="connsiteX9" fmla="*/ 137141 w 142875"/>
                <a:gd name="connsiteY9" fmla="*/ 71497 h 142875"/>
                <a:gd name="connsiteX10" fmla="*/ 132617 w 142875"/>
                <a:gd name="connsiteY10" fmla="*/ 47646 h 142875"/>
                <a:gd name="connsiteX11" fmla="*/ 107899 w 142875"/>
                <a:gd name="connsiteY11" fmla="*/ 36921 h 142875"/>
                <a:gd name="connsiteX12" fmla="*/ 97184 w 142875"/>
                <a:gd name="connsiteY12" fmla="*/ 61648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875" h="142875">
                  <a:moveTo>
                    <a:pt x="97184" y="61648"/>
                  </a:moveTo>
                  <a:cubicBezTo>
                    <a:pt x="98412" y="64772"/>
                    <a:pt x="99041" y="68096"/>
                    <a:pt x="99041" y="71506"/>
                  </a:cubicBezTo>
                  <a:cubicBezTo>
                    <a:pt x="99041" y="86337"/>
                    <a:pt x="86973" y="98395"/>
                    <a:pt x="72142" y="98395"/>
                  </a:cubicBezTo>
                  <a:cubicBezTo>
                    <a:pt x="57312" y="98395"/>
                    <a:pt x="45244" y="86327"/>
                    <a:pt x="45244" y="71506"/>
                  </a:cubicBezTo>
                  <a:cubicBezTo>
                    <a:pt x="45244" y="58314"/>
                    <a:pt x="54654" y="47160"/>
                    <a:pt x="67618" y="44989"/>
                  </a:cubicBezTo>
                  <a:cubicBezTo>
                    <a:pt x="77991" y="43236"/>
                    <a:pt x="84992" y="33406"/>
                    <a:pt x="83239" y="23033"/>
                  </a:cubicBezTo>
                  <a:cubicBezTo>
                    <a:pt x="81486" y="12661"/>
                    <a:pt x="71657" y="5688"/>
                    <a:pt x="61293" y="7403"/>
                  </a:cubicBezTo>
                  <a:cubicBezTo>
                    <a:pt x="29918" y="12689"/>
                    <a:pt x="7144" y="39645"/>
                    <a:pt x="7144" y="71497"/>
                  </a:cubicBezTo>
                  <a:cubicBezTo>
                    <a:pt x="7144" y="107339"/>
                    <a:pt x="36300" y="136486"/>
                    <a:pt x="72142" y="136486"/>
                  </a:cubicBezTo>
                  <a:cubicBezTo>
                    <a:pt x="107985" y="136486"/>
                    <a:pt x="137141" y="107330"/>
                    <a:pt x="137141" y="71497"/>
                  </a:cubicBezTo>
                  <a:cubicBezTo>
                    <a:pt x="137141" y="63277"/>
                    <a:pt x="135617" y="55247"/>
                    <a:pt x="132617" y="47646"/>
                  </a:cubicBezTo>
                  <a:cubicBezTo>
                    <a:pt x="128749" y="37864"/>
                    <a:pt x="117672" y="33073"/>
                    <a:pt x="107899" y="36921"/>
                  </a:cubicBezTo>
                  <a:cubicBezTo>
                    <a:pt x="98127" y="40788"/>
                    <a:pt x="93316" y="51856"/>
                    <a:pt x="97184" y="61648"/>
                  </a:cubicBezTo>
                  <a:close/>
                </a:path>
              </a:pathLst>
            </a:custGeom>
            <a:solidFill>
              <a:schemeClr val="bg1"/>
            </a:solidFill>
            <a:ln w="9525"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xmlns="" id="{941908B8-1FD7-4EE4-AE25-1C45D34F1498}"/>
                </a:ext>
              </a:extLst>
            </p:cNvPr>
            <p:cNvSpPr/>
            <p:nvPr/>
          </p:nvSpPr>
          <p:spPr>
            <a:xfrm>
              <a:off x="5819742" y="3637845"/>
              <a:ext cx="152400" cy="142875"/>
            </a:xfrm>
            <a:custGeom>
              <a:avLst/>
              <a:gdLst>
                <a:gd name="connsiteX0" fmla="*/ 77414 w 152400"/>
                <a:gd name="connsiteY0" fmla="*/ 7144 h 142875"/>
                <a:gd name="connsiteX1" fmla="*/ 27703 w 152400"/>
                <a:gd name="connsiteY1" fmla="*/ 27737 h 142875"/>
                <a:gd name="connsiteX2" fmla="*/ 27703 w 152400"/>
                <a:gd name="connsiteY2" fmla="*/ 127168 h 142875"/>
                <a:gd name="connsiteX3" fmla="*/ 49382 w 152400"/>
                <a:gd name="connsiteY3" fmla="*/ 141932 h 142875"/>
                <a:gd name="connsiteX4" fmla="*/ 56964 w 152400"/>
                <a:gd name="connsiteY4" fmla="*/ 143523 h 142875"/>
                <a:gd name="connsiteX5" fmla="*/ 74443 w 152400"/>
                <a:gd name="connsiteY5" fmla="*/ 132055 h 142875"/>
                <a:gd name="connsiteX6" fmla="*/ 64556 w 152400"/>
                <a:gd name="connsiteY6" fmla="*/ 106994 h 142875"/>
                <a:gd name="connsiteX7" fmla="*/ 54631 w 152400"/>
                <a:gd name="connsiteY7" fmla="*/ 100222 h 142875"/>
                <a:gd name="connsiteX8" fmla="*/ 54631 w 152400"/>
                <a:gd name="connsiteY8" fmla="*/ 54673 h 142875"/>
                <a:gd name="connsiteX9" fmla="*/ 100170 w 152400"/>
                <a:gd name="connsiteY9" fmla="*/ 54673 h 142875"/>
                <a:gd name="connsiteX10" fmla="*/ 103675 w 152400"/>
                <a:gd name="connsiteY10" fmla="*/ 96088 h 142875"/>
                <a:gd name="connsiteX11" fmla="*/ 108152 w 152400"/>
                <a:gd name="connsiteY11" fmla="*/ 122653 h 142875"/>
                <a:gd name="connsiteX12" fmla="*/ 134717 w 152400"/>
                <a:gd name="connsiteY12" fmla="*/ 118167 h 142875"/>
                <a:gd name="connsiteX13" fmla="*/ 127106 w 152400"/>
                <a:gd name="connsiteY13" fmla="*/ 27737 h 142875"/>
                <a:gd name="connsiteX14" fmla="*/ 77414 w 152400"/>
                <a:gd name="connsiteY14" fmla="*/ 714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2400" h="142875">
                  <a:moveTo>
                    <a:pt x="77414" y="7144"/>
                  </a:moveTo>
                  <a:cubicBezTo>
                    <a:pt x="58631" y="7144"/>
                    <a:pt x="40981" y="14459"/>
                    <a:pt x="27703" y="27737"/>
                  </a:cubicBezTo>
                  <a:cubicBezTo>
                    <a:pt x="291" y="55150"/>
                    <a:pt x="291" y="99755"/>
                    <a:pt x="27703" y="127168"/>
                  </a:cubicBezTo>
                  <a:cubicBezTo>
                    <a:pt x="33990" y="133445"/>
                    <a:pt x="41286" y="138417"/>
                    <a:pt x="49382" y="141932"/>
                  </a:cubicBezTo>
                  <a:cubicBezTo>
                    <a:pt x="51859" y="143008"/>
                    <a:pt x="54431" y="143523"/>
                    <a:pt x="56964" y="143523"/>
                  </a:cubicBezTo>
                  <a:cubicBezTo>
                    <a:pt x="64318" y="143523"/>
                    <a:pt x="71328" y="139236"/>
                    <a:pt x="74443" y="132055"/>
                  </a:cubicBezTo>
                  <a:cubicBezTo>
                    <a:pt x="78634" y="122396"/>
                    <a:pt x="74214" y="111185"/>
                    <a:pt x="64556" y="106994"/>
                  </a:cubicBezTo>
                  <a:cubicBezTo>
                    <a:pt x="60850" y="105385"/>
                    <a:pt x="57517" y="103108"/>
                    <a:pt x="54631" y="100222"/>
                  </a:cubicBezTo>
                  <a:cubicBezTo>
                    <a:pt x="42077" y="87668"/>
                    <a:pt x="42077" y="67227"/>
                    <a:pt x="54631" y="54673"/>
                  </a:cubicBezTo>
                  <a:cubicBezTo>
                    <a:pt x="66785" y="42501"/>
                    <a:pt x="88006" y="42510"/>
                    <a:pt x="100170" y="54673"/>
                  </a:cubicBezTo>
                  <a:cubicBezTo>
                    <a:pt x="111333" y="65837"/>
                    <a:pt x="112809" y="83248"/>
                    <a:pt x="103675" y="96088"/>
                  </a:cubicBezTo>
                  <a:cubicBezTo>
                    <a:pt x="97569" y="104651"/>
                    <a:pt x="99579" y="116548"/>
                    <a:pt x="108152" y="122653"/>
                  </a:cubicBezTo>
                  <a:cubicBezTo>
                    <a:pt x="116715" y="128740"/>
                    <a:pt x="128611" y="126749"/>
                    <a:pt x="134717" y="118167"/>
                  </a:cubicBezTo>
                  <a:cubicBezTo>
                    <a:pt x="154672" y="90135"/>
                    <a:pt x="151471" y="52092"/>
                    <a:pt x="127106" y="27737"/>
                  </a:cubicBezTo>
                  <a:cubicBezTo>
                    <a:pt x="113848" y="14449"/>
                    <a:pt x="96188" y="7144"/>
                    <a:pt x="77414" y="7144"/>
                  </a:cubicBezTo>
                  <a:close/>
                </a:path>
              </a:pathLst>
            </a:custGeom>
            <a:solidFill>
              <a:schemeClr val="bg1"/>
            </a:solid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xmlns="" id="{4B17393E-C1C4-43DA-A6B1-3ABA77082A89}"/>
                </a:ext>
              </a:extLst>
            </p:cNvPr>
            <p:cNvSpPr/>
            <p:nvPr/>
          </p:nvSpPr>
          <p:spPr>
            <a:xfrm>
              <a:off x="6170593" y="3013169"/>
              <a:ext cx="333375" cy="333375"/>
            </a:xfrm>
            <a:custGeom>
              <a:avLst/>
              <a:gdLst>
                <a:gd name="connsiteX0" fmla="*/ 12723 w 333375"/>
                <a:gd name="connsiteY0" fmla="*/ 328515 h 333375"/>
                <a:gd name="connsiteX1" fmla="*/ 26191 w 333375"/>
                <a:gd name="connsiteY1" fmla="*/ 334097 h 333375"/>
                <a:gd name="connsiteX2" fmla="*/ 39660 w 333375"/>
                <a:gd name="connsiteY2" fmla="*/ 328515 h 333375"/>
                <a:gd name="connsiteX3" fmla="*/ 328515 w 333375"/>
                <a:gd name="connsiteY3" fmla="*/ 39660 h 333375"/>
                <a:gd name="connsiteX4" fmla="*/ 328515 w 333375"/>
                <a:gd name="connsiteY4" fmla="*/ 12723 h 333375"/>
                <a:gd name="connsiteX5" fmla="*/ 301578 w 333375"/>
                <a:gd name="connsiteY5" fmla="*/ 12723 h 333375"/>
                <a:gd name="connsiteX6" fmla="*/ 12723 w 333375"/>
                <a:gd name="connsiteY6" fmla="*/ 301578 h 333375"/>
                <a:gd name="connsiteX7" fmla="*/ 12723 w 333375"/>
                <a:gd name="connsiteY7" fmla="*/ 32851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375" h="333375">
                  <a:moveTo>
                    <a:pt x="12723" y="328515"/>
                  </a:moveTo>
                  <a:cubicBezTo>
                    <a:pt x="16438" y="332239"/>
                    <a:pt x="21315" y="334097"/>
                    <a:pt x="26191" y="334097"/>
                  </a:cubicBezTo>
                  <a:cubicBezTo>
                    <a:pt x="31068" y="334097"/>
                    <a:pt x="35945" y="332239"/>
                    <a:pt x="39660" y="328515"/>
                  </a:cubicBezTo>
                  <a:lnTo>
                    <a:pt x="328515" y="39660"/>
                  </a:lnTo>
                  <a:cubicBezTo>
                    <a:pt x="335954" y="32221"/>
                    <a:pt x="335954" y="20162"/>
                    <a:pt x="328515" y="12723"/>
                  </a:cubicBezTo>
                  <a:cubicBezTo>
                    <a:pt x="321085" y="5284"/>
                    <a:pt x="309008" y="5284"/>
                    <a:pt x="301578" y="12723"/>
                  </a:cubicBezTo>
                  <a:lnTo>
                    <a:pt x="12723" y="301578"/>
                  </a:lnTo>
                  <a:cubicBezTo>
                    <a:pt x="5284" y="309017"/>
                    <a:pt x="5284" y="321076"/>
                    <a:pt x="12723" y="328515"/>
                  </a:cubicBezTo>
                  <a:close/>
                </a:path>
              </a:pathLst>
            </a:custGeom>
            <a:solidFill>
              <a:schemeClr val="bg1"/>
            </a:solidFill>
            <a:ln w="9525"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xmlns="" id="{2C0F054A-6FFE-4012-93EE-568C5B1B2A42}"/>
                </a:ext>
              </a:extLst>
            </p:cNvPr>
            <p:cNvSpPr/>
            <p:nvPr/>
          </p:nvSpPr>
          <p:spPr>
            <a:xfrm>
              <a:off x="6058150" y="2993234"/>
              <a:ext cx="285750" cy="285750"/>
            </a:xfrm>
            <a:custGeom>
              <a:avLst/>
              <a:gdLst>
                <a:gd name="connsiteX0" fmla="*/ 249114 w 285750"/>
                <a:gd name="connsiteY0" fmla="*/ 12723 h 285750"/>
                <a:gd name="connsiteX1" fmla="*/ 12723 w 285750"/>
                <a:gd name="connsiteY1" fmla="*/ 249114 h 285750"/>
                <a:gd name="connsiteX2" fmla="*/ 12723 w 285750"/>
                <a:gd name="connsiteY2" fmla="*/ 276051 h 285750"/>
                <a:gd name="connsiteX3" fmla="*/ 26191 w 285750"/>
                <a:gd name="connsiteY3" fmla="*/ 281633 h 285750"/>
                <a:gd name="connsiteX4" fmla="*/ 39660 w 285750"/>
                <a:gd name="connsiteY4" fmla="*/ 276051 h 285750"/>
                <a:gd name="connsiteX5" fmla="*/ 276051 w 285750"/>
                <a:gd name="connsiteY5" fmla="*/ 39660 h 285750"/>
                <a:gd name="connsiteX6" fmla="*/ 276051 w 285750"/>
                <a:gd name="connsiteY6" fmla="*/ 12723 h 285750"/>
                <a:gd name="connsiteX7" fmla="*/ 249114 w 285750"/>
                <a:gd name="connsiteY7" fmla="*/ 12723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750" h="285750">
                  <a:moveTo>
                    <a:pt x="249114" y="12723"/>
                  </a:moveTo>
                  <a:lnTo>
                    <a:pt x="12723" y="249114"/>
                  </a:lnTo>
                  <a:cubicBezTo>
                    <a:pt x="5284" y="256553"/>
                    <a:pt x="5284" y="268612"/>
                    <a:pt x="12723" y="276051"/>
                  </a:cubicBezTo>
                  <a:cubicBezTo>
                    <a:pt x="16438" y="279775"/>
                    <a:pt x="21315" y="281633"/>
                    <a:pt x="26191" y="281633"/>
                  </a:cubicBezTo>
                  <a:cubicBezTo>
                    <a:pt x="31068" y="281633"/>
                    <a:pt x="35945" y="279775"/>
                    <a:pt x="39660" y="276051"/>
                  </a:cubicBezTo>
                  <a:lnTo>
                    <a:pt x="276051" y="39660"/>
                  </a:lnTo>
                  <a:cubicBezTo>
                    <a:pt x="283490" y="32221"/>
                    <a:pt x="283490" y="20162"/>
                    <a:pt x="276051" y="12723"/>
                  </a:cubicBezTo>
                  <a:cubicBezTo>
                    <a:pt x="268622" y="5284"/>
                    <a:pt x="256544" y="5284"/>
                    <a:pt x="249114" y="12723"/>
                  </a:cubicBezTo>
                  <a:close/>
                </a:path>
              </a:pathLst>
            </a:custGeom>
            <a:solidFill>
              <a:schemeClr val="bg1"/>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xmlns="" id="{811AA75F-0393-4B2E-96E1-F088CC6A12EF}"/>
                </a:ext>
              </a:extLst>
            </p:cNvPr>
            <p:cNvSpPr/>
            <p:nvPr/>
          </p:nvSpPr>
          <p:spPr>
            <a:xfrm>
              <a:off x="6242992" y="3178076"/>
              <a:ext cx="285750" cy="285750"/>
            </a:xfrm>
            <a:custGeom>
              <a:avLst/>
              <a:gdLst>
                <a:gd name="connsiteX0" fmla="*/ 249114 w 285750"/>
                <a:gd name="connsiteY0" fmla="*/ 12723 h 285750"/>
                <a:gd name="connsiteX1" fmla="*/ 12723 w 285750"/>
                <a:gd name="connsiteY1" fmla="*/ 249124 h 285750"/>
                <a:gd name="connsiteX2" fmla="*/ 12723 w 285750"/>
                <a:gd name="connsiteY2" fmla="*/ 276061 h 285750"/>
                <a:gd name="connsiteX3" fmla="*/ 26191 w 285750"/>
                <a:gd name="connsiteY3" fmla="*/ 281642 h 285750"/>
                <a:gd name="connsiteX4" fmla="*/ 39660 w 285750"/>
                <a:gd name="connsiteY4" fmla="*/ 276061 h 285750"/>
                <a:gd name="connsiteX5" fmla="*/ 276051 w 285750"/>
                <a:gd name="connsiteY5" fmla="*/ 39660 h 285750"/>
                <a:gd name="connsiteX6" fmla="*/ 276051 w 285750"/>
                <a:gd name="connsiteY6" fmla="*/ 12723 h 285750"/>
                <a:gd name="connsiteX7" fmla="*/ 249114 w 285750"/>
                <a:gd name="connsiteY7" fmla="*/ 12723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750" h="285750">
                  <a:moveTo>
                    <a:pt x="249114" y="12723"/>
                  </a:moveTo>
                  <a:lnTo>
                    <a:pt x="12723" y="249124"/>
                  </a:lnTo>
                  <a:cubicBezTo>
                    <a:pt x="5284" y="256563"/>
                    <a:pt x="5284" y="268622"/>
                    <a:pt x="12723" y="276061"/>
                  </a:cubicBezTo>
                  <a:cubicBezTo>
                    <a:pt x="16438" y="279785"/>
                    <a:pt x="21315" y="281642"/>
                    <a:pt x="26191" y="281642"/>
                  </a:cubicBezTo>
                  <a:cubicBezTo>
                    <a:pt x="31068" y="281642"/>
                    <a:pt x="35945" y="279785"/>
                    <a:pt x="39660" y="276061"/>
                  </a:cubicBezTo>
                  <a:lnTo>
                    <a:pt x="276051" y="39660"/>
                  </a:lnTo>
                  <a:cubicBezTo>
                    <a:pt x="283490" y="32221"/>
                    <a:pt x="283490" y="20162"/>
                    <a:pt x="276051" y="12723"/>
                  </a:cubicBezTo>
                  <a:cubicBezTo>
                    <a:pt x="268622" y="5284"/>
                    <a:pt x="256544" y="5284"/>
                    <a:pt x="249114" y="12723"/>
                  </a:cubicBezTo>
                  <a:close/>
                </a:path>
              </a:pathLst>
            </a:custGeom>
            <a:solidFill>
              <a:schemeClr val="bg1"/>
            </a:solidFill>
            <a:ln w="9525" cap="flat">
              <a:noFill/>
              <a:prstDash val="solid"/>
              <a:miter/>
            </a:ln>
          </p:spPr>
          <p:txBody>
            <a:bodyPr rtlCol="0" anchor="ctr"/>
            <a:lstStyle/>
            <a:p>
              <a:endParaRPr lang="en-US" dirty="0"/>
            </a:p>
          </p:txBody>
        </p:sp>
      </p:grpSp>
      <p:sp>
        <p:nvSpPr>
          <p:cNvPr id="9" name="Graphic 14" descr="dinosaur outline">
            <a:extLst>
              <a:ext uri="{FF2B5EF4-FFF2-40B4-BE49-F238E27FC236}">
                <a16:creationId xmlns:a16="http://schemas.microsoft.com/office/drawing/2014/main" xmlns="" id="{0DE3B922-950A-4A58-AAB9-38FDAD1D42F5}"/>
              </a:ext>
            </a:extLst>
          </p:cNvPr>
          <p:cNvSpPr>
            <a:spLocks noChangeAspect="1"/>
          </p:cNvSpPr>
          <p:nvPr/>
        </p:nvSpPr>
        <p:spPr>
          <a:xfrm>
            <a:off x="4946994" y="5307571"/>
            <a:ext cx="446307" cy="371026"/>
          </a:xfrm>
          <a:custGeom>
            <a:avLst/>
            <a:gdLst>
              <a:gd name="connsiteX0" fmla="*/ 580756 w 790575"/>
              <a:gd name="connsiteY0" fmla="*/ 27384 h 657225"/>
              <a:gd name="connsiteX1" fmla="*/ 540574 w 790575"/>
              <a:gd name="connsiteY1" fmla="*/ 83344 h 657225"/>
              <a:gd name="connsiteX2" fmla="*/ 585817 w 790575"/>
              <a:gd name="connsiteY2" fmla="*/ 136627 h 657225"/>
              <a:gd name="connsiteX3" fmla="*/ 676005 w 790575"/>
              <a:gd name="connsiteY3" fmla="*/ 132159 h 657225"/>
              <a:gd name="connsiteX4" fmla="*/ 683744 w 790575"/>
              <a:gd name="connsiteY4" fmla="*/ 206273 h 657225"/>
              <a:gd name="connsiteX5" fmla="*/ 648323 w 790575"/>
              <a:gd name="connsiteY5" fmla="*/ 245269 h 657225"/>
              <a:gd name="connsiteX6" fmla="*/ 439671 w 790575"/>
              <a:gd name="connsiteY6" fmla="*/ 297361 h 657225"/>
              <a:gd name="connsiteX7" fmla="*/ 303349 w 790575"/>
              <a:gd name="connsiteY7" fmla="*/ 362502 h 657225"/>
              <a:gd name="connsiteX8" fmla="*/ 202446 w 790575"/>
              <a:gd name="connsiteY8" fmla="*/ 403650 h 657225"/>
              <a:gd name="connsiteX9" fmla="*/ 92912 w 790575"/>
              <a:gd name="connsiteY9" fmla="*/ 363741 h 657225"/>
              <a:gd name="connsiteX10" fmla="*/ 29810 w 790575"/>
              <a:gd name="connsiteY10" fmla="*/ 246164 h 657225"/>
              <a:gd name="connsiteX11" fmla="*/ 19800 w 790575"/>
              <a:gd name="connsiteY11" fmla="*/ 238916 h 657225"/>
              <a:gd name="connsiteX12" fmla="*/ 11058 w 790575"/>
              <a:gd name="connsiteY12" fmla="*/ 247650 h 657225"/>
              <a:gd name="connsiteX13" fmla="*/ 45288 w 790575"/>
              <a:gd name="connsiteY13" fmla="*/ 451275 h 657225"/>
              <a:gd name="connsiteX14" fmla="*/ 198279 w 790575"/>
              <a:gd name="connsiteY14" fmla="*/ 543858 h 657225"/>
              <a:gd name="connsiteX15" fmla="*/ 189052 w 790575"/>
              <a:gd name="connsiteY15" fmla="*/ 612248 h 657225"/>
              <a:gd name="connsiteX16" fmla="*/ 190838 w 790575"/>
              <a:gd name="connsiteY16" fmla="*/ 623297 h 657225"/>
              <a:gd name="connsiteX17" fmla="*/ 219709 w 790575"/>
              <a:gd name="connsiteY17" fmla="*/ 634346 h 657225"/>
              <a:gd name="connsiteX18" fmla="*/ 243224 w 790575"/>
              <a:gd name="connsiteY18" fmla="*/ 635489 h 657225"/>
              <a:gd name="connsiteX19" fmla="*/ 250368 w 790575"/>
              <a:gd name="connsiteY19" fmla="*/ 654825 h 657225"/>
              <a:gd name="connsiteX20" fmla="*/ 365260 w 790575"/>
              <a:gd name="connsiteY20" fmla="*/ 654825 h 657225"/>
              <a:gd name="connsiteX21" fmla="*/ 374487 w 790575"/>
              <a:gd name="connsiteY21" fmla="*/ 642347 h 657225"/>
              <a:gd name="connsiteX22" fmla="*/ 381631 w 790575"/>
              <a:gd name="connsiteY22" fmla="*/ 567290 h 657225"/>
              <a:gd name="connsiteX23" fmla="*/ 533432 w 790575"/>
              <a:gd name="connsiteY23" fmla="*/ 539954 h 657225"/>
              <a:gd name="connsiteX24" fmla="*/ 512894 w 790575"/>
              <a:gd name="connsiteY24" fmla="*/ 574148 h 657225"/>
              <a:gd name="connsiteX25" fmla="*/ 535515 w 790575"/>
              <a:gd name="connsiteY25" fmla="*/ 597389 h 657225"/>
              <a:gd name="connsiteX26" fmla="*/ 529264 w 790575"/>
              <a:gd name="connsiteY26" fmla="*/ 611962 h 657225"/>
              <a:gd name="connsiteX27" fmla="*/ 537896 w 790575"/>
              <a:gd name="connsiteY27" fmla="*/ 625679 h 657225"/>
              <a:gd name="connsiteX28" fmla="*/ 652788 w 790575"/>
              <a:gd name="connsiteY28" fmla="*/ 625679 h 657225"/>
              <a:gd name="connsiteX29" fmla="*/ 662313 w 790575"/>
              <a:gd name="connsiteY29" fmla="*/ 616154 h 657225"/>
              <a:gd name="connsiteX30" fmla="*/ 652788 w 790575"/>
              <a:gd name="connsiteY30" fmla="*/ 539954 h 657225"/>
              <a:gd name="connsiteX31" fmla="*/ 681065 w 790575"/>
              <a:gd name="connsiteY31" fmla="*/ 427177 h 657225"/>
              <a:gd name="connsiteX32" fmla="*/ 787920 w 790575"/>
              <a:gd name="connsiteY32" fmla="*/ 191100 h 657225"/>
              <a:gd name="connsiteX33" fmla="*/ 762323 w 790575"/>
              <a:gd name="connsiteY33" fmla="*/ 66970 h 657225"/>
              <a:gd name="connsiteX34" fmla="*/ 662909 w 790575"/>
              <a:gd name="connsiteY34" fmla="*/ 7144 h 657225"/>
              <a:gd name="connsiteX35" fmla="*/ 580756 w 790575"/>
              <a:gd name="connsiteY35" fmla="*/ 27384 h 657225"/>
              <a:gd name="connsiteX36" fmla="*/ 662312 w 790575"/>
              <a:gd name="connsiteY36" fmla="*/ 26194 h 657225"/>
              <a:gd name="connsiteX37" fmla="*/ 745951 w 790575"/>
              <a:gd name="connsiteY37" fmla="*/ 76800 h 657225"/>
              <a:gd name="connsiteX38" fmla="*/ 768870 w 790575"/>
              <a:gd name="connsiteY38" fmla="*/ 190205 h 657225"/>
              <a:gd name="connsiteX39" fmla="*/ 666480 w 790575"/>
              <a:gd name="connsiteY39" fmla="*/ 414890 h 657225"/>
              <a:gd name="connsiteX40" fmla="*/ 662312 w 790575"/>
              <a:gd name="connsiteY40" fmla="*/ 422700 h 657225"/>
              <a:gd name="connsiteX41" fmla="*/ 634631 w 790575"/>
              <a:gd name="connsiteY41" fmla="*/ 534619 h 657225"/>
              <a:gd name="connsiteX42" fmla="*/ 633738 w 790575"/>
              <a:gd name="connsiteY42" fmla="*/ 539954 h 657225"/>
              <a:gd name="connsiteX43" fmla="*/ 642073 w 790575"/>
              <a:gd name="connsiteY43" fmla="*/ 606629 h 657225"/>
              <a:gd name="connsiteX44" fmla="*/ 551885 w 790575"/>
              <a:gd name="connsiteY44" fmla="*/ 606629 h 657225"/>
              <a:gd name="connsiteX45" fmla="*/ 566470 w 790575"/>
              <a:gd name="connsiteY45" fmla="*/ 519379 h 657225"/>
              <a:gd name="connsiteX46" fmla="*/ 552481 w 790575"/>
              <a:gd name="connsiteY46" fmla="*/ 511093 h 657225"/>
              <a:gd name="connsiteX47" fmla="*/ 375082 w 790575"/>
              <a:gd name="connsiteY47" fmla="*/ 548621 h 657225"/>
              <a:gd name="connsiteX48" fmla="*/ 366451 w 790575"/>
              <a:gd name="connsiteY48" fmla="*/ 553955 h 657225"/>
              <a:gd name="connsiteX49" fmla="*/ 353354 w 790575"/>
              <a:gd name="connsiteY49" fmla="*/ 635775 h 657225"/>
              <a:gd name="connsiteX50" fmla="*/ 261678 w 790575"/>
              <a:gd name="connsiteY50" fmla="*/ 635775 h 657225"/>
              <a:gd name="connsiteX51" fmla="*/ 259594 w 790575"/>
              <a:gd name="connsiteY51" fmla="*/ 546239 h 657225"/>
              <a:gd name="connsiteX52" fmla="*/ 252749 w 790575"/>
              <a:gd name="connsiteY52" fmla="*/ 539382 h 657225"/>
              <a:gd name="connsiteX53" fmla="*/ 60468 w 790575"/>
              <a:gd name="connsiteY53" fmla="*/ 439941 h 657225"/>
              <a:gd name="connsiteX54" fmla="*/ 27428 w 790575"/>
              <a:gd name="connsiteY54" fmla="*/ 292598 h 657225"/>
              <a:gd name="connsiteX55" fmla="*/ 79815 w 790575"/>
              <a:gd name="connsiteY55" fmla="*/ 377743 h 657225"/>
              <a:gd name="connsiteX56" fmla="*/ 202446 w 790575"/>
              <a:gd name="connsiteY56" fmla="*/ 422700 h 657225"/>
              <a:gd name="connsiteX57" fmla="*/ 312576 w 790575"/>
              <a:gd name="connsiteY57" fmla="*/ 378886 h 657225"/>
              <a:gd name="connsiteX58" fmla="*/ 444435 w 790575"/>
              <a:gd name="connsiteY58" fmla="*/ 315830 h 657225"/>
              <a:gd name="connsiteX59" fmla="*/ 656657 w 790575"/>
              <a:gd name="connsiteY59" fmla="*/ 262537 h 657225"/>
              <a:gd name="connsiteX60" fmla="*/ 702197 w 790575"/>
              <a:gd name="connsiteY60" fmla="*/ 211036 h 657225"/>
              <a:gd name="connsiteX61" fmla="*/ 692672 w 790575"/>
              <a:gd name="connsiteY61" fmla="*/ 118472 h 657225"/>
              <a:gd name="connsiteX62" fmla="*/ 681064 w 790575"/>
              <a:gd name="connsiteY62" fmla="*/ 112214 h 657225"/>
              <a:gd name="connsiteX63" fmla="*/ 590580 w 790575"/>
              <a:gd name="connsiteY63" fmla="*/ 118167 h 657225"/>
              <a:gd name="connsiteX64" fmla="*/ 559623 w 790575"/>
              <a:gd name="connsiteY64" fmla="*/ 83344 h 657225"/>
              <a:gd name="connsiteX65" fmla="*/ 590281 w 790575"/>
              <a:gd name="connsiteY65" fmla="*/ 43758 h 657225"/>
              <a:gd name="connsiteX66" fmla="*/ 662312 w 790575"/>
              <a:gd name="connsiteY66" fmla="*/ 26194 h 657225"/>
              <a:gd name="connsiteX67" fmla="*/ 654871 w 790575"/>
              <a:gd name="connsiteY67" fmla="*/ 54769 h 657225"/>
              <a:gd name="connsiteX68" fmla="*/ 645346 w 790575"/>
              <a:gd name="connsiteY68" fmla="*/ 64294 h 657225"/>
              <a:gd name="connsiteX69" fmla="*/ 654871 w 790575"/>
              <a:gd name="connsiteY69" fmla="*/ 73819 h 657225"/>
              <a:gd name="connsiteX70" fmla="*/ 664396 w 790575"/>
              <a:gd name="connsiteY70" fmla="*/ 64294 h 657225"/>
              <a:gd name="connsiteX71" fmla="*/ 654871 w 790575"/>
              <a:gd name="connsiteY71" fmla="*/ 54769 h 657225"/>
              <a:gd name="connsiteX72" fmla="*/ 219114 w 790575"/>
              <a:gd name="connsiteY72" fmla="*/ 549764 h 657225"/>
              <a:gd name="connsiteX73" fmla="*/ 242033 w 790575"/>
              <a:gd name="connsiteY73" fmla="*/ 556050 h 657225"/>
              <a:gd name="connsiteX74" fmla="*/ 246796 w 790575"/>
              <a:gd name="connsiteY74" fmla="*/ 616725 h 657225"/>
              <a:gd name="connsiteX75" fmla="*/ 222091 w 790575"/>
              <a:gd name="connsiteY75" fmla="*/ 615582 h 657225"/>
              <a:gd name="connsiteX76" fmla="*/ 209589 w 790575"/>
              <a:gd name="connsiteY76" fmla="*/ 611391 h 657225"/>
              <a:gd name="connsiteX77" fmla="*/ 219114 w 790575"/>
              <a:gd name="connsiteY77" fmla="*/ 549764 h 657225"/>
              <a:gd name="connsiteX78" fmla="*/ 545039 w 790575"/>
              <a:gd name="connsiteY78" fmla="*/ 560147 h 657225"/>
              <a:gd name="connsiteX79" fmla="*/ 541765 w 790575"/>
              <a:gd name="connsiteY79" fmla="*/ 578339 h 657225"/>
              <a:gd name="connsiteX80" fmla="*/ 534026 w 790575"/>
              <a:gd name="connsiteY80" fmla="*/ 576815 h 657225"/>
              <a:gd name="connsiteX81" fmla="*/ 545039 w 790575"/>
              <a:gd name="connsiteY81" fmla="*/ 560147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790575" h="657225">
                <a:moveTo>
                  <a:pt x="580756" y="27384"/>
                </a:moveTo>
                <a:cubicBezTo>
                  <a:pt x="557873" y="40262"/>
                  <a:pt x="540574" y="59531"/>
                  <a:pt x="540574" y="83344"/>
                </a:cubicBezTo>
                <a:cubicBezTo>
                  <a:pt x="541766" y="112471"/>
                  <a:pt x="561134" y="130226"/>
                  <a:pt x="585817" y="136627"/>
                </a:cubicBezTo>
                <a:cubicBezTo>
                  <a:pt x="609873" y="142637"/>
                  <a:pt x="641260" y="139894"/>
                  <a:pt x="676005" y="132159"/>
                </a:cubicBezTo>
                <a:cubicBezTo>
                  <a:pt x="685334" y="165154"/>
                  <a:pt x="688052" y="189709"/>
                  <a:pt x="683744" y="206273"/>
                </a:cubicBezTo>
                <a:cubicBezTo>
                  <a:pt x="679046" y="224342"/>
                  <a:pt x="668007" y="235544"/>
                  <a:pt x="648323" y="245269"/>
                </a:cubicBezTo>
                <a:cubicBezTo>
                  <a:pt x="608955" y="264729"/>
                  <a:pt x="536090" y="273025"/>
                  <a:pt x="439671" y="297361"/>
                </a:cubicBezTo>
                <a:cubicBezTo>
                  <a:pt x="390465" y="314020"/>
                  <a:pt x="343457" y="339928"/>
                  <a:pt x="303349" y="362502"/>
                </a:cubicBezTo>
                <a:cubicBezTo>
                  <a:pt x="262739" y="385458"/>
                  <a:pt x="226905" y="403650"/>
                  <a:pt x="202446" y="403650"/>
                </a:cubicBezTo>
                <a:cubicBezTo>
                  <a:pt x="156481" y="403650"/>
                  <a:pt x="121083" y="389934"/>
                  <a:pt x="92912" y="363741"/>
                </a:cubicBezTo>
                <a:cubicBezTo>
                  <a:pt x="64740" y="337547"/>
                  <a:pt x="43873" y="298237"/>
                  <a:pt x="29810" y="246164"/>
                </a:cubicBezTo>
                <a:cubicBezTo>
                  <a:pt x="28752" y="241811"/>
                  <a:pt x="24269" y="238563"/>
                  <a:pt x="19800" y="238916"/>
                </a:cubicBezTo>
                <a:cubicBezTo>
                  <a:pt x="15332" y="239268"/>
                  <a:pt x="11416" y="243183"/>
                  <a:pt x="11058" y="247650"/>
                </a:cubicBezTo>
                <a:cubicBezTo>
                  <a:pt x="1369" y="335737"/>
                  <a:pt x="8543" y="401364"/>
                  <a:pt x="45288" y="451275"/>
                </a:cubicBezTo>
                <a:cubicBezTo>
                  <a:pt x="75501" y="492233"/>
                  <a:pt x="125204" y="521189"/>
                  <a:pt x="198279" y="543858"/>
                </a:cubicBezTo>
                <a:cubicBezTo>
                  <a:pt x="206445" y="568718"/>
                  <a:pt x="197975" y="594436"/>
                  <a:pt x="189052" y="612248"/>
                </a:cubicBezTo>
                <a:cubicBezTo>
                  <a:pt x="187270" y="615868"/>
                  <a:pt x="188025" y="620439"/>
                  <a:pt x="190838" y="623297"/>
                </a:cubicBezTo>
                <a:cubicBezTo>
                  <a:pt x="198547" y="631012"/>
                  <a:pt x="209043" y="633012"/>
                  <a:pt x="219709" y="634346"/>
                </a:cubicBezTo>
                <a:cubicBezTo>
                  <a:pt x="227607" y="635299"/>
                  <a:pt x="235593" y="635393"/>
                  <a:pt x="243224" y="635489"/>
                </a:cubicBezTo>
                <a:cubicBezTo>
                  <a:pt x="239128" y="645490"/>
                  <a:pt x="244581" y="650824"/>
                  <a:pt x="250368" y="654825"/>
                </a:cubicBezTo>
                <a:lnTo>
                  <a:pt x="365260" y="654825"/>
                </a:lnTo>
                <a:cubicBezTo>
                  <a:pt x="371315" y="654920"/>
                  <a:pt x="376379" y="648062"/>
                  <a:pt x="374487" y="642347"/>
                </a:cubicBezTo>
                <a:cubicBezTo>
                  <a:pt x="365837" y="616154"/>
                  <a:pt x="366153" y="600342"/>
                  <a:pt x="381631" y="567290"/>
                </a:cubicBezTo>
                <a:cubicBezTo>
                  <a:pt x="435595" y="566909"/>
                  <a:pt x="483509" y="560718"/>
                  <a:pt x="533432" y="539954"/>
                </a:cubicBezTo>
                <a:cubicBezTo>
                  <a:pt x="529812" y="553383"/>
                  <a:pt x="518117" y="563956"/>
                  <a:pt x="512894" y="574148"/>
                </a:cubicBezTo>
                <a:cubicBezTo>
                  <a:pt x="510967" y="587959"/>
                  <a:pt x="525038" y="593007"/>
                  <a:pt x="535515" y="597389"/>
                </a:cubicBezTo>
                <a:cubicBezTo>
                  <a:pt x="533686" y="602056"/>
                  <a:pt x="531750" y="606914"/>
                  <a:pt x="529264" y="611962"/>
                </a:cubicBezTo>
                <a:cubicBezTo>
                  <a:pt x="526445" y="617772"/>
                  <a:pt x="531449" y="625679"/>
                  <a:pt x="537896" y="625679"/>
                </a:cubicBezTo>
                <a:lnTo>
                  <a:pt x="652788" y="625679"/>
                </a:lnTo>
                <a:cubicBezTo>
                  <a:pt x="657776" y="625679"/>
                  <a:pt x="662312" y="621106"/>
                  <a:pt x="662313" y="616154"/>
                </a:cubicBezTo>
                <a:cubicBezTo>
                  <a:pt x="662313" y="595389"/>
                  <a:pt x="656007" y="564814"/>
                  <a:pt x="652788" y="539954"/>
                </a:cubicBezTo>
                <a:cubicBezTo>
                  <a:pt x="670388" y="504330"/>
                  <a:pt x="680487" y="480898"/>
                  <a:pt x="681065" y="427177"/>
                </a:cubicBezTo>
                <a:cubicBezTo>
                  <a:pt x="744899" y="379647"/>
                  <a:pt x="784301" y="281274"/>
                  <a:pt x="787920" y="191100"/>
                </a:cubicBezTo>
                <a:cubicBezTo>
                  <a:pt x="789768" y="145066"/>
                  <a:pt x="782346" y="100946"/>
                  <a:pt x="762323" y="66970"/>
                </a:cubicBezTo>
                <a:cubicBezTo>
                  <a:pt x="742300" y="33004"/>
                  <a:pt x="708864" y="9725"/>
                  <a:pt x="662909" y="7144"/>
                </a:cubicBezTo>
                <a:cubicBezTo>
                  <a:pt x="626440" y="7372"/>
                  <a:pt x="603235" y="15087"/>
                  <a:pt x="580756" y="27384"/>
                </a:cubicBezTo>
                <a:close/>
                <a:moveTo>
                  <a:pt x="662312" y="26194"/>
                </a:moveTo>
                <a:cubicBezTo>
                  <a:pt x="702202" y="28613"/>
                  <a:pt x="728653" y="47454"/>
                  <a:pt x="745951" y="76800"/>
                </a:cubicBezTo>
                <a:cubicBezTo>
                  <a:pt x="763342" y="106299"/>
                  <a:pt x="770615" y="146771"/>
                  <a:pt x="768870" y="190205"/>
                </a:cubicBezTo>
                <a:cubicBezTo>
                  <a:pt x="765383" y="277063"/>
                  <a:pt x="724766" y="374218"/>
                  <a:pt x="666480" y="414890"/>
                </a:cubicBezTo>
                <a:cubicBezTo>
                  <a:pt x="663962" y="416604"/>
                  <a:pt x="662356" y="419652"/>
                  <a:pt x="662312" y="422700"/>
                </a:cubicBezTo>
                <a:cubicBezTo>
                  <a:pt x="662312" y="479660"/>
                  <a:pt x="653787" y="495948"/>
                  <a:pt x="634631" y="534619"/>
                </a:cubicBezTo>
                <a:cubicBezTo>
                  <a:pt x="633825" y="536238"/>
                  <a:pt x="633512" y="538143"/>
                  <a:pt x="633738" y="539954"/>
                </a:cubicBezTo>
                <a:cubicBezTo>
                  <a:pt x="636595" y="563003"/>
                  <a:pt x="640833" y="588436"/>
                  <a:pt x="642073" y="606629"/>
                </a:cubicBezTo>
                <a:lnTo>
                  <a:pt x="551885" y="606629"/>
                </a:lnTo>
                <a:cubicBezTo>
                  <a:pt x="565536" y="572910"/>
                  <a:pt x="566470" y="544906"/>
                  <a:pt x="566470" y="519379"/>
                </a:cubicBezTo>
                <a:cubicBezTo>
                  <a:pt x="566413" y="512902"/>
                  <a:pt x="558231" y="508045"/>
                  <a:pt x="552481" y="511093"/>
                </a:cubicBezTo>
                <a:cubicBezTo>
                  <a:pt x="493099" y="542144"/>
                  <a:pt x="440651" y="548621"/>
                  <a:pt x="375082" y="548621"/>
                </a:cubicBezTo>
                <a:cubicBezTo>
                  <a:pt x="371510" y="548621"/>
                  <a:pt x="368014" y="550717"/>
                  <a:pt x="366451" y="553955"/>
                </a:cubicBezTo>
                <a:cubicBezTo>
                  <a:pt x="349528" y="588150"/>
                  <a:pt x="347461" y="610914"/>
                  <a:pt x="353354" y="635775"/>
                </a:cubicBezTo>
                <a:lnTo>
                  <a:pt x="261678" y="635775"/>
                </a:lnTo>
                <a:cubicBezTo>
                  <a:pt x="268169" y="608819"/>
                  <a:pt x="268145" y="580720"/>
                  <a:pt x="259594" y="546239"/>
                </a:cubicBezTo>
                <a:cubicBezTo>
                  <a:pt x="258750" y="542906"/>
                  <a:pt x="256026" y="540239"/>
                  <a:pt x="252749" y="539382"/>
                </a:cubicBezTo>
                <a:cubicBezTo>
                  <a:pt x="153138" y="515378"/>
                  <a:pt x="93162" y="484327"/>
                  <a:pt x="60468" y="439941"/>
                </a:cubicBezTo>
                <a:cubicBezTo>
                  <a:pt x="33628" y="403460"/>
                  <a:pt x="24814" y="355835"/>
                  <a:pt x="27428" y="292598"/>
                </a:cubicBezTo>
                <a:cubicBezTo>
                  <a:pt x="41099" y="326593"/>
                  <a:pt x="57161" y="356692"/>
                  <a:pt x="79815" y="377743"/>
                </a:cubicBezTo>
                <a:cubicBezTo>
                  <a:pt x="111504" y="407175"/>
                  <a:pt x="152633" y="422700"/>
                  <a:pt x="202446" y="422700"/>
                </a:cubicBezTo>
                <a:cubicBezTo>
                  <a:pt x="235454" y="422700"/>
                  <a:pt x="271775" y="401936"/>
                  <a:pt x="312576" y="378886"/>
                </a:cubicBezTo>
                <a:cubicBezTo>
                  <a:pt x="353300" y="355930"/>
                  <a:pt x="398127" y="329927"/>
                  <a:pt x="444435" y="315830"/>
                </a:cubicBezTo>
                <a:cubicBezTo>
                  <a:pt x="514809" y="293265"/>
                  <a:pt x="595182" y="291532"/>
                  <a:pt x="656657" y="262537"/>
                </a:cubicBezTo>
                <a:cubicBezTo>
                  <a:pt x="679373" y="251307"/>
                  <a:pt x="696046" y="234686"/>
                  <a:pt x="702197" y="211036"/>
                </a:cubicBezTo>
                <a:cubicBezTo>
                  <a:pt x="708349" y="187395"/>
                  <a:pt x="704901" y="157982"/>
                  <a:pt x="692672" y="118472"/>
                </a:cubicBezTo>
                <a:cubicBezTo>
                  <a:pt x="691181" y="113852"/>
                  <a:pt x="685742" y="110919"/>
                  <a:pt x="681064" y="112214"/>
                </a:cubicBezTo>
                <a:cubicBezTo>
                  <a:pt x="643871" y="121520"/>
                  <a:pt x="611782" y="123473"/>
                  <a:pt x="590580" y="118167"/>
                </a:cubicBezTo>
                <a:cubicBezTo>
                  <a:pt x="571963" y="113329"/>
                  <a:pt x="559804" y="100203"/>
                  <a:pt x="559623" y="83344"/>
                </a:cubicBezTo>
                <a:cubicBezTo>
                  <a:pt x="559623" y="69056"/>
                  <a:pt x="570827" y="54702"/>
                  <a:pt x="590281" y="43758"/>
                </a:cubicBezTo>
                <a:cubicBezTo>
                  <a:pt x="610126" y="31842"/>
                  <a:pt x="635109" y="25861"/>
                  <a:pt x="662312" y="26194"/>
                </a:cubicBezTo>
                <a:close/>
                <a:moveTo>
                  <a:pt x="654871" y="54769"/>
                </a:moveTo>
                <a:cubicBezTo>
                  <a:pt x="649611" y="54769"/>
                  <a:pt x="645346" y="59036"/>
                  <a:pt x="645346" y="64294"/>
                </a:cubicBezTo>
                <a:cubicBezTo>
                  <a:pt x="645346" y="69561"/>
                  <a:pt x="649611" y="73819"/>
                  <a:pt x="654871" y="73819"/>
                </a:cubicBezTo>
                <a:cubicBezTo>
                  <a:pt x="660132" y="73819"/>
                  <a:pt x="664396" y="69561"/>
                  <a:pt x="664396" y="64294"/>
                </a:cubicBezTo>
                <a:cubicBezTo>
                  <a:pt x="664396" y="59036"/>
                  <a:pt x="660132" y="54769"/>
                  <a:pt x="654871" y="54769"/>
                </a:cubicBezTo>
                <a:close/>
                <a:moveTo>
                  <a:pt x="219114" y="549764"/>
                </a:moveTo>
                <a:cubicBezTo>
                  <a:pt x="226626" y="551860"/>
                  <a:pt x="234067" y="554051"/>
                  <a:pt x="242033" y="556050"/>
                </a:cubicBezTo>
                <a:cubicBezTo>
                  <a:pt x="247323" y="579292"/>
                  <a:pt x="248824" y="598627"/>
                  <a:pt x="246796" y="616725"/>
                </a:cubicBezTo>
                <a:cubicBezTo>
                  <a:pt x="238461" y="616725"/>
                  <a:pt x="229722" y="616439"/>
                  <a:pt x="222091" y="615582"/>
                </a:cubicBezTo>
                <a:cubicBezTo>
                  <a:pt x="215678" y="614820"/>
                  <a:pt x="212767" y="612914"/>
                  <a:pt x="209589" y="611391"/>
                </a:cubicBezTo>
                <a:cubicBezTo>
                  <a:pt x="216908" y="594532"/>
                  <a:pt x="223095" y="573005"/>
                  <a:pt x="219114" y="549764"/>
                </a:cubicBezTo>
                <a:close/>
                <a:moveTo>
                  <a:pt x="545039" y="560147"/>
                </a:moveTo>
                <a:cubicBezTo>
                  <a:pt x="544303" y="566052"/>
                  <a:pt x="543321" y="572148"/>
                  <a:pt x="541765" y="578339"/>
                </a:cubicBezTo>
                <a:cubicBezTo>
                  <a:pt x="538881" y="579197"/>
                  <a:pt x="536380" y="577386"/>
                  <a:pt x="534026" y="576815"/>
                </a:cubicBezTo>
                <a:cubicBezTo>
                  <a:pt x="538067" y="571005"/>
                  <a:pt x="541884" y="565099"/>
                  <a:pt x="545039" y="560147"/>
                </a:cubicBezTo>
                <a:close/>
              </a:path>
            </a:pathLst>
          </a:custGeom>
          <a:solidFill>
            <a:schemeClr val="bg1"/>
          </a:solidFill>
          <a:ln w="9525" cap="flat">
            <a:noFill/>
            <a:prstDash val="solid"/>
            <a:miter/>
          </a:ln>
        </p:spPr>
        <p:txBody>
          <a:bodyPr rtlCol="0" anchor="ctr"/>
          <a:lstStyle/>
          <a:p>
            <a:endParaRPr lang="en-US" dirty="0"/>
          </a:p>
        </p:txBody>
      </p:sp>
      <p:cxnSp>
        <p:nvCxnSpPr>
          <p:cNvPr id="14" name="Straight Connector 13">
            <a:extLst>
              <a:ext uri="{FF2B5EF4-FFF2-40B4-BE49-F238E27FC236}">
                <a16:creationId xmlns:a16="http://schemas.microsoft.com/office/drawing/2014/main" xmlns="" id="{61DCE69A-183E-4D92-928A-CEE76B9E5241}"/>
              </a:ext>
              <a:ext uri="{C183D7F6-B498-43B3-948B-1728B52AA6E4}">
                <adec:decorative xmlns="" xmlns:adec="http://schemas.microsoft.com/office/drawing/2017/decorative" val="1"/>
              </a:ext>
            </a:extLst>
          </p:cNvPr>
          <p:cNvCxnSpPr/>
          <p:nvPr/>
        </p:nvCxnSpPr>
        <p:spPr>
          <a:xfrm>
            <a:off x="7804352" y="1204506"/>
            <a:ext cx="0" cy="4093388"/>
          </a:xfrm>
          <a:prstGeom prst="line">
            <a:avLst/>
          </a:prstGeom>
          <a:ln w="63500" cap="rnd">
            <a:gradFill>
              <a:gsLst>
                <a:gs pos="0">
                  <a:schemeClr val="accent1"/>
                </a:gs>
                <a:gs pos="100000">
                  <a:schemeClr val="accent5"/>
                </a:gs>
              </a:gsLst>
              <a:lin ang="5400000" scaled="1"/>
            </a:gradFill>
          </a:ln>
        </p:spPr>
        <p:style>
          <a:lnRef idx="1">
            <a:schemeClr val="accent1"/>
          </a:lnRef>
          <a:fillRef idx="0">
            <a:schemeClr val="accent1"/>
          </a:fillRef>
          <a:effectRef idx="0">
            <a:schemeClr val="accent1"/>
          </a:effectRef>
          <a:fontRef idx="minor">
            <a:schemeClr val="tx1"/>
          </a:fontRef>
        </p:style>
      </p:cxnSp>
      <p:pic>
        <p:nvPicPr>
          <p:cNvPr id="11" name="Picture Placeholder 10"/>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2345" r="2345"/>
          <a:stretch>
            <a:fillRect/>
          </a:stretch>
        </p:blipFill>
        <p:spPr>
          <a:xfrm>
            <a:off x="7417750" y="0"/>
            <a:ext cx="4772663" cy="6858000"/>
          </a:xfrm>
        </p:spPr>
      </p:pic>
    </p:spTree>
    <p:extLst>
      <p:ext uri="{BB962C8B-B14F-4D97-AF65-F5344CB8AC3E}">
        <p14:creationId xmlns:p14="http://schemas.microsoft.com/office/powerpoint/2010/main" val="2686753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D65A836F-346F-4099-BC7B-0D8F3B27F395}"/>
              </a:ext>
            </a:extLst>
          </p:cNvPr>
          <p:cNvSpPr>
            <a:spLocks noGrp="1"/>
          </p:cNvSpPr>
          <p:nvPr>
            <p:ph type="ctrTitle"/>
          </p:nvPr>
        </p:nvSpPr>
        <p:spPr>
          <a:xfrm>
            <a:off x="68366" y="1365161"/>
            <a:ext cx="7731303" cy="5203418"/>
          </a:xfrm>
        </p:spPr>
        <p:txBody>
          <a:bodyPr/>
          <a:lstStyle/>
          <a:p>
            <a:pPr>
              <a:lnSpc>
                <a:spcPct val="100000"/>
              </a:lnSpc>
            </a:pPr>
            <a:r>
              <a:rPr lang="bg-BG" sz="4000" dirty="0" smtClean="0"/>
              <a:t/>
            </a:r>
            <a:br>
              <a:rPr lang="bg-BG" sz="4000" dirty="0" smtClean="0"/>
            </a:br>
            <a:r>
              <a:rPr lang="bg-BG" sz="4000" dirty="0" smtClean="0"/>
              <a:t/>
            </a:r>
            <a:br>
              <a:rPr lang="bg-BG"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a:t/>
            </a:r>
            <a:br>
              <a:rPr lang="en-US" sz="4000" dirty="0"/>
            </a:br>
            <a:r>
              <a:rPr lang="en-US" sz="4000" dirty="0"/>
              <a:t>Some </a:t>
            </a:r>
            <a:r>
              <a:rPr lang="en-US" sz="4000" dirty="0" smtClean="0"/>
              <a:t>theory</a:t>
            </a:r>
            <a:br>
              <a:rPr lang="en-US" sz="4000" dirty="0" smtClean="0"/>
            </a:br>
            <a:r>
              <a:rPr lang="bg-BG" sz="2400" dirty="0" smtClean="0">
                <a:solidFill>
                  <a:srgbClr val="FF0000"/>
                </a:solidFill>
                <a:latin typeface="Arial" panose="020B0604020202020204" pitchFamily="34" charset="0"/>
                <a:cs typeface="Arial" panose="020B0604020202020204" pitchFamily="34" charset="0"/>
              </a:rPr>
              <a:t>1. </a:t>
            </a:r>
            <a:r>
              <a:rPr lang="af-ZA" sz="2400" b="1" dirty="0" smtClean="0">
                <a:solidFill>
                  <a:srgbClr val="FF0000"/>
                </a:solidFill>
                <a:latin typeface="Arial" panose="020B0604020202020204" pitchFamily="34" charset="0"/>
                <a:cs typeface="Arial" panose="020B0604020202020204" pitchFamily="34" charset="0"/>
              </a:rPr>
              <a:t>Military </a:t>
            </a:r>
            <a:r>
              <a:rPr lang="en-US" sz="2400" b="1" dirty="0" smtClean="0">
                <a:solidFill>
                  <a:srgbClr val="FF0000"/>
                </a:solidFill>
                <a:latin typeface="Arial" panose="020B0604020202020204" pitchFamily="34" charset="0"/>
                <a:cs typeface="Arial" panose="020B0604020202020204" pitchFamily="34" charset="0"/>
              </a:rPr>
              <a:t>English: definition</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rPr>
              <a:t>Military language </a:t>
            </a:r>
            <a:r>
              <a:rPr lang="en-US" sz="2400" dirty="0" smtClean="0">
                <a:latin typeface="Arial" panose="020B0604020202020204" pitchFamily="34" charset="0"/>
                <a:cs typeface="Arial" panose="020B0604020202020204" pitchFamily="34" charset="0"/>
              </a:rPr>
              <a:t>as one of languages for special purposes comprises all linguistic means – terms, military slang and military symbols as semiotic signs – for designating military </a:t>
            </a:r>
            <a:r>
              <a:rPr lang="en-US" sz="2400" dirty="0" err="1" smtClean="0">
                <a:latin typeface="Arial" panose="020B0604020202020204" pitchFamily="34" charset="0"/>
                <a:cs typeface="Arial" panose="020B0604020202020204" pitchFamily="34" charset="0"/>
              </a:rPr>
              <a:t>organisations</a:t>
            </a:r>
            <a:r>
              <a:rPr lang="en-US" sz="2400" dirty="0" smtClean="0">
                <a:latin typeface="Arial" panose="020B0604020202020204" pitchFamily="34" charset="0"/>
                <a:cs typeface="Arial" panose="020B0604020202020204" pitchFamily="34" charset="0"/>
              </a:rPr>
              <a:t>, personnel, military ranks and hierarchy, armament and military equipment, military systems, types of military activities, tasks and operations, which are defined in doctrines, strategies, manuals, guides, orders and similar </a:t>
            </a:r>
            <a:r>
              <a:rPr lang="en-US" sz="2400" dirty="0" err="1" smtClean="0">
                <a:latin typeface="Arial" panose="020B0604020202020204" pitchFamily="34" charset="0"/>
                <a:cs typeface="Arial" panose="020B0604020202020204" pitchFamily="34" charset="0"/>
              </a:rPr>
              <a:t>specialised</a:t>
            </a:r>
            <a:r>
              <a:rPr lang="en-US" sz="2400" dirty="0" smtClean="0">
                <a:latin typeface="Arial" panose="020B0604020202020204" pitchFamily="34" charset="0"/>
                <a:cs typeface="Arial" panose="020B0604020202020204" pitchFamily="34" charset="0"/>
              </a:rPr>
              <a:t> military/</a:t>
            </a:r>
            <a:r>
              <a:rPr lang="en-US" sz="2400" dirty="0" err="1" smtClean="0">
                <a:latin typeface="Arial" panose="020B0604020202020204" pitchFamily="34" charset="0"/>
                <a:cs typeface="Arial" panose="020B0604020202020204" pitchFamily="34" charset="0"/>
              </a:rPr>
              <a:t>defence</a:t>
            </a:r>
            <a:r>
              <a:rPr lang="en-US" sz="2400" dirty="0" smtClean="0">
                <a:latin typeface="Arial" panose="020B0604020202020204" pitchFamily="34" charset="0"/>
                <a:cs typeface="Arial" panose="020B0604020202020204" pitchFamily="34" charset="0"/>
              </a:rPr>
              <a:t> national and international documents and collections of informal military slang. Thus, a distinction can be made between official and informal military lexis</a:t>
            </a:r>
            <a:r>
              <a:rPr lang="en-US" sz="2400" b="1" dirty="0" smtClean="0">
                <a:latin typeface="Arial" panose="020B0604020202020204" pitchFamily="34" charset="0"/>
                <a:cs typeface="Arial" panose="020B0604020202020204" pitchFamily="34" charset="0"/>
              </a:rPr>
              <a:t>.</a:t>
            </a:r>
            <a:br>
              <a:rPr lang="en-US" sz="2400" b="1" dirty="0" smtClean="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r>
              <a:rPr lang="en-US" sz="2400" dirty="0" smtClean="0">
                <a:latin typeface="Arial" panose="020B0604020202020204" pitchFamily="34" charset="0"/>
                <a:cs typeface="Arial" panose="020B0604020202020204" pitchFamily="34" charset="0"/>
              </a:rPr>
              <a:t/>
            </a:r>
            <a:br>
              <a:rPr lang="en-US" sz="2400" dirty="0" smtClean="0">
                <a:latin typeface="Arial" panose="020B0604020202020204" pitchFamily="34" charset="0"/>
                <a:cs typeface="Arial" panose="020B0604020202020204" pitchFamily="34" charset="0"/>
              </a:rPr>
            </a:br>
            <a:r>
              <a:rPr lang="bg-BG" sz="1400" dirty="0" smtClean="0">
                <a:cs typeface="Arial" panose="020B0604020202020204" pitchFamily="34" charset="0"/>
              </a:rPr>
              <a:t/>
            </a:r>
            <a:br>
              <a:rPr lang="bg-BG" sz="1400" dirty="0" smtClean="0">
                <a:cs typeface="Arial" panose="020B0604020202020204" pitchFamily="34" charset="0"/>
              </a:rPr>
            </a:br>
            <a:r>
              <a:rPr lang="bg-BG" sz="1800" dirty="0" smtClean="0">
                <a:latin typeface="Arial" panose="020B0604020202020204" pitchFamily="34" charset="0"/>
                <a:cs typeface="Arial" panose="020B0604020202020204" pitchFamily="34" charset="0"/>
              </a:rPr>
              <a:t/>
            </a:r>
            <a:br>
              <a:rPr lang="bg-BG" sz="1800" dirty="0" smtClean="0">
                <a:latin typeface="Arial" panose="020B0604020202020204" pitchFamily="34" charset="0"/>
                <a:cs typeface="Arial" panose="020B0604020202020204" pitchFamily="34" charset="0"/>
              </a:rPr>
            </a:br>
            <a:endParaRPr lang="en-US" sz="2200" dirty="0"/>
          </a:p>
        </p:txBody>
      </p:sp>
      <p:grpSp>
        <p:nvGrpSpPr>
          <p:cNvPr id="6" name="Group 5">
            <a:extLst>
              <a:ext uri="{FF2B5EF4-FFF2-40B4-BE49-F238E27FC236}">
                <a16:creationId xmlns:a16="http://schemas.microsoft.com/office/drawing/2014/main" xmlns="" id="{25C384BA-0032-4FE7-AC29-2F9F931970D5}"/>
              </a:ext>
              <a:ext uri="{C183D7F6-B498-43B3-948B-1728B52AA6E4}">
                <adec:decorative xmlns="" xmlns:adec="http://schemas.microsoft.com/office/drawing/2017/decorative" val="1"/>
              </a:ext>
            </a:extLst>
          </p:cNvPr>
          <p:cNvGrpSpPr>
            <a:grpSpLocks noChangeAspect="1"/>
          </p:cNvGrpSpPr>
          <p:nvPr/>
        </p:nvGrpSpPr>
        <p:grpSpPr>
          <a:xfrm>
            <a:off x="2446471" y="5397727"/>
            <a:ext cx="253691" cy="277340"/>
            <a:chOff x="5698331" y="2974181"/>
            <a:chExt cx="781050" cy="853859"/>
          </a:xfrm>
          <a:solidFill>
            <a:schemeClr val="bg1"/>
          </a:solidFill>
        </p:grpSpPr>
        <p:sp>
          <p:nvSpPr>
            <p:cNvPr id="7" name="Freeform: Shape 6">
              <a:extLst>
                <a:ext uri="{FF2B5EF4-FFF2-40B4-BE49-F238E27FC236}">
                  <a16:creationId xmlns:a16="http://schemas.microsoft.com/office/drawing/2014/main" xmlns="" id="{D5C429C1-62E8-4B3E-A0C7-6003B138652C}"/>
                </a:ext>
              </a:extLst>
            </p:cNvPr>
            <p:cNvSpPr/>
            <p:nvPr/>
          </p:nvSpPr>
          <p:spPr>
            <a:xfrm>
              <a:off x="5707856" y="3370840"/>
              <a:ext cx="771525" cy="457200"/>
            </a:xfrm>
            <a:custGeom>
              <a:avLst/>
              <a:gdLst>
                <a:gd name="connsiteX0" fmla="*/ 502063 w 771525"/>
                <a:gd name="connsiteY0" fmla="*/ 35328 h 457200"/>
                <a:gd name="connsiteX1" fmla="*/ 496414 w 771525"/>
                <a:gd name="connsiteY1" fmla="*/ 7506 h 457200"/>
                <a:gd name="connsiteX2" fmla="*/ 472811 w 771525"/>
                <a:gd name="connsiteY2" fmla="*/ 23279 h 457200"/>
                <a:gd name="connsiteX3" fmla="*/ 388144 w 771525"/>
                <a:gd name="connsiteY3" fmla="*/ 48635 h 457200"/>
                <a:gd name="connsiteX4" fmla="*/ 303657 w 771525"/>
                <a:gd name="connsiteY4" fmla="*/ 23393 h 457200"/>
                <a:gd name="connsiteX5" fmla="*/ 279940 w 771525"/>
                <a:gd name="connsiteY5" fmla="*/ 7144 h 457200"/>
                <a:gd name="connsiteX6" fmla="*/ 274215 w 771525"/>
                <a:gd name="connsiteY6" fmla="*/ 35319 h 457200"/>
                <a:gd name="connsiteX7" fmla="*/ 7144 w 771525"/>
                <a:gd name="connsiteY7" fmla="*/ 420110 h 457200"/>
                <a:gd name="connsiteX8" fmla="*/ 7144 w 771525"/>
                <a:gd name="connsiteY8" fmla="*/ 458210 h 457200"/>
                <a:gd name="connsiteX9" fmla="*/ 305667 w 771525"/>
                <a:gd name="connsiteY9" fmla="*/ 68713 h 457200"/>
                <a:gd name="connsiteX10" fmla="*/ 388144 w 771525"/>
                <a:gd name="connsiteY10" fmla="*/ 86735 h 457200"/>
                <a:gd name="connsiteX11" fmla="*/ 470573 w 771525"/>
                <a:gd name="connsiteY11" fmla="*/ 68532 h 457200"/>
                <a:gd name="connsiteX12" fmla="*/ 769144 w 771525"/>
                <a:gd name="connsiteY12" fmla="*/ 458210 h 457200"/>
                <a:gd name="connsiteX13" fmla="*/ 769144 w 771525"/>
                <a:gd name="connsiteY13" fmla="*/ 420110 h 457200"/>
                <a:gd name="connsiteX14" fmla="*/ 502063 w 771525"/>
                <a:gd name="connsiteY14" fmla="*/ 35328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1525" h="457200">
                  <a:moveTo>
                    <a:pt x="502063" y="35328"/>
                  </a:moveTo>
                  <a:lnTo>
                    <a:pt x="496414" y="7506"/>
                  </a:lnTo>
                  <a:lnTo>
                    <a:pt x="472811" y="23279"/>
                  </a:lnTo>
                  <a:cubicBezTo>
                    <a:pt x="446199" y="41053"/>
                    <a:pt x="420881" y="48635"/>
                    <a:pt x="388144" y="48635"/>
                  </a:cubicBezTo>
                  <a:cubicBezTo>
                    <a:pt x="354749" y="48635"/>
                    <a:pt x="329479" y="41091"/>
                    <a:pt x="303657" y="23393"/>
                  </a:cubicBezTo>
                  <a:lnTo>
                    <a:pt x="279940" y="7144"/>
                  </a:lnTo>
                  <a:lnTo>
                    <a:pt x="274215" y="35319"/>
                  </a:lnTo>
                  <a:cubicBezTo>
                    <a:pt x="273444" y="39167"/>
                    <a:pt x="193900" y="420110"/>
                    <a:pt x="7144" y="420110"/>
                  </a:cubicBezTo>
                  <a:lnTo>
                    <a:pt x="7144" y="458210"/>
                  </a:lnTo>
                  <a:cubicBezTo>
                    <a:pt x="195491" y="458210"/>
                    <a:pt x="283188" y="160191"/>
                    <a:pt x="305667" y="68713"/>
                  </a:cubicBezTo>
                  <a:cubicBezTo>
                    <a:pt x="330622" y="81077"/>
                    <a:pt x="356968" y="86735"/>
                    <a:pt x="388144" y="86735"/>
                  </a:cubicBezTo>
                  <a:cubicBezTo>
                    <a:pt x="418910" y="86735"/>
                    <a:pt x="445208" y="81020"/>
                    <a:pt x="470573" y="68532"/>
                  </a:cubicBezTo>
                  <a:cubicBezTo>
                    <a:pt x="492985" y="159810"/>
                    <a:pt x="580673" y="458210"/>
                    <a:pt x="769144" y="458210"/>
                  </a:cubicBezTo>
                  <a:lnTo>
                    <a:pt x="769144" y="420110"/>
                  </a:lnTo>
                  <a:cubicBezTo>
                    <a:pt x="582387" y="420110"/>
                    <a:pt x="502844" y="39167"/>
                    <a:pt x="502063" y="35328"/>
                  </a:cubicBezTo>
                  <a:close/>
                </a:path>
              </a:pathLst>
            </a:custGeom>
            <a:grpFill/>
            <a:ln w="9525"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xmlns="" id="{A4E105F6-D01D-4A16-9172-E05D1F34B154}"/>
                </a:ext>
              </a:extLst>
            </p:cNvPr>
            <p:cNvSpPr/>
            <p:nvPr/>
          </p:nvSpPr>
          <p:spPr>
            <a:xfrm>
              <a:off x="6317456" y="3164681"/>
              <a:ext cx="123825" cy="123825"/>
            </a:xfrm>
            <a:custGeom>
              <a:avLst/>
              <a:gdLst>
                <a:gd name="connsiteX0" fmla="*/ 7144 w 123825"/>
                <a:gd name="connsiteY0" fmla="*/ 64294 h 123825"/>
                <a:gd name="connsiteX1" fmla="*/ 64294 w 123825"/>
                <a:gd name="connsiteY1" fmla="*/ 121444 h 123825"/>
                <a:gd name="connsiteX2" fmla="*/ 121444 w 123825"/>
                <a:gd name="connsiteY2" fmla="*/ 64294 h 123825"/>
                <a:gd name="connsiteX3" fmla="*/ 64294 w 123825"/>
                <a:gd name="connsiteY3" fmla="*/ 7144 h 123825"/>
                <a:gd name="connsiteX4" fmla="*/ 7144 w 123825"/>
                <a:gd name="connsiteY4" fmla="*/ 64294 h 123825"/>
                <a:gd name="connsiteX5" fmla="*/ 83344 w 123825"/>
                <a:gd name="connsiteY5" fmla="*/ 64294 h 123825"/>
                <a:gd name="connsiteX6" fmla="*/ 64294 w 123825"/>
                <a:gd name="connsiteY6" fmla="*/ 83344 h 123825"/>
                <a:gd name="connsiteX7" fmla="*/ 45244 w 123825"/>
                <a:gd name="connsiteY7" fmla="*/ 64294 h 123825"/>
                <a:gd name="connsiteX8" fmla="*/ 64294 w 123825"/>
                <a:gd name="connsiteY8" fmla="*/ 45244 h 123825"/>
                <a:gd name="connsiteX9" fmla="*/ 83344 w 123825"/>
                <a:gd name="connsiteY9" fmla="*/ 6429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825" h="123825">
                  <a:moveTo>
                    <a:pt x="7144" y="64294"/>
                  </a:moveTo>
                  <a:cubicBezTo>
                    <a:pt x="7144" y="95812"/>
                    <a:pt x="32776" y="121444"/>
                    <a:pt x="64294" y="121444"/>
                  </a:cubicBezTo>
                  <a:cubicBezTo>
                    <a:pt x="95812" y="121444"/>
                    <a:pt x="121444" y="95812"/>
                    <a:pt x="121444" y="64294"/>
                  </a:cubicBezTo>
                  <a:cubicBezTo>
                    <a:pt x="121444" y="32776"/>
                    <a:pt x="95812" y="7144"/>
                    <a:pt x="64294" y="7144"/>
                  </a:cubicBezTo>
                  <a:cubicBezTo>
                    <a:pt x="32776" y="7144"/>
                    <a:pt x="7144" y="32776"/>
                    <a:pt x="7144" y="64294"/>
                  </a:cubicBezTo>
                  <a:close/>
                  <a:moveTo>
                    <a:pt x="83344" y="64294"/>
                  </a:moveTo>
                  <a:cubicBezTo>
                    <a:pt x="83344" y="74800"/>
                    <a:pt x="74800" y="83344"/>
                    <a:pt x="64294" y="83344"/>
                  </a:cubicBezTo>
                  <a:cubicBezTo>
                    <a:pt x="53788" y="83344"/>
                    <a:pt x="45244" y="74800"/>
                    <a:pt x="45244" y="64294"/>
                  </a:cubicBezTo>
                  <a:cubicBezTo>
                    <a:pt x="45244" y="53788"/>
                    <a:pt x="53788" y="45244"/>
                    <a:pt x="64294" y="45244"/>
                  </a:cubicBezTo>
                  <a:cubicBezTo>
                    <a:pt x="74800" y="45244"/>
                    <a:pt x="83344" y="53788"/>
                    <a:pt x="83344" y="64294"/>
                  </a:cubicBez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xmlns="" id="{351DF594-8FA0-4AC6-B165-BBF1184B2997}"/>
                </a:ext>
              </a:extLst>
            </p:cNvPr>
            <p:cNvSpPr/>
            <p:nvPr/>
          </p:nvSpPr>
          <p:spPr>
            <a:xfrm>
              <a:off x="6298406" y="2974181"/>
              <a:ext cx="123825" cy="123825"/>
            </a:xfrm>
            <a:custGeom>
              <a:avLst/>
              <a:gdLst>
                <a:gd name="connsiteX0" fmla="*/ 64294 w 123825"/>
                <a:gd name="connsiteY0" fmla="*/ 121444 h 123825"/>
                <a:gd name="connsiteX1" fmla="*/ 121444 w 123825"/>
                <a:gd name="connsiteY1" fmla="*/ 64294 h 123825"/>
                <a:gd name="connsiteX2" fmla="*/ 64294 w 123825"/>
                <a:gd name="connsiteY2" fmla="*/ 7144 h 123825"/>
                <a:gd name="connsiteX3" fmla="*/ 7144 w 123825"/>
                <a:gd name="connsiteY3" fmla="*/ 64294 h 123825"/>
                <a:gd name="connsiteX4" fmla="*/ 64294 w 123825"/>
                <a:gd name="connsiteY4" fmla="*/ 121444 h 123825"/>
                <a:gd name="connsiteX5" fmla="*/ 64294 w 123825"/>
                <a:gd name="connsiteY5" fmla="*/ 45244 h 123825"/>
                <a:gd name="connsiteX6" fmla="*/ 83344 w 123825"/>
                <a:gd name="connsiteY6" fmla="*/ 64294 h 123825"/>
                <a:gd name="connsiteX7" fmla="*/ 64294 w 123825"/>
                <a:gd name="connsiteY7" fmla="*/ 83344 h 123825"/>
                <a:gd name="connsiteX8" fmla="*/ 45244 w 123825"/>
                <a:gd name="connsiteY8" fmla="*/ 64294 h 123825"/>
                <a:gd name="connsiteX9" fmla="*/ 64294 w 123825"/>
                <a:gd name="connsiteY9" fmla="*/ 452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825" h="123825">
                  <a:moveTo>
                    <a:pt x="64294" y="121444"/>
                  </a:moveTo>
                  <a:cubicBezTo>
                    <a:pt x="95812" y="121444"/>
                    <a:pt x="121444" y="95812"/>
                    <a:pt x="121444" y="64294"/>
                  </a:cubicBezTo>
                  <a:cubicBezTo>
                    <a:pt x="121444" y="32776"/>
                    <a:pt x="95812" y="7144"/>
                    <a:pt x="64294" y="7144"/>
                  </a:cubicBezTo>
                  <a:cubicBezTo>
                    <a:pt x="32776" y="7144"/>
                    <a:pt x="7144" y="32776"/>
                    <a:pt x="7144" y="64294"/>
                  </a:cubicBezTo>
                  <a:cubicBezTo>
                    <a:pt x="7144" y="95812"/>
                    <a:pt x="32776" y="121444"/>
                    <a:pt x="64294" y="121444"/>
                  </a:cubicBezTo>
                  <a:close/>
                  <a:moveTo>
                    <a:pt x="64294" y="45244"/>
                  </a:moveTo>
                  <a:cubicBezTo>
                    <a:pt x="74800" y="45244"/>
                    <a:pt x="83344" y="53788"/>
                    <a:pt x="83344" y="64294"/>
                  </a:cubicBezTo>
                  <a:cubicBezTo>
                    <a:pt x="83344" y="74800"/>
                    <a:pt x="74800" y="83344"/>
                    <a:pt x="64294" y="83344"/>
                  </a:cubicBezTo>
                  <a:cubicBezTo>
                    <a:pt x="53788" y="83344"/>
                    <a:pt x="45244" y="74800"/>
                    <a:pt x="45244" y="64294"/>
                  </a:cubicBezTo>
                  <a:cubicBezTo>
                    <a:pt x="45244" y="53788"/>
                    <a:pt x="53788" y="45244"/>
                    <a:pt x="64294" y="45244"/>
                  </a:cubicBez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xmlns="" id="{5818DD9E-AD36-4BB3-9A58-F259F54EE1EB}"/>
                </a:ext>
              </a:extLst>
            </p:cNvPr>
            <p:cNvSpPr/>
            <p:nvPr/>
          </p:nvSpPr>
          <p:spPr>
            <a:xfrm>
              <a:off x="6126956" y="3212306"/>
              <a:ext cx="180975" cy="171450"/>
            </a:xfrm>
            <a:custGeom>
              <a:avLst/>
              <a:gdLst>
                <a:gd name="connsiteX0" fmla="*/ 7144 w 180975"/>
                <a:gd name="connsiteY0" fmla="*/ 149914 h 171450"/>
                <a:gd name="connsiteX1" fmla="*/ 26089 w 180975"/>
                <a:gd name="connsiteY1" fmla="*/ 169069 h 171450"/>
                <a:gd name="connsiteX2" fmla="*/ 26194 w 180975"/>
                <a:gd name="connsiteY2" fmla="*/ 169069 h 171450"/>
                <a:gd name="connsiteX3" fmla="*/ 45244 w 180975"/>
                <a:gd name="connsiteY3" fmla="*/ 150124 h 171450"/>
                <a:gd name="connsiteX4" fmla="*/ 159544 w 180975"/>
                <a:gd name="connsiteY4" fmla="*/ 45244 h 171450"/>
                <a:gd name="connsiteX5" fmla="*/ 178594 w 180975"/>
                <a:gd name="connsiteY5" fmla="*/ 26194 h 171450"/>
                <a:gd name="connsiteX6" fmla="*/ 159544 w 180975"/>
                <a:gd name="connsiteY6" fmla="*/ 7144 h 171450"/>
                <a:gd name="connsiteX7" fmla="*/ 7144 w 180975"/>
                <a:gd name="connsiteY7" fmla="*/ 14991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171450">
                  <a:moveTo>
                    <a:pt x="7144" y="149914"/>
                  </a:moveTo>
                  <a:cubicBezTo>
                    <a:pt x="7087" y="160430"/>
                    <a:pt x="15574" y="169012"/>
                    <a:pt x="26089" y="169069"/>
                  </a:cubicBezTo>
                  <a:cubicBezTo>
                    <a:pt x="26127" y="169069"/>
                    <a:pt x="26156" y="169069"/>
                    <a:pt x="26194" y="169069"/>
                  </a:cubicBezTo>
                  <a:cubicBezTo>
                    <a:pt x="36672" y="169069"/>
                    <a:pt x="45187" y="160601"/>
                    <a:pt x="45244" y="150124"/>
                  </a:cubicBezTo>
                  <a:cubicBezTo>
                    <a:pt x="45263" y="145837"/>
                    <a:pt x="47092" y="45244"/>
                    <a:pt x="159544" y="45244"/>
                  </a:cubicBezTo>
                  <a:cubicBezTo>
                    <a:pt x="170060" y="45244"/>
                    <a:pt x="178594" y="36709"/>
                    <a:pt x="178594" y="26194"/>
                  </a:cubicBezTo>
                  <a:cubicBezTo>
                    <a:pt x="178594" y="15678"/>
                    <a:pt x="170060" y="7144"/>
                    <a:pt x="159544" y="7144"/>
                  </a:cubicBezTo>
                  <a:cubicBezTo>
                    <a:pt x="9630" y="7144"/>
                    <a:pt x="7154" y="148485"/>
                    <a:pt x="7144" y="149914"/>
                  </a:cubicBez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xmlns="" id="{F5CBD23E-8804-44C0-AB72-94DBDD7B129F}"/>
                </a:ext>
              </a:extLst>
            </p:cNvPr>
            <p:cNvSpPr/>
            <p:nvPr/>
          </p:nvSpPr>
          <p:spPr>
            <a:xfrm>
              <a:off x="5698331" y="3117056"/>
              <a:ext cx="123825" cy="123825"/>
            </a:xfrm>
            <a:custGeom>
              <a:avLst/>
              <a:gdLst>
                <a:gd name="connsiteX0" fmla="*/ 64294 w 123825"/>
                <a:gd name="connsiteY0" fmla="*/ 121444 h 123825"/>
                <a:gd name="connsiteX1" fmla="*/ 121444 w 123825"/>
                <a:gd name="connsiteY1" fmla="*/ 64294 h 123825"/>
                <a:gd name="connsiteX2" fmla="*/ 64294 w 123825"/>
                <a:gd name="connsiteY2" fmla="*/ 7144 h 123825"/>
                <a:gd name="connsiteX3" fmla="*/ 7144 w 123825"/>
                <a:gd name="connsiteY3" fmla="*/ 64294 h 123825"/>
                <a:gd name="connsiteX4" fmla="*/ 64294 w 123825"/>
                <a:gd name="connsiteY4" fmla="*/ 121444 h 123825"/>
                <a:gd name="connsiteX5" fmla="*/ 64294 w 123825"/>
                <a:gd name="connsiteY5" fmla="*/ 45244 h 123825"/>
                <a:gd name="connsiteX6" fmla="*/ 83344 w 123825"/>
                <a:gd name="connsiteY6" fmla="*/ 64294 h 123825"/>
                <a:gd name="connsiteX7" fmla="*/ 64294 w 123825"/>
                <a:gd name="connsiteY7" fmla="*/ 83344 h 123825"/>
                <a:gd name="connsiteX8" fmla="*/ 45244 w 123825"/>
                <a:gd name="connsiteY8" fmla="*/ 64294 h 123825"/>
                <a:gd name="connsiteX9" fmla="*/ 64294 w 123825"/>
                <a:gd name="connsiteY9" fmla="*/ 452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825" h="123825">
                  <a:moveTo>
                    <a:pt x="64294" y="121444"/>
                  </a:moveTo>
                  <a:cubicBezTo>
                    <a:pt x="95812" y="121444"/>
                    <a:pt x="121444" y="95812"/>
                    <a:pt x="121444" y="64294"/>
                  </a:cubicBezTo>
                  <a:cubicBezTo>
                    <a:pt x="121444" y="32776"/>
                    <a:pt x="95812" y="7144"/>
                    <a:pt x="64294" y="7144"/>
                  </a:cubicBezTo>
                  <a:cubicBezTo>
                    <a:pt x="32776" y="7144"/>
                    <a:pt x="7144" y="32776"/>
                    <a:pt x="7144" y="64294"/>
                  </a:cubicBezTo>
                  <a:cubicBezTo>
                    <a:pt x="7144" y="95812"/>
                    <a:pt x="32776" y="121444"/>
                    <a:pt x="64294" y="121444"/>
                  </a:cubicBezTo>
                  <a:close/>
                  <a:moveTo>
                    <a:pt x="64294" y="45244"/>
                  </a:moveTo>
                  <a:cubicBezTo>
                    <a:pt x="74800" y="45244"/>
                    <a:pt x="83344" y="53788"/>
                    <a:pt x="83344" y="64294"/>
                  </a:cubicBezTo>
                  <a:cubicBezTo>
                    <a:pt x="83344" y="74800"/>
                    <a:pt x="74800" y="83344"/>
                    <a:pt x="64294" y="83344"/>
                  </a:cubicBezTo>
                  <a:cubicBezTo>
                    <a:pt x="53788" y="83344"/>
                    <a:pt x="45244" y="74800"/>
                    <a:pt x="45244" y="64294"/>
                  </a:cubicBezTo>
                  <a:cubicBezTo>
                    <a:pt x="45244" y="53788"/>
                    <a:pt x="53788" y="45244"/>
                    <a:pt x="64294" y="45244"/>
                  </a:cubicBezTo>
                  <a:close/>
                </a:path>
              </a:pathLst>
            </a:custGeom>
            <a:grp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xmlns="" id="{706AAF1B-AA49-4254-BF37-5EB5EDF12E66}"/>
                </a:ext>
              </a:extLst>
            </p:cNvPr>
            <p:cNvSpPr/>
            <p:nvPr/>
          </p:nvSpPr>
          <p:spPr>
            <a:xfrm>
              <a:off x="5831681" y="3155156"/>
              <a:ext cx="219075" cy="228600"/>
            </a:xfrm>
            <a:custGeom>
              <a:avLst/>
              <a:gdLst>
                <a:gd name="connsiteX0" fmla="*/ 26194 w 219075"/>
                <a:gd name="connsiteY0" fmla="*/ 45244 h 228600"/>
                <a:gd name="connsiteX1" fmla="*/ 178594 w 219075"/>
                <a:gd name="connsiteY1" fmla="*/ 207274 h 228600"/>
                <a:gd name="connsiteX2" fmla="*/ 197644 w 219075"/>
                <a:gd name="connsiteY2" fmla="*/ 226219 h 228600"/>
                <a:gd name="connsiteX3" fmla="*/ 197729 w 219075"/>
                <a:gd name="connsiteY3" fmla="*/ 226219 h 228600"/>
                <a:gd name="connsiteX4" fmla="*/ 216694 w 219075"/>
                <a:gd name="connsiteY4" fmla="*/ 207083 h 228600"/>
                <a:gd name="connsiteX5" fmla="*/ 26194 w 219075"/>
                <a:gd name="connsiteY5" fmla="*/ 7144 h 228600"/>
                <a:gd name="connsiteX6" fmla="*/ 7144 w 219075"/>
                <a:gd name="connsiteY6" fmla="*/ 26194 h 228600"/>
                <a:gd name="connsiteX7" fmla="*/ 26194 w 219075"/>
                <a:gd name="connsiteY7" fmla="*/ 45244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075" h="228600">
                  <a:moveTo>
                    <a:pt x="26194" y="45244"/>
                  </a:moveTo>
                  <a:cubicBezTo>
                    <a:pt x="175298" y="45244"/>
                    <a:pt x="178527" y="200339"/>
                    <a:pt x="178594" y="207274"/>
                  </a:cubicBezTo>
                  <a:cubicBezTo>
                    <a:pt x="178651" y="217761"/>
                    <a:pt x="187166" y="226219"/>
                    <a:pt x="197644" y="226219"/>
                  </a:cubicBezTo>
                  <a:cubicBezTo>
                    <a:pt x="197672" y="226219"/>
                    <a:pt x="197701" y="226219"/>
                    <a:pt x="197729" y="226219"/>
                  </a:cubicBezTo>
                  <a:cubicBezTo>
                    <a:pt x="208245" y="226171"/>
                    <a:pt x="216741" y="217599"/>
                    <a:pt x="216694" y="207083"/>
                  </a:cubicBezTo>
                  <a:cubicBezTo>
                    <a:pt x="216370" y="137922"/>
                    <a:pt x="176136" y="7144"/>
                    <a:pt x="26194" y="7144"/>
                  </a:cubicBezTo>
                  <a:cubicBezTo>
                    <a:pt x="15678" y="7144"/>
                    <a:pt x="7144" y="15678"/>
                    <a:pt x="7144" y="26194"/>
                  </a:cubicBezTo>
                  <a:cubicBezTo>
                    <a:pt x="7144" y="36709"/>
                    <a:pt x="15678" y="45244"/>
                    <a:pt x="26194" y="45244"/>
                  </a:cubicBezTo>
                  <a:close/>
                </a:path>
              </a:pathLst>
            </a:custGeom>
            <a:grp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xmlns="" id="{24E9E9DD-9221-402A-971F-66BD33A0EB10}"/>
                </a:ext>
              </a:extLst>
            </p:cNvPr>
            <p:cNvSpPr/>
            <p:nvPr/>
          </p:nvSpPr>
          <p:spPr>
            <a:xfrm>
              <a:off x="6069806" y="3012284"/>
              <a:ext cx="219075" cy="371475"/>
            </a:xfrm>
            <a:custGeom>
              <a:avLst/>
              <a:gdLst>
                <a:gd name="connsiteX0" fmla="*/ 26194 w 219075"/>
                <a:gd name="connsiteY0" fmla="*/ 369091 h 371475"/>
                <a:gd name="connsiteX1" fmla="*/ 45244 w 219075"/>
                <a:gd name="connsiteY1" fmla="*/ 350041 h 371475"/>
                <a:gd name="connsiteX2" fmla="*/ 199006 w 219075"/>
                <a:gd name="connsiteY2" fmla="*/ 45193 h 371475"/>
                <a:gd name="connsiteX3" fmla="*/ 216656 w 219075"/>
                <a:gd name="connsiteY3" fmla="*/ 24962 h 371475"/>
                <a:gd name="connsiteX4" fmla="*/ 196415 w 219075"/>
                <a:gd name="connsiteY4" fmla="*/ 7179 h 371475"/>
                <a:gd name="connsiteX5" fmla="*/ 7144 w 219075"/>
                <a:gd name="connsiteY5" fmla="*/ 350041 h 371475"/>
                <a:gd name="connsiteX6" fmla="*/ 26194 w 219075"/>
                <a:gd name="connsiteY6" fmla="*/ 36909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075" h="371475">
                  <a:moveTo>
                    <a:pt x="26194" y="369091"/>
                  </a:moveTo>
                  <a:cubicBezTo>
                    <a:pt x="36709" y="369091"/>
                    <a:pt x="45244" y="360556"/>
                    <a:pt x="45244" y="350041"/>
                  </a:cubicBezTo>
                  <a:cubicBezTo>
                    <a:pt x="45244" y="61271"/>
                    <a:pt x="192443" y="45726"/>
                    <a:pt x="199006" y="45193"/>
                  </a:cubicBezTo>
                  <a:cubicBezTo>
                    <a:pt x="209445" y="44441"/>
                    <a:pt x="217332" y="35420"/>
                    <a:pt x="216656" y="24962"/>
                  </a:cubicBezTo>
                  <a:cubicBezTo>
                    <a:pt x="215979" y="14456"/>
                    <a:pt x="206883" y="6550"/>
                    <a:pt x="196415" y="7179"/>
                  </a:cubicBezTo>
                  <a:cubicBezTo>
                    <a:pt x="188690" y="7684"/>
                    <a:pt x="7144" y="23171"/>
                    <a:pt x="7144" y="350041"/>
                  </a:cubicBezTo>
                  <a:cubicBezTo>
                    <a:pt x="7144" y="360556"/>
                    <a:pt x="15678" y="369091"/>
                    <a:pt x="26194" y="369091"/>
                  </a:cubicBezTo>
                  <a:close/>
                </a:path>
              </a:pathLst>
            </a:custGeom>
            <a:grpFill/>
            <a:ln w="9525" cap="flat">
              <a:noFill/>
              <a:prstDash val="solid"/>
              <a:miter/>
            </a:ln>
          </p:spPr>
          <p:txBody>
            <a:bodyPr rtlCol="0" anchor="ctr"/>
            <a:lstStyle/>
            <a:p>
              <a:endParaRPr lang="en-US" dirty="0"/>
            </a:p>
          </p:txBody>
        </p:sp>
      </p:grpSp>
      <p:sp>
        <p:nvSpPr>
          <p:cNvPr id="2" name="Graphic 14" descr="dinosaur outline">
            <a:extLst>
              <a:ext uri="{FF2B5EF4-FFF2-40B4-BE49-F238E27FC236}">
                <a16:creationId xmlns:a16="http://schemas.microsoft.com/office/drawing/2014/main" xmlns="" id="{5D5220C7-9B33-41C8-B3CF-8E1B542EF301}"/>
              </a:ext>
            </a:extLst>
          </p:cNvPr>
          <p:cNvSpPr>
            <a:spLocks noChangeAspect="1"/>
          </p:cNvSpPr>
          <p:nvPr/>
        </p:nvSpPr>
        <p:spPr>
          <a:xfrm rot="20953316">
            <a:off x="4421659" y="5775325"/>
            <a:ext cx="446307" cy="371026"/>
          </a:xfrm>
          <a:custGeom>
            <a:avLst/>
            <a:gdLst>
              <a:gd name="connsiteX0" fmla="*/ 580756 w 790575"/>
              <a:gd name="connsiteY0" fmla="*/ 27384 h 657225"/>
              <a:gd name="connsiteX1" fmla="*/ 540574 w 790575"/>
              <a:gd name="connsiteY1" fmla="*/ 83344 h 657225"/>
              <a:gd name="connsiteX2" fmla="*/ 585817 w 790575"/>
              <a:gd name="connsiteY2" fmla="*/ 136627 h 657225"/>
              <a:gd name="connsiteX3" fmla="*/ 676005 w 790575"/>
              <a:gd name="connsiteY3" fmla="*/ 132159 h 657225"/>
              <a:gd name="connsiteX4" fmla="*/ 683744 w 790575"/>
              <a:gd name="connsiteY4" fmla="*/ 206273 h 657225"/>
              <a:gd name="connsiteX5" fmla="*/ 648323 w 790575"/>
              <a:gd name="connsiteY5" fmla="*/ 245269 h 657225"/>
              <a:gd name="connsiteX6" fmla="*/ 439671 w 790575"/>
              <a:gd name="connsiteY6" fmla="*/ 297361 h 657225"/>
              <a:gd name="connsiteX7" fmla="*/ 303349 w 790575"/>
              <a:gd name="connsiteY7" fmla="*/ 362502 h 657225"/>
              <a:gd name="connsiteX8" fmla="*/ 202446 w 790575"/>
              <a:gd name="connsiteY8" fmla="*/ 403650 h 657225"/>
              <a:gd name="connsiteX9" fmla="*/ 92912 w 790575"/>
              <a:gd name="connsiteY9" fmla="*/ 363741 h 657225"/>
              <a:gd name="connsiteX10" fmla="*/ 29810 w 790575"/>
              <a:gd name="connsiteY10" fmla="*/ 246164 h 657225"/>
              <a:gd name="connsiteX11" fmla="*/ 19800 w 790575"/>
              <a:gd name="connsiteY11" fmla="*/ 238916 h 657225"/>
              <a:gd name="connsiteX12" fmla="*/ 11058 w 790575"/>
              <a:gd name="connsiteY12" fmla="*/ 247650 h 657225"/>
              <a:gd name="connsiteX13" fmla="*/ 45288 w 790575"/>
              <a:gd name="connsiteY13" fmla="*/ 451275 h 657225"/>
              <a:gd name="connsiteX14" fmla="*/ 198279 w 790575"/>
              <a:gd name="connsiteY14" fmla="*/ 543858 h 657225"/>
              <a:gd name="connsiteX15" fmla="*/ 189052 w 790575"/>
              <a:gd name="connsiteY15" fmla="*/ 612248 h 657225"/>
              <a:gd name="connsiteX16" fmla="*/ 190838 w 790575"/>
              <a:gd name="connsiteY16" fmla="*/ 623297 h 657225"/>
              <a:gd name="connsiteX17" fmla="*/ 219709 w 790575"/>
              <a:gd name="connsiteY17" fmla="*/ 634346 h 657225"/>
              <a:gd name="connsiteX18" fmla="*/ 243224 w 790575"/>
              <a:gd name="connsiteY18" fmla="*/ 635489 h 657225"/>
              <a:gd name="connsiteX19" fmla="*/ 250368 w 790575"/>
              <a:gd name="connsiteY19" fmla="*/ 654825 h 657225"/>
              <a:gd name="connsiteX20" fmla="*/ 365260 w 790575"/>
              <a:gd name="connsiteY20" fmla="*/ 654825 h 657225"/>
              <a:gd name="connsiteX21" fmla="*/ 374487 w 790575"/>
              <a:gd name="connsiteY21" fmla="*/ 642347 h 657225"/>
              <a:gd name="connsiteX22" fmla="*/ 381631 w 790575"/>
              <a:gd name="connsiteY22" fmla="*/ 567290 h 657225"/>
              <a:gd name="connsiteX23" fmla="*/ 533432 w 790575"/>
              <a:gd name="connsiteY23" fmla="*/ 539954 h 657225"/>
              <a:gd name="connsiteX24" fmla="*/ 512894 w 790575"/>
              <a:gd name="connsiteY24" fmla="*/ 574148 h 657225"/>
              <a:gd name="connsiteX25" fmla="*/ 535515 w 790575"/>
              <a:gd name="connsiteY25" fmla="*/ 597389 h 657225"/>
              <a:gd name="connsiteX26" fmla="*/ 529264 w 790575"/>
              <a:gd name="connsiteY26" fmla="*/ 611962 h 657225"/>
              <a:gd name="connsiteX27" fmla="*/ 537896 w 790575"/>
              <a:gd name="connsiteY27" fmla="*/ 625679 h 657225"/>
              <a:gd name="connsiteX28" fmla="*/ 652788 w 790575"/>
              <a:gd name="connsiteY28" fmla="*/ 625679 h 657225"/>
              <a:gd name="connsiteX29" fmla="*/ 662313 w 790575"/>
              <a:gd name="connsiteY29" fmla="*/ 616154 h 657225"/>
              <a:gd name="connsiteX30" fmla="*/ 652788 w 790575"/>
              <a:gd name="connsiteY30" fmla="*/ 539954 h 657225"/>
              <a:gd name="connsiteX31" fmla="*/ 681065 w 790575"/>
              <a:gd name="connsiteY31" fmla="*/ 427177 h 657225"/>
              <a:gd name="connsiteX32" fmla="*/ 787920 w 790575"/>
              <a:gd name="connsiteY32" fmla="*/ 191100 h 657225"/>
              <a:gd name="connsiteX33" fmla="*/ 762323 w 790575"/>
              <a:gd name="connsiteY33" fmla="*/ 66970 h 657225"/>
              <a:gd name="connsiteX34" fmla="*/ 662909 w 790575"/>
              <a:gd name="connsiteY34" fmla="*/ 7144 h 657225"/>
              <a:gd name="connsiteX35" fmla="*/ 580756 w 790575"/>
              <a:gd name="connsiteY35" fmla="*/ 27384 h 657225"/>
              <a:gd name="connsiteX36" fmla="*/ 662312 w 790575"/>
              <a:gd name="connsiteY36" fmla="*/ 26194 h 657225"/>
              <a:gd name="connsiteX37" fmla="*/ 745951 w 790575"/>
              <a:gd name="connsiteY37" fmla="*/ 76800 h 657225"/>
              <a:gd name="connsiteX38" fmla="*/ 768870 w 790575"/>
              <a:gd name="connsiteY38" fmla="*/ 190205 h 657225"/>
              <a:gd name="connsiteX39" fmla="*/ 666480 w 790575"/>
              <a:gd name="connsiteY39" fmla="*/ 414890 h 657225"/>
              <a:gd name="connsiteX40" fmla="*/ 662312 w 790575"/>
              <a:gd name="connsiteY40" fmla="*/ 422700 h 657225"/>
              <a:gd name="connsiteX41" fmla="*/ 634631 w 790575"/>
              <a:gd name="connsiteY41" fmla="*/ 534619 h 657225"/>
              <a:gd name="connsiteX42" fmla="*/ 633738 w 790575"/>
              <a:gd name="connsiteY42" fmla="*/ 539954 h 657225"/>
              <a:gd name="connsiteX43" fmla="*/ 642073 w 790575"/>
              <a:gd name="connsiteY43" fmla="*/ 606629 h 657225"/>
              <a:gd name="connsiteX44" fmla="*/ 551885 w 790575"/>
              <a:gd name="connsiteY44" fmla="*/ 606629 h 657225"/>
              <a:gd name="connsiteX45" fmla="*/ 566470 w 790575"/>
              <a:gd name="connsiteY45" fmla="*/ 519379 h 657225"/>
              <a:gd name="connsiteX46" fmla="*/ 552481 w 790575"/>
              <a:gd name="connsiteY46" fmla="*/ 511093 h 657225"/>
              <a:gd name="connsiteX47" fmla="*/ 375082 w 790575"/>
              <a:gd name="connsiteY47" fmla="*/ 548621 h 657225"/>
              <a:gd name="connsiteX48" fmla="*/ 366451 w 790575"/>
              <a:gd name="connsiteY48" fmla="*/ 553955 h 657225"/>
              <a:gd name="connsiteX49" fmla="*/ 353354 w 790575"/>
              <a:gd name="connsiteY49" fmla="*/ 635775 h 657225"/>
              <a:gd name="connsiteX50" fmla="*/ 261678 w 790575"/>
              <a:gd name="connsiteY50" fmla="*/ 635775 h 657225"/>
              <a:gd name="connsiteX51" fmla="*/ 259594 w 790575"/>
              <a:gd name="connsiteY51" fmla="*/ 546239 h 657225"/>
              <a:gd name="connsiteX52" fmla="*/ 252749 w 790575"/>
              <a:gd name="connsiteY52" fmla="*/ 539382 h 657225"/>
              <a:gd name="connsiteX53" fmla="*/ 60468 w 790575"/>
              <a:gd name="connsiteY53" fmla="*/ 439941 h 657225"/>
              <a:gd name="connsiteX54" fmla="*/ 27428 w 790575"/>
              <a:gd name="connsiteY54" fmla="*/ 292598 h 657225"/>
              <a:gd name="connsiteX55" fmla="*/ 79815 w 790575"/>
              <a:gd name="connsiteY55" fmla="*/ 377743 h 657225"/>
              <a:gd name="connsiteX56" fmla="*/ 202446 w 790575"/>
              <a:gd name="connsiteY56" fmla="*/ 422700 h 657225"/>
              <a:gd name="connsiteX57" fmla="*/ 312576 w 790575"/>
              <a:gd name="connsiteY57" fmla="*/ 378886 h 657225"/>
              <a:gd name="connsiteX58" fmla="*/ 444435 w 790575"/>
              <a:gd name="connsiteY58" fmla="*/ 315830 h 657225"/>
              <a:gd name="connsiteX59" fmla="*/ 656657 w 790575"/>
              <a:gd name="connsiteY59" fmla="*/ 262537 h 657225"/>
              <a:gd name="connsiteX60" fmla="*/ 702197 w 790575"/>
              <a:gd name="connsiteY60" fmla="*/ 211036 h 657225"/>
              <a:gd name="connsiteX61" fmla="*/ 692672 w 790575"/>
              <a:gd name="connsiteY61" fmla="*/ 118472 h 657225"/>
              <a:gd name="connsiteX62" fmla="*/ 681064 w 790575"/>
              <a:gd name="connsiteY62" fmla="*/ 112214 h 657225"/>
              <a:gd name="connsiteX63" fmla="*/ 590580 w 790575"/>
              <a:gd name="connsiteY63" fmla="*/ 118167 h 657225"/>
              <a:gd name="connsiteX64" fmla="*/ 559623 w 790575"/>
              <a:gd name="connsiteY64" fmla="*/ 83344 h 657225"/>
              <a:gd name="connsiteX65" fmla="*/ 590281 w 790575"/>
              <a:gd name="connsiteY65" fmla="*/ 43758 h 657225"/>
              <a:gd name="connsiteX66" fmla="*/ 662312 w 790575"/>
              <a:gd name="connsiteY66" fmla="*/ 26194 h 657225"/>
              <a:gd name="connsiteX67" fmla="*/ 654871 w 790575"/>
              <a:gd name="connsiteY67" fmla="*/ 54769 h 657225"/>
              <a:gd name="connsiteX68" fmla="*/ 645346 w 790575"/>
              <a:gd name="connsiteY68" fmla="*/ 64294 h 657225"/>
              <a:gd name="connsiteX69" fmla="*/ 654871 w 790575"/>
              <a:gd name="connsiteY69" fmla="*/ 73819 h 657225"/>
              <a:gd name="connsiteX70" fmla="*/ 664396 w 790575"/>
              <a:gd name="connsiteY70" fmla="*/ 64294 h 657225"/>
              <a:gd name="connsiteX71" fmla="*/ 654871 w 790575"/>
              <a:gd name="connsiteY71" fmla="*/ 54769 h 657225"/>
              <a:gd name="connsiteX72" fmla="*/ 219114 w 790575"/>
              <a:gd name="connsiteY72" fmla="*/ 549764 h 657225"/>
              <a:gd name="connsiteX73" fmla="*/ 242033 w 790575"/>
              <a:gd name="connsiteY73" fmla="*/ 556050 h 657225"/>
              <a:gd name="connsiteX74" fmla="*/ 246796 w 790575"/>
              <a:gd name="connsiteY74" fmla="*/ 616725 h 657225"/>
              <a:gd name="connsiteX75" fmla="*/ 222091 w 790575"/>
              <a:gd name="connsiteY75" fmla="*/ 615582 h 657225"/>
              <a:gd name="connsiteX76" fmla="*/ 209589 w 790575"/>
              <a:gd name="connsiteY76" fmla="*/ 611391 h 657225"/>
              <a:gd name="connsiteX77" fmla="*/ 219114 w 790575"/>
              <a:gd name="connsiteY77" fmla="*/ 549764 h 657225"/>
              <a:gd name="connsiteX78" fmla="*/ 545039 w 790575"/>
              <a:gd name="connsiteY78" fmla="*/ 560147 h 657225"/>
              <a:gd name="connsiteX79" fmla="*/ 541765 w 790575"/>
              <a:gd name="connsiteY79" fmla="*/ 578339 h 657225"/>
              <a:gd name="connsiteX80" fmla="*/ 534026 w 790575"/>
              <a:gd name="connsiteY80" fmla="*/ 576815 h 657225"/>
              <a:gd name="connsiteX81" fmla="*/ 545039 w 790575"/>
              <a:gd name="connsiteY81" fmla="*/ 560147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790575" h="657225">
                <a:moveTo>
                  <a:pt x="580756" y="27384"/>
                </a:moveTo>
                <a:cubicBezTo>
                  <a:pt x="557873" y="40262"/>
                  <a:pt x="540574" y="59531"/>
                  <a:pt x="540574" y="83344"/>
                </a:cubicBezTo>
                <a:cubicBezTo>
                  <a:pt x="541766" y="112471"/>
                  <a:pt x="561134" y="130226"/>
                  <a:pt x="585817" y="136627"/>
                </a:cubicBezTo>
                <a:cubicBezTo>
                  <a:pt x="609873" y="142637"/>
                  <a:pt x="641260" y="139894"/>
                  <a:pt x="676005" y="132159"/>
                </a:cubicBezTo>
                <a:cubicBezTo>
                  <a:pt x="685334" y="165154"/>
                  <a:pt x="688052" y="189709"/>
                  <a:pt x="683744" y="206273"/>
                </a:cubicBezTo>
                <a:cubicBezTo>
                  <a:pt x="679046" y="224342"/>
                  <a:pt x="668007" y="235544"/>
                  <a:pt x="648323" y="245269"/>
                </a:cubicBezTo>
                <a:cubicBezTo>
                  <a:pt x="608955" y="264729"/>
                  <a:pt x="536090" y="273025"/>
                  <a:pt x="439671" y="297361"/>
                </a:cubicBezTo>
                <a:cubicBezTo>
                  <a:pt x="390465" y="314020"/>
                  <a:pt x="343457" y="339928"/>
                  <a:pt x="303349" y="362502"/>
                </a:cubicBezTo>
                <a:cubicBezTo>
                  <a:pt x="262739" y="385458"/>
                  <a:pt x="226905" y="403650"/>
                  <a:pt x="202446" y="403650"/>
                </a:cubicBezTo>
                <a:cubicBezTo>
                  <a:pt x="156481" y="403650"/>
                  <a:pt x="121083" y="389934"/>
                  <a:pt x="92912" y="363741"/>
                </a:cubicBezTo>
                <a:cubicBezTo>
                  <a:pt x="64740" y="337547"/>
                  <a:pt x="43873" y="298237"/>
                  <a:pt x="29810" y="246164"/>
                </a:cubicBezTo>
                <a:cubicBezTo>
                  <a:pt x="28752" y="241811"/>
                  <a:pt x="24269" y="238563"/>
                  <a:pt x="19800" y="238916"/>
                </a:cubicBezTo>
                <a:cubicBezTo>
                  <a:pt x="15332" y="239268"/>
                  <a:pt x="11416" y="243183"/>
                  <a:pt x="11058" y="247650"/>
                </a:cubicBezTo>
                <a:cubicBezTo>
                  <a:pt x="1369" y="335737"/>
                  <a:pt x="8543" y="401364"/>
                  <a:pt x="45288" y="451275"/>
                </a:cubicBezTo>
                <a:cubicBezTo>
                  <a:pt x="75501" y="492233"/>
                  <a:pt x="125204" y="521189"/>
                  <a:pt x="198279" y="543858"/>
                </a:cubicBezTo>
                <a:cubicBezTo>
                  <a:pt x="206445" y="568718"/>
                  <a:pt x="197975" y="594436"/>
                  <a:pt x="189052" y="612248"/>
                </a:cubicBezTo>
                <a:cubicBezTo>
                  <a:pt x="187270" y="615868"/>
                  <a:pt x="188025" y="620439"/>
                  <a:pt x="190838" y="623297"/>
                </a:cubicBezTo>
                <a:cubicBezTo>
                  <a:pt x="198547" y="631012"/>
                  <a:pt x="209043" y="633012"/>
                  <a:pt x="219709" y="634346"/>
                </a:cubicBezTo>
                <a:cubicBezTo>
                  <a:pt x="227607" y="635299"/>
                  <a:pt x="235593" y="635393"/>
                  <a:pt x="243224" y="635489"/>
                </a:cubicBezTo>
                <a:cubicBezTo>
                  <a:pt x="239128" y="645490"/>
                  <a:pt x="244581" y="650824"/>
                  <a:pt x="250368" y="654825"/>
                </a:cubicBezTo>
                <a:lnTo>
                  <a:pt x="365260" y="654825"/>
                </a:lnTo>
                <a:cubicBezTo>
                  <a:pt x="371315" y="654920"/>
                  <a:pt x="376379" y="648062"/>
                  <a:pt x="374487" y="642347"/>
                </a:cubicBezTo>
                <a:cubicBezTo>
                  <a:pt x="365837" y="616154"/>
                  <a:pt x="366153" y="600342"/>
                  <a:pt x="381631" y="567290"/>
                </a:cubicBezTo>
                <a:cubicBezTo>
                  <a:pt x="435595" y="566909"/>
                  <a:pt x="483509" y="560718"/>
                  <a:pt x="533432" y="539954"/>
                </a:cubicBezTo>
                <a:cubicBezTo>
                  <a:pt x="529812" y="553383"/>
                  <a:pt x="518117" y="563956"/>
                  <a:pt x="512894" y="574148"/>
                </a:cubicBezTo>
                <a:cubicBezTo>
                  <a:pt x="510967" y="587959"/>
                  <a:pt x="525038" y="593007"/>
                  <a:pt x="535515" y="597389"/>
                </a:cubicBezTo>
                <a:cubicBezTo>
                  <a:pt x="533686" y="602056"/>
                  <a:pt x="531750" y="606914"/>
                  <a:pt x="529264" y="611962"/>
                </a:cubicBezTo>
                <a:cubicBezTo>
                  <a:pt x="526445" y="617772"/>
                  <a:pt x="531449" y="625679"/>
                  <a:pt x="537896" y="625679"/>
                </a:cubicBezTo>
                <a:lnTo>
                  <a:pt x="652788" y="625679"/>
                </a:lnTo>
                <a:cubicBezTo>
                  <a:pt x="657776" y="625679"/>
                  <a:pt x="662312" y="621106"/>
                  <a:pt x="662313" y="616154"/>
                </a:cubicBezTo>
                <a:cubicBezTo>
                  <a:pt x="662313" y="595389"/>
                  <a:pt x="656007" y="564814"/>
                  <a:pt x="652788" y="539954"/>
                </a:cubicBezTo>
                <a:cubicBezTo>
                  <a:pt x="670388" y="504330"/>
                  <a:pt x="680487" y="480898"/>
                  <a:pt x="681065" y="427177"/>
                </a:cubicBezTo>
                <a:cubicBezTo>
                  <a:pt x="744899" y="379647"/>
                  <a:pt x="784301" y="281274"/>
                  <a:pt x="787920" y="191100"/>
                </a:cubicBezTo>
                <a:cubicBezTo>
                  <a:pt x="789768" y="145066"/>
                  <a:pt x="782346" y="100946"/>
                  <a:pt x="762323" y="66970"/>
                </a:cubicBezTo>
                <a:cubicBezTo>
                  <a:pt x="742300" y="33004"/>
                  <a:pt x="708864" y="9725"/>
                  <a:pt x="662909" y="7144"/>
                </a:cubicBezTo>
                <a:cubicBezTo>
                  <a:pt x="626440" y="7372"/>
                  <a:pt x="603235" y="15087"/>
                  <a:pt x="580756" y="27384"/>
                </a:cubicBezTo>
                <a:close/>
                <a:moveTo>
                  <a:pt x="662312" y="26194"/>
                </a:moveTo>
                <a:cubicBezTo>
                  <a:pt x="702202" y="28613"/>
                  <a:pt x="728653" y="47454"/>
                  <a:pt x="745951" y="76800"/>
                </a:cubicBezTo>
                <a:cubicBezTo>
                  <a:pt x="763342" y="106299"/>
                  <a:pt x="770615" y="146771"/>
                  <a:pt x="768870" y="190205"/>
                </a:cubicBezTo>
                <a:cubicBezTo>
                  <a:pt x="765383" y="277063"/>
                  <a:pt x="724766" y="374218"/>
                  <a:pt x="666480" y="414890"/>
                </a:cubicBezTo>
                <a:cubicBezTo>
                  <a:pt x="663962" y="416604"/>
                  <a:pt x="662356" y="419652"/>
                  <a:pt x="662312" y="422700"/>
                </a:cubicBezTo>
                <a:cubicBezTo>
                  <a:pt x="662312" y="479660"/>
                  <a:pt x="653787" y="495948"/>
                  <a:pt x="634631" y="534619"/>
                </a:cubicBezTo>
                <a:cubicBezTo>
                  <a:pt x="633825" y="536238"/>
                  <a:pt x="633512" y="538143"/>
                  <a:pt x="633738" y="539954"/>
                </a:cubicBezTo>
                <a:cubicBezTo>
                  <a:pt x="636595" y="563003"/>
                  <a:pt x="640833" y="588436"/>
                  <a:pt x="642073" y="606629"/>
                </a:cubicBezTo>
                <a:lnTo>
                  <a:pt x="551885" y="606629"/>
                </a:lnTo>
                <a:cubicBezTo>
                  <a:pt x="565536" y="572910"/>
                  <a:pt x="566470" y="544906"/>
                  <a:pt x="566470" y="519379"/>
                </a:cubicBezTo>
                <a:cubicBezTo>
                  <a:pt x="566413" y="512902"/>
                  <a:pt x="558231" y="508045"/>
                  <a:pt x="552481" y="511093"/>
                </a:cubicBezTo>
                <a:cubicBezTo>
                  <a:pt x="493099" y="542144"/>
                  <a:pt x="440651" y="548621"/>
                  <a:pt x="375082" y="548621"/>
                </a:cubicBezTo>
                <a:cubicBezTo>
                  <a:pt x="371510" y="548621"/>
                  <a:pt x="368014" y="550717"/>
                  <a:pt x="366451" y="553955"/>
                </a:cubicBezTo>
                <a:cubicBezTo>
                  <a:pt x="349528" y="588150"/>
                  <a:pt x="347461" y="610914"/>
                  <a:pt x="353354" y="635775"/>
                </a:cubicBezTo>
                <a:lnTo>
                  <a:pt x="261678" y="635775"/>
                </a:lnTo>
                <a:cubicBezTo>
                  <a:pt x="268169" y="608819"/>
                  <a:pt x="268145" y="580720"/>
                  <a:pt x="259594" y="546239"/>
                </a:cubicBezTo>
                <a:cubicBezTo>
                  <a:pt x="258750" y="542906"/>
                  <a:pt x="256026" y="540239"/>
                  <a:pt x="252749" y="539382"/>
                </a:cubicBezTo>
                <a:cubicBezTo>
                  <a:pt x="153138" y="515378"/>
                  <a:pt x="93162" y="484327"/>
                  <a:pt x="60468" y="439941"/>
                </a:cubicBezTo>
                <a:cubicBezTo>
                  <a:pt x="33628" y="403460"/>
                  <a:pt x="24814" y="355835"/>
                  <a:pt x="27428" y="292598"/>
                </a:cubicBezTo>
                <a:cubicBezTo>
                  <a:pt x="41099" y="326593"/>
                  <a:pt x="57161" y="356692"/>
                  <a:pt x="79815" y="377743"/>
                </a:cubicBezTo>
                <a:cubicBezTo>
                  <a:pt x="111504" y="407175"/>
                  <a:pt x="152633" y="422700"/>
                  <a:pt x="202446" y="422700"/>
                </a:cubicBezTo>
                <a:cubicBezTo>
                  <a:pt x="235454" y="422700"/>
                  <a:pt x="271775" y="401936"/>
                  <a:pt x="312576" y="378886"/>
                </a:cubicBezTo>
                <a:cubicBezTo>
                  <a:pt x="353300" y="355930"/>
                  <a:pt x="398127" y="329927"/>
                  <a:pt x="444435" y="315830"/>
                </a:cubicBezTo>
                <a:cubicBezTo>
                  <a:pt x="514809" y="293265"/>
                  <a:pt x="595182" y="291532"/>
                  <a:pt x="656657" y="262537"/>
                </a:cubicBezTo>
                <a:cubicBezTo>
                  <a:pt x="679373" y="251307"/>
                  <a:pt x="696046" y="234686"/>
                  <a:pt x="702197" y="211036"/>
                </a:cubicBezTo>
                <a:cubicBezTo>
                  <a:pt x="708349" y="187395"/>
                  <a:pt x="704901" y="157982"/>
                  <a:pt x="692672" y="118472"/>
                </a:cubicBezTo>
                <a:cubicBezTo>
                  <a:pt x="691181" y="113852"/>
                  <a:pt x="685742" y="110919"/>
                  <a:pt x="681064" y="112214"/>
                </a:cubicBezTo>
                <a:cubicBezTo>
                  <a:pt x="643871" y="121520"/>
                  <a:pt x="611782" y="123473"/>
                  <a:pt x="590580" y="118167"/>
                </a:cubicBezTo>
                <a:cubicBezTo>
                  <a:pt x="571963" y="113329"/>
                  <a:pt x="559804" y="100203"/>
                  <a:pt x="559623" y="83344"/>
                </a:cubicBezTo>
                <a:cubicBezTo>
                  <a:pt x="559623" y="69056"/>
                  <a:pt x="570827" y="54702"/>
                  <a:pt x="590281" y="43758"/>
                </a:cubicBezTo>
                <a:cubicBezTo>
                  <a:pt x="610126" y="31842"/>
                  <a:pt x="635109" y="25861"/>
                  <a:pt x="662312" y="26194"/>
                </a:cubicBezTo>
                <a:close/>
                <a:moveTo>
                  <a:pt x="654871" y="54769"/>
                </a:moveTo>
                <a:cubicBezTo>
                  <a:pt x="649611" y="54769"/>
                  <a:pt x="645346" y="59036"/>
                  <a:pt x="645346" y="64294"/>
                </a:cubicBezTo>
                <a:cubicBezTo>
                  <a:pt x="645346" y="69561"/>
                  <a:pt x="649611" y="73819"/>
                  <a:pt x="654871" y="73819"/>
                </a:cubicBezTo>
                <a:cubicBezTo>
                  <a:pt x="660132" y="73819"/>
                  <a:pt x="664396" y="69561"/>
                  <a:pt x="664396" y="64294"/>
                </a:cubicBezTo>
                <a:cubicBezTo>
                  <a:pt x="664396" y="59036"/>
                  <a:pt x="660132" y="54769"/>
                  <a:pt x="654871" y="54769"/>
                </a:cubicBezTo>
                <a:close/>
                <a:moveTo>
                  <a:pt x="219114" y="549764"/>
                </a:moveTo>
                <a:cubicBezTo>
                  <a:pt x="226626" y="551860"/>
                  <a:pt x="234067" y="554051"/>
                  <a:pt x="242033" y="556050"/>
                </a:cubicBezTo>
                <a:cubicBezTo>
                  <a:pt x="247323" y="579292"/>
                  <a:pt x="248824" y="598627"/>
                  <a:pt x="246796" y="616725"/>
                </a:cubicBezTo>
                <a:cubicBezTo>
                  <a:pt x="238461" y="616725"/>
                  <a:pt x="229722" y="616439"/>
                  <a:pt x="222091" y="615582"/>
                </a:cubicBezTo>
                <a:cubicBezTo>
                  <a:pt x="215678" y="614820"/>
                  <a:pt x="212767" y="612914"/>
                  <a:pt x="209589" y="611391"/>
                </a:cubicBezTo>
                <a:cubicBezTo>
                  <a:pt x="216908" y="594532"/>
                  <a:pt x="223095" y="573005"/>
                  <a:pt x="219114" y="549764"/>
                </a:cubicBezTo>
                <a:close/>
                <a:moveTo>
                  <a:pt x="545039" y="560147"/>
                </a:moveTo>
                <a:cubicBezTo>
                  <a:pt x="544303" y="566052"/>
                  <a:pt x="543321" y="572148"/>
                  <a:pt x="541765" y="578339"/>
                </a:cubicBezTo>
                <a:cubicBezTo>
                  <a:pt x="538881" y="579197"/>
                  <a:pt x="536380" y="577386"/>
                  <a:pt x="534026" y="576815"/>
                </a:cubicBezTo>
                <a:cubicBezTo>
                  <a:pt x="538067" y="571005"/>
                  <a:pt x="541884" y="565099"/>
                  <a:pt x="545039" y="560147"/>
                </a:cubicBezTo>
                <a:close/>
              </a:path>
            </a:pathLst>
          </a:custGeom>
          <a:solidFill>
            <a:schemeClr val="bg1"/>
          </a:solidFill>
          <a:ln w="9525" cap="flat">
            <a:noFill/>
            <a:prstDash val="solid"/>
            <a:miter/>
          </a:ln>
        </p:spPr>
        <p:txBody>
          <a:bodyPr rtlCol="0" anchor="ctr"/>
          <a:lstStyle/>
          <a:p>
            <a:endParaRPr lang="en-US" dirty="0"/>
          </a:p>
        </p:txBody>
      </p:sp>
      <p:cxnSp>
        <p:nvCxnSpPr>
          <p:cNvPr id="16" name="Straight Connector 15">
            <a:extLst>
              <a:ext uri="{FF2B5EF4-FFF2-40B4-BE49-F238E27FC236}">
                <a16:creationId xmlns:a16="http://schemas.microsoft.com/office/drawing/2014/main" xmlns="" id="{B029E30A-660C-4C6A-8C17-E7A3B2E1C4BD}"/>
              </a:ext>
              <a:ext uri="{C183D7F6-B498-43B3-948B-1728B52AA6E4}">
                <adec:decorative xmlns="" xmlns:adec="http://schemas.microsoft.com/office/drawing/2017/decorative" val="1"/>
              </a:ext>
            </a:extLst>
          </p:cNvPr>
          <p:cNvCxnSpPr/>
          <p:nvPr/>
        </p:nvCxnSpPr>
        <p:spPr>
          <a:xfrm>
            <a:off x="7804352" y="1204506"/>
            <a:ext cx="0" cy="4093388"/>
          </a:xfrm>
          <a:prstGeom prst="line">
            <a:avLst/>
          </a:prstGeom>
          <a:ln w="63500" cap="rnd">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8" name="Picture Placeholder 17" descr="books on a shelf with pages showing out">
            <a:extLst>
              <a:ext uri="{FF2B5EF4-FFF2-40B4-BE49-F238E27FC236}">
                <a16:creationId xmlns:a16="http://schemas.microsoft.com/office/drawing/2014/main" xmlns="" id="{E183FABE-66AB-4434-B5CC-BC7BD9DB75B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Slide Number Placeholder 2">
            <a:extLst>
              <a:ext uri="{FF2B5EF4-FFF2-40B4-BE49-F238E27FC236}">
                <a16:creationId xmlns:a16="http://schemas.microsoft.com/office/drawing/2014/main" xmlns="" id="{FA5F0145-EFD7-49DA-AD14-17BB0BE45561}"/>
              </a:ext>
            </a:extLst>
          </p:cNvPr>
          <p:cNvSpPr>
            <a:spLocks noGrp="1"/>
          </p:cNvSpPr>
          <p:nvPr>
            <p:ph type="sldNum" sz="quarter" idx="14"/>
          </p:nvPr>
        </p:nvSpPr>
        <p:spPr/>
        <p:txBody>
          <a:bodyPr/>
          <a:lstStyle/>
          <a:p>
            <a:fld id="{058DB212-BFA2-403F-85EF-DFD3FF6D973A}" type="slidenum">
              <a:rPr lang="en-US" smtClean="0"/>
              <a:pPr/>
              <a:t>3</a:t>
            </a:fld>
            <a:endParaRPr lang="en-US" dirty="0"/>
          </a:p>
        </p:txBody>
      </p:sp>
    </p:spTree>
    <p:extLst>
      <p:ext uri="{BB962C8B-B14F-4D97-AF65-F5344CB8AC3E}">
        <p14:creationId xmlns:p14="http://schemas.microsoft.com/office/powerpoint/2010/main" val="20130432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20" r="720"/>
          <a:stretch>
            <a:fillRect/>
          </a:stretch>
        </p:blipFill>
        <p:spPr>
          <a:xfrm>
            <a:off x="7776595" y="1"/>
            <a:ext cx="4413978" cy="6677644"/>
          </a:xfrm>
        </p:spPr>
      </p:pic>
      <p:sp>
        <p:nvSpPr>
          <p:cNvPr id="3" name="Slide Number Placeholder 2"/>
          <p:cNvSpPr>
            <a:spLocks noGrp="1"/>
          </p:cNvSpPr>
          <p:nvPr>
            <p:ph type="sldNum" sz="quarter" idx="14"/>
          </p:nvPr>
        </p:nvSpPr>
        <p:spPr/>
        <p:txBody>
          <a:bodyPr/>
          <a:lstStyle/>
          <a:p>
            <a:fld id="{058DB212-BFA2-403F-85EF-DFD3FF6D973A}" type="slidenum">
              <a:rPr lang="en-US" noProof="0" smtClean="0"/>
              <a:pPr/>
              <a:t>4</a:t>
            </a:fld>
            <a:endParaRPr lang="en-US" noProof="0"/>
          </a:p>
        </p:txBody>
      </p:sp>
      <p:sp>
        <p:nvSpPr>
          <p:cNvPr id="4" name="Title 3"/>
          <p:cNvSpPr>
            <a:spLocks noGrp="1"/>
          </p:cNvSpPr>
          <p:nvPr>
            <p:ph type="ctrTitle"/>
          </p:nvPr>
        </p:nvSpPr>
        <p:spPr>
          <a:xfrm>
            <a:off x="193183" y="176169"/>
            <a:ext cx="7392473" cy="3852785"/>
          </a:xfrm>
        </p:spPr>
        <p:txBody>
          <a:bodyPr/>
          <a:lstStyle/>
          <a:p>
            <a:pPr>
              <a:lnSpc>
                <a:spcPct val="100000"/>
              </a:lnSpc>
            </a:pPr>
            <a:r>
              <a:rPr lang="en-US" sz="3600" dirty="0"/>
              <a:t>Some </a:t>
            </a:r>
            <a:r>
              <a:rPr lang="en-US" sz="3600" dirty="0" smtClean="0"/>
              <a:t>theory Cont’d</a:t>
            </a:r>
            <a:r>
              <a:rPr lang="en-US" sz="2000" dirty="0"/>
              <a:t/>
            </a:r>
            <a:br>
              <a:rPr lang="en-US" sz="2000" dirty="0"/>
            </a:br>
            <a:r>
              <a:rPr lang="en-US" sz="2000" dirty="0" smtClean="0"/>
              <a:t>2</a:t>
            </a:r>
            <a:r>
              <a:rPr lang="en-US" sz="2000" dirty="0" smtClean="0">
                <a:latin typeface="Arial" panose="020B0604020202020204" pitchFamily="34" charset="0"/>
                <a:cs typeface="Arial" panose="020B0604020202020204" pitchFamily="34" charset="0"/>
              </a:rPr>
              <a:t>. </a:t>
            </a:r>
            <a:r>
              <a:rPr lang="en-US" sz="2000" b="1" dirty="0" smtClean="0">
                <a:solidFill>
                  <a:srgbClr val="FF0000"/>
                </a:solidFill>
                <a:latin typeface="Arial" panose="020B0604020202020204" pitchFamily="34" charset="0"/>
                <a:cs typeface="Arial" panose="020B0604020202020204" pitchFamily="34" charset="0"/>
              </a:rPr>
              <a:t>Military </a:t>
            </a:r>
            <a:r>
              <a:rPr lang="en-US" sz="2000" b="1" dirty="0">
                <a:solidFill>
                  <a:srgbClr val="FF0000"/>
                </a:solidFill>
                <a:latin typeface="Arial" panose="020B0604020202020204" pitchFamily="34" charset="0"/>
                <a:cs typeface="Arial" panose="020B0604020202020204" pitchFamily="34" charset="0"/>
              </a:rPr>
              <a:t>terminology:</a:t>
            </a:r>
            <a:r>
              <a:rPr lang="en-US" sz="2000" b="1" dirty="0">
                <a:latin typeface="Arial" panose="020B0604020202020204" pitchFamily="34" charset="0"/>
                <a:cs typeface="Arial" panose="020B0604020202020204" pitchFamily="34" charset="0"/>
              </a:rPr>
              <a:t> the most important ingredient of the military language as a special type of Language for Specific Purposes (LSP) because terminology is that part of linguistics which describes the lexicon of special languages. </a:t>
            </a:r>
            <a:r>
              <a:rPr lang="en-US" sz="2000" b="1" dirty="0" smtClean="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“Without terminology [there is] no professional communication; without professional communication [there is] no knowledge transfer; without knowledge transfer [there is] neither intellectual, nor material development, neither teaching and training, nor professional research, which </a:t>
            </a:r>
            <a:r>
              <a:rPr lang="en-US" sz="2000" b="1" dirty="0" smtClean="0">
                <a:latin typeface="Arial" panose="020B0604020202020204" pitchFamily="34" charset="0"/>
                <a:cs typeface="Arial" panose="020B0604020202020204" pitchFamily="34" charset="0"/>
              </a:rPr>
              <a:t>leads </a:t>
            </a:r>
            <a:r>
              <a:rPr lang="en-US" sz="2000" b="1" dirty="0">
                <a:latin typeface="Arial" panose="020B0604020202020204" pitchFamily="34" charset="0"/>
                <a:cs typeface="Arial" panose="020B0604020202020204" pitchFamily="34" charset="0"/>
              </a:rPr>
              <a:t>to non-development and isolation” (</a:t>
            </a:r>
            <a:r>
              <a:rPr lang="en-US" sz="2000" b="1" dirty="0" err="1">
                <a:latin typeface="Arial" panose="020B0604020202020204" pitchFamily="34" charset="0"/>
                <a:cs typeface="Arial" panose="020B0604020202020204" pitchFamily="34" charset="0"/>
              </a:rPr>
              <a:t>Picht</a:t>
            </a:r>
            <a:r>
              <a:rPr lang="en-US" sz="2000" b="1" dirty="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2009)</a:t>
            </a:r>
            <a:br>
              <a:rPr lang="en-US" sz="2000" b="1" dirty="0" smtClean="0">
                <a:latin typeface="Arial" panose="020B0604020202020204" pitchFamily="34" charset="0"/>
                <a:cs typeface="Arial" panose="020B0604020202020204" pitchFamily="34" charset="0"/>
              </a:rPr>
            </a:br>
            <a:r>
              <a:rPr lang="en-US" sz="2000" dirty="0" smtClean="0"/>
              <a:t/>
            </a:r>
            <a:br>
              <a:rPr lang="en-US" sz="2000" dirty="0" smtClean="0"/>
            </a:br>
            <a:endParaRPr lang="en-US" sz="2000" dirty="0"/>
          </a:p>
        </p:txBody>
      </p:sp>
      <p:sp>
        <p:nvSpPr>
          <p:cNvPr id="5" name="Subtitle 4"/>
          <p:cNvSpPr>
            <a:spLocks noGrp="1"/>
          </p:cNvSpPr>
          <p:nvPr>
            <p:ph type="subTitle" idx="1"/>
          </p:nvPr>
        </p:nvSpPr>
        <p:spPr>
          <a:xfrm>
            <a:off x="90152" y="3541689"/>
            <a:ext cx="7685015" cy="3077225"/>
          </a:xfrm>
        </p:spPr>
        <p:txBody>
          <a:bodyPr/>
          <a:lstStyle/>
          <a:p>
            <a:r>
              <a:rPr lang="en-US" sz="2000" dirty="0" smtClean="0">
                <a:latin typeface="+mj-lt"/>
              </a:rPr>
              <a:t>3. </a:t>
            </a:r>
            <a:r>
              <a:rPr lang="en-US" sz="2000" b="1" dirty="0" smtClean="0">
                <a:solidFill>
                  <a:srgbClr val="FF0000"/>
                </a:solidFill>
                <a:latin typeface="Arial" panose="020B0604020202020204" pitchFamily="34" charset="0"/>
                <a:cs typeface="Arial" panose="020B0604020202020204" pitchFamily="34" charset="0"/>
              </a:rPr>
              <a:t>Official </a:t>
            </a:r>
            <a:r>
              <a:rPr lang="en-US" sz="2000" b="1" dirty="0">
                <a:solidFill>
                  <a:srgbClr val="FF0000"/>
                </a:solidFill>
                <a:latin typeface="Arial" panose="020B0604020202020204" pitchFamily="34" charset="0"/>
                <a:cs typeface="Arial" panose="020B0604020202020204" pitchFamily="34" charset="0"/>
              </a:rPr>
              <a:t>military terminology </a:t>
            </a:r>
            <a:r>
              <a:rPr lang="en-US" sz="2000" b="1" dirty="0">
                <a:latin typeface="Arial" panose="020B0604020202020204" pitchFamily="34" charset="0"/>
                <a:cs typeface="Arial" panose="020B0604020202020204" pitchFamily="34" charset="0"/>
              </a:rPr>
              <a:t>takes a wide range of forms, some intended purely for internal use, others meant to represent the military to the outside. At its most basic level, official terminology functions to narrow the potential meaning of particular words. In casual </a:t>
            </a:r>
            <a:r>
              <a:rPr lang="en-US" sz="2000" b="1" dirty="0" smtClean="0">
                <a:latin typeface="Arial" panose="020B0604020202020204" pitchFamily="34" charset="0"/>
                <a:cs typeface="Arial" panose="020B0604020202020204" pitchFamily="34" charset="0"/>
              </a:rPr>
              <a:t>speech there </a:t>
            </a:r>
            <a:r>
              <a:rPr lang="en-US" sz="2000" b="1" dirty="0">
                <a:latin typeface="Arial" panose="020B0604020202020204" pitchFamily="34" charset="0"/>
                <a:cs typeface="Arial" panose="020B0604020202020204" pitchFamily="34" charset="0"/>
              </a:rPr>
              <a:t>can </a:t>
            </a:r>
            <a:r>
              <a:rPr lang="en-US" sz="2000" b="1" dirty="0" smtClean="0">
                <a:latin typeface="Arial" panose="020B0604020202020204" pitchFamily="34" charset="0"/>
                <a:cs typeface="Arial" panose="020B0604020202020204" pitchFamily="34" charset="0"/>
              </a:rPr>
              <a:t>be </a:t>
            </a:r>
            <a:r>
              <a:rPr lang="en-US" sz="2000" b="1" dirty="0">
                <a:latin typeface="Arial" panose="020B0604020202020204" pitchFamily="34" charset="0"/>
                <a:cs typeface="Arial" panose="020B0604020202020204" pitchFamily="34" charset="0"/>
              </a:rPr>
              <a:t>a wide range of possible </a:t>
            </a:r>
            <a:r>
              <a:rPr lang="en-US" sz="2000" b="1" dirty="0" smtClean="0">
                <a:latin typeface="Arial" panose="020B0604020202020204" pitchFamily="34" charset="0"/>
                <a:cs typeface="Arial" panose="020B0604020202020204" pitchFamily="34" charset="0"/>
              </a:rPr>
              <a:t>interpretations and  </a:t>
            </a:r>
            <a:r>
              <a:rPr lang="en-US" sz="2000" b="1" dirty="0">
                <a:latin typeface="Arial" panose="020B0604020202020204" pitchFamily="34" charset="0"/>
                <a:cs typeface="Arial" panose="020B0604020202020204" pitchFamily="34" charset="0"/>
              </a:rPr>
              <a:t>a misunderstanding can </a:t>
            </a:r>
            <a:r>
              <a:rPr lang="en-US" sz="2000" b="1" dirty="0" smtClean="0">
                <a:latin typeface="Arial" panose="020B0604020202020204" pitchFamily="34" charset="0"/>
                <a:cs typeface="Arial" panose="020B0604020202020204" pitchFamily="34" charset="0"/>
              </a:rPr>
              <a:t>be </a:t>
            </a:r>
            <a:r>
              <a:rPr lang="en-US" sz="2000" b="1" dirty="0">
                <a:latin typeface="Arial" panose="020B0604020202020204" pitchFamily="34" charset="0"/>
                <a:cs typeface="Arial" panose="020B0604020202020204" pitchFamily="34" charset="0"/>
              </a:rPr>
              <a:t>rectified; but military </a:t>
            </a:r>
            <a:r>
              <a:rPr lang="en-US" sz="2000" b="1" dirty="0" err="1">
                <a:latin typeface="Arial" panose="020B0604020202020204" pitchFamily="34" charset="0"/>
                <a:cs typeface="Arial" panose="020B0604020202020204" pitchFamily="34" charset="0"/>
              </a:rPr>
              <a:t>organisations</a:t>
            </a:r>
            <a:r>
              <a:rPr lang="en-US" sz="2000" b="1" dirty="0">
                <a:latin typeface="Arial" panose="020B0604020202020204" pitchFamily="34" charset="0"/>
                <a:cs typeface="Arial" panose="020B0604020202020204" pitchFamily="34" charset="0"/>
              </a:rPr>
              <a:t> must be prepared to operate under great stress, in situations where misunderstanding can lead to catastrophe. </a:t>
            </a:r>
            <a:endParaRPr lang="en-US" sz="2000" b="1" dirty="0" smtClean="0">
              <a:latin typeface="Arial" panose="020B0604020202020204" pitchFamily="34" charset="0"/>
              <a:cs typeface="Arial" panose="020B0604020202020204" pitchFamily="34" charset="0"/>
            </a:endParaRPr>
          </a:p>
          <a:p>
            <a:r>
              <a:rPr lang="en-US" sz="2000" b="1" dirty="0" smtClean="0">
                <a:latin typeface="Arial" panose="020B0604020202020204" pitchFamily="34" charset="0"/>
                <a:cs typeface="Arial" panose="020B0604020202020204" pitchFamily="34" charset="0"/>
              </a:rPr>
              <a:t>Thus</a:t>
            </a:r>
            <a:r>
              <a:rPr lang="en-US" sz="2000" b="1" dirty="0">
                <a:latin typeface="Arial" panose="020B0604020202020204" pitchFamily="34" charset="0"/>
                <a:cs typeface="Arial" panose="020B0604020202020204" pitchFamily="34" charset="0"/>
              </a:rPr>
              <a:t>, official </a:t>
            </a:r>
            <a:r>
              <a:rPr lang="en-US" sz="2000" b="1" dirty="0" smtClean="0">
                <a:latin typeface="Arial" panose="020B0604020202020204" pitchFamily="34" charset="0"/>
                <a:cs typeface="Arial" panose="020B0604020202020204" pitchFamily="34" charset="0"/>
              </a:rPr>
              <a:t>terminology </a:t>
            </a:r>
            <a:r>
              <a:rPr lang="en-US" sz="2000" b="1" dirty="0">
                <a:latin typeface="Arial" panose="020B0604020202020204" pitchFamily="34" charset="0"/>
                <a:cs typeface="Arial" panose="020B0604020202020204" pitchFamily="34" charset="0"/>
              </a:rPr>
              <a:t>attempts to foreclose as many interpretive options as possible in order to reduce the likelihood of error or misjudgment (Chambers 2000). </a:t>
            </a:r>
          </a:p>
          <a:p>
            <a:r>
              <a:rPr lang="en-US" sz="2000" dirty="0">
                <a:latin typeface="+mj-lt"/>
              </a:rPr>
              <a:t> </a:t>
            </a:r>
          </a:p>
          <a:p>
            <a:endParaRPr lang="en-US" dirty="0"/>
          </a:p>
        </p:txBody>
      </p:sp>
    </p:spTree>
    <p:extLst>
      <p:ext uri="{BB962C8B-B14F-4D97-AF65-F5344CB8AC3E}">
        <p14:creationId xmlns:p14="http://schemas.microsoft.com/office/powerpoint/2010/main" val="737126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BA76B3-D03C-4451-8EB4-18D3076077B3}"/>
              </a:ext>
            </a:extLst>
          </p:cNvPr>
          <p:cNvSpPr>
            <a:spLocks noGrp="1"/>
          </p:cNvSpPr>
          <p:nvPr>
            <p:ph type="title"/>
          </p:nvPr>
        </p:nvSpPr>
        <p:spPr/>
        <p:txBody>
          <a:bodyPr/>
          <a:lstStyle/>
          <a:p>
            <a:r>
              <a:rPr lang="en-US" b="1" dirty="0"/>
              <a:t>S</a:t>
            </a:r>
            <a:r>
              <a:rPr lang="en-US" b="1" dirty="0" smtClean="0"/>
              <a:t>pecific </a:t>
            </a:r>
            <a:r>
              <a:rPr lang="en-US" b="1" dirty="0"/>
              <a:t>features of Military English </a:t>
            </a:r>
            <a:r>
              <a:rPr lang="en-US" b="1" dirty="0" smtClean="0"/>
              <a:t> </a:t>
            </a:r>
            <a:r>
              <a:rPr lang="bg-BG" b="1" dirty="0" smtClean="0"/>
              <a:t> </a:t>
            </a:r>
            <a:endParaRPr lang="en-US" b="1" dirty="0"/>
          </a:p>
        </p:txBody>
      </p:sp>
      <p:sp>
        <p:nvSpPr>
          <p:cNvPr id="3" name="Text Placeholder 2">
            <a:extLst>
              <a:ext uri="{FF2B5EF4-FFF2-40B4-BE49-F238E27FC236}">
                <a16:creationId xmlns:a16="http://schemas.microsoft.com/office/drawing/2014/main" xmlns="" id="{348A36BD-3D0C-42D5-A5D3-CE11F484185A}"/>
              </a:ext>
            </a:extLst>
          </p:cNvPr>
          <p:cNvSpPr>
            <a:spLocks noGrp="1"/>
          </p:cNvSpPr>
          <p:nvPr>
            <p:ph type="body" sz="quarter" idx="12"/>
          </p:nvPr>
        </p:nvSpPr>
        <p:spPr/>
        <p:txBody>
          <a:bodyPr/>
          <a:lstStyle/>
          <a:p>
            <a:endParaRPr lang="en-US" noProof="1"/>
          </a:p>
        </p:txBody>
      </p:sp>
      <p:sp>
        <p:nvSpPr>
          <p:cNvPr id="4" name="Content Placeholder 3">
            <a:extLst>
              <a:ext uri="{FF2B5EF4-FFF2-40B4-BE49-F238E27FC236}">
                <a16:creationId xmlns:a16="http://schemas.microsoft.com/office/drawing/2014/main" xmlns="" id="{5F0977C3-BD7D-4617-8DF1-56211456D512}"/>
              </a:ext>
            </a:extLst>
          </p:cNvPr>
          <p:cNvSpPr>
            <a:spLocks noGrp="1"/>
          </p:cNvSpPr>
          <p:nvPr>
            <p:ph sz="half" idx="1"/>
          </p:nvPr>
        </p:nvSpPr>
        <p:spPr>
          <a:xfrm>
            <a:off x="359999" y="1275127"/>
            <a:ext cx="7299149" cy="5402873"/>
          </a:xfrm>
        </p:spPr>
        <p:txBody>
          <a:bodyPr/>
          <a:lstStyle/>
          <a:p>
            <a:pPr>
              <a:lnSpc>
                <a:spcPct val="100000"/>
              </a:lnSpc>
              <a:spcBef>
                <a:spcPts val="0"/>
              </a:spcBef>
            </a:pPr>
            <a:r>
              <a:rPr lang="en-US" dirty="0" err="1" smtClean="0">
                <a:solidFill>
                  <a:srgbClr val="FF0000"/>
                </a:solidFill>
              </a:rPr>
              <a:t>Interdisciplinarity</a:t>
            </a:r>
            <a:endParaRPr lang="en-US" dirty="0" smtClean="0">
              <a:solidFill>
                <a:srgbClr val="FF0000"/>
              </a:solidFill>
            </a:endParaRPr>
          </a:p>
          <a:p>
            <a:pPr marL="0" indent="0">
              <a:lnSpc>
                <a:spcPct val="100000"/>
              </a:lnSpc>
              <a:spcBef>
                <a:spcPts val="0"/>
              </a:spcBef>
              <a:buNone/>
            </a:pPr>
            <a:r>
              <a:rPr lang="en-US" dirty="0" smtClean="0"/>
              <a:t>- </a:t>
            </a:r>
            <a:r>
              <a:rPr lang="en-US" dirty="0"/>
              <a:t>Military terminology </a:t>
            </a:r>
            <a:r>
              <a:rPr lang="en-US" dirty="0" smtClean="0"/>
              <a:t>and </a:t>
            </a:r>
            <a:r>
              <a:rPr lang="en-US" dirty="0"/>
              <a:t>general language words with a new </a:t>
            </a:r>
            <a:r>
              <a:rPr lang="en-US" dirty="0" err="1"/>
              <a:t>specialised</a:t>
            </a:r>
            <a:r>
              <a:rPr lang="en-US" dirty="0"/>
              <a:t> military meaning, e.g. </a:t>
            </a:r>
            <a:r>
              <a:rPr lang="en-US" i="1" dirty="0"/>
              <a:t>fire, head </a:t>
            </a:r>
          </a:p>
          <a:p>
            <a:pPr>
              <a:lnSpc>
                <a:spcPct val="100000"/>
              </a:lnSpc>
              <a:spcBef>
                <a:spcPts val="0"/>
              </a:spcBef>
              <a:buFontTx/>
              <a:buChar char="-"/>
            </a:pPr>
            <a:r>
              <a:rPr lang="en-US" dirty="0" smtClean="0"/>
              <a:t>Military </a:t>
            </a:r>
            <a:r>
              <a:rPr lang="en-US" dirty="0"/>
              <a:t>terminology and legal </a:t>
            </a:r>
            <a:r>
              <a:rPr lang="en-US" dirty="0" smtClean="0"/>
              <a:t>terminology, e.g.</a:t>
            </a:r>
            <a:r>
              <a:rPr lang="en-US" i="1" dirty="0"/>
              <a:t> refugee, genocide, doctrine, embargo, international sanctions, international peace and security, minority, </a:t>
            </a:r>
            <a:endParaRPr lang="en-US" i="1" dirty="0" smtClean="0"/>
          </a:p>
          <a:p>
            <a:pPr>
              <a:lnSpc>
                <a:spcPct val="100000"/>
              </a:lnSpc>
              <a:spcBef>
                <a:spcPts val="0"/>
              </a:spcBef>
              <a:buFontTx/>
              <a:buChar char="-"/>
            </a:pPr>
            <a:r>
              <a:rPr lang="en-US" dirty="0" smtClean="0"/>
              <a:t>Military </a:t>
            </a:r>
            <a:r>
              <a:rPr lang="en-US" dirty="0"/>
              <a:t>terminology </a:t>
            </a:r>
            <a:r>
              <a:rPr lang="en-US" dirty="0" smtClean="0"/>
              <a:t>and political terminology</a:t>
            </a:r>
          </a:p>
          <a:p>
            <a:pPr>
              <a:lnSpc>
                <a:spcPct val="100000"/>
              </a:lnSpc>
              <a:spcBef>
                <a:spcPts val="0"/>
              </a:spcBef>
              <a:buFontTx/>
              <a:buChar char="-"/>
            </a:pPr>
            <a:r>
              <a:rPr lang="en-US" dirty="0"/>
              <a:t>Military terminology incorporates technical terms </a:t>
            </a:r>
            <a:endParaRPr lang="en-US" dirty="0" smtClean="0"/>
          </a:p>
          <a:p>
            <a:pPr>
              <a:lnSpc>
                <a:spcPct val="100000"/>
              </a:lnSpc>
              <a:spcBef>
                <a:spcPts val="0"/>
              </a:spcBef>
            </a:pPr>
            <a:r>
              <a:rPr lang="en-US" dirty="0" err="1" smtClean="0">
                <a:solidFill>
                  <a:srgbClr val="FF0000"/>
                </a:solidFill>
              </a:rPr>
              <a:t>Standardisation</a:t>
            </a:r>
            <a:endParaRPr lang="en-US" dirty="0" smtClean="0">
              <a:solidFill>
                <a:srgbClr val="FF0000"/>
              </a:solidFill>
            </a:endParaRPr>
          </a:p>
          <a:p>
            <a:pPr marL="0" indent="0">
              <a:lnSpc>
                <a:spcPct val="100000"/>
              </a:lnSpc>
              <a:spcBef>
                <a:spcPts val="0"/>
              </a:spcBef>
              <a:buNone/>
            </a:pPr>
            <a:r>
              <a:rPr lang="en-US" dirty="0"/>
              <a:t>The beginning of terminology as an independent field of study was stimulated by World War I when </a:t>
            </a:r>
            <a:r>
              <a:rPr lang="en-US" dirty="0" err="1"/>
              <a:t>standardisation</a:t>
            </a:r>
            <a:r>
              <a:rPr lang="en-US" dirty="0"/>
              <a:t> of </a:t>
            </a:r>
            <a:r>
              <a:rPr lang="en-US" dirty="0" err="1"/>
              <a:t>calibres</a:t>
            </a:r>
            <a:r>
              <a:rPr lang="en-US" dirty="0"/>
              <a:t> was required by different manufactures of armament and ammunition -&gt; </a:t>
            </a:r>
            <a:r>
              <a:rPr lang="en-US" dirty="0" err="1"/>
              <a:t>standardisation</a:t>
            </a:r>
            <a:r>
              <a:rPr lang="en-US" dirty="0"/>
              <a:t> of the lexical terms for industrial items was initiated in the 20s of 20</a:t>
            </a:r>
            <a:r>
              <a:rPr lang="en-US" baseline="30000" dirty="0"/>
              <a:t>th</a:t>
            </a:r>
            <a:r>
              <a:rPr lang="en-US" dirty="0"/>
              <a:t> century, and the first </a:t>
            </a:r>
            <a:r>
              <a:rPr lang="en-US" dirty="0" err="1"/>
              <a:t>standardisation</a:t>
            </a:r>
            <a:r>
              <a:rPr lang="en-US" dirty="0"/>
              <a:t> recommendations were introduced in the 30s.  </a:t>
            </a:r>
          </a:p>
          <a:p>
            <a:pPr>
              <a:lnSpc>
                <a:spcPct val="100000"/>
              </a:lnSpc>
              <a:spcBef>
                <a:spcPts val="0"/>
              </a:spcBef>
            </a:pPr>
            <a:r>
              <a:rPr lang="en-US" dirty="0" smtClean="0">
                <a:solidFill>
                  <a:srgbClr val="FF0000"/>
                </a:solidFill>
              </a:rPr>
              <a:t>Communicative </a:t>
            </a:r>
            <a:r>
              <a:rPr lang="en-US" dirty="0">
                <a:solidFill>
                  <a:srgbClr val="FF0000"/>
                </a:solidFill>
              </a:rPr>
              <a:t>importance</a:t>
            </a:r>
            <a:endParaRPr lang="en-US" i="1" dirty="0" smtClean="0">
              <a:solidFill>
                <a:srgbClr val="FF0000"/>
              </a:solidFill>
            </a:endParaRPr>
          </a:p>
          <a:p>
            <a:pPr marL="0" indent="0">
              <a:lnSpc>
                <a:spcPct val="100000"/>
              </a:lnSpc>
              <a:spcBef>
                <a:spcPts val="0"/>
              </a:spcBef>
              <a:buNone/>
            </a:pPr>
            <a:r>
              <a:rPr lang="en-US" sz="1600" dirty="0" smtClean="0">
                <a:solidFill>
                  <a:schemeClr val="tx1"/>
                </a:solidFill>
              </a:rPr>
              <a:t>Some of the terms are understood and applied only by the military</a:t>
            </a:r>
          </a:p>
          <a:p>
            <a:pPr marL="0" indent="0">
              <a:lnSpc>
                <a:spcPct val="100000"/>
              </a:lnSpc>
              <a:spcBef>
                <a:spcPts val="0"/>
              </a:spcBef>
              <a:buNone/>
            </a:pPr>
            <a:r>
              <a:rPr lang="en-US" sz="1600" dirty="0" smtClean="0">
                <a:solidFill>
                  <a:schemeClr val="tx1"/>
                </a:solidFill>
              </a:rPr>
              <a:t>Most of the terms are </a:t>
            </a:r>
            <a:r>
              <a:rPr lang="en-US" sz="1600" dirty="0" err="1" smtClean="0">
                <a:solidFill>
                  <a:schemeClr val="tx1"/>
                </a:solidFill>
              </a:rPr>
              <a:t>monosemous</a:t>
            </a:r>
            <a:r>
              <a:rPr lang="en-US" sz="1600" dirty="0" smtClean="0">
                <a:solidFill>
                  <a:schemeClr val="tx1"/>
                </a:solidFill>
              </a:rPr>
              <a:t> in a given context to ensure professional communication</a:t>
            </a:r>
          </a:p>
          <a:p>
            <a:endParaRPr lang="en-US" dirty="0"/>
          </a:p>
        </p:txBody>
      </p:sp>
      <p:cxnSp>
        <p:nvCxnSpPr>
          <p:cNvPr id="7" name="Straight Connector 6">
            <a:extLst>
              <a:ext uri="{FF2B5EF4-FFF2-40B4-BE49-F238E27FC236}">
                <a16:creationId xmlns:a16="http://schemas.microsoft.com/office/drawing/2014/main" xmlns="" id="{4B51536B-93ED-432A-BBEA-AF185E2233AE}"/>
              </a:ext>
              <a:ext uri="{C183D7F6-B498-43B3-948B-1728B52AA6E4}">
                <adec:decorative xmlns="" xmlns:adec="http://schemas.microsoft.com/office/drawing/2017/decorative" val="1"/>
              </a:ext>
            </a:extLst>
          </p:cNvPr>
          <p:cNvCxnSpPr/>
          <p:nvPr/>
        </p:nvCxnSpPr>
        <p:spPr>
          <a:xfrm>
            <a:off x="7804352" y="1204506"/>
            <a:ext cx="0" cy="4093388"/>
          </a:xfrm>
          <a:prstGeom prst="line">
            <a:avLst/>
          </a:prstGeom>
          <a:ln w="635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xmlns="" id="{3619E243-D955-4AE4-B703-304B0F84084C}"/>
              </a:ext>
            </a:extLst>
          </p:cNvPr>
          <p:cNvSpPr>
            <a:spLocks noGrp="1"/>
          </p:cNvSpPr>
          <p:nvPr>
            <p:ph type="sldNum" sz="quarter" idx="15"/>
          </p:nvPr>
        </p:nvSpPr>
        <p:spPr/>
        <p:txBody>
          <a:bodyPr/>
          <a:lstStyle/>
          <a:p>
            <a:fld id="{058DB212-BFA2-403F-85EF-DFD3FF6D973A}" type="slidenum">
              <a:rPr lang="en-US" smtClean="0"/>
              <a:pPr/>
              <a:t>5</a:t>
            </a:fld>
            <a:endParaRPr lang="en-US" dirty="0"/>
          </a:p>
        </p:txBody>
      </p:sp>
      <p:pic>
        <p:nvPicPr>
          <p:cNvPr id="13" name="Picture Placeholder 12"/>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202" r="26202"/>
          <a:stretch>
            <a:fillRect/>
          </a:stretch>
        </p:blipFill>
        <p:spPr>
          <a:xfrm>
            <a:off x="7804150" y="-1488"/>
            <a:ext cx="4387850" cy="6823488"/>
          </a:xfrm>
        </p:spPr>
      </p:pic>
    </p:spTree>
    <p:extLst>
      <p:ext uri="{BB962C8B-B14F-4D97-AF65-F5344CB8AC3E}">
        <p14:creationId xmlns:p14="http://schemas.microsoft.com/office/powerpoint/2010/main" val="8519712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most important feature of </a:t>
            </a:r>
            <a:r>
              <a:rPr lang="en-US" dirty="0" smtClean="0"/>
              <a:t>Military </a:t>
            </a:r>
            <a:r>
              <a:rPr lang="en-US" dirty="0"/>
              <a:t>English</a:t>
            </a:r>
          </a:p>
        </p:txBody>
      </p:sp>
      <p:sp>
        <p:nvSpPr>
          <p:cNvPr id="3" name="Text Placeholder 2"/>
          <p:cNvSpPr>
            <a:spLocks noGrp="1"/>
          </p:cNvSpPr>
          <p:nvPr>
            <p:ph type="body" sz="quarter" idx="12"/>
          </p:nvPr>
        </p:nvSpPr>
        <p:spPr/>
        <p:txBody>
          <a:bodyPr/>
          <a:lstStyle/>
          <a:p>
            <a:endParaRPr lang="en-US"/>
          </a:p>
        </p:txBody>
      </p:sp>
      <p:sp>
        <p:nvSpPr>
          <p:cNvPr id="4" name="Content Placeholder 3"/>
          <p:cNvSpPr>
            <a:spLocks noGrp="1"/>
          </p:cNvSpPr>
          <p:nvPr>
            <p:ph sz="half" idx="1"/>
          </p:nvPr>
        </p:nvSpPr>
        <p:spPr>
          <a:xfrm>
            <a:off x="285226" y="1619999"/>
            <a:ext cx="7518924" cy="4906635"/>
          </a:xfrm>
        </p:spPr>
        <p:txBody>
          <a:bodyPr/>
          <a:lstStyle/>
          <a:p>
            <a:pPr marL="0" indent="0">
              <a:buNone/>
            </a:pPr>
            <a:r>
              <a:rPr lang="en-US" sz="2400" dirty="0" smtClean="0">
                <a:solidFill>
                  <a:srgbClr val="FF0000"/>
                </a:solidFill>
              </a:rPr>
              <a:t>life </a:t>
            </a:r>
            <a:r>
              <a:rPr lang="en-US" sz="2400" dirty="0">
                <a:solidFill>
                  <a:srgbClr val="FF0000"/>
                </a:solidFill>
              </a:rPr>
              <a:t>saving or life threatening </a:t>
            </a:r>
            <a:r>
              <a:rPr lang="en-US" sz="2400" dirty="0" smtClean="0">
                <a:solidFill>
                  <a:srgbClr val="FF0000"/>
                </a:solidFill>
              </a:rPr>
              <a:t>character</a:t>
            </a:r>
          </a:p>
          <a:p>
            <a:pPr marL="0" indent="0" algn="just">
              <a:buNone/>
            </a:pPr>
            <a:r>
              <a:rPr lang="en-US" sz="2200" dirty="0" smtClean="0"/>
              <a:t>Example: miscommunication </a:t>
            </a:r>
            <a:r>
              <a:rPr lang="en-US" sz="2200" dirty="0"/>
              <a:t>between American and British allies during World War II which resulted in a serious defeat. When an American pilot reported about an </a:t>
            </a:r>
            <a:r>
              <a:rPr lang="en-US" sz="2200" b="1" i="1" dirty="0"/>
              <a:t>enemy ship</a:t>
            </a:r>
            <a:r>
              <a:rPr lang="en-US" sz="2200" b="1" dirty="0"/>
              <a:t> </a:t>
            </a:r>
            <a:r>
              <a:rPr lang="en-US" sz="2200" dirty="0"/>
              <a:t>(meaning </a:t>
            </a:r>
            <a:r>
              <a:rPr lang="en-US" sz="2200" b="1" i="1" dirty="0" smtClean="0"/>
              <a:t>aircraft</a:t>
            </a:r>
            <a:r>
              <a:rPr lang="en-US" sz="2200" i="1" dirty="0" smtClean="0"/>
              <a:t>)</a:t>
            </a:r>
            <a:r>
              <a:rPr lang="en-US" sz="2200" dirty="0" smtClean="0"/>
              <a:t>, </a:t>
            </a:r>
            <a:r>
              <a:rPr lang="en-US" sz="2200" dirty="0"/>
              <a:t>the British interpreted this term through their understanding of the word </a:t>
            </a:r>
            <a:r>
              <a:rPr lang="en-US" sz="2200" b="1" i="1" dirty="0"/>
              <a:t>ship</a:t>
            </a:r>
            <a:r>
              <a:rPr lang="en-US" sz="2200" dirty="0"/>
              <a:t> as a vessel only. </a:t>
            </a:r>
            <a:endParaRPr lang="en-US" sz="2200" dirty="0" smtClean="0"/>
          </a:p>
          <a:p>
            <a:pPr marL="0" indent="0" algn="just">
              <a:buNone/>
            </a:pPr>
            <a:r>
              <a:rPr lang="en-US" sz="2200" dirty="0" smtClean="0"/>
              <a:t>“</a:t>
            </a:r>
            <a:r>
              <a:rPr lang="en-US" sz="2200" dirty="0"/>
              <a:t>In any coalition, communication is vital. But if miscommunication amuses in peacetime, it can be disastrous in wartime. </a:t>
            </a:r>
            <a:r>
              <a:rPr lang="en-US" sz="2200" dirty="0" smtClean="0"/>
              <a:t>Even </a:t>
            </a:r>
            <a:r>
              <a:rPr lang="en-US" sz="2200" dirty="0"/>
              <a:t>in a well-established alliance such as NATO with only two official </a:t>
            </a:r>
            <a:r>
              <a:rPr lang="en-US" sz="2200" dirty="0" smtClean="0"/>
              <a:t>languages, </a:t>
            </a:r>
            <a:r>
              <a:rPr lang="en-US" sz="2200" dirty="0"/>
              <a:t>difficulties are endless” (</a:t>
            </a:r>
            <a:r>
              <a:rPr lang="en-US" sz="2200" dirty="0" err="1"/>
              <a:t>Silkett</a:t>
            </a:r>
            <a:r>
              <a:rPr lang="en-US" sz="2200" dirty="0"/>
              <a:t> 1993: 74).</a:t>
            </a:r>
            <a:r>
              <a:rPr lang="en-US" sz="2200" i="1" dirty="0"/>
              <a:t> </a:t>
            </a:r>
            <a:endParaRPr lang="en-US" sz="2200" i="1" dirty="0" smtClean="0"/>
          </a:p>
          <a:p>
            <a:pPr marL="0" indent="0" algn="just">
              <a:buNone/>
            </a:pPr>
            <a:endParaRPr lang="en-US" sz="2200" i="1" dirty="0" smtClean="0"/>
          </a:p>
          <a:p>
            <a:pPr marL="0" indent="0" algn="just">
              <a:buNone/>
            </a:pPr>
            <a:r>
              <a:rPr lang="en-US" sz="2200" dirty="0" smtClean="0"/>
              <a:t>Terminological </a:t>
            </a:r>
            <a:r>
              <a:rPr lang="en-US" sz="2200" dirty="0"/>
              <a:t>studies of military language play </a:t>
            </a:r>
            <a:r>
              <a:rPr lang="en-US" sz="2200" dirty="0" smtClean="0"/>
              <a:t>a </a:t>
            </a:r>
            <a:r>
              <a:rPr lang="en-US" sz="2200" i="1" dirty="0" smtClean="0"/>
              <a:t>vital</a:t>
            </a:r>
            <a:r>
              <a:rPr lang="en-US" sz="2200" dirty="0" smtClean="0"/>
              <a:t> </a:t>
            </a:r>
            <a:r>
              <a:rPr lang="en-US" sz="2200" dirty="0"/>
              <a:t>role in facilitating communication between military specialists.  </a:t>
            </a:r>
            <a:endParaRPr lang="en-US" sz="2200" b="1" dirty="0"/>
          </a:p>
          <a:p>
            <a:endParaRPr lang="en-US" sz="2200" dirty="0"/>
          </a:p>
        </p:txBody>
      </p:sp>
      <p:pic>
        <p:nvPicPr>
          <p:cNvPr id="7" name="Picture Placeholder 6"/>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1526" r="31526"/>
          <a:stretch>
            <a:fillRect/>
          </a:stretch>
        </p:blipFill>
        <p:spPr>
          <a:xfrm>
            <a:off x="8095377" y="-1488"/>
            <a:ext cx="4096624" cy="6823488"/>
          </a:xfrm>
        </p:spPr>
      </p:pic>
      <p:sp>
        <p:nvSpPr>
          <p:cNvPr id="6" name="Slide Number Placeholder 5"/>
          <p:cNvSpPr>
            <a:spLocks noGrp="1"/>
          </p:cNvSpPr>
          <p:nvPr>
            <p:ph type="sldNum" sz="quarter" idx="15"/>
          </p:nvPr>
        </p:nvSpPr>
        <p:spPr/>
        <p:txBody>
          <a:bodyPr/>
          <a:lstStyle/>
          <a:p>
            <a:fld id="{058DB212-BFA2-403F-85EF-DFD3FF6D973A}" type="slidenum">
              <a:rPr lang="en-US" noProof="0" smtClean="0"/>
              <a:pPr/>
              <a:t>6</a:t>
            </a:fld>
            <a:endParaRPr lang="en-US" noProof="0"/>
          </a:p>
        </p:txBody>
      </p:sp>
    </p:spTree>
    <p:extLst>
      <p:ext uri="{BB962C8B-B14F-4D97-AF65-F5344CB8AC3E}">
        <p14:creationId xmlns:p14="http://schemas.microsoft.com/office/powerpoint/2010/main" val="3496176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a:solidFill>
                  <a:schemeClr val="tx1"/>
                </a:solidFill>
              </a:rPr>
              <a:t>Military English – a productive part of English language</a:t>
            </a:r>
            <a:r>
              <a:rPr lang="en-US" b="1" i="1" dirty="0">
                <a:solidFill>
                  <a:schemeClr val="tx1"/>
                </a:solidFill>
              </a:rPr>
              <a:t> </a:t>
            </a:r>
            <a:endParaRPr lang="en-US" dirty="0">
              <a:solidFill>
                <a:schemeClr val="tx1"/>
              </a:solidFill>
            </a:endParaRPr>
          </a:p>
        </p:txBody>
      </p:sp>
      <p:sp>
        <p:nvSpPr>
          <p:cNvPr id="8" name="Text Placeholder 7"/>
          <p:cNvSpPr>
            <a:spLocks noGrp="1"/>
          </p:cNvSpPr>
          <p:nvPr>
            <p:ph type="body" sz="quarter" idx="12"/>
          </p:nvPr>
        </p:nvSpPr>
        <p:spPr>
          <a:xfrm>
            <a:off x="360363" y="825570"/>
            <a:ext cx="11471275" cy="264999"/>
          </a:xfrm>
        </p:spPr>
        <p:txBody>
          <a:bodyPr/>
          <a:lstStyle/>
          <a:p>
            <a:r>
              <a:rPr lang="en-US" dirty="0">
                <a:solidFill>
                  <a:schemeClr val="tx1"/>
                </a:solidFill>
              </a:rPr>
              <a:t>R</a:t>
            </a:r>
            <a:r>
              <a:rPr lang="bg-BG" dirty="0" err="1" smtClean="0">
                <a:solidFill>
                  <a:schemeClr val="tx1"/>
                </a:solidFill>
              </a:rPr>
              <a:t>easons</a:t>
            </a:r>
            <a:r>
              <a:rPr lang="en-US" dirty="0" smtClean="0">
                <a:solidFill>
                  <a:schemeClr val="tx1"/>
                </a:solidFill>
              </a:rPr>
              <a:t>:</a:t>
            </a:r>
            <a:endParaRPr lang="en-US" dirty="0">
              <a:solidFill>
                <a:schemeClr val="tx1"/>
              </a:solidFill>
            </a:endParaRPr>
          </a:p>
        </p:txBody>
      </p:sp>
      <p:sp>
        <p:nvSpPr>
          <p:cNvPr id="4" name="Content Placeholder 3"/>
          <p:cNvSpPr>
            <a:spLocks noGrp="1"/>
          </p:cNvSpPr>
          <p:nvPr>
            <p:ph idx="1"/>
          </p:nvPr>
        </p:nvSpPr>
        <p:spPr>
          <a:xfrm>
            <a:off x="359999" y="1090569"/>
            <a:ext cx="11669813" cy="5397475"/>
          </a:xfrm>
        </p:spPr>
        <p:txBody>
          <a:bodyPr/>
          <a:lstStyle/>
          <a:p>
            <a:pPr marL="0" indent="0">
              <a:buNone/>
            </a:pPr>
            <a:r>
              <a:rPr lang="bg-BG" dirty="0" smtClean="0">
                <a:solidFill>
                  <a:schemeClr val="tx1"/>
                </a:solidFill>
              </a:rPr>
              <a:t>1/ the </a:t>
            </a:r>
            <a:r>
              <a:rPr lang="bg-BG" dirty="0">
                <a:solidFill>
                  <a:schemeClr val="tx1"/>
                </a:solidFill>
              </a:rPr>
              <a:t>most </a:t>
            </a:r>
            <a:r>
              <a:rPr lang="bg-BG" dirty="0" smtClean="0">
                <a:solidFill>
                  <a:schemeClr val="tx1"/>
                </a:solidFill>
              </a:rPr>
              <a:t>important</a:t>
            </a:r>
            <a:r>
              <a:rPr lang="en-US" dirty="0" smtClean="0">
                <a:solidFill>
                  <a:schemeClr val="tx1"/>
                </a:solidFill>
              </a:rPr>
              <a:t>:</a:t>
            </a:r>
            <a:r>
              <a:rPr lang="bg-BG" dirty="0" smtClean="0">
                <a:solidFill>
                  <a:schemeClr val="tx1"/>
                </a:solidFill>
              </a:rPr>
              <a:t> </a:t>
            </a:r>
            <a:r>
              <a:rPr lang="bg-BG" dirty="0">
                <a:solidFill>
                  <a:schemeClr val="tx1"/>
                </a:solidFill>
              </a:rPr>
              <a:t>“</a:t>
            </a:r>
            <a:r>
              <a:rPr lang="bg-BG" b="1" dirty="0">
                <a:solidFill>
                  <a:schemeClr val="tx1"/>
                </a:solidFill>
              </a:rPr>
              <a:t>each crisis creates its own vocabulary</a:t>
            </a:r>
            <a:r>
              <a:rPr lang="bg-BG" dirty="0">
                <a:solidFill>
                  <a:schemeClr val="tx1"/>
                </a:solidFill>
              </a:rPr>
              <a:t>” </a:t>
            </a:r>
            <a:r>
              <a:rPr lang="en-US" dirty="0" smtClean="0">
                <a:solidFill>
                  <a:schemeClr val="tx1"/>
                </a:solidFill>
              </a:rPr>
              <a:t>-&gt;</a:t>
            </a:r>
            <a:r>
              <a:rPr lang="bg-BG" dirty="0" smtClean="0">
                <a:solidFill>
                  <a:schemeClr val="tx1"/>
                </a:solidFill>
              </a:rPr>
              <a:t> each </a:t>
            </a:r>
            <a:r>
              <a:rPr lang="bg-BG" dirty="0">
                <a:solidFill>
                  <a:schemeClr val="tx1"/>
                </a:solidFill>
              </a:rPr>
              <a:t>war produces a new dictionary with military terms or slang words </a:t>
            </a:r>
            <a:endParaRPr lang="bg-BG" dirty="0" smtClean="0">
              <a:solidFill>
                <a:schemeClr val="tx1"/>
              </a:solidFill>
            </a:endParaRPr>
          </a:p>
          <a:p>
            <a:r>
              <a:rPr lang="bg-BG" dirty="0" smtClean="0">
                <a:solidFill>
                  <a:schemeClr val="tx1"/>
                </a:solidFill>
              </a:rPr>
              <a:t>As </a:t>
            </a:r>
            <a:r>
              <a:rPr lang="en-US" dirty="0">
                <a:solidFill>
                  <a:schemeClr val="tx1"/>
                </a:solidFill>
              </a:rPr>
              <a:t>a BBC journalist states “</a:t>
            </a:r>
            <a:r>
              <a:rPr lang="bg-BG" dirty="0" err="1">
                <a:solidFill>
                  <a:schemeClr val="tx1"/>
                </a:solidFill>
              </a:rPr>
              <a:t>The</a:t>
            </a:r>
            <a:r>
              <a:rPr lang="bg-BG" dirty="0">
                <a:solidFill>
                  <a:schemeClr val="tx1"/>
                </a:solidFill>
              </a:rPr>
              <a:t> </a:t>
            </a:r>
            <a:r>
              <a:rPr lang="bg-BG" dirty="0" err="1">
                <a:solidFill>
                  <a:schemeClr val="tx1"/>
                </a:solidFill>
              </a:rPr>
              <a:t>British</a:t>
            </a:r>
            <a:r>
              <a:rPr lang="bg-BG" dirty="0">
                <a:solidFill>
                  <a:schemeClr val="tx1"/>
                </a:solidFill>
              </a:rPr>
              <a:t> </a:t>
            </a:r>
            <a:r>
              <a:rPr lang="bg-BG" dirty="0" err="1">
                <a:solidFill>
                  <a:schemeClr val="tx1"/>
                </a:solidFill>
              </a:rPr>
              <a:t>Army</a:t>
            </a:r>
            <a:r>
              <a:rPr lang="bg-BG" dirty="0">
                <a:solidFill>
                  <a:schemeClr val="tx1"/>
                </a:solidFill>
              </a:rPr>
              <a:t> </a:t>
            </a:r>
            <a:r>
              <a:rPr lang="bg-BG" dirty="0" err="1">
                <a:solidFill>
                  <a:schemeClr val="tx1"/>
                </a:solidFill>
              </a:rPr>
              <a:t>has</a:t>
            </a:r>
            <a:r>
              <a:rPr lang="bg-BG" dirty="0">
                <a:solidFill>
                  <a:schemeClr val="tx1"/>
                </a:solidFill>
              </a:rPr>
              <a:t> a </a:t>
            </a:r>
            <a:r>
              <a:rPr lang="bg-BG" dirty="0" err="1">
                <a:solidFill>
                  <a:schemeClr val="tx1"/>
                </a:solidFill>
              </a:rPr>
              <a:t>centuries-long</a:t>
            </a:r>
            <a:r>
              <a:rPr lang="bg-BG" dirty="0">
                <a:solidFill>
                  <a:schemeClr val="tx1"/>
                </a:solidFill>
              </a:rPr>
              <a:t> </a:t>
            </a:r>
            <a:r>
              <a:rPr lang="bg-BG" dirty="0" err="1">
                <a:solidFill>
                  <a:schemeClr val="tx1"/>
                </a:solidFill>
              </a:rPr>
              <a:t>tradition</a:t>
            </a:r>
            <a:r>
              <a:rPr lang="bg-BG" dirty="0">
                <a:solidFill>
                  <a:schemeClr val="tx1"/>
                </a:solidFill>
              </a:rPr>
              <a:t> </a:t>
            </a:r>
            <a:r>
              <a:rPr lang="bg-BG" dirty="0" err="1">
                <a:solidFill>
                  <a:schemeClr val="tx1"/>
                </a:solidFill>
              </a:rPr>
              <a:t>of</a:t>
            </a:r>
            <a:r>
              <a:rPr lang="bg-BG" b="1" dirty="0">
                <a:solidFill>
                  <a:schemeClr val="tx1"/>
                </a:solidFill>
              </a:rPr>
              <a:t> </a:t>
            </a:r>
            <a:r>
              <a:rPr lang="bg-BG" dirty="0" err="1">
                <a:solidFill>
                  <a:schemeClr val="tx1"/>
                </a:solidFill>
              </a:rPr>
              <a:t>picking</a:t>
            </a:r>
            <a:r>
              <a:rPr lang="bg-BG" dirty="0">
                <a:solidFill>
                  <a:schemeClr val="tx1"/>
                </a:solidFill>
              </a:rPr>
              <a:t> </a:t>
            </a:r>
            <a:r>
              <a:rPr lang="bg-BG" dirty="0" err="1">
                <a:solidFill>
                  <a:schemeClr val="tx1"/>
                </a:solidFill>
              </a:rPr>
              <a:t>up</a:t>
            </a:r>
            <a:r>
              <a:rPr lang="bg-BG" dirty="0">
                <a:solidFill>
                  <a:schemeClr val="tx1"/>
                </a:solidFill>
              </a:rPr>
              <a:t> </a:t>
            </a:r>
            <a:r>
              <a:rPr lang="bg-BG" dirty="0" err="1">
                <a:solidFill>
                  <a:schemeClr val="tx1"/>
                </a:solidFill>
              </a:rPr>
              <a:t>slang</a:t>
            </a:r>
            <a:r>
              <a:rPr lang="bg-BG" dirty="0">
                <a:solidFill>
                  <a:schemeClr val="tx1"/>
                </a:solidFill>
              </a:rPr>
              <a:t> </a:t>
            </a:r>
            <a:r>
              <a:rPr lang="bg-BG" dirty="0" err="1">
                <a:solidFill>
                  <a:schemeClr val="tx1"/>
                </a:solidFill>
              </a:rPr>
              <a:t>terms</a:t>
            </a:r>
            <a:r>
              <a:rPr lang="bg-BG" dirty="0">
                <a:solidFill>
                  <a:schemeClr val="tx1"/>
                </a:solidFill>
              </a:rPr>
              <a:t> </a:t>
            </a:r>
            <a:r>
              <a:rPr lang="bg-BG" dirty="0" err="1">
                <a:solidFill>
                  <a:schemeClr val="tx1"/>
                </a:solidFill>
              </a:rPr>
              <a:t>from</a:t>
            </a:r>
            <a:r>
              <a:rPr lang="bg-BG" dirty="0">
                <a:solidFill>
                  <a:schemeClr val="tx1"/>
                </a:solidFill>
              </a:rPr>
              <a:t> </a:t>
            </a:r>
            <a:r>
              <a:rPr lang="bg-BG" dirty="0" err="1">
                <a:solidFill>
                  <a:schemeClr val="tx1"/>
                </a:solidFill>
              </a:rPr>
              <a:t>the</a:t>
            </a:r>
            <a:r>
              <a:rPr lang="bg-BG" dirty="0">
                <a:solidFill>
                  <a:schemeClr val="tx1"/>
                </a:solidFill>
              </a:rPr>
              <a:t> </a:t>
            </a:r>
            <a:r>
              <a:rPr lang="bg-BG" dirty="0" err="1">
                <a:solidFill>
                  <a:schemeClr val="tx1"/>
                </a:solidFill>
              </a:rPr>
              <a:t>many</a:t>
            </a:r>
            <a:r>
              <a:rPr lang="bg-BG" dirty="0">
                <a:solidFill>
                  <a:schemeClr val="tx1"/>
                </a:solidFill>
              </a:rPr>
              <a:t> </a:t>
            </a:r>
            <a:r>
              <a:rPr lang="bg-BG" dirty="0" err="1">
                <a:solidFill>
                  <a:schemeClr val="tx1"/>
                </a:solidFill>
              </a:rPr>
              <a:t>countries</a:t>
            </a:r>
            <a:r>
              <a:rPr lang="bg-BG" dirty="0">
                <a:solidFill>
                  <a:schemeClr val="tx1"/>
                </a:solidFill>
              </a:rPr>
              <a:t> </a:t>
            </a:r>
            <a:r>
              <a:rPr lang="bg-BG" dirty="0" err="1">
                <a:solidFill>
                  <a:schemeClr val="tx1"/>
                </a:solidFill>
              </a:rPr>
              <a:t>in</a:t>
            </a:r>
            <a:r>
              <a:rPr lang="bg-BG" dirty="0">
                <a:solidFill>
                  <a:schemeClr val="tx1"/>
                </a:solidFill>
              </a:rPr>
              <a:t> </a:t>
            </a:r>
            <a:r>
              <a:rPr lang="bg-BG" dirty="0" err="1">
                <a:solidFill>
                  <a:schemeClr val="tx1"/>
                </a:solidFill>
              </a:rPr>
              <a:t>which</a:t>
            </a:r>
            <a:r>
              <a:rPr lang="bg-BG" dirty="0">
                <a:solidFill>
                  <a:schemeClr val="tx1"/>
                </a:solidFill>
              </a:rPr>
              <a:t> </a:t>
            </a:r>
            <a:r>
              <a:rPr lang="bg-BG" dirty="0" err="1">
                <a:solidFill>
                  <a:schemeClr val="tx1"/>
                </a:solidFill>
              </a:rPr>
              <a:t>it</a:t>
            </a:r>
            <a:r>
              <a:rPr lang="bg-BG" dirty="0">
                <a:solidFill>
                  <a:schemeClr val="tx1"/>
                </a:solidFill>
              </a:rPr>
              <a:t> </a:t>
            </a:r>
            <a:r>
              <a:rPr lang="bg-BG" dirty="0" err="1">
                <a:solidFill>
                  <a:schemeClr val="tx1"/>
                </a:solidFill>
              </a:rPr>
              <a:t>serves</a:t>
            </a:r>
            <a:r>
              <a:rPr lang="bg-BG" dirty="0">
                <a:solidFill>
                  <a:schemeClr val="tx1"/>
                </a:solidFill>
              </a:rPr>
              <a:t>, </a:t>
            </a:r>
            <a:r>
              <a:rPr lang="bg-BG" dirty="0" err="1">
                <a:solidFill>
                  <a:schemeClr val="tx1"/>
                </a:solidFill>
              </a:rPr>
              <a:t>both</a:t>
            </a:r>
            <a:r>
              <a:rPr lang="bg-BG" dirty="0">
                <a:solidFill>
                  <a:schemeClr val="tx1"/>
                </a:solidFill>
              </a:rPr>
              <a:t> </a:t>
            </a:r>
            <a:r>
              <a:rPr lang="bg-BG" dirty="0" err="1">
                <a:solidFill>
                  <a:schemeClr val="tx1"/>
                </a:solidFill>
              </a:rPr>
              <a:t>within</a:t>
            </a:r>
            <a:r>
              <a:rPr lang="bg-BG" dirty="0">
                <a:solidFill>
                  <a:schemeClr val="tx1"/>
                </a:solidFill>
              </a:rPr>
              <a:t> </a:t>
            </a:r>
            <a:r>
              <a:rPr lang="bg-BG" dirty="0" err="1">
                <a:solidFill>
                  <a:schemeClr val="tx1"/>
                </a:solidFill>
              </a:rPr>
              <a:t>the</a:t>
            </a:r>
            <a:r>
              <a:rPr lang="bg-BG" dirty="0">
                <a:solidFill>
                  <a:schemeClr val="tx1"/>
                </a:solidFill>
              </a:rPr>
              <a:t> </a:t>
            </a:r>
            <a:r>
              <a:rPr lang="bg-BG" dirty="0" err="1">
                <a:solidFill>
                  <a:schemeClr val="tx1"/>
                </a:solidFill>
              </a:rPr>
              <a:t>British</a:t>
            </a:r>
            <a:r>
              <a:rPr lang="bg-BG" dirty="0">
                <a:solidFill>
                  <a:schemeClr val="tx1"/>
                </a:solidFill>
              </a:rPr>
              <a:t> </a:t>
            </a:r>
            <a:r>
              <a:rPr lang="bg-BG" dirty="0" err="1">
                <a:solidFill>
                  <a:schemeClr val="tx1"/>
                </a:solidFill>
              </a:rPr>
              <a:t>empire</a:t>
            </a:r>
            <a:r>
              <a:rPr lang="bg-BG" dirty="0">
                <a:solidFill>
                  <a:schemeClr val="tx1"/>
                </a:solidFill>
              </a:rPr>
              <a:t> </a:t>
            </a:r>
            <a:r>
              <a:rPr lang="bg-BG" dirty="0" err="1">
                <a:solidFill>
                  <a:schemeClr val="tx1"/>
                </a:solidFill>
              </a:rPr>
              <a:t>and</a:t>
            </a:r>
            <a:r>
              <a:rPr lang="bg-BG" dirty="0">
                <a:solidFill>
                  <a:schemeClr val="tx1"/>
                </a:solidFill>
              </a:rPr>
              <a:t> </a:t>
            </a:r>
            <a:r>
              <a:rPr lang="bg-BG" dirty="0" err="1">
                <a:solidFill>
                  <a:schemeClr val="tx1"/>
                </a:solidFill>
              </a:rPr>
              <a:t>from</a:t>
            </a:r>
            <a:r>
              <a:rPr lang="bg-BG" dirty="0">
                <a:solidFill>
                  <a:schemeClr val="tx1"/>
                </a:solidFill>
              </a:rPr>
              <a:t> </a:t>
            </a:r>
            <a:r>
              <a:rPr lang="bg-BG" dirty="0" err="1">
                <a:solidFill>
                  <a:schemeClr val="tx1"/>
                </a:solidFill>
              </a:rPr>
              <a:t>other</a:t>
            </a:r>
            <a:r>
              <a:rPr lang="bg-BG" dirty="0">
                <a:solidFill>
                  <a:schemeClr val="tx1"/>
                </a:solidFill>
              </a:rPr>
              <a:t> </a:t>
            </a:r>
            <a:r>
              <a:rPr lang="bg-BG" dirty="0" err="1">
                <a:solidFill>
                  <a:schemeClr val="tx1"/>
                </a:solidFill>
              </a:rPr>
              <a:t>places</a:t>
            </a:r>
            <a:r>
              <a:rPr lang="bg-BG" dirty="0">
                <a:solidFill>
                  <a:schemeClr val="tx1"/>
                </a:solidFill>
              </a:rPr>
              <a:t> </a:t>
            </a:r>
            <a:r>
              <a:rPr lang="bg-BG" dirty="0" err="1">
                <a:solidFill>
                  <a:schemeClr val="tx1"/>
                </a:solidFill>
              </a:rPr>
              <a:t>around</a:t>
            </a:r>
            <a:r>
              <a:rPr lang="bg-BG" dirty="0">
                <a:solidFill>
                  <a:schemeClr val="tx1"/>
                </a:solidFill>
              </a:rPr>
              <a:t> </a:t>
            </a:r>
            <a:r>
              <a:rPr lang="bg-BG" dirty="0" err="1">
                <a:solidFill>
                  <a:schemeClr val="tx1"/>
                </a:solidFill>
              </a:rPr>
              <a:t>the</a:t>
            </a:r>
            <a:r>
              <a:rPr lang="bg-BG" dirty="0">
                <a:solidFill>
                  <a:schemeClr val="tx1"/>
                </a:solidFill>
              </a:rPr>
              <a:t> </a:t>
            </a:r>
            <a:r>
              <a:rPr lang="bg-BG" dirty="0" err="1">
                <a:solidFill>
                  <a:schemeClr val="tx1"/>
                </a:solidFill>
              </a:rPr>
              <a:t>world</a:t>
            </a:r>
            <a:r>
              <a:rPr lang="bg-BG" dirty="0">
                <a:solidFill>
                  <a:schemeClr val="tx1"/>
                </a:solidFill>
              </a:rPr>
              <a:t>. And while the British Army lowered the flag at its last base in Afghanistan, the country has left its own mark on British military language and culture</a:t>
            </a:r>
            <a:r>
              <a:rPr lang="en-US" dirty="0" smtClean="0">
                <a:solidFill>
                  <a:schemeClr val="tx1"/>
                </a:solidFill>
              </a:rPr>
              <a:t>”.</a:t>
            </a:r>
            <a:endParaRPr lang="bg-BG" dirty="0" smtClean="0">
              <a:solidFill>
                <a:schemeClr val="tx1"/>
              </a:solidFill>
            </a:endParaRPr>
          </a:p>
          <a:p>
            <a:pPr marL="0" indent="0">
              <a:buNone/>
            </a:pPr>
            <a:r>
              <a:rPr lang="bg-BG" b="1" dirty="0" smtClean="0">
                <a:solidFill>
                  <a:schemeClr val="tx1"/>
                </a:solidFill>
              </a:rPr>
              <a:t>2/ </a:t>
            </a:r>
            <a:r>
              <a:rPr lang="en-US" b="1" dirty="0" smtClean="0">
                <a:solidFill>
                  <a:schemeClr val="tx1"/>
                </a:solidFill>
              </a:rPr>
              <a:t>Military </a:t>
            </a:r>
            <a:r>
              <a:rPr lang="en-US" b="1" dirty="0">
                <a:solidFill>
                  <a:schemeClr val="tx1"/>
                </a:solidFill>
              </a:rPr>
              <a:t>technological </a:t>
            </a:r>
            <a:r>
              <a:rPr lang="en-US" b="1" dirty="0" smtClean="0">
                <a:solidFill>
                  <a:schemeClr val="tx1"/>
                </a:solidFill>
              </a:rPr>
              <a:t>advances -&gt; </a:t>
            </a:r>
            <a:r>
              <a:rPr lang="en-US" dirty="0">
                <a:solidFill>
                  <a:schemeClr val="tx1"/>
                </a:solidFill>
              </a:rPr>
              <a:t>new terms have been created to express the new </a:t>
            </a:r>
            <a:r>
              <a:rPr lang="en-US" dirty="0" smtClean="0">
                <a:solidFill>
                  <a:schemeClr val="tx1"/>
                </a:solidFill>
              </a:rPr>
              <a:t>concepts</a:t>
            </a:r>
          </a:p>
          <a:p>
            <a:pPr marL="0" indent="0">
              <a:lnSpc>
                <a:spcPct val="100000"/>
              </a:lnSpc>
              <a:spcBef>
                <a:spcPts val="0"/>
              </a:spcBef>
              <a:buNone/>
            </a:pPr>
            <a:r>
              <a:rPr lang="bg-BG" dirty="0" err="1">
                <a:solidFill>
                  <a:schemeClr val="tx1"/>
                </a:solidFill>
              </a:rPr>
              <a:t>The</a:t>
            </a:r>
            <a:r>
              <a:rPr lang="bg-BG" dirty="0">
                <a:solidFill>
                  <a:schemeClr val="tx1"/>
                </a:solidFill>
              </a:rPr>
              <a:t> </a:t>
            </a:r>
            <a:r>
              <a:rPr lang="bg-BG" dirty="0" err="1">
                <a:solidFill>
                  <a:schemeClr val="tx1"/>
                </a:solidFill>
              </a:rPr>
              <a:t>following</a:t>
            </a:r>
            <a:r>
              <a:rPr lang="bg-BG" dirty="0">
                <a:solidFill>
                  <a:schemeClr val="tx1"/>
                </a:solidFill>
              </a:rPr>
              <a:t> </a:t>
            </a:r>
            <a:r>
              <a:rPr lang="bg-BG" dirty="0" err="1">
                <a:solidFill>
                  <a:schemeClr val="tx1"/>
                </a:solidFill>
              </a:rPr>
              <a:t>terms</a:t>
            </a:r>
            <a:r>
              <a:rPr lang="bg-BG" dirty="0">
                <a:solidFill>
                  <a:schemeClr val="tx1"/>
                </a:solidFill>
              </a:rPr>
              <a:t> </a:t>
            </a:r>
            <a:r>
              <a:rPr lang="bg-BG" dirty="0" err="1">
                <a:solidFill>
                  <a:schemeClr val="tx1"/>
                </a:solidFill>
              </a:rPr>
              <a:t>and</a:t>
            </a:r>
            <a:r>
              <a:rPr lang="bg-BG" dirty="0">
                <a:solidFill>
                  <a:schemeClr val="tx1"/>
                </a:solidFill>
              </a:rPr>
              <a:t> </a:t>
            </a:r>
            <a:r>
              <a:rPr lang="bg-BG" dirty="0" err="1">
                <a:solidFill>
                  <a:schemeClr val="tx1"/>
                </a:solidFill>
              </a:rPr>
              <a:t>expressions</a:t>
            </a:r>
            <a:r>
              <a:rPr lang="bg-BG" dirty="0">
                <a:solidFill>
                  <a:schemeClr val="tx1"/>
                </a:solidFill>
              </a:rPr>
              <a:t> </a:t>
            </a:r>
            <a:r>
              <a:rPr lang="bg-BG" dirty="0" err="1">
                <a:solidFill>
                  <a:schemeClr val="tx1"/>
                </a:solidFill>
              </a:rPr>
              <a:t>became</a:t>
            </a:r>
            <a:r>
              <a:rPr lang="bg-BG" dirty="0">
                <a:solidFill>
                  <a:schemeClr val="tx1"/>
                </a:solidFill>
              </a:rPr>
              <a:t> </a:t>
            </a:r>
            <a:r>
              <a:rPr lang="bg-BG" dirty="0" err="1">
                <a:solidFill>
                  <a:schemeClr val="tx1"/>
                </a:solidFill>
              </a:rPr>
              <a:t>popular</a:t>
            </a:r>
            <a:r>
              <a:rPr lang="bg-BG" dirty="0">
                <a:solidFill>
                  <a:schemeClr val="tx1"/>
                </a:solidFill>
              </a:rPr>
              <a:t> </a:t>
            </a:r>
            <a:r>
              <a:rPr lang="bg-BG" dirty="0" err="1">
                <a:solidFill>
                  <a:schemeClr val="tx1"/>
                </a:solidFill>
              </a:rPr>
              <a:t>during</a:t>
            </a:r>
            <a:r>
              <a:rPr lang="bg-BG" dirty="0">
                <a:solidFill>
                  <a:schemeClr val="tx1"/>
                </a:solidFill>
              </a:rPr>
              <a:t> </a:t>
            </a:r>
            <a:r>
              <a:rPr lang="bg-BG" b="1" u="sng" dirty="0">
                <a:solidFill>
                  <a:schemeClr val="tx1"/>
                </a:solidFill>
              </a:rPr>
              <a:t>WW I</a:t>
            </a:r>
            <a:r>
              <a:rPr lang="bg-BG" b="1" dirty="0">
                <a:solidFill>
                  <a:schemeClr val="tx1"/>
                </a:solidFill>
                <a:effectLst>
                  <a:outerShdw blurRad="38100" dist="38100" dir="2700000" algn="tl">
                    <a:srgbClr val="000000">
                      <a:alpha val="43137"/>
                    </a:srgbClr>
                  </a:outerShdw>
                </a:effectLst>
              </a:rPr>
              <a:t>:</a:t>
            </a:r>
            <a:r>
              <a:rPr lang="bg-BG" b="1" dirty="0">
                <a:solidFill>
                  <a:schemeClr val="tx1"/>
                </a:solidFill>
              </a:rPr>
              <a:t> </a:t>
            </a:r>
            <a:endParaRPr lang="en-US" dirty="0">
              <a:solidFill>
                <a:schemeClr val="tx1"/>
              </a:solidFill>
            </a:endParaRPr>
          </a:p>
          <a:p>
            <a:pPr marL="0">
              <a:lnSpc>
                <a:spcPct val="100000"/>
              </a:lnSpc>
              <a:spcBef>
                <a:spcPts val="0"/>
              </a:spcBef>
            </a:pPr>
            <a:r>
              <a:rPr lang="bg-BG" sz="1600" b="1" i="1" dirty="0">
                <a:solidFill>
                  <a:schemeClr val="tx1"/>
                </a:solidFill>
              </a:rPr>
              <a:t>tanks</a:t>
            </a:r>
            <a:r>
              <a:rPr lang="bg-BG" sz="1600" dirty="0">
                <a:solidFill>
                  <a:schemeClr val="tx1"/>
                </a:solidFill>
              </a:rPr>
              <a:t>:</a:t>
            </a:r>
            <a:r>
              <a:rPr lang="bg-BG" sz="1600" i="1" dirty="0">
                <a:solidFill>
                  <a:schemeClr val="tx1"/>
                </a:solidFill>
              </a:rPr>
              <a:t> </a:t>
            </a:r>
            <a:r>
              <a:rPr lang="bg-BG" sz="1600" dirty="0" smtClean="0">
                <a:solidFill>
                  <a:schemeClr val="tx1"/>
                </a:solidFill>
              </a:rPr>
              <a:t>first </a:t>
            </a:r>
            <a:r>
              <a:rPr lang="bg-BG" sz="1600" dirty="0">
                <a:solidFill>
                  <a:schemeClr val="tx1"/>
                </a:solidFill>
              </a:rPr>
              <a:t>used in the Battle of the Somme, </a:t>
            </a:r>
            <a:r>
              <a:rPr lang="bg-BG" sz="1600" dirty="0" smtClean="0">
                <a:solidFill>
                  <a:schemeClr val="tx1"/>
                </a:solidFill>
              </a:rPr>
              <a:t>1916. </a:t>
            </a:r>
            <a:endParaRPr lang="en-US" sz="1600" dirty="0" smtClean="0">
              <a:solidFill>
                <a:schemeClr val="tx1"/>
              </a:solidFill>
            </a:endParaRPr>
          </a:p>
          <a:p>
            <a:pPr marL="0">
              <a:lnSpc>
                <a:spcPct val="100000"/>
              </a:lnSpc>
              <a:spcBef>
                <a:spcPts val="0"/>
              </a:spcBef>
            </a:pPr>
            <a:r>
              <a:rPr lang="bg-BG" sz="1600" b="1" i="1" dirty="0" smtClean="0">
                <a:solidFill>
                  <a:schemeClr val="tx1"/>
                </a:solidFill>
              </a:rPr>
              <a:t>D-Day</a:t>
            </a:r>
            <a:r>
              <a:rPr lang="bg-BG" sz="1600" i="1" dirty="0">
                <a:solidFill>
                  <a:schemeClr val="tx1"/>
                </a:solidFill>
              </a:rPr>
              <a:t>:</a:t>
            </a:r>
            <a:r>
              <a:rPr lang="bg-BG" sz="1600" dirty="0">
                <a:solidFill>
                  <a:schemeClr val="tx1"/>
                </a:solidFill>
              </a:rPr>
              <a:t> initial day of a military operation. </a:t>
            </a:r>
            <a:r>
              <a:rPr lang="bg-BG" sz="1600" dirty="0" err="1">
                <a:solidFill>
                  <a:schemeClr val="tx1"/>
                </a:solidFill>
              </a:rPr>
              <a:t>First</a:t>
            </a:r>
            <a:r>
              <a:rPr lang="bg-BG" sz="1600" dirty="0">
                <a:solidFill>
                  <a:schemeClr val="tx1"/>
                </a:solidFill>
              </a:rPr>
              <a:t> </a:t>
            </a:r>
            <a:r>
              <a:rPr lang="bg-BG" sz="1600" dirty="0" err="1">
                <a:solidFill>
                  <a:schemeClr val="tx1"/>
                </a:solidFill>
              </a:rPr>
              <a:t>used</a:t>
            </a:r>
            <a:r>
              <a:rPr lang="bg-BG" sz="1600" dirty="0">
                <a:solidFill>
                  <a:schemeClr val="tx1"/>
                </a:solidFill>
              </a:rPr>
              <a:t> </a:t>
            </a:r>
            <a:r>
              <a:rPr lang="bg-BG" sz="1600" dirty="0" err="1">
                <a:solidFill>
                  <a:schemeClr val="tx1"/>
                </a:solidFill>
              </a:rPr>
              <a:t>by</a:t>
            </a:r>
            <a:r>
              <a:rPr lang="bg-BG" sz="1600" dirty="0">
                <a:solidFill>
                  <a:schemeClr val="tx1"/>
                </a:solidFill>
              </a:rPr>
              <a:t> American </a:t>
            </a:r>
            <a:r>
              <a:rPr lang="bg-BG" sz="1600" dirty="0" err="1">
                <a:solidFill>
                  <a:schemeClr val="tx1"/>
                </a:solidFill>
              </a:rPr>
              <a:t>First</a:t>
            </a:r>
            <a:r>
              <a:rPr lang="bg-BG" sz="1600" dirty="0">
                <a:solidFill>
                  <a:schemeClr val="tx1"/>
                </a:solidFill>
              </a:rPr>
              <a:t> </a:t>
            </a:r>
            <a:r>
              <a:rPr lang="bg-BG" sz="1600" dirty="0" err="1">
                <a:solidFill>
                  <a:schemeClr val="tx1"/>
                </a:solidFill>
              </a:rPr>
              <a:t>Army</a:t>
            </a:r>
            <a:r>
              <a:rPr lang="bg-BG" sz="1600" dirty="0">
                <a:solidFill>
                  <a:schemeClr val="tx1"/>
                </a:solidFill>
              </a:rPr>
              <a:t> </a:t>
            </a:r>
            <a:r>
              <a:rPr lang="bg-BG" sz="1600" dirty="0" err="1">
                <a:solidFill>
                  <a:schemeClr val="tx1"/>
                </a:solidFill>
              </a:rPr>
              <a:t>at</a:t>
            </a:r>
            <a:r>
              <a:rPr lang="bg-BG" sz="1600" dirty="0">
                <a:solidFill>
                  <a:schemeClr val="tx1"/>
                </a:solidFill>
              </a:rPr>
              <a:t> </a:t>
            </a:r>
            <a:r>
              <a:rPr lang="bg-BG" sz="1600" dirty="0" err="1">
                <a:solidFill>
                  <a:schemeClr val="tx1"/>
                </a:solidFill>
              </a:rPr>
              <a:t>St</a:t>
            </a:r>
            <a:r>
              <a:rPr lang="bg-BG" sz="1600" dirty="0">
                <a:solidFill>
                  <a:schemeClr val="tx1"/>
                </a:solidFill>
              </a:rPr>
              <a:t>. </a:t>
            </a:r>
            <a:r>
              <a:rPr lang="bg-BG" sz="1600" dirty="0" err="1">
                <a:solidFill>
                  <a:schemeClr val="tx1"/>
                </a:solidFill>
              </a:rPr>
              <a:t>Mihiel</a:t>
            </a:r>
            <a:r>
              <a:rPr lang="bg-BG" sz="1600" dirty="0">
                <a:solidFill>
                  <a:schemeClr val="tx1"/>
                </a:solidFill>
              </a:rPr>
              <a:t>, </a:t>
            </a:r>
            <a:r>
              <a:rPr lang="bg-BG" sz="1600" dirty="0" err="1">
                <a:solidFill>
                  <a:schemeClr val="tx1"/>
                </a:solidFill>
              </a:rPr>
              <a:t>September</a:t>
            </a:r>
            <a:r>
              <a:rPr lang="bg-BG" sz="1600" dirty="0">
                <a:solidFill>
                  <a:schemeClr val="tx1"/>
                </a:solidFill>
              </a:rPr>
              <a:t> 12, 1918; </a:t>
            </a:r>
            <a:endParaRPr lang="en-US" sz="1600" dirty="0">
              <a:solidFill>
                <a:schemeClr val="tx1"/>
              </a:solidFill>
            </a:endParaRPr>
          </a:p>
          <a:p>
            <a:pPr marL="0">
              <a:lnSpc>
                <a:spcPct val="100000"/>
              </a:lnSpc>
              <a:spcBef>
                <a:spcPts val="0"/>
              </a:spcBef>
            </a:pPr>
            <a:r>
              <a:rPr lang="bg-BG" sz="1600" b="1" i="1" dirty="0" err="1">
                <a:solidFill>
                  <a:schemeClr val="tx1"/>
                </a:solidFill>
              </a:rPr>
              <a:t>doughboys</a:t>
            </a:r>
            <a:r>
              <a:rPr lang="bg-BG" sz="1600" i="1" dirty="0">
                <a:solidFill>
                  <a:schemeClr val="tx1"/>
                </a:solidFill>
              </a:rPr>
              <a:t>:</a:t>
            </a:r>
            <a:r>
              <a:rPr lang="bg-BG" sz="1600" dirty="0">
                <a:solidFill>
                  <a:schemeClr val="tx1"/>
                </a:solidFill>
              </a:rPr>
              <a:t> US </a:t>
            </a:r>
            <a:r>
              <a:rPr lang="bg-BG" sz="1600" dirty="0" err="1">
                <a:solidFill>
                  <a:schemeClr val="tx1"/>
                </a:solidFill>
              </a:rPr>
              <a:t>soldiers</a:t>
            </a:r>
            <a:r>
              <a:rPr lang="bg-BG" sz="1600" dirty="0">
                <a:solidFill>
                  <a:schemeClr val="tx1"/>
                </a:solidFill>
              </a:rPr>
              <a:t> </a:t>
            </a:r>
            <a:r>
              <a:rPr lang="bg-BG" sz="1600" dirty="0" err="1">
                <a:solidFill>
                  <a:schemeClr val="tx1"/>
                </a:solidFill>
              </a:rPr>
              <a:t>of</a:t>
            </a:r>
            <a:r>
              <a:rPr lang="bg-BG" sz="1600" dirty="0">
                <a:solidFill>
                  <a:schemeClr val="tx1"/>
                </a:solidFill>
              </a:rPr>
              <a:t> W</a:t>
            </a:r>
            <a:r>
              <a:rPr lang="en-US" sz="1600" dirty="0">
                <a:solidFill>
                  <a:schemeClr val="tx1"/>
                </a:solidFill>
              </a:rPr>
              <a:t>W I</a:t>
            </a:r>
            <a:r>
              <a:rPr lang="bg-BG" sz="1600" dirty="0">
                <a:solidFill>
                  <a:schemeClr val="tx1"/>
                </a:solidFill>
              </a:rPr>
              <a:t>; </a:t>
            </a:r>
            <a:r>
              <a:rPr lang="en-US" sz="1600" dirty="0">
                <a:solidFill>
                  <a:schemeClr val="tx1"/>
                </a:solidFill>
              </a:rPr>
              <a:t>being </a:t>
            </a:r>
            <a:r>
              <a:rPr lang="bg-BG" sz="1600" dirty="0">
                <a:solidFill>
                  <a:schemeClr val="tx1"/>
                </a:solidFill>
              </a:rPr>
              <a:t>a </a:t>
            </a:r>
            <a:r>
              <a:rPr lang="bg-BG" sz="1600" dirty="0" err="1">
                <a:solidFill>
                  <a:schemeClr val="tx1"/>
                </a:solidFill>
              </a:rPr>
              <a:t>disparaging</a:t>
            </a:r>
            <a:r>
              <a:rPr lang="bg-BG" sz="1600" dirty="0">
                <a:solidFill>
                  <a:schemeClr val="tx1"/>
                </a:solidFill>
              </a:rPr>
              <a:t> </a:t>
            </a:r>
            <a:r>
              <a:rPr lang="bg-BG" sz="1600" dirty="0" err="1">
                <a:solidFill>
                  <a:schemeClr val="tx1"/>
                </a:solidFill>
              </a:rPr>
              <a:t>name</a:t>
            </a:r>
            <a:r>
              <a:rPr lang="bg-BG" sz="1600" dirty="0">
                <a:solidFill>
                  <a:schemeClr val="tx1"/>
                </a:solidFill>
              </a:rPr>
              <a:t> </a:t>
            </a:r>
            <a:r>
              <a:rPr lang="bg-BG" sz="1600" dirty="0" err="1">
                <a:solidFill>
                  <a:schemeClr val="tx1"/>
                </a:solidFill>
              </a:rPr>
              <a:t>for</a:t>
            </a:r>
            <a:r>
              <a:rPr lang="bg-BG" sz="1600" dirty="0">
                <a:solidFill>
                  <a:schemeClr val="tx1"/>
                </a:solidFill>
              </a:rPr>
              <a:t> American </a:t>
            </a:r>
            <a:r>
              <a:rPr lang="bg-BG" sz="1600" dirty="0" err="1">
                <a:solidFill>
                  <a:schemeClr val="tx1"/>
                </a:solidFill>
              </a:rPr>
              <a:t>infantrymen</a:t>
            </a:r>
            <a:r>
              <a:rPr lang="bg-BG" sz="1600" dirty="0">
                <a:solidFill>
                  <a:schemeClr val="tx1"/>
                </a:solidFill>
              </a:rPr>
              <a:t>, </a:t>
            </a:r>
            <a:r>
              <a:rPr lang="bg-BG" sz="1600" dirty="0" err="1">
                <a:solidFill>
                  <a:schemeClr val="tx1"/>
                </a:solidFill>
              </a:rPr>
              <a:t>its</a:t>
            </a:r>
            <a:r>
              <a:rPr lang="bg-BG" sz="1600" dirty="0">
                <a:solidFill>
                  <a:schemeClr val="tx1"/>
                </a:solidFill>
              </a:rPr>
              <a:t> </a:t>
            </a:r>
            <a:r>
              <a:rPr lang="bg-BG" sz="1600" dirty="0" err="1">
                <a:solidFill>
                  <a:schemeClr val="tx1"/>
                </a:solidFill>
              </a:rPr>
              <a:t>usage</a:t>
            </a:r>
            <a:r>
              <a:rPr lang="bg-BG" sz="1600" dirty="0">
                <a:solidFill>
                  <a:schemeClr val="tx1"/>
                </a:solidFill>
              </a:rPr>
              <a:t> </a:t>
            </a:r>
            <a:r>
              <a:rPr lang="bg-BG" sz="1600" dirty="0" err="1">
                <a:solidFill>
                  <a:schemeClr val="tx1"/>
                </a:solidFill>
              </a:rPr>
              <a:t>broadened</a:t>
            </a:r>
            <a:r>
              <a:rPr lang="bg-BG" sz="1600" dirty="0">
                <a:solidFill>
                  <a:schemeClr val="tx1"/>
                </a:solidFill>
              </a:rPr>
              <a:t> </a:t>
            </a:r>
            <a:r>
              <a:rPr lang="bg-BG" sz="1600" dirty="0" err="1">
                <a:solidFill>
                  <a:schemeClr val="tx1"/>
                </a:solidFill>
              </a:rPr>
              <a:t>and</a:t>
            </a:r>
            <a:r>
              <a:rPr lang="bg-BG" sz="1600" dirty="0">
                <a:solidFill>
                  <a:schemeClr val="tx1"/>
                </a:solidFill>
              </a:rPr>
              <a:t> </a:t>
            </a:r>
            <a:r>
              <a:rPr lang="bg-BG" sz="1600" dirty="0" err="1">
                <a:solidFill>
                  <a:schemeClr val="tx1"/>
                </a:solidFill>
              </a:rPr>
              <a:t>became</a:t>
            </a:r>
            <a:r>
              <a:rPr lang="bg-BG" sz="1600" dirty="0">
                <a:solidFill>
                  <a:schemeClr val="tx1"/>
                </a:solidFill>
              </a:rPr>
              <a:t> </a:t>
            </a:r>
            <a:r>
              <a:rPr lang="bg-BG" sz="1600" dirty="0" err="1" smtClean="0">
                <a:solidFill>
                  <a:schemeClr val="tx1"/>
                </a:solidFill>
              </a:rPr>
              <a:t>positive</a:t>
            </a:r>
            <a:r>
              <a:rPr lang="bg-BG" sz="1600" dirty="0" smtClean="0">
                <a:solidFill>
                  <a:schemeClr val="tx1"/>
                </a:solidFill>
              </a:rPr>
              <a:t> </a:t>
            </a:r>
            <a:r>
              <a:rPr lang="bg-BG" sz="1600" dirty="0" err="1">
                <a:solidFill>
                  <a:schemeClr val="tx1"/>
                </a:solidFill>
              </a:rPr>
              <a:t>in</a:t>
            </a:r>
            <a:r>
              <a:rPr lang="bg-BG" sz="1600" dirty="0">
                <a:solidFill>
                  <a:schemeClr val="tx1"/>
                </a:solidFill>
              </a:rPr>
              <a:t> </a:t>
            </a:r>
            <a:r>
              <a:rPr lang="bg-BG" sz="1600" dirty="0" err="1">
                <a:solidFill>
                  <a:schemeClr val="tx1"/>
                </a:solidFill>
              </a:rPr>
              <a:t>the</a:t>
            </a:r>
            <a:r>
              <a:rPr lang="bg-BG" sz="1600" dirty="0">
                <a:solidFill>
                  <a:schemeClr val="tx1"/>
                </a:solidFill>
              </a:rPr>
              <a:t> </a:t>
            </a:r>
            <a:r>
              <a:rPr lang="bg-BG" sz="1600" dirty="0" err="1">
                <a:solidFill>
                  <a:schemeClr val="tx1"/>
                </a:solidFill>
              </a:rPr>
              <a:t>war</a:t>
            </a:r>
            <a:r>
              <a:rPr lang="bg-BG" sz="1600" dirty="0">
                <a:solidFill>
                  <a:schemeClr val="tx1"/>
                </a:solidFill>
              </a:rPr>
              <a:t>; </a:t>
            </a:r>
            <a:endParaRPr lang="en-US" sz="1600" dirty="0">
              <a:solidFill>
                <a:schemeClr val="tx1"/>
              </a:solidFill>
            </a:endParaRPr>
          </a:p>
          <a:p>
            <a:pPr marL="0">
              <a:lnSpc>
                <a:spcPct val="100000"/>
              </a:lnSpc>
              <a:spcBef>
                <a:spcPts val="0"/>
              </a:spcBef>
            </a:pPr>
            <a:r>
              <a:rPr lang="en-US" sz="1600" b="1" i="1" dirty="0">
                <a:solidFill>
                  <a:schemeClr val="tx1"/>
                </a:solidFill>
              </a:rPr>
              <a:t>f</a:t>
            </a:r>
            <a:r>
              <a:rPr lang="bg-BG" sz="1600" b="1" i="1" dirty="0" err="1">
                <a:solidFill>
                  <a:schemeClr val="tx1"/>
                </a:solidFill>
              </a:rPr>
              <a:t>ed</a:t>
            </a:r>
            <a:r>
              <a:rPr lang="bg-BG" sz="1600" b="1" i="1" dirty="0">
                <a:solidFill>
                  <a:schemeClr val="tx1"/>
                </a:solidFill>
              </a:rPr>
              <a:t>-</a:t>
            </a:r>
            <a:r>
              <a:rPr lang="en-US" sz="1600" b="1" i="1" dirty="0">
                <a:solidFill>
                  <a:schemeClr val="tx1"/>
                </a:solidFill>
              </a:rPr>
              <a:t>u</a:t>
            </a:r>
            <a:r>
              <a:rPr lang="bg-BG" sz="1600" b="1" i="1" dirty="0">
                <a:solidFill>
                  <a:schemeClr val="tx1"/>
                </a:solidFill>
              </a:rPr>
              <a:t>p</a:t>
            </a:r>
            <a:r>
              <a:rPr lang="bg-BG" sz="1600" i="1" dirty="0">
                <a:solidFill>
                  <a:schemeClr val="tx1"/>
                </a:solidFill>
              </a:rPr>
              <a:t>:</a:t>
            </a:r>
            <a:r>
              <a:rPr lang="bg-BG" sz="1600" dirty="0">
                <a:solidFill>
                  <a:schemeClr val="tx1"/>
                </a:solidFill>
              </a:rPr>
              <a:t> </a:t>
            </a:r>
            <a:r>
              <a:rPr lang="bg-BG" sz="1600" dirty="0" err="1">
                <a:solidFill>
                  <a:schemeClr val="tx1"/>
                </a:solidFill>
              </a:rPr>
              <a:t>disgusted</a:t>
            </a:r>
            <a:r>
              <a:rPr lang="bg-BG" sz="1600" dirty="0">
                <a:solidFill>
                  <a:schemeClr val="tx1"/>
                </a:solidFill>
              </a:rPr>
              <a:t>. First used in Boer War and carried over by British </a:t>
            </a:r>
            <a:r>
              <a:rPr lang="bg-BG" sz="1600" dirty="0" smtClean="0">
                <a:solidFill>
                  <a:schemeClr val="tx1"/>
                </a:solidFill>
              </a:rPr>
              <a:t>Army </a:t>
            </a:r>
            <a:endParaRPr lang="en-US" sz="1600" dirty="0">
              <a:solidFill>
                <a:schemeClr val="tx1"/>
              </a:solidFill>
            </a:endParaRPr>
          </a:p>
          <a:p>
            <a:pPr marL="0" indent="0">
              <a:lnSpc>
                <a:spcPct val="100000"/>
              </a:lnSpc>
              <a:spcBef>
                <a:spcPts val="0"/>
              </a:spcBef>
              <a:buNone/>
            </a:pPr>
            <a:r>
              <a:rPr lang="en-US" dirty="0">
                <a:solidFill>
                  <a:schemeClr val="tx1"/>
                </a:solidFill>
              </a:rPr>
              <a:t>Some examples of </a:t>
            </a:r>
            <a:r>
              <a:rPr lang="en-US" b="1" u="sng" dirty="0">
                <a:solidFill>
                  <a:schemeClr val="tx1"/>
                </a:solidFill>
              </a:rPr>
              <a:t>WW II-era American</a:t>
            </a:r>
            <a:r>
              <a:rPr lang="en-US" b="1" dirty="0">
                <a:solidFill>
                  <a:schemeClr val="tx1"/>
                </a:solidFill>
              </a:rPr>
              <a:t> military </a:t>
            </a:r>
            <a:r>
              <a:rPr lang="en-US" b="1" dirty="0" smtClean="0">
                <a:solidFill>
                  <a:schemeClr val="tx1"/>
                </a:solidFill>
              </a:rPr>
              <a:t>slang:</a:t>
            </a:r>
          </a:p>
          <a:p>
            <a:pPr marL="0">
              <a:lnSpc>
                <a:spcPct val="100000"/>
              </a:lnSpc>
              <a:spcBef>
                <a:spcPts val="0"/>
              </a:spcBef>
            </a:pPr>
            <a:r>
              <a:rPr lang="en-US" sz="1600" b="1" i="1" dirty="0">
                <a:solidFill>
                  <a:schemeClr val="tx1"/>
                </a:solidFill>
              </a:rPr>
              <a:t>eggs</a:t>
            </a:r>
            <a:r>
              <a:rPr lang="en-US" sz="1600" b="1" dirty="0">
                <a:solidFill>
                  <a:schemeClr val="tx1"/>
                </a:solidFill>
              </a:rPr>
              <a:t>:</a:t>
            </a:r>
            <a:r>
              <a:rPr lang="en-US" sz="1600" dirty="0">
                <a:solidFill>
                  <a:schemeClr val="tx1"/>
                </a:solidFill>
              </a:rPr>
              <a:t> bombs; </a:t>
            </a:r>
            <a:r>
              <a:rPr lang="en-US" sz="1600" b="1" i="1" dirty="0" smtClean="0">
                <a:solidFill>
                  <a:schemeClr val="tx1"/>
                </a:solidFill>
              </a:rPr>
              <a:t>fish</a:t>
            </a:r>
            <a:r>
              <a:rPr lang="en-US" sz="1600" b="1" dirty="0">
                <a:solidFill>
                  <a:schemeClr val="tx1"/>
                </a:solidFill>
              </a:rPr>
              <a:t>: </a:t>
            </a:r>
            <a:r>
              <a:rPr lang="en-US" sz="1600" dirty="0">
                <a:solidFill>
                  <a:schemeClr val="tx1"/>
                </a:solidFill>
              </a:rPr>
              <a:t>torpedoes; </a:t>
            </a:r>
            <a:r>
              <a:rPr lang="en-US" sz="1600" b="1" i="1" dirty="0" smtClean="0">
                <a:solidFill>
                  <a:schemeClr val="tx1"/>
                </a:solidFill>
              </a:rPr>
              <a:t>kite</a:t>
            </a:r>
            <a:r>
              <a:rPr lang="en-US" sz="1600" b="1" dirty="0">
                <a:solidFill>
                  <a:schemeClr val="tx1"/>
                </a:solidFill>
              </a:rPr>
              <a:t>:</a:t>
            </a:r>
            <a:r>
              <a:rPr lang="en-US" sz="1600" dirty="0">
                <a:solidFill>
                  <a:schemeClr val="tx1"/>
                </a:solidFill>
              </a:rPr>
              <a:t> airplane; </a:t>
            </a:r>
            <a:r>
              <a:rPr lang="en-US" sz="1600" b="1" i="1" dirty="0" smtClean="0">
                <a:solidFill>
                  <a:schemeClr val="tx1"/>
                </a:solidFill>
              </a:rPr>
              <a:t>skin</a:t>
            </a:r>
            <a:r>
              <a:rPr lang="en-US" sz="1600" dirty="0">
                <a:solidFill>
                  <a:schemeClr val="tx1"/>
                </a:solidFill>
              </a:rPr>
              <a:t>: a reprimand, oral or written, for a violation of Army rules. Presumably from ‘skin ‘</a:t>
            </a:r>
            <a:r>
              <a:rPr lang="en-US" sz="1600" dirty="0" err="1" smtClean="0">
                <a:solidFill>
                  <a:schemeClr val="tx1"/>
                </a:solidFill>
              </a:rPr>
              <a:t>im</a:t>
            </a:r>
            <a:r>
              <a:rPr lang="en-US" sz="1600" dirty="0" smtClean="0">
                <a:solidFill>
                  <a:schemeClr val="tx1"/>
                </a:solidFill>
              </a:rPr>
              <a:t> </a:t>
            </a:r>
            <a:r>
              <a:rPr lang="en-US" sz="1600" dirty="0">
                <a:solidFill>
                  <a:schemeClr val="tx1"/>
                </a:solidFill>
              </a:rPr>
              <a:t>alive’; </a:t>
            </a:r>
            <a:r>
              <a:rPr lang="en-US" sz="1600" b="1" i="1" dirty="0" smtClean="0">
                <a:solidFill>
                  <a:schemeClr val="tx1"/>
                </a:solidFill>
              </a:rPr>
              <a:t>prang</a:t>
            </a:r>
            <a:r>
              <a:rPr lang="en-US" sz="1600" dirty="0" smtClean="0">
                <a:solidFill>
                  <a:schemeClr val="tx1"/>
                </a:solidFill>
              </a:rPr>
              <a:t> </a:t>
            </a:r>
            <a:r>
              <a:rPr lang="en-US" sz="1600" dirty="0">
                <a:solidFill>
                  <a:schemeClr val="tx1"/>
                </a:solidFill>
              </a:rPr>
              <a:t>v.: to smash or bomb a </a:t>
            </a:r>
            <a:r>
              <a:rPr lang="en-US" sz="1600" dirty="0" smtClean="0">
                <a:solidFill>
                  <a:schemeClr val="tx1"/>
                </a:solidFill>
              </a:rPr>
              <a:t>target</a:t>
            </a:r>
          </a:p>
          <a:p>
            <a:pPr marL="0" indent="0">
              <a:lnSpc>
                <a:spcPct val="100000"/>
              </a:lnSpc>
              <a:spcBef>
                <a:spcPts val="0"/>
              </a:spcBef>
              <a:buNone/>
            </a:pPr>
            <a:r>
              <a:rPr lang="en-US" altLang="en-US" dirty="0">
                <a:solidFill>
                  <a:schemeClr val="tx1"/>
                </a:solidFill>
                <a:ea typeface="Times New Roman" panose="02020603050405020304" pitchFamily="18" charset="0"/>
              </a:rPr>
              <a:t>from</a:t>
            </a:r>
            <a:r>
              <a:rPr lang="en-US" altLang="en-US" b="1" dirty="0">
                <a:solidFill>
                  <a:schemeClr val="tx1"/>
                </a:solidFill>
                <a:ea typeface="Times New Roman" panose="02020603050405020304" pitchFamily="18" charset="0"/>
              </a:rPr>
              <a:t> </a:t>
            </a:r>
            <a:r>
              <a:rPr lang="en-US" altLang="en-US" b="1" u="sng" dirty="0">
                <a:solidFill>
                  <a:schemeClr val="tx1"/>
                </a:solidFill>
                <a:ea typeface="Times New Roman" panose="02020603050405020304" pitchFamily="18" charset="0"/>
              </a:rPr>
              <a:t>operations in Iraq and </a:t>
            </a:r>
            <a:r>
              <a:rPr lang="en-US" altLang="en-US" b="1" u="sng" dirty="0" smtClean="0">
                <a:solidFill>
                  <a:schemeClr val="tx1"/>
                </a:solidFill>
                <a:ea typeface="Times New Roman" panose="02020603050405020304" pitchFamily="18" charset="0"/>
              </a:rPr>
              <a:t>Afghanistan</a:t>
            </a:r>
            <a:r>
              <a:rPr lang="en-US" altLang="en-US" b="1" u="sng" dirty="0" smtClean="0">
                <a:solidFill>
                  <a:schemeClr val="tx1"/>
                </a:solidFill>
              </a:rPr>
              <a:t> </a:t>
            </a:r>
            <a:endParaRPr lang="en-US" altLang="en-US" b="1" u="sng" dirty="0">
              <a:solidFill>
                <a:schemeClr val="tx1"/>
              </a:solidFill>
            </a:endParaRPr>
          </a:p>
          <a:p>
            <a:pPr marL="0">
              <a:lnSpc>
                <a:spcPct val="100000"/>
              </a:lnSpc>
              <a:spcBef>
                <a:spcPts val="0"/>
              </a:spcBef>
            </a:pPr>
            <a:r>
              <a:rPr lang="en-US" altLang="en-US" sz="1600" b="1" i="1" dirty="0">
                <a:solidFill>
                  <a:schemeClr val="tx1"/>
                </a:solidFill>
                <a:ea typeface="Times New Roman" panose="02020603050405020304" pitchFamily="18" charset="0"/>
              </a:rPr>
              <a:t>moon dust</a:t>
            </a:r>
            <a:r>
              <a:rPr lang="en-US" altLang="en-US" sz="1600" b="1" dirty="0">
                <a:solidFill>
                  <a:schemeClr val="tx1"/>
                </a:solidFill>
                <a:ea typeface="Times New Roman" panose="02020603050405020304" pitchFamily="18" charset="0"/>
              </a:rPr>
              <a:t>: </a:t>
            </a:r>
            <a:r>
              <a:rPr lang="en-US" altLang="en-US" sz="1600" dirty="0">
                <a:solidFill>
                  <a:schemeClr val="tx1"/>
                </a:solidFill>
                <a:ea typeface="Times New Roman" panose="02020603050405020304" pitchFamily="18" charset="0"/>
              </a:rPr>
              <a:t>the powdery dust that covers everything in southern Afghanistan and much of Iraq;</a:t>
            </a:r>
            <a:r>
              <a:rPr lang="en-US" altLang="en-US" sz="1600" dirty="0">
                <a:solidFill>
                  <a:schemeClr val="tx1"/>
                </a:solidFill>
              </a:rPr>
              <a:t> </a:t>
            </a:r>
            <a:endParaRPr lang="en-US" altLang="en-US" sz="1600" dirty="0" smtClean="0">
              <a:solidFill>
                <a:schemeClr val="tx1"/>
              </a:solidFill>
            </a:endParaRPr>
          </a:p>
          <a:p>
            <a:pPr marL="0">
              <a:lnSpc>
                <a:spcPct val="100000"/>
              </a:lnSpc>
              <a:spcBef>
                <a:spcPts val="0"/>
              </a:spcBef>
            </a:pPr>
            <a:r>
              <a:rPr lang="en-US" altLang="en-US" sz="1600" b="1" i="1" dirty="0" smtClean="0">
                <a:solidFill>
                  <a:schemeClr val="tx1"/>
                </a:solidFill>
                <a:ea typeface="Times New Roman" panose="02020603050405020304" pitchFamily="18" charset="0"/>
              </a:rPr>
              <a:t>sandbox</a:t>
            </a:r>
            <a:r>
              <a:rPr lang="en-US" altLang="en-US" sz="1600" b="1" dirty="0">
                <a:solidFill>
                  <a:schemeClr val="tx1"/>
                </a:solidFill>
                <a:ea typeface="Times New Roman" panose="02020603050405020304" pitchFamily="18" charset="0"/>
              </a:rPr>
              <a:t>:</a:t>
            </a:r>
            <a:r>
              <a:rPr lang="en-US" altLang="en-US" sz="1600" dirty="0">
                <a:solidFill>
                  <a:schemeClr val="tx1"/>
                </a:solidFill>
                <a:ea typeface="Times New Roman" panose="02020603050405020304" pitchFamily="18" charset="0"/>
              </a:rPr>
              <a:t> usually refers to Iraq, sometimes Kuwait; </a:t>
            </a:r>
            <a:endParaRPr lang="en-US" altLang="en-US" sz="1600" dirty="0" smtClean="0">
              <a:solidFill>
                <a:schemeClr val="tx1"/>
              </a:solidFill>
              <a:ea typeface="Times New Roman" panose="02020603050405020304" pitchFamily="18" charset="0"/>
            </a:endParaRPr>
          </a:p>
          <a:p>
            <a:pPr marL="0">
              <a:lnSpc>
                <a:spcPct val="100000"/>
              </a:lnSpc>
              <a:spcBef>
                <a:spcPts val="0"/>
              </a:spcBef>
            </a:pPr>
            <a:r>
              <a:rPr lang="en-US" sz="1600" b="1" i="1" dirty="0" smtClean="0">
                <a:solidFill>
                  <a:schemeClr val="tx1"/>
                </a:solidFill>
              </a:rPr>
              <a:t>T-Man </a:t>
            </a:r>
            <a:r>
              <a:rPr lang="en-US" sz="1600" dirty="0">
                <a:solidFill>
                  <a:schemeClr val="tx1"/>
                </a:solidFill>
              </a:rPr>
              <a:t>(American), </a:t>
            </a:r>
            <a:r>
              <a:rPr lang="en-US" sz="1600" i="1" dirty="0">
                <a:solidFill>
                  <a:schemeClr val="tx1"/>
                </a:solidFill>
              </a:rPr>
              <a:t>Terry </a:t>
            </a:r>
            <a:r>
              <a:rPr lang="en-US" sz="1600" dirty="0">
                <a:solidFill>
                  <a:schemeClr val="tx1"/>
                </a:solidFill>
              </a:rPr>
              <a:t>(British)</a:t>
            </a:r>
            <a:r>
              <a:rPr lang="en-US" sz="1600" b="1" dirty="0">
                <a:solidFill>
                  <a:schemeClr val="tx1"/>
                </a:solidFill>
              </a:rPr>
              <a:t>:</a:t>
            </a:r>
            <a:r>
              <a:rPr lang="en-US" sz="1600" dirty="0">
                <a:solidFill>
                  <a:schemeClr val="tx1"/>
                </a:solidFill>
              </a:rPr>
              <a:t> Taliban; </a:t>
            </a:r>
            <a:endParaRPr lang="en-US" sz="1600" dirty="0" smtClean="0">
              <a:solidFill>
                <a:schemeClr val="tx1"/>
              </a:solidFill>
            </a:endParaRPr>
          </a:p>
          <a:p>
            <a:pPr marL="0">
              <a:lnSpc>
                <a:spcPct val="100000"/>
              </a:lnSpc>
              <a:spcBef>
                <a:spcPts val="0"/>
              </a:spcBef>
            </a:pPr>
            <a:r>
              <a:rPr lang="en-US" sz="1600" b="1" i="1" dirty="0" smtClean="0">
                <a:solidFill>
                  <a:schemeClr val="tx1"/>
                </a:solidFill>
              </a:rPr>
              <a:t>speedball</a:t>
            </a:r>
            <a:r>
              <a:rPr lang="en-US" sz="1600" b="1" dirty="0">
                <a:solidFill>
                  <a:schemeClr val="tx1"/>
                </a:solidFill>
              </a:rPr>
              <a:t>:</a:t>
            </a:r>
            <a:r>
              <a:rPr lang="en-US" sz="1600" dirty="0">
                <a:solidFill>
                  <a:schemeClr val="tx1"/>
                </a:solidFill>
              </a:rPr>
              <a:t> a body bag filled with supplies, usually ammunition and bottled water, dropped from a plane or helicopter to resupply soldiers far afield or in need</a:t>
            </a:r>
          </a:p>
          <a:p>
            <a:pPr marL="0">
              <a:lnSpc>
                <a:spcPct val="100000"/>
              </a:lnSpc>
              <a:spcBef>
                <a:spcPts val="0"/>
              </a:spcBef>
            </a:pPr>
            <a:endParaRPr lang="en-US" altLang="en-US" sz="2800" dirty="0">
              <a:solidFill>
                <a:schemeClr val="tx1"/>
              </a:solidFill>
              <a:latin typeface="Arial" panose="020B0604020202020204" pitchFamily="34" charset="0"/>
            </a:endParaRPr>
          </a:p>
          <a:p>
            <a:pPr marL="0">
              <a:lnSpc>
                <a:spcPct val="100000"/>
              </a:lnSpc>
              <a:spcBef>
                <a:spcPts val="0"/>
              </a:spcBef>
            </a:pPr>
            <a:endParaRPr lang="en-US" altLang="en-US" dirty="0">
              <a:solidFill>
                <a:schemeClr val="tx1"/>
              </a:solidFill>
            </a:endParaRPr>
          </a:p>
          <a:p>
            <a:pPr marL="0">
              <a:lnSpc>
                <a:spcPct val="100000"/>
              </a:lnSpc>
              <a:spcBef>
                <a:spcPts val="0"/>
              </a:spcBef>
            </a:pPr>
            <a:endParaRPr lang="en-US" dirty="0">
              <a:solidFill>
                <a:srgbClr val="FF0000"/>
              </a:solidFill>
            </a:endParaRPr>
          </a:p>
        </p:txBody>
      </p:sp>
      <p:sp>
        <p:nvSpPr>
          <p:cNvPr id="6" name="Slide Number Placeholder 5"/>
          <p:cNvSpPr>
            <a:spLocks noGrp="1"/>
          </p:cNvSpPr>
          <p:nvPr>
            <p:ph type="sldNum" sz="quarter" idx="4294967295"/>
          </p:nvPr>
        </p:nvSpPr>
        <p:spPr>
          <a:xfrm>
            <a:off x="11595100" y="6678613"/>
            <a:ext cx="596900" cy="142875"/>
          </a:xfrm>
        </p:spPr>
        <p:txBody>
          <a:bodyPr/>
          <a:lstStyle/>
          <a:p>
            <a:fld id="{058DB212-BFA2-403F-85EF-DFD3FF6D973A}" type="slidenum">
              <a:rPr lang="en-US" noProof="0" smtClean="0"/>
              <a:pPr/>
              <a:t>7</a:t>
            </a:fld>
            <a:endParaRPr lang="en-US" noProof="0"/>
          </a:p>
        </p:txBody>
      </p:sp>
      <p:sp>
        <p:nvSpPr>
          <p:cNvPr id="15" name="Rectangle 10"/>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032780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M</a:t>
            </a:r>
            <a:r>
              <a:rPr lang="en-US" dirty="0" smtClean="0">
                <a:solidFill>
                  <a:schemeClr val="tx1"/>
                </a:solidFill>
              </a:rPr>
              <a:t>ilitary </a:t>
            </a:r>
            <a:r>
              <a:rPr lang="en-US" dirty="0">
                <a:solidFill>
                  <a:schemeClr val="tx1"/>
                </a:solidFill>
              </a:rPr>
              <a:t>words </a:t>
            </a:r>
            <a:r>
              <a:rPr lang="en-US" dirty="0" smtClean="0">
                <a:solidFill>
                  <a:schemeClr val="tx1"/>
                </a:solidFill>
              </a:rPr>
              <a:t>based </a:t>
            </a:r>
            <a:r>
              <a:rPr lang="en-US" dirty="0">
                <a:solidFill>
                  <a:schemeClr val="tx1"/>
                </a:solidFill>
              </a:rPr>
              <a:t>on </a:t>
            </a:r>
            <a:r>
              <a:rPr lang="en-US" b="1" u="sng" dirty="0">
                <a:solidFill>
                  <a:schemeClr val="tx1"/>
                </a:solidFill>
              </a:rPr>
              <a:t>metaphors</a:t>
            </a:r>
            <a:endParaRPr lang="en-US" dirty="0">
              <a:solidFill>
                <a:schemeClr val="tx1"/>
              </a:solidFill>
            </a:endParaRPr>
          </a:p>
        </p:txBody>
      </p:sp>
      <p:sp>
        <p:nvSpPr>
          <p:cNvPr id="3" name="Text Placeholder 2"/>
          <p:cNvSpPr>
            <a:spLocks noGrp="1"/>
          </p:cNvSpPr>
          <p:nvPr>
            <p:ph type="body" sz="quarter" idx="12"/>
          </p:nvPr>
        </p:nvSpPr>
        <p:spPr>
          <a:xfrm>
            <a:off x="360363" y="900000"/>
            <a:ext cx="11471275" cy="358349"/>
          </a:xfrm>
        </p:spPr>
        <p:txBody>
          <a:bodyPr/>
          <a:lstStyle/>
          <a:p>
            <a:endParaRPr lang="en-US" dirty="0"/>
          </a:p>
        </p:txBody>
      </p:sp>
      <p:sp>
        <p:nvSpPr>
          <p:cNvPr id="4" name="Content Placeholder 3"/>
          <p:cNvSpPr>
            <a:spLocks noGrp="1"/>
          </p:cNvSpPr>
          <p:nvPr>
            <p:ph idx="1"/>
          </p:nvPr>
        </p:nvSpPr>
        <p:spPr>
          <a:xfrm>
            <a:off x="360000" y="1359017"/>
            <a:ext cx="11473200" cy="5106177"/>
          </a:xfrm>
        </p:spPr>
        <p:txBody>
          <a:bodyPr/>
          <a:lstStyle/>
          <a:p>
            <a:pPr>
              <a:lnSpc>
                <a:spcPct val="100000"/>
              </a:lnSpc>
              <a:spcBef>
                <a:spcPts val="0"/>
              </a:spcBef>
            </a:pPr>
            <a:r>
              <a:rPr lang="en-US" sz="1900" b="1" u="sng" dirty="0">
                <a:solidFill>
                  <a:schemeClr val="tx1"/>
                </a:solidFill>
              </a:rPr>
              <a:t>from WW I</a:t>
            </a:r>
            <a:r>
              <a:rPr lang="en-US" sz="1900" dirty="0">
                <a:solidFill>
                  <a:schemeClr val="tx1"/>
                </a:solidFill>
              </a:rPr>
              <a:t>:</a:t>
            </a:r>
            <a:r>
              <a:rPr lang="en-US" sz="1900" i="1" dirty="0">
                <a:solidFill>
                  <a:schemeClr val="tx1"/>
                </a:solidFill>
              </a:rPr>
              <a:t> </a:t>
            </a:r>
            <a:endParaRPr lang="en-US" sz="1900" i="1" dirty="0" smtClean="0">
              <a:solidFill>
                <a:schemeClr val="tx1"/>
              </a:solidFill>
            </a:endParaRPr>
          </a:p>
          <a:p>
            <a:pPr marL="0" indent="0">
              <a:lnSpc>
                <a:spcPct val="100000"/>
              </a:lnSpc>
              <a:spcBef>
                <a:spcPts val="0"/>
              </a:spcBef>
              <a:buNone/>
            </a:pPr>
            <a:r>
              <a:rPr lang="en-US" sz="1900" i="1" dirty="0" smtClean="0">
                <a:solidFill>
                  <a:schemeClr val="tx1"/>
                </a:solidFill>
              </a:rPr>
              <a:t>hush-hush</a:t>
            </a:r>
            <a:r>
              <a:rPr lang="en-US" sz="1900" i="1" dirty="0">
                <a:solidFill>
                  <a:schemeClr val="tx1"/>
                </a:solidFill>
              </a:rPr>
              <a:t>: </a:t>
            </a:r>
            <a:r>
              <a:rPr lang="en-US" sz="1900" dirty="0">
                <a:solidFill>
                  <a:schemeClr val="tx1"/>
                </a:solidFill>
              </a:rPr>
              <a:t>used to describe top-secret operations; </a:t>
            </a:r>
            <a:r>
              <a:rPr lang="en-US" sz="1900" i="1" dirty="0">
                <a:solidFill>
                  <a:schemeClr val="tx1"/>
                </a:solidFill>
              </a:rPr>
              <a:t>trench mouth:</a:t>
            </a:r>
            <a:r>
              <a:rPr lang="en-US" sz="1900" dirty="0">
                <a:solidFill>
                  <a:schemeClr val="tx1"/>
                </a:solidFill>
              </a:rPr>
              <a:t> formerly </a:t>
            </a:r>
            <a:r>
              <a:rPr lang="en-US" sz="1900" dirty="0" err="1" smtClean="0">
                <a:solidFill>
                  <a:schemeClr val="tx1"/>
                </a:solidFill>
              </a:rPr>
              <a:t>Vincen’s</a:t>
            </a:r>
            <a:r>
              <a:rPr lang="en-US" sz="1900" dirty="0" smtClean="0">
                <a:solidFill>
                  <a:schemeClr val="tx1"/>
                </a:solidFill>
              </a:rPr>
              <a:t> </a:t>
            </a:r>
            <a:r>
              <a:rPr lang="en-US" sz="1900" dirty="0">
                <a:solidFill>
                  <a:schemeClr val="tx1"/>
                </a:solidFill>
              </a:rPr>
              <a:t>Infection, </a:t>
            </a:r>
            <a:r>
              <a:rPr lang="en-US" sz="1900" dirty="0" err="1">
                <a:solidFill>
                  <a:schemeClr val="tx1"/>
                </a:solidFill>
              </a:rPr>
              <a:t>characterised</a:t>
            </a:r>
            <a:r>
              <a:rPr lang="en-US" sz="1900" dirty="0">
                <a:solidFill>
                  <a:schemeClr val="tx1"/>
                </a:solidFill>
              </a:rPr>
              <a:t> by painful, </a:t>
            </a:r>
            <a:r>
              <a:rPr lang="en-US" sz="1900" dirty="0" smtClean="0">
                <a:solidFill>
                  <a:schemeClr val="tx1"/>
                </a:solidFill>
              </a:rPr>
              <a:t>bleeding </a:t>
            </a:r>
            <a:r>
              <a:rPr lang="en-US" sz="1900" dirty="0">
                <a:solidFill>
                  <a:schemeClr val="tx1"/>
                </a:solidFill>
              </a:rPr>
              <a:t>gums and bad breath; </a:t>
            </a:r>
            <a:r>
              <a:rPr lang="en-US" sz="1900" i="1" dirty="0">
                <a:solidFill>
                  <a:schemeClr val="tx1"/>
                </a:solidFill>
              </a:rPr>
              <a:t>fatal pill</a:t>
            </a:r>
            <a:r>
              <a:rPr lang="en-US" sz="1900" dirty="0">
                <a:solidFill>
                  <a:schemeClr val="tx1"/>
                </a:solidFill>
              </a:rPr>
              <a:t>: a </a:t>
            </a:r>
            <a:r>
              <a:rPr lang="en-US" sz="1900" dirty="0" smtClean="0">
                <a:solidFill>
                  <a:schemeClr val="tx1"/>
                </a:solidFill>
              </a:rPr>
              <a:t>cannonball</a:t>
            </a:r>
          </a:p>
          <a:p>
            <a:pPr>
              <a:lnSpc>
                <a:spcPct val="100000"/>
              </a:lnSpc>
              <a:spcBef>
                <a:spcPts val="0"/>
              </a:spcBef>
            </a:pPr>
            <a:r>
              <a:rPr lang="en-US" sz="1900" b="1" u="sng" dirty="0">
                <a:solidFill>
                  <a:schemeClr val="tx1"/>
                </a:solidFill>
              </a:rPr>
              <a:t>from WW II</a:t>
            </a:r>
            <a:r>
              <a:rPr lang="en-US" sz="1900" dirty="0">
                <a:solidFill>
                  <a:schemeClr val="tx1"/>
                </a:solidFill>
              </a:rPr>
              <a:t>:</a:t>
            </a:r>
            <a:r>
              <a:rPr lang="en-US" sz="1900" b="1" i="1" dirty="0">
                <a:solidFill>
                  <a:schemeClr val="tx1"/>
                </a:solidFill>
              </a:rPr>
              <a:t> </a:t>
            </a:r>
            <a:endParaRPr lang="en-US" sz="1900" b="1" i="1" dirty="0" smtClean="0">
              <a:solidFill>
                <a:schemeClr val="tx1"/>
              </a:solidFill>
            </a:endParaRPr>
          </a:p>
          <a:p>
            <a:pPr marL="0" indent="0">
              <a:lnSpc>
                <a:spcPct val="100000"/>
              </a:lnSpc>
              <a:spcBef>
                <a:spcPts val="0"/>
              </a:spcBef>
              <a:buNone/>
            </a:pPr>
            <a:r>
              <a:rPr lang="en-US" sz="1900" i="1" dirty="0" smtClean="0">
                <a:solidFill>
                  <a:schemeClr val="tx1"/>
                </a:solidFill>
              </a:rPr>
              <a:t>behavior report</a:t>
            </a:r>
            <a:r>
              <a:rPr lang="en-US" sz="1900" dirty="0">
                <a:solidFill>
                  <a:schemeClr val="tx1"/>
                </a:solidFill>
              </a:rPr>
              <a:t>: a letter to a girl;</a:t>
            </a:r>
            <a:r>
              <a:rPr lang="en-US" sz="1900" b="1" dirty="0">
                <a:solidFill>
                  <a:schemeClr val="tx1"/>
                </a:solidFill>
              </a:rPr>
              <a:t> </a:t>
            </a:r>
            <a:r>
              <a:rPr lang="en-US" sz="1900" i="1" dirty="0">
                <a:solidFill>
                  <a:schemeClr val="tx1"/>
                </a:solidFill>
              </a:rPr>
              <a:t>French leave</a:t>
            </a:r>
            <a:r>
              <a:rPr lang="en-US" sz="1900" dirty="0">
                <a:solidFill>
                  <a:schemeClr val="tx1"/>
                </a:solidFill>
              </a:rPr>
              <a:t>: absent without leave/ </a:t>
            </a:r>
            <a:r>
              <a:rPr lang="en-US" sz="1900" dirty="0" smtClean="0">
                <a:solidFill>
                  <a:schemeClr val="tx1"/>
                </a:solidFill>
              </a:rPr>
              <a:t>AWOL</a:t>
            </a:r>
          </a:p>
          <a:p>
            <a:pPr>
              <a:lnSpc>
                <a:spcPct val="100000"/>
              </a:lnSpc>
              <a:spcBef>
                <a:spcPts val="0"/>
              </a:spcBef>
            </a:pPr>
            <a:r>
              <a:rPr lang="en-US" sz="1900" b="1" u="sng" dirty="0" smtClean="0">
                <a:solidFill>
                  <a:schemeClr val="tx1"/>
                </a:solidFill>
              </a:rPr>
              <a:t>from </a:t>
            </a:r>
            <a:r>
              <a:rPr lang="en-US" sz="1900" b="1" u="sng" dirty="0">
                <a:solidFill>
                  <a:schemeClr val="tx1"/>
                </a:solidFill>
              </a:rPr>
              <a:t>Vietnam war</a:t>
            </a:r>
            <a:r>
              <a:rPr lang="en-US" sz="1900" dirty="0">
                <a:solidFill>
                  <a:schemeClr val="tx1"/>
                </a:solidFill>
              </a:rPr>
              <a:t>: </a:t>
            </a:r>
            <a:endParaRPr lang="en-US" sz="1900" dirty="0" smtClean="0">
              <a:solidFill>
                <a:schemeClr val="tx1"/>
              </a:solidFill>
            </a:endParaRPr>
          </a:p>
          <a:p>
            <a:pPr marL="0" indent="0">
              <a:lnSpc>
                <a:spcPct val="100000"/>
              </a:lnSpc>
              <a:spcBef>
                <a:spcPts val="0"/>
              </a:spcBef>
              <a:buNone/>
            </a:pPr>
            <a:r>
              <a:rPr lang="en-US" sz="1900" i="1" dirty="0" smtClean="0">
                <a:solidFill>
                  <a:schemeClr val="tx1"/>
                </a:solidFill>
              </a:rPr>
              <a:t>co </a:t>
            </a:r>
            <a:r>
              <a:rPr lang="en-US" sz="1900" i="1" dirty="0">
                <a:solidFill>
                  <a:schemeClr val="tx1"/>
                </a:solidFill>
              </a:rPr>
              <a:t>van</a:t>
            </a:r>
            <a:r>
              <a:rPr lang="en-US" sz="1900" dirty="0">
                <a:solidFill>
                  <a:schemeClr val="tx1"/>
                </a:solidFill>
              </a:rPr>
              <a:t> advisor, an American assigned to Vietnamese military units or to political division within the country to help and train Vietnamese military and civilian officials; </a:t>
            </a:r>
            <a:r>
              <a:rPr lang="en-US" sz="1900" i="1" dirty="0">
                <a:solidFill>
                  <a:schemeClr val="tx1"/>
                </a:solidFill>
              </a:rPr>
              <a:t>grunt</a:t>
            </a:r>
            <a:r>
              <a:rPr lang="en-US" sz="1900" dirty="0">
                <a:solidFill>
                  <a:schemeClr val="tx1"/>
                </a:solidFill>
              </a:rPr>
              <a:t>: infantryman, originally slang for a Marine fighting in Vietnam but later applied to any solder fighting there; </a:t>
            </a:r>
            <a:r>
              <a:rPr lang="en-US" sz="1900" i="1" dirty="0">
                <a:solidFill>
                  <a:schemeClr val="tx1"/>
                </a:solidFill>
              </a:rPr>
              <a:t>Iron Triangle:</a:t>
            </a:r>
            <a:r>
              <a:rPr lang="en-US" sz="1900" dirty="0">
                <a:solidFill>
                  <a:schemeClr val="tx1"/>
                </a:solidFill>
              </a:rPr>
              <a:t> Viet Cong dominated area </a:t>
            </a:r>
            <a:endParaRPr lang="en-US" sz="1900" dirty="0" smtClean="0">
              <a:solidFill>
                <a:schemeClr val="tx1"/>
              </a:solidFill>
            </a:endParaRPr>
          </a:p>
          <a:p>
            <a:pPr>
              <a:lnSpc>
                <a:spcPct val="100000"/>
              </a:lnSpc>
              <a:spcBef>
                <a:spcPts val="0"/>
              </a:spcBef>
            </a:pPr>
            <a:r>
              <a:rPr lang="en-US" sz="1900" b="1" u="sng" dirty="0" smtClean="0">
                <a:solidFill>
                  <a:schemeClr val="tx1"/>
                </a:solidFill>
              </a:rPr>
              <a:t>from 2001</a:t>
            </a:r>
            <a:r>
              <a:rPr lang="en-US" sz="1900" dirty="0" smtClean="0">
                <a:solidFill>
                  <a:schemeClr val="tx1"/>
                </a:solidFill>
              </a:rPr>
              <a:t>: </a:t>
            </a:r>
          </a:p>
          <a:p>
            <a:pPr marL="0" indent="0">
              <a:lnSpc>
                <a:spcPct val="100000"/>
              </a:lnSpc>
              <a:spcBef>
                <a:spcPts val="0"/>
              </a:spcBef>
              <a:buNone/>
            </a:pPr>
            <a:r>
              <a:rPr lang="en-US" altLang="en-US" sz="1900" i="1" dirty="0" smtClean="0">
                <a:solidFill>
                  <a:schemeClr val="tx1"/>
                </a:solidFill>
                <a:ea typeface="Times New Roman" panose="02020603050405020304" pitchFamily="18" charset="0"/>
              </a:rPr>
              <a:t>ground </a:t>
            </a:r>
            <a:r>
              <a:rPr lang="en-US" altLang="en-US" sz="1900" i="1" dirty="0">
                <a:solidFill>
                  <a:schemeClr val="tx1"/>
                </a:solidFill>
                <a:ea typeface="Times New Roman" panose="02020603050405020304" pitchFamily="18" charset="0"/>
              </a:rPr>
              <a:t>zero</a:t>
            </a:r>
            <a:r>
              <a:rPr lang="en-US" altLang="en-US" sz="1900" dirty="0">
                <a:solidFill>
                  <a:schemeClr val="tx1"/>
                </a:solidFill>
                <a:ea typeface="Times New Roman" panose="02020603050405020304" pitchFamily="18" charset="0"/>
              </a:rPr>
              <a:t>: the </a:t>
            </a:r>
            <a:r>
              <a:rPr lang="en-US" altLang="en-US" sz="1900" dirty="0" smtClean="0">
                <a:solidFill>
                  <a:schemeClr val="tx1"/>
                </a:solidFill>
                <a:ea typeface="Times New Roman" panose="02020603050405020304" pitchFamily="18" charset="0"/>
              </a:rPr>
              <a:t>wreckage </a:t>
            </a:r>
            <a:r>
              <a:rPr lang="en-US" altLang="en-US" sz="1900" dirty="0">
                <a:solidFill>
                  <a:schemeClr val="tx1"/>
                </a:solidFill>
                <a:ea typeface="Times New Roman" panose="02020603050405020304" pitchFamily="18" charset="0"/>
              </a:rPr>
              <a:t>of the World Trade Center and the site of any disaster. The official pre-9/11 Army </a:t>
            </a:r>
            <a:r>
              <a:rPr lang="en-US" altLang="en-US" sz="1900" dirty="0" smtClean="0">
                <a:solidFill>
                  <a:schemeClr val="tx1"/>
                </a:solidFill>
                <a:ea typeface="Times New Roman" panose="02020603050405020304" pitchFamily="18" charset="0"/>
              </a:rPr>
              <a:t>definition was: </a:t>
            </a:r>
            <a:r>
              <a:rPr lang="en-US" sz="1900" dirty="0">
                <a:solidFill>
                  <a:schemeClr val="tx1"/>
                </a:solidFill>
              </a:rPr>
              <a:t>“The central point of a nuclear detonation (or other large blast</a:t>
            </a:r>
            <a:r>
              <a:rPr lang="en-US" sz="1900" dirty="0" smtClean="0">
                <a:solidFill>
                  <a:schemeClr val="tx1"/>
                </a:solidFill>
              </a:rPr>
              <a:t>)</a:t>
            </a:r>
            <a:r>
              <a:rPr lang="en-US" altLang="en-US" sz="1900" dirty="0" smtClean="0">
                <a:solidFill>
                  <a:schemeClr val="tx1"/>
                </a:solidFill>
              </a:rPr>
              <a:t>; </a:t>
            </a:r>
            <a:r>
              <a:rPr lang="bg-BG" altLang="en-US" sz="1900" i="1" dirty="0" err="1" smtClean="0">
                <a:solidFill>
                  <a:schemeClr val="tx1"/>
                </a:solidFill>
                <a:ea typeface="Times New Roman" panose="02020603050405020304" pitchFamily="18" charset="0"/>
                <a:cs typeface="Times New Roman" panose="02020603050405020304" pitchFamily="18" charset="0"/>
              </a:rPr>
              <a:t>fog</a:t>
            </a:r>
            <a:r>
              <a:rPr lang="bg-BG" altLang="en-US" sz="1900" i="1" dirty="0" smtClean="0">
                <a:solidFill>
                  <a:schemeClr val="tx1"/>
                </a:solidFill>
                <a:ea typeface="Times New Roman" panose="02020603050405020304" pitchFamily="18" charset="0"/>
                <a:cs typeface="Times New Roman" panose="02020603050405020304" pitchFamily="18" charset="0"/>
              </a:rPr>
              <a:t> </a:t>
            </a:r>
            <a:r>
              <a:rPr lang="bg-BG" altLang="en-US" sz="1900" i="1" dirty="0" err="1">
                <a:solidFill>
                  <a:schemeClr val="tx1"/>
                </a:solidFill>
                <a:ea typeface="Times New Roman" panose="02020603050405020304" pitchFamily="18" charset="0"/>
                <a:cs typeface="Times New Roman" panose="02020603050405020304" pitchFamily="18" charset="0"/>
              </a:rPr>
              <a:t>of</a:t>
            </a:r>
            <a:r>
              <a:rPr lang="bg-BG" altLang="en-US" sz="1900" i="1" dirty="0">
                <a:solidFill>
                  <a:schemeClr val="tx1"/>
                </a:solidFill>
                <a:ea typeface="Times New Roman" panose="02020603050405020304" pitchFamily="18" charset="0"/>
                <a:cs typeface="Times New Roman" panose="02020603050405020304" pitchFamily="18" charset="0"/>
              </a:rPr>
              <a:t> </a:t>
            </a:r>
            <a:r>
              <a:rPr lang="bg-BG" altLang="en-US" sz="1900" i="1" dirty="0" err="1">
                <a:solidFill>
                  <a:schemeClr val="tx1"/>
                </a:solidFill>
                <a:ea typeface="Times New Roman" panose="02020603050405020304" pitchFamily="18" charset="0"/>
                <a:cs typeface="Times New Roman" panose="02020603050405020304" pitchFamily="18" charset="0"/>
              </a:rPr>
              <a:t>war</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the</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ages-old</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condition</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of</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combat</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confusion</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that</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modern</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digital</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military</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technology</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is</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aimed</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a:solidFill>
                  <a:schemeClr val="tx1"/>
                </a:solidFill>
                <a:ea typeface="Times New Roman" panose="02020603050405020304" pitchFamily="18" charset="0"/>
                <a:cs typeface="Times New Roman" panose="02020603050405020304" pitchFamily="18" charset="0"/>
              </a:rPr>
              <a:t>at</a:t>
            </a:r>
            <a:r>
              <a:rPr lang="bg-BG" altLang="en-US" sz="1900" dirty="0">
                <a:solidFill>
                  <a:schemeClr val="tx1"/>
                </a:solidFill>
                <a:ea typeface="Times New Roman" panose="02020603050405020304" pitchFamily="18" charset="0"/>
                <a:cs typeface="Times New Roman" panose="02020603050405020304" pitchFamily="18" charset="0"/>
              </a:rPr>
              <a:t> </a:t>
            </a:r>
            <a:r>
              <a:rPr lang="bg-BG" altLang="en-US" sz="1900" dirty="0" err="1" smtClean="0">
                <a:solidFill>
                  <a:schemeClr val="tx1"/>
                </a:solidFill>
                <a:ea typeface="Times New Roman" panose="02020603050405020304" pitchFamily="18" charset="0"/>
                <a:cs typeface="Times New Roman" panose="02020603050405020304" pitchFamily="18" charset="0"/>
              </a:rPr>
              <a:t>lifting</a:t>
            </a:r>
            <a:endParaRPr lang="en-US" altLang="en-US" sz="1900" dirty="0">
              <a:solidFill>
                <a:schemeClr val="tx1"/>
              </a:solidFill>
              <a:ea typeface="Times New Roman" panose="02020603050405020304" pitchFamily="18" charset="0"/>
            </a:endParaRPr>
          </a:p>
          <a:p>
            <a:pPr>
              <a:lnSpc>
                <a:spcPct val="100000"/>
              </a:lnSpc>
              <a:spcBef>
                <a:spcPts val="0"/>
              </a:spcBef>
            </a:pPr>
            <a:r>
              <a:rPr lang="en-US" altLang="en-US" sz="1900" b="1" u="sng" dirty="0">
                <a:solidFill>
                  <a:schemeClr val="tx1"/>
                </a:solidFill>
              </a:rPr>
              <a:t>f</a:t>
            </a:r>
            <a:r>
              <a:rPr lang="en-US" altLang="en-US" sz="1900" b="1" u="sng" dirty="0" smtClean="0">
                <a:solidFill>
                  <a:schemeClr val="tx1"/>
                </a:solidFill>
              </a:rPr>
              <a:t>rom the operation in Afghanistan</a:t>
            </a:r>
            <a:r>
              <a:rPr lang="en-US" altLang="en-US" sz="1900" b="1" dirty="0" smtClean="0">
                <a:solidFill>
                  <a:schemeClr val="tx1"/>
                </a:solidFill>
              </a:rPr>
              <a:t>:</a:t>
            </a:r>
          </a:p>
          <a:p>
            <a:pPr marL="0" indent="0">
              <a:lnSpc>
                <a:spcPct val="100000"/>
              </a:lnSpc>
              <a:spcBef>
                <a:spcPts val="0"/>
              </a:spcBef>
              <a:buNone/>
            </a:pPr>
            <a:r>
              <a:rPr lang="en-US" sz="1900" i="1" dirty="0">
                <a:solidFill>
                  <a:schemeClr val="tx1"/>
                </a:solidFill>
              </a:rPr>
              <a:t>rats: </a:t>
            </a:r>
            <a:r>
              <a:rPr lang="en-US" sz="1900" dirty="0">
                <a:solidFill>
                  <a:schemeClr val="tx1"/>
                </a:solidFill>
              </a:rPr>
              <a:t>rations or a description of unpleasant conditions, such as being wet, cold and hungry; </a:t>
            </a:r>
            <a:r>
              <a:rPr lang="en-US" sz="1900" i="1" dirty="0" err="1">
                <a:solidFill>
                  <a:schemeClr val="tx1"/>
                </a:solidFill>
              </a:rPr>
              <a:t>armourbarma</a:t>
            </a:r>
            <a:r>
              <a:rPr lang="en-US" sz="1900" i="1" dirty="0">
                <a:solidFill>
                  <a:schemeClr val="tx1"/>
                </a:solidFill>
              </a:rPr>
              <a:t>:</a:t>
            </a:r>
            <a:r>
              <a:rPr lang="en-US" sz="1900" dirty="0">
                <a:solidFill>
                  <a:schemeClr val="tx1"/>
                </a:solidFill>
              </a:rPr>
              <a:t> method of checking for </a:t>
            </a:r>
            <a:r>
              <a:rPr lang="en-US" sz="1900" dirty="0" smtClean="0">
                <a:solidFill>
                  <a:schemeClr val="tx1"/>
                </a:solidFill>
              </a:rPr>
              <a:t>IEDs</a:t>
            </a:r>
            <a:r>
              <a:rPr lang="en-US" sz="1900" dirty="0">
                <a:solidFill>
                  <a:schemeClr val="tx1"/>
                </a:solidFill>
              </a:rPr>
              <a:t>; </a:t>
            </a:r>
            <a:r>
              <a:rPr lang="en-US" sz="1900" i="1" dirty="0" err="1" smtClean="0">
                <a:solidFill>
                  <a:schemeClr val="tx1"/>
                </a:solidFill>
              </a:rPr>
              <a:t>jinglytruck</a:t>
            </a:r>
            <a:r>
              <a:rPr lang="en-US" sz="1900" i="1" dirty="0">
                <a:solidFill>
                  <a:schemeClr val="tx1"/>
                </a:solidFill>
              </a:rPr>
              <a:t>:</a:t>
            </a:r>
            <a:r>
              <a:rPr lang="en-US" sz="1900" dirty="0">
                <a:solidFill>
                  <a:schemeClr val="tx1"/>
                </a:solidFill>
              </a:rPr>
              <a:t> a highly decorated Afghan </a:t>
            </a:r>
            <a:r>
              <a:rPr lang="en-US" sz="1900" dirty="0" smtClean="0">
                <a:solidFill>
                  <a:schemeClr val="tx1"/>
                </a:solidFill>
              </a:rPr>
              <a:t>vehicle</a:t>
            </a:r>
          </a:p>
          <a:p>
            <a:pPr marL="0" indent="0">
              <a:lnSpc>
                <a:spcPct val="100000"/>
              </a:lnSpc>
              <a:spcBef>
                <a:spcPts val="0"/>
              </a:spcBef>
              <a:buNone/>
            </a:pPr>
            <a:endParaRPr lang="en-US" altLang="en-US" sz="1600" b="1" dirty="0">
              <a:solidFill>
                <a:schemeClr val="tx1"/>
              </a:solidFill>
            </a:endParaRPr>
          </a:p>
          <a:p>
            <a:endParaRPr lang="en-US" dirty="0">
              <a:solidFill>
                <a:schemeClr val="tx1"/>
              </a:solidFill>
            </a:endParaRPr>
          </a:p>
        </p:txBody>
      </p:sp>
      <p:sp>
        <p:nvSpPr>
          <p:cNvPr id="5" name="Slide Number Placeholder 4"/>
          <p:cNvSpPr>
            <a:spLocks noGrp="1"/>
          </p:cNvSpPr>
          <p:nvPr>
            <p:ph type="sldNum" sz="quarter" idx="14"/>
          </p:nvPr>
        </p:nvSpPr>
        <p:spPr/>
        <p:txBody>
          <a:bodyPr/>
          <a:lstStyle/>
          <a:p>
            <a:fld id="{058DB212-BFA2-403F-85EF-DFD3FF6D973A}" type="slidenum">
              <a:rPr lang="en-US" noProof="0" smtClean="0"/>
              <a:pPr/>
              <a:t>8</a:t>
            </a:fld>
            <a:endParaRPr lang="en-US" noProof="0"/>
          </a:p>
        </p:txBody>
      </p:sp>
    </p:spTree>
    <p:extLst>
      <p:ext uri="{BB962C8B-B14F-4D97-AF65-F5344CB8AC3E}">
        <p14:creationId xmlns:p14="http://schemas.microsoft.com/office/powerpoint/2010/main" val="38505270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7626318" cy="540000"/>
          </a:xfrm>
        </p:spPr>
        <p:txBody>
          <a:bodyPr/>
          <a:lstStyle/>
          <a:p>
            <a:r>
              <a:rPr lang="en-US" sz="2800" b="1" dirty="0" err="1"/>
              <a:t>Specialised</a:t>
            </a:r>
            <a:r>
              <a:rPr lang="en-US" sz="2800" b="1" dirty="0"/>
              <a:t> vocabularies of military services</a:t>
            </a:r>
            <a:r>
              <a:rPr lang="en-US" b="1" dirty="0"/>
              <a:t> </a:t>
            </a:r>
            <a:r>
              <a:rPr lang="en-US" dirty="0"/>
              <a:t/>
            </a:r>
            <a:br>
              <a:rPr lang="en-US" dirty="0"/>
            </a:br>
            <a:endParaRPr lang="en-US" dirty="0"/>
          </a:p>
        </p:txBody>
      </p:sp>
      <p:sp>
        <p:nvSpPr>
          <p:cNvPr id="3" name="Text Placeholder 2"/>
          <p:cNvSpPr>
            <a:spLocks noGrp="1"/>
          </p:cNvSpPr>
          <p:nvPr>
            <p:ph type="body" sz="quarter" idx="12"/>
          </p:nvPr>
        </p:nvSpPr>
        <p:spPr>
          <a:xfrm>
            <a:off x="360363" y="900000"/>
            <a:ext cx="7625955" cy="626796"/>
          </a:xfrm>
        </p:spPr>
        <p:txBody>
          <a:bodyPr/>
          <a:lstStyle/>
          <a:p>
            <a:r>
              <a:rPr lang="en-US" sz="1800" dirty="0" smtClean="0"/>
              <a:t>“</a:t>
            </a:r>
            <a:r>
              <a:rPr lang="en-US" sz="1800" dirty="0"/>
              <a:t>Not only do different services use different terms; sometimes the same word can mean different things to different services” (Chambers 2000).</a:t>
            </a:r>
          </a:p>
        </p:txBody>
      </p:sp>
      <p:sp>
        <p:nvSpPr>
          <p:cNvPr id="4" name="Content Placeholder 3"/>
          <p:cNvSpPr>
            <a:spLocks noGrp="1"/>
          </p:cNvSpPr>
          <p:nvPr>
            <p:ph sz="half" idx="1"/>
          </p:nvPr>
        </p:nvSpPr>
        <p:spPr>
          <a:xfrm>
            <a:off x="176169" y="1439999"/>
            <a:ext cx="7810149" cy="4935633"/>
          </a:xfrm>
        </p:spPr>
        <p:txBody>
          <a:bodyPr/>
          <a:lstStyle/>
          <a:p>
            <a:pPr marL="0" indent="0">
              <a:lnSpc>
                <a:spcPct val="100000"/>
              </a:lnSpc>
              <a:spcBef>
                <a:spcPts val="0"/>
              </a:spcBef>
              <a:buNone/>
            </a:pPr>
            <a:r>
              <a:rPr lang="en-US" sz="1600" dirty="0"/>
              <a:t>humorous </a:t>
            </a:r>
            <a:r>
              <a:rPr lang="en-US" sz="1600" dirty="0" smtClean="0"/>
              <a:t>example: </a:t>
            </a:r>
            <a:r>
              <a:rPr lang="en-US" sz="1600" dirty="0" smtClean="0">
                <a:solidFill>
                  <a:schemeClr val="accent5">
                    <a:lumMod val="75000"/>
                  </a:schemeClr>
                </a:solidFill>
              </a:rPr>
              <a:t>to </a:t>
            </a:r>
            <a:r>
              <a:rPr lang="en-US" sz="1600" i="1" dirty="0">
                <a:solidFill>
                  <a:schemeClr val="accent5">
                    <a:lumMod val="75000"/>
                  </a:schemeClr>
                </a:solidFill>
              </a:rPr>
              <a:t>secure a </a:t>
            </a:r>
            <a:r>
              <a:rPr lang="en-US" sz="1600" i="1" dirty="0" smtClean="0">
                <a:solidFill>
                  <a:schemeClr val="accent5">
                    <a:lumMod val="75000"/>
                  </a:schemeClr>
                </a:solidFill>
              </a:rPr>
              <a:t>building</a:t>
            </a:r>
            <a:r>
              <a:rPr lang="en-US" sz="1600" dirty="0"/>
              <a:t>:</a:t>
            </a:r>
            <a:r>
              <a:rPr lang="en-US" sz="1600" b="1" dirty="0" smtClean="0"/>
              <a:t> </a:t>
            </a:r>
            <a:r>
              <a:rPr lang="en-US" sz="1600" dirty="0" smtClean="0"/>
              <a:t>1/the </a:t>
            </a:r>
            <a:r>
              <a:rPr lang="en-US" sz="1600" dirty="0"/>
              <a:t>Navy personnel would, following a checklist written on a clipboard, unplug the equipment, turn off the lights, lock the doors, and </a:t>
            </a:r>
            <a:r>
              <a:rPr lang="en-US" sz="1600" dirty="0" smtClean="0"/>
              <a:t>depart; 2/Army </a:t>
            </a:r>
            <a:r>
              <a:rPr lang="en-US" sz="1600" dirty="0"/>
              <a:t>personnel would follow a checklist written in a notebook. They would occupy the building, so that no one could enter, and nothing could </a:t>
            </a:r>
            <a:r>
              <a:rPr lang="en-US" sz="1600" dirty="0" smtClean="0"/>
              <a:t>leave; 3/Marines, following </a:t>
            </a:r>
            <a:r>
              <a:rPr lang="en-US" sz="1600" dirty="0"/>
              <a:t>a plan written on the palm of their hands, </a:t>
            </a:r>
            <a:r>
              <a:rPr lang="en-US" sz="1600" dirty="0" smtClean="0"/>
              <a:t>would </a:t>
            </a:r>
            <a:r>
              <a:rPr lang="en-US" sz="1600" dirty="0"/>
              <a:t>assault the building, capture it by close combat, and defend it with suppressive </a:t>
            </a:r>
            <a:r>
              <a:rPr lang="en-US" sz="1600" dirty="0" smtClean="0"/>
              <a:t>fire; 4/ </a:t>
            </a:r>
            <a:r>
              <a:rPr lang="en-US" sz="1600" dirty="0"/>
              <a:t>The Air Force</a:t>
            </a:r>
            <a:r>
              <a:rPr lang="en-US" sz="1600" dirty="0" smtClean="0"/>
              <a:t>, </a:t>
            </a:r>
            <a:r>
              <a:rPr lang="en-US" sz="1600" dirty="0"/>
              <a:t>following a protocol printed on a portable computer, would </a:t>
            </a:r>
            <a:r>
              <a:rPr lang="en-US" sz="1600" i="1" dirty="0"/>
              <a:t>secure a building</a:t>
            </a:r>
            <a:r>
              <a:rPr lang="en-US" sz="1600" dirty="0"/>
              <a:t> </a:t>
            </a:r>
            <a:r>
              <a:rPr lang="en-US" sz="1600" dirty="0" smtClean="0"/>
              <a:t>by </a:t>
            </a:r>
            <a:r>
              <a:rPr lang="en-US" sz="1600" dirty="0"/>
              <a:t>taking out a three-year lease on it, with an option to </a:t>
            </a:r>
            <a:r>
              <a:rPr lang="en-US" sz="1600" dirty="0" smtClean="0"/>
              <a:t>buy.</a:t>
            </a:r>
          </a:p>
          <a:p>
            <a:pPr>
              <a:lnSpc>
                <a:spcPct val="100000"/>
              </a:lnSpc>
              <a:spcBef>
                <a:spcPts val="0"/>
              </a:spcBef>
            </a:pPr>
            <a:r>
              <a:rPr lang="en-US" sz="1600" dirty="0">
                <a:solidFill>
                  <a:schemeClr val="accent5">
                    <a:lumMod val="75000"/>
                  </a:schemeClr>
                </a:solidFill>
              </a:rPr>
              <a:t>NATO Glossary of Terms and Definitions </a:t>
            </a:r>
            <a:r>
              <a:rPr lang="en-US" sz="1600" dirty="0" smtClean="0">
                <a:solidFill>
                  <a:schemeClr val="accent5">
                    <a:lumMod val="75000"/>
                  </a:schemeClr>
                </a:solidFill>
              </a:rPr>
              <a:t>AAP-6</a:t>
            </a:r>
          </a:p>
          <a:p>
            <a:pPr marL="0" indent="0">
              <a:lnSpc>
                <a:spcPct val="100000"/>
              </a:lnSpc>
              <a:spcBef>
                <a:spcPts val="0"/>
              </a:spcBef>
              <a:buNone/>
            </a:pPr>
            <a:r>
              <a:rPr lang="en-US" sz="1600" b="1" i="1" dirty="0"/>
              <a:t>recovery</a:t>
            </a:r>
            <a:r>
              <a:rPr lang="en-US" sz="1600" dirty="0"/>
              <a:t> </a:t>
            </a:r>
            <a:r>
              <a:rPr lang="en-US" sz="1600" dirty="0" smtClean="0"/>
              <a:t>(AAP-6 2024) * </a:t>
            </a:r>
            <a:r>
              <a:rPr lang="en-US" sz="1400" dirty="0" smtClean="0"/>
              <a:t>In </a:t>
            </a:r>
            <a:r>
              <a:rPr lang="en-US" sz="1400" dirty="0"/>
              <a:t>air operations, that phase of a mission which involves the return of an aircraft to a </a:t>
            </a:r>
            <a:r>
              <a:rPr lang="en-US" sz="1400" dirty="0" smtClean="0"/>
              <a:t>base</a:t>
            </a:r>
            <a:r>
              <a:rPr lang="en-US" sz="1400" dirty="0"/>
              <a:t>;</a:t>
            </a:r>
            <a:r>
              <a:rPr lang="en-US" sz="1400" dirty="0" smtClean="0"/>
              <a:t> *In </a:t>
            </a:r>
            <a:r>
              <a:rPr lang="en-US" sz="1400" dirty="0"/>
              <a:t>battlefield maintenance, the extrication of an abandoned, disabled or immobilized vehicle and, if necessary, its removal to a maintenance </a:t>
            </a:r>
            <a:r>
              <a:rPr lang="en-US" sz="1400" dirty="0" smtClean="0"/>
              <a:t>point; *In </a:t>
            </a:r>
            <a:r>
              <a:rPr lang="en-US" sz="1400" dirty="0"/>
              <a:t>naval mine warfare, salvage of a mine as nearly intact as possible to permit further investigation for intelligence and/or evaluation </a:t>
            </a:r>
            <a:r>
              <a:rPr lang="en-US" sz="1400" dirty="0" smtClean="0"/>
              <a:t>purposes;</a:t>
            </a:r>
            <a:r>
              <a:rPr lang="en-US" sz="1400" dirty="0"/>
              <a:t> </a:t>
            </a:r>
            <a:r>
              <a:rPr lang="en-US" sz="1400" dirty="0" smtClean="0"/>
              <a:t>* </a:t>
            </a:r>
            <a:r>
              <a:rPr lang="en-US" sz="1400" dirty="0"/>
              <a:t>In land operations, contacting, protecting and extracting personnel, a non-hostile individual or group and/or materiel from a location not under friendly control, with or without </a:t>
            </a:r>
            <a:r>
              <a:rPr lang="en-US" sz="1400" dirty="0" smtClean="0"/>
              <a:t>force;</a:t>
            </a:r>
            <a:r>
              <a:rPr lang="en-US" sz="1400" dirty="0"/>
              <a:t> </a:t>
            </a:r>
            <a:r>
              <a:rPr lang="en-US" sz="1400" dirty="0" smtClean="0"/>
              <a:t>*An </a:t>
            </a:r>
            <a:r>
              <a:rPr lang="en-US" sz="1400" dirty="0"/>
              <a:t>explosive ordnance disposal procedure used to take physical control of and move explosive ordnance to an alternative, safer location in order to conduct further actions.</a:t>
            </a:r>
            <a:endParaRPr lang="en-US" sz="1400" dirty="0" smtClean="0"/>
          </a:p>
          <a:p>
            <a:pPr marL="0" indent="0">
              <a:lnSpc>
                <a:spcPct val="100000"/>
              </a:lnSpc>
              <a:spcBef>
                <a:spcPts val="0"/>
              </a:spcBef>
              <a:buNone/>
            </a:pPr>
            <a:r>
              <a:rPr lang="en-US" dirty="0"/>
              <a:t>The </a:t>
            </a:r>
            <a:r>
              <a:rPr lang="en-US" b="1" dirty="0"/>
              <a:t>reasons</a:t>
            </a:r>
            <a:r>
              <a:rPr lang="en-US" dirty="0"/>
              <a:t> for </a:t>
            </a:r>
            <a:r>
              <a:rPr lang="en-US" dirty="0" err="1" smtClean="0"/>
              <a:t>polysemous</a:t>
            </a:r>
            <a:r>
              <a:rPr lang="en-US" dirty="0" smtClean="0"/>
              <a:t> </a:t>
            </a:r>
            <a:r>
              <a:rPr lang="en-US" dirty="0"/>
              <a:t>military </a:t>
            </a:r>
            <a:r>
              <a:rPr lang="en-US" dirty="0" smtClean="0"/>
              <a:t>terms: the </a:t>
            </a:r>
            <a:r>
              <a:rPr lang="en-US" dirty="0"/>
              <a:t>longstanding rivalries between military </a:t>
            </a:r>
            <a:r>
              <a:rPr lang="en-US" dirty="0" smtClean="0"/>
              <a:t>subgroups</a:t>
            </a:r>
          </a:p>
          <a:p>
            <a:pPr marL="0" indent="0">
              <a:lnSpc>
                <a:spcPct val="100000"/>
              </a:lnSpc>
              <a:spcBef>
                <a:spcPts val="0"/>
              </a:spcBef>
              <a:buNone/>
            </a:pPr>
            <a:endParaRPr lang="en-US" sz="1400" dirty="0"/>
          </a:p>
          <a:p>
            <a:pPr marL="0" indent="0">
              <a:lnSpc>
                <a:spcPct val="100000"/>
              </a:lnSpc>
              <a:spcBef>
                <a:spcPts val="0"/>
              </a:spcBef>
              <a:buNone/>
            </a:pPr>
            <a:r>
              <a:rPr lang="en-US" dirty="0" smtClean="0"/>
              <a:t>Example: </a:t>
            </a:r>
            <a:r>
              <a:rPr lang="en-US" dirty="0" smtClean="0">
                <a:solidFill>
                  <a:srgbClr val="00B050"/>
                </a:solidFill>
              </a:rPr>
              <a:t>term </a:t>
            </a:r>
            <a:r>
              <a:rPr lang="en-US" b="1" i="1" dirty="0" smtClean="0">
                <a:solidFill>
                  <a:srgbClr val="00B050"/>
                </a:solidFill>
              </a:rPr>
              <a:t>infantry</a:t>
            </a:r>
            <a:endParaRPr lang="en-US" dirty="0">
              <a:solidFill>
                <a:srgbClr val="00B050"/>
              </a:solidFill>
            </a:endParaRPr>
          </a:p>
        </p:txBody>
      </p:sp>
      <p:pic>
        <p:nvPicPr>
          <p:cNvPr id="7" name="Picture Placeholder 6"/>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8774" r="8774"/>
          <a:stretch>
            <a:fillRect/>
          </a:stretch>
        </p:blipFill>
        <p:spPr>
          <a:xfrm>
            <a:off x="8321878" y="1"/>
            <a:ext cx="3870121" cy="6679488"/>
          </a:xfrm>
        </p:spPr>
      </p:pic>
      <p:sp>
        <p:nvSpPr>
          <p:cNvPr id="6" name="Slide Number Placeholder 5"/>
          <p:cNvSpPr>
            <a:spLocks noGrp="1"/>
          </p:cNvSpPr>
          <p:nvPr>
            <p:ph type="sldNum" sz="quarter" idx="15"/>
          </p:nvPr>
        </p:nvSpPr>
        <p:spPr/>
        <p:txBody>
          <a:bodyPr/>
          <a:lstStyle/>
          <a:p>
            <a:fld id="{058DB212-BFA2-403F-85EF-DFD3FF6D973A}" type="slidenum">
              <a:rPr lang="en-US" noProof="0" smtClean="0"/>
              <a:pPr/>
              <a:t>9</a:t>
            </a:fld>
            <a:endParaRPr lang="en-US" noProof="0"/>
          </a:p>
        </p:txBody>
      </p:sp>
    </p:spTree>
    <p:extLst>
      <p:ext uri="{BB962C8B-B14F-4D97-AF65-F5344CB8AC3E}">
        <p14:creationId xmlns:p14="http://schemas.microsoft.com/office/powerpoint/2010/main" val="21611834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53">
      <a:dk1>
        <a:sysClr val="windowText" lastClr="000000"/>
      </a:dk1>
      <a:lt1>
        <a:sysClr val="window" lastClr="FFFFFF"/>
      </a:lt1>
      <a:dk2>
        <a:srgbClr val="44546A"/>
      </a:dk2>
      <a:lt2>
        <a:srgbClr val="E7E6E6"/>
      </a:lt2>
      <a:accent1>
        <a:srgbClr val="00B0F0"/>
      </a:accent1>
      <a:accent2>
        <a:srgbClr val="0B6CD9"/>
      </a:accent2>
      <a:accent3>
        <a:srgbClr val="0C3DF8"/>
      </a:accent3>
      <a:accent4>
        <a:srgbClr val="F2194A"/>
      </a:accent4>
      <a:accent5>
        <a:srgbClr val="0CF8B6"/>
      </a:accent5>
      <a:accent6>
        <a:srgbClr val="BDB313"/>
      </a:accent6>
      <a:hlink>
        <a:srgbClr val="00B0F0"/>
      </a:hlink>
      <a:folHlink>
        <a:srgbClr val="00B0F0"/>
      </a:folHlink>
    </a:clrScheme>
    <a:fontScheme name="Custom 162">
      <a:majorFont>
        <a:latin typeface="Tw Cen MT"/>
        <a:ea typeface=""/>
        <a:cs typeface=""/>
      </a:majorFont>
      <a:minorFont>
        <a:latin typeface="Lucida Sans Typewri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78043420_Science fair presentation_RVA_v3.potx" id="{29D4BD8F-7488-49D9-BFBB-7DF8C2B0292D}" vid="{799E8309-D02B-4451-A1B1-915D5FF07E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Science fair presentation</Template>
  <TotalTime>0</TotalTime>
  <Words>3633</Words>
  <Application>Microsoft Office PowerPoint</Application>
  <PresentationFormat>Widescreen</PresentationFormat>
  <Paragraphs>265</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Lucida Sans Typewriter</vt:lpstr>
      <vt:lpstr>Times New Roman</vt:lpstr>
      <vt:lpstr>Tw Cen MT</vt:lpstr>
      <vt:lpstr>Wingdings</vt:lpstr>
      <vt:lpstr>Office Theme</vt:lpstr>
      <vt:lpstr>Military English Terminology and Its Impact on Bulgarian Military Terminology  </vt:lpstr>
      <vt:lpstr>Agenda</vt:lpstr>
      <vt:lpstr>                          Some theory 1. Military English: definition Military language as one of languages for special purposes comprises all linguistic means – terms, military slang and military symbols as semiotic signs – for designating military organisations, personnel, military ranks and hierarchy, armament and military equipment, military systems, types of military activities, tasks and operations, which are defined in doctrines, strategies, manuals, guides, orders and similar specialised military/defence national and international documents and collections of informal military slang. Thus, a distinction can be made between official and informal military lexis.     </vt:lpstr>
      <vt:lpstr>Some theory Cont’d 2. Military terminology: the most important ingredient of the military language as a special type of Language for Specific Purposes (LSP) because terminology is that part of linguistics which describes the lexicon of special languages.  “Without terminology [there is] no professional communication; without professional communication [there is] no knowledge transfer; without knowledge transfer [there is] neither intellectual, nor material development, neither teaching and training, nor professional research, which leads to non-development and isolation” (Picht 2009)  </vt:lpstr>
      <vt:lpstr>Specific features of Military English   </vt:lpstr>
      <vt:lpstr>The most important feature of Military English</vt:lpstr>
      <vt:lpstr>Military English – a productive part of English language </vt:lpstr>
      <vt:lpstr>Military words based on metaphors</vt:lpstr>
      <vt:lpstr>Specialised vocabularies of military services  </vt:lpstr>
      <vt:lpstr>Results of the rivalries between military services </vt:lpstr>
      <vt:lpstr>Military English and humour</vt:lpstr>
      <vt:lpstr>Origin of English military terms </vt:lpstr>
      <vt:lpstr>Borrowed military terms in English</vt:lpstr>
      <vt:lpstr>Military English and political correctness </vt:lpstr>
      <vt:lpstr>Military English word formation  </vt:lpstr>
      <vt:lpstr>Migration processes of terms</vt:lpstr>
      <vt:lpstr>NATO English terms: the Bulgarian case </vt:lpstr>
      <vt:lpstr>NATO English terms: the Bulgarian case </vt:lpstr>
      <vt:lpstr>NATO English terms: the Bulgarian case</vt:lpstr>
      <vt:lpstr>Borrowings and standardisation of Bulgarian military terms </vt:lpstr>
      <vt:lpstr>Abbreviated military terms in Bulgarian</vt:lpstr>
      <vt:lpstr>The impact of English military terminology on the Bulgarian military terminology </vt:lpstr>
      <vt:lpstr>Summary</vt:lpstr>
      <vt:lpstr>References: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2024-03-07T08:21:31Z</dcterms:created>
  <dcterms:modified xsi:type="dcterms:W3CDTF">2024-04-13T10:20:48Z</dcterms:modified>
</cp:coreProperties>
</file>