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60" r:id="rId3"/>
    <p:sldId id="257" r:id="rId4"/>
    <p:sldId id="263" r:id="rId5"/>
    <p:sldId id="296" r:id="rId6"/>
    <p:sldId id="261" r:id="rId7"/>
    <p:sldId id="262" r:id="rId8"/>
    <p:sldId id="269" r:id="rId9"/>
    <p:sldId id="266" r:id="rId10"/>
    <p:sldId id="267" r:id="rId11"/>
    <p:sldId id="271" r:id="rId12"/>
    <p:sldId id="297" r:id="rId13"/>
    <p:sldId id="268" r:id="rId14"/>
    <p:sldId id="272" r:id="rId15"/>
    <p:sldId id="298" r:id="rId16"/>
    <p:sldId id="273" r:id="rId17"/>
    <p:sldId id="299" r:id="rId18"/>
    <p:sldId id="275" r:id="rId19"/>
    <p:sldId id="276" r:id="rId20"/>
    <p:sldId id="277" r:id="rId21"/>
    <p:sldId id="278" r:id="rId22"/>
    <p:sldId id="301" r:id="rId23"/>
    <p:sldId id="291" r:id="rId24"/>
    <p:sldId id="279" r:id="rId25"/>
    <p:sldId id="280" r:id="rId26"/>
    <p:sldId id="281" r:id="rId27"/>
    <p:sldId id="283" r:id="rId28"/>
    <p:sldId id="286" r:id="rId29"/>
    <p:sldId id="288" r:id="rId30"/>
    <p:sldId id="292" r:id="rId31"/>
    <p:sldId id="293" r:id="rId32"/>
    <p:sldId id="294" r:id="rId33"/>
    <p:sldId id="300" r:id="rId34"/>
    <p:sldId id="258" r:id="rId35"/>
    <p:sldId id="302" r:id="rId3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el Campbell" initials="MC" lastIdx="0" clrIdx="0">
    <p:extLst>
      <p:ext uri="{19B8F6BF-5375-455C-9EA6-DF929625EA0E}">
        <p15:presenceInfo xmlns:p15="http://schemas.microsoft.com/office/powerpoint/2012/main" userId="S-1-5-21-413758544-1639132467-316617838-5810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73" d="100"/>
          <a:sy n="73" d="100"/>
        </p:scale>
        <p:origin x="72" y="28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5E454C-7010-4AD2-A85E-D163A6B18F33}"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US"/>
        </a:p>
      </dgm:t>
    </dgm:pt>
    <dgm:pt modelId="{E0282CE2-D3F4-47F4-8AE2-E1889F9268E5}">
      <dgm:prSet phldrT="[Text]"/>
      <dgm:spPr/>
      <dgm:t>
        <a:bodyPr/>
        <a:lstStyle/>
        <a:p>
          <a:r>
            <a:rPr lang="en-US" dirty="0"/>
            <a:t>Reflection: Identify FOCUS</a:t>
          </a:r>
        </a:p>
      </dgm:t>
    </dgm:pt>
    <dgm:pt modelId="{1DA19551-E645-446C-A893-C047D5B1BC44}" type="parTrans" cxnId="{F735B783-9D99-46D7-90B0-BB4C82AED01A}">
      <dgm:prSet/>
      <dgm:spPr/>
      <dgm:t>
        <a:bodyPr/>
        <a:lstStyle/>
        <a:p>
          <a:endParaRPr lang="en-US"/>
        </a:p>
      </dgm:t>
    </dgm:pt>
    <dgm:pt modelId="{9B6AAC01-C9E8-4E81-A4DF-75B329D5A009}" type="sibTrans" cxnId="{F735B783-9D99-46D7-90B0-BB4C82AED01A}">
      <dgm:prSet/>
      <dgm:spPr/>
      <dgm:t>
        <a:bodyPr/>
        <a:lstStyle/>
        <a:p>
          <a:endParaRPr lang="en-US"/>
        </a:p>
      </dgm:t>
    </dgm:pt>
    <dgm:pt modelId="{090BB3A2-9B0F-4453-93D9-9F1DC1283269}">
      <dgm:prSet phldrT="[Text]"/>
      <dgm:spPr/>
      <dgm:t>
        <a:bodyPr/>
        <a:lstStyle/>
        <a:p>
          <a:r>
            <a:rPr lang="en-US" dirty="0"/>
            <a:t>Action: Develop and implement an action research plan</a:t>
          </a:r>
        </a:p>
      </dgm:t>
    </dgm:pt>
    <dgm:pt modelId="{92F8F9BB-89B9-436C-AFD4-653B96497600}" type="parTrans" cxnId="{5450CEF4-1079-4A19-845D-AF35E57A54F2}">
      <dgm:prSet/>
      <dgm:spPr/>
      <dgm:t>
        <a:bodyPr/>
        <a:lstStyle/>
        <a:p>
          <a:endParaRPr lang="en-US"/>
        </a:p>
      </dgm:t>
    </dgm:pt>
    <dgm:pt modelId="{53CCEC35-CF89-4DA0-88CA-D43AACFA77B0}" type="sibTrans" cxnId="{5450CEF4-1079-4A19-845D-AF35E57A54F2}">
      <dgm:prSet/>
      <dgm:spPr/>
      <dgm:t>
        <a:bodyPr/>
        <a:lstStyle/>
        <a:p>
          <a:endParaRPr lang="en-US"/>
        </a:p>
      </dgm:t>
    </dgm:pt>
    <dgm:pt modelId="{ED46C4D3-F0C2-47AB-BF39-526EE05CDB4B}">
      <dgm:prSet phldrT="[Text]"/>
      <dgm:spPr/>
      <dgm:t>
        <a:bodyPr/>
        <a:lstStyle/>
        <a:p>
          <a:r>
            <a:rPr lang="en-US" dirty="0"/>
            <a:t>Reflection: Collect and analyze data</a:t>
          </a:r>
        </a:p>
      </dgm:t>
    </dgm:pt>
    <dgm:pt modelId="{DCA00E0C-7254-48AF-961C-453004E7F311}" type="parTrans" cxnId="{26B38E28-F2FE-4EA2-A451-458DE8CE6F48}">
      <dgm:prSet/>
      <dgm:spPr/>
      <dgm:t>
        <a:bodyPr/>
        <a:lstStyle/>
        <a:p>
          <a:endParaRPr lang="en-US"/>
        </a:p>
      </dgm:t>
    </dgm:pt>
    <dgm:pt modelId="{D683CE6D-2C6A-47FC-8043-3CC243732D99}" type="sibTrans" cxnId="{26B38E28-F2FE-4EA2-A451-458DE8CE6F48}">
      <dgm:prSet/>
      <dgm:spPr/>
      <dgm:t>
        <a:bodyPr/>
        <a:lstStyle/>
        <a:p>
          <a:endParaRPr lang="en-US"/>
        </a:p>
      </dgm:t>
    </dgm:pt>
    <dgm:pt modelId="{8245CB19-27F3-470E-B960-82563F1A0273}">
      <dgm:prSet phldrT="[Text]"/>
      <dgm:spPr/>
      <dgm:t>
        <a:bodyPr/>
        <a:lstStyle/>
        <a:p>
          <a:r>
            <a:rPr lang="en-US" dirty="0"/>
            <a:t>Action: Develop an action plan</a:t>
          </a:r>
        </a:p>
      </dgm:t>
    </dgm:pt>
    <dgm:pt modelId="{EC6EC0A5-4405-40AE-9856-1CBE89DC8A66}" type="parTrans" cxnId="{C00766AB-9BF1-4FC2-8391-D7A69106B6EF}">
      <dgm:prSet/>
      <dgm:spPr/>
      <dgm:t>
        <a:bodyPr/>
        <a:lstStyle/>
        <a:p>
          <a:endParaRPr lang="en-US"/>
        </a:p>
      </dgm:t>
    </dgm:pt>
    <dgm:pt modelId="{2CD566A4-3967-453D-AD6D-DC22313A663F}" type="sibTrans" cxnId="{C00766AB-9BF1-4FC2-8391-D7A69106B6EF}">
      <dgm:prSet/>
      <dgm:spPr/>
      <dgm:t>
        <a:bodyPr/>
        <a:lstStyle/>
        <a:p>
          <a:endParaRPr lang="en-US"/>
        </a:p>
      </dgm:t>
    </dgm:pt>
    <dgm:pt modelId="{F11C25A9-CA47-49D0-A1A6-C7E01CB89D4E}">
      <dgm:prSet phldrT="[Text]"/>
      <dgm:spPr/>
      <dgm:t>
        <a:bodyPr/>
        <a:lstStyle/>
        <a:p>
          <a:r>
            <a:rPr lang="en-US" dirty="0"/>
            <a:t>Reflection: Evaluate the effects impact of action plan and next iteration of cycle </a:t>
          </a:r>
        </a:p>
      </dgm:t>
    </dgm:pt>
    <dgm:pt modelId="{3FBF907C-B12B-4CD2-92F6-E3C2A0145FFD}" type="parTrans" cxnId="{7680613F-25EB-4E63-90CA-E44933FB8DD0}">
      <dgm:prSet/>
      <dgm:spPr/>
      <dgm:t>
        <a:bodyPr/>
        <a:lstStyle/>
        <a:p>
          <a:endParaRPr lang="en-US"/>
        </a:p>
      </dgm:t>
    </dgm:pt>
    <dgm:pt modelId="{B36743F5-5695-47B3-A42C-B967B72F7C3E}" type="sibTrans" cxnId="{7680613F-25EB-4E63-90CA-E44933FB8DD0}">
      <dgm:prSet/>
      <dgm:spPr/>
      <dgm:t>
        <a:bodyPr/>
        <a:lstStyle/>
        <a:p>
          <a:endParaRPr lang="en-US"/>
        </a:p>
      </dgm:t>
    </dgm:pt>
    <dgm:pt modelId="{C20CC5A2-BFFB-48C2-8195-2F65D56D57AC}" type="pres">
      <dgm:prSet presAssocID="{7A5E454C-7010-4AD2-A85E-D163A6B18F33}" presName="cycle" presStyleCnt="0">
        <dgm:presLayoutVars>
          <dgm:dir/>
          <dgm:resizeHandles val="exact"/>
        </dgm:presLayoutVars>
      </dgm:prSet>
      <dgm:spPr/>
    </dgm:pt>
    <dgm:pt modelId="{536F8FDF-9CA7-4A90-A911-6A51732331C1}" type="pres">
      <dgm:prSet presAssocID="{E0282CE2-D3F4-47F4-8AE2-E1889F9268E5}" presName="node" presStyleLbl="node1" presStyleIdx="0" presStyleCnt="5">
        <dgm:presLayoutVars>
          <dgm:bulletEnabled val="1"/>
        </dgm:presLayoutVars>
      </dgm:prSet>
      <dgm:spPr/>
    </dgm:pt>
    <dgm:pt modelId="{FB9A96E0-0682-4FAD-902F-1CBF72F2FB9B}" type="pres">
      <dgm:prSet presAssocID="{E0282CE2-D3F4-47F4-8AE2-E1889F9268E5}" presName="spNode" presStyleCnt="0"/>
      <dgm:spPr/>
    </dgm:pt>
    <dgm:pt modelId="{1DE83A04-DAA0-4B2A-A106-549925B8AB79}" type="pres">
      <dgm:prSet presAssocID="{9B6AAC01-C9E8-4E81-A4DF-75B329D5A009}" presName="sibTrans" presStyleLbl="sibTrans1D1" presStyleIdx="0" presStyleCnt="5"/>
      <dgm:spPr/>
    </dgm:pt>
    <dgm:pt modelId="{E9BABDE5-EEE0-47CA-B4B7-538BF52EA59C}" type="pres">
      <dgm:prSet presAssocID="{090BB3A2-9B0F-4453-93D9-9F1DC1283269}" presName="node" presStyleLbl="node1" presStyleIdx="1" presStyleCnt="5">
        <dgm:presLayoutVars>
          <dgm:bulletEnabled val="1"/>
        </dgm:presLayoutVars>
      </dgm:prSet>
      <dgm:spPr/>
    </dgm:pt>
    <dgm:pt modelId="{748F4341-515A-441F-A6EC-B1770F717FD7}" type="pres">
      <dgm:prSet presAssocID="{090BB3A2-9B0F-4453-93D9-9F1DC1283269}" presName="spNode" presStyleCnt="0"/>
      <dgm:spPr/>
    </dgm:pt>
    <dgm:pt modelId="{2474461D-C03F-4206-9DB7-2E1E9E0FC612}" type="pres">
      <dgm:prSet presAssocID="{53CCEC35-CF89-4DA0-88CA-D43AACFA77B0}" presName="sibTrans" presStyleLbl="sibTrans1D1" presStyleIdx="1" presStyleCnt="5"/>
      <dgm:spPr/>
    </dgm:pt>
    <dgm:pt modelId="{6DA6201F-9C6F-41A6-83F6-8FEE3CF2CCF2}" type="pres">
      <dgm:prSet presAssocID="{ED46C4D3-F0C2-47AB-BF39-526EE05CDB4B}" presName="node" presStyleLbl="node1" presStyleIdx="2" presStyleCnt="5">
        <dgm:presLayoutVars>
          <dgm:bulletEnabled val="1"/>
        </dgm:presLayoutVars>
      </dgm:prSet>
      <dgm:spPr/>
    </dgm:pt>
    <dgm:pt modelId="{AE93FD6E-747B-44EC-BA7A-784DA6462846}" type="pres">
      <dgm:prSet presAssocID="{ED46C4D3-F0C2-47AB-BF39-526EE05CDB4B}" presName="spNode" presStyleCnt="0"/>
      <dgm:spPr/>
    </dgm:pt>
    <dgm:pt modelId="{D7254FE7-C3E4-412A-A651-DD8E35DBA3D6}" type="pres">
      <dgm:prSet presAssocID="{D683CE6D-2C6A-47FC-8043-3CC243732D99}" presName="sibTrans" presStyleLbl="sibTrans1D1" presStyleIdx="2" presStyleCnt="5"/>
      <dgm:spPr/>
    </dgm:pt>
    <dgm:pt modelId="{A51CC19E-51EF-4D7F-97E6-8A74206DCF13}" type="pres">
      <dgm:prSet presAssocID="{8245CB19-27F3-470E-B960-82563F1A0273}" presName="node" presStyleLbl="node1" presStyleIdx="3" presStyleCnt="5">
        <dgm:presLayoutVars>
          <dgm:bulletEnabled val="1"/>
        </dgm:presLayoutVars>
      </dgm:prSet>
      <dgm:spPr/>
    </dgm:pt>
    <dgm:pt modelId="{D9F909DF-96FC-47BB-9C31-E4E7A0A751C0}" type="pres">
      <dgm:prSet presAssocID="{8245CB19-27F3-470E-B960-82563F1A0273}" presName="spNode" presStyleCnt="0"/>
      <dgm:spPr/>
    </dgm:pt>
    <dgm:pt modelId="{7FF1037C-D058-4303-BD1D-475D7FEEFAC1}" type="pres">
      <dgm:prSet presAssocID="{2CD566A4-3967-453D-AD6D-DC22313A663F}" presName="sibTrans" presStyleLbl="sibTrans1D1" presStyleIdx="3" presStyleCnt="5"/>
      <dgm:spPr/>
    </dgm:pt>
    <dgm:pt modelId="{3FC85040-C98D-427F-BA9A-EC3221D25AFB}" type="pres">
      <dgm:prSet presAssocID="{F11C25A9-CA47-49D0-A1A6-C7E01CB89D4E}" presName="node" presStyleLbl="node1" presStyleIdx="4" presStyleCnt="5">
        <dgm:presLayoutVars>
          <dgm:bulletEnabled val="1"/>
        </dgm:presLayoutVars>
      </dgm:prSet>
      <dgm:spPr/>
    </dgm:pt>
    <dgm:pt modelId="{0A7E3CC4-F427-439D-8A9C-7329F017C78B}" type="pres">
      <dgm:prSet presAssocID="{F11C25A9-CA47-49D0-A1A6-C7E01CB89D4E}" presName="spNode" presStyleCnt="0"/>
      <dgm:spPr/>
    </dgm:pt>
    <dgm:pt modelId="{C461E1FF-5F73-4D76-95C6-28906CB6D9C9}" type="pres">
      <dgm:prSet presAssocID="{B36743F5-5695-47B3-A42C-B967B72F7C3E}" presName="sibTrans" presStyleLbl="sibTrans1D1" presStyleIdx="4" presStyleCnt="5"/>
      <dgm:spPr/>
    </dgm:pt>
  </dgm:ptLst>
  <dgm:cxnLst>
    <dgm:cxn modelId="{F5C87E0B-6444-4C87-A657-C574CCC63785}" type="presOf" srcId="{ED46C4D3-F0C2-47AB-BF39-526EE05CDB4B}" destId="{6DA6201F-9C6F-41A6-83F6-8FEE3CF2CCF2}" srcOrd="0" destOrd="0" presId="urn:microsoft.com/office/officeart/2005/8/layout/cycle5"/>
    <dgm:cxn modelId="{26B38E28-F2FE-4EA2-A451-458DE8CE6F48}" srcId="{7A5E454C-7010-4AD2-A85E-D163A6B18F33}" destId="{ED46C4D3-F0C2-47AB-BF39-526EE05CDB4B}" srcOrd="2" destOrd="0" parTransId="{DCA00E0C-7254-48AF-961C-453004E7F311}" sibTransId="{D683CE6D-2C6A-47FC-8043-3CC243732D99}"/>
    <dgm:cxn modelId="{7680613F-25EB-4E63-90CA-E44933FB8DD0}" srcId="{7A5E454C-7010-4AD2-A85E-D163A6B18F33}" destId="{F11C25A9-CA47-49D0-A1A6-C7E01CB89D4E}" srcOrd="4" destOrd="0" parTransId="{3FBF907C-B12B-4CD2-92F6-E3C2A0145FFD}" sibTransId="{B36743F5-5695-47B3-A42C-B967B72F7C3E}"/>
    <dgm:cxn modelId="{65DBD45C-75F1-4C7A-AB77-CC4AF4EC2AF8}" type="presOf" srcId="{F11C25A9-CA47-49D0-A1A6-C7E01CB89D4E}" destId="{3FC85040-C98D-427F-BA9A-EC3221D25AFB}" srcOrd="0" destOrd="0" presId="urn:microsoft.com/office/officeart/2005/8/layout/cycle5"/>
    <dgm:cxn modelId="{DB378A68-F31F-4717-8E51-30FAAB55B3DE}" type="presOf" srcId="{E0282CE2-D3F4-47F4-8AE2-E1889F9268E5}" destId="{536F8FDF-9CA7-4A90-A911-6A51732331C1}" srcOrd="0" destOrd="0" presId="urn:microsoft.com/office/officeart/2005/8/layout/cycle5"/>
    <dgm:cxn modelId="{0509C948-F33A-4B9A-B749-57B520CADEF6}" type="presOf" srcId="{53CCEC35-CF89-4DA0-88CA-D43AACFA77B0}" destId="{2474461D-C03F-4206-9DB7-2E1E9E0FC612}" srcOrd="0" destOrd="0" presId="urn:microsoft.com/office/officeart/2005/8/layout/cycle5"/>
    <dgm:cxn modelId="{20F55A72-0DAF-4288-9EEB-9547A6CF413E}" type="presOf" srcId="{7A5E454C-7010-4AD2-A85E-D163A6B18F33}" destId="{C20CC5A2-BFFB-48C2-8195-2F65D56D57AC}" srcOrd="0" destOrd="0" presId="urn:microsoft.com/office/officeart/2005/8/layout/cycle5"/>
    <dgm:cxn modelId="{1A38E67C-3003-4A79-9F87-76A04F1FFBAC}" type="presOf" srcId="{9B6AAC01-C9E8-4E81-A4DF-75B329D5A009}" destId="{1DE83A04-DAA0-4B2A-A106-549925B8AB79}" srcOrd="0" destOrd="0" presId="urn:microsoft.com/office/officeart/2005/8/layout/cycle5"/>
    <dgm:cxn modelId="{F735B783-9D99-46D7-90B0-BB4C82AED01A}" srcId="{7A5E454C-7010-4AD2-A85E-D163A6B18F33}" destId="{E0282CE2-D3F4-47F4-8AE2-E1889F9268E5}" srcOrd="0" destOrd="0" parTransId="{1DA19551-E645-446C-A893-C047D5B1BC44}" sibTransId="{9B6AAC01-C9E8-4E81-A4DF-75B329D5A009}"/>
    <dgm:cxn modelId="{D62253A3-DFB2-4C6D-AC29-1758FC9C40DF}" type="presOf" srcId="{D683CE6D-2C6A-47FC-8043-3CC243732D99}" destId="{D7254FE7-C3E4-412A-A651-DD8E35DBA3D6}" srcOrd="0" destOrd="0" presId="urn:microsoft.com/office/officeart/2005/8/layout/cycle5"/>
    <dgm:cxn modelId="{C00766AB-9BF1-4FC2-8391-D7A69106B6EF}" srcId="{7A5E454C-7010-4AD2-A85E-D163A6B18F33}" destId="{8245CB19-27F3-470E-B960-82563F1A0273}" srcOrd="3" destOrd="0" parTransId="{EC6EC0A5-4405-40AE-9856-1CBE89DC8A66}" sibTransId="{2CD566A4-3967-453D-AD6D-DC22313A663F}"/>
    <dgm:cxn modelId="{FF75A4C5-ACC8-4163-891E-860A6424F9AC}" type="presOf" srcId="{8245CB19-27F3-470E-B960-82563F1A0273}" destId="{A51CC19E-51EF-4D7F-97E6-8A74206DCF13}" srcOrd="0" destOrd="0" presId="urn:microsoft.com/office/officeart/2005/8/layout/cycle5"/>
    <dgm:cxn modelId="{F7A579DD-03BD-44E8-9BF3-36D1F9FAE199}" type="presOf" srcId="{090BB3A2-9B0F-4453-93D9-9F1DC1283269}" destId="{E9BABDE5-EEE0-47CA-B4B7-538BF52EA59C}" srcOrd="0" destOrd="0" presId="urn:microsoft.com/office/officeart/2005/8/layout/cycle5"/>
    <dgm:cxn modelId="{BA60B9F3-7D29-449E-9411-17F7C854EC30}" type="presOf" srcId="{B36743F5-5695-47B3-A42C-B967B72F7C3E}" destId="{C461E1FF-5F73-4D76-95C6-28906CB6D9C9}" srcOrd="0" destOrd="0" presId="urn:microsoft.com/office/officeart/2005/8/layout/cycle5"/>
    <dgm:cxn modelId="{2A8F26F4-29BF-4176-B670-DB95F6534668}" type="presOf" srcId="{2CD566A4-3967-453D-AD6D-DC22313A663F}" destId="{7FF1037C-D058-4303-BD1D-475D7FEEFAC1}" srcOrd="0" destOrd="0" presId="urn:microsoft.com/office/officeart/2005/8/layout/cycle5"/>
    <dgm:cxn modelId="{5450CEF4-1079-4A19-845D-AF35E57A54F2}" srcId="{7A5E454C-7010-4AD2-A85E-D163A6B18F33}" destId="{090BB3A2-9B0F-4453-93D9-9F1DC1283269}" srcOrd="1" destOrd="0" parTransId="{92F8F9BB-89B9-436C-AFD4-653B96497600}" sibTransId="{53CCEC35-CF89-4DA0-88CA-D43AACFA77B0}"/>
    <dgm:cxn modelId="{1AC71424-F1E8-45CE-A90F-3027A97E7425}" type="presParOf" srcId="{C20CC5A2-BFFB-48C2-8195-2F65D56D57AC}" destId="{536F8FDF-9CA7-4A90-A911-6A51732331C1}" srcOrd="0" destOrd="0" presId="urn:microsoft.com/office/officeart/2005/8/layout/cycle5"/>
    <dgm:cxn modelId="{E74A2365-C570-4743-8A19-DA2AA97A6DCE}" type="presParOf" srcId="{C20CC5A2-BFFB-48C2-8195-2F65D56D57AC}" destId="{FB9A96E0-0682-4FAD-902F-1CBF72F2FB9B}" srcOrd="1" destOrd="0" presId="urn:microsoft.com/office/officeart/2005/8/layout/cycle5"/>
    <dgm:cxn modelId="{611A8393-275F-4A64-8880-606E32C91A46}" type="presParOf" srcId="{C20CC5A2-BFFB-48C2-8195-2F65D56D57AC}" destId="{1DE83A04-DAA0-4B2A-A106-549925B8AB79}" srcOrd="2" destOrd="0" presId="urn:microsoft.com/office/officeart/2005/8/layout/cycle5"/>
    <dgm:cxn modelId="{275A61DB-7395-4A0C-A9AA-9C016CB0CA49}" type="presParOf" srcId="{C20CC5A2-BFFB-48C2-8195-2F65D56D57AC}" destId="{E9BABDE5-EEE0-47CA-B4B7-538BF52EA59C}" srcOrd="3" destOrd="0" presId="urn:microsoft.com/office/officeart/2005/8/layout/cycle5"/>
    <dgm:cxn modelId="{D362CEF1-4BB6-4091-878B-37F213641443}" type="presParOf" srcId="{C20CC5A2-BFFB-48C2-8195-2F65D56D57AC}" destId="{748F4341-515A-441F-A6EC-B1770F717FD7}" srcOrd="4" destOrd="0" presId="urn:microsoft.com/office/officeart/2005/8/layout/cycle5"/>
    <dgm:cxn modelId="{EAC11A5C-770D-4A81-8236-CF6F0069B85D}" type="presParOf" srcId="{C20CC5A2-BFFB-48C2-8195-2F65D56D57AC}" destId="{2474461D-C03F-4206-9DB7-2E1E9E0FC612}" srcOrd="5" destOrd="0" presId="urn:microsoft.com/office/officeart/2005/8/layout/cycle5"/>
    <dgm:cxn modelId="{C36716A1-D316-4D60-A951-B8B05B37AEB6}" type="presParOf" srcId="{C20CC5A2-BFFB-48C2-8195-2F65D56D57AC}" destId="{6DA6201F-9C6F-41A6-83F6-8FEE3CF2CCF2}" srcOrd="6" destOrd="0" presId="urn:microsoft.com/office/officeart/2005/8/layout/cycle5"/>
    <dgm:cxn modelId="{6B9EB92A-EAB6-4BEB-BA9F-22AAD08665ED}" type="presParOf" srcId="{C20CC5A2-BFFB-48C2-8195-2F65D56D57AC}" destId="{AE93FD6E-747B-44EC-BA7A-784DA6462846}" srcOrd="7" destOrd="0" presId="urn:microsoft.com/office/officeart/2005/8/layout/cycle5"/>
    <dgm:cxn modelId="{8795FC45-610B-4385-A09C-BA15773B421B}" type="presParOf" srcId="{C20CC5A2-BFFB-48C2-8195-2F65D56D57AC}" destId="{D7254FE7-C3E4-412A-A651-DD8E35DBA3D6}" srcOrd="8" destOrd="0" presId="urn:microsoft.com/office/officeart/2005/8/layout/cycle5"/>
    <dgm:cxn modelId="{C30430F3-A64B-4C71-8D40-AF21A4CB4541}" type="presParOf" srcId="{C20CC5A2-BFFB-48C2-8195-2F65D56D57AC}" destId="{A51CC19E-51EF-4D7F-97E6-8A74206DCF13}" srcOrd="9" destOrd="0" presId="urn:microsoft.com/office/officeart/2005/8/layout/cycle5"/>
    <dgm:cxn modelId="{2EF7C0D0-436F-4631-A13C-C2FE3FAF9D3A}" type="presParOf" srcId="{C20CC5A2-BFFB-48C2-8195-2F65D56D57AC}" destId="{D9F909DF-96FC-47BB-9C31-E4E7A0A751C0}" srcOrd="10" destOrd="0" presId="urn:microsoft.com/office/officeart/2005/8/layout/cycle5"/>
    <dgm:cxn modelId="{BB687AB6-07D0-4114-95C0-698EA6A07AB8}" type="presParOf" srcId="{C20CC5A2-BFFB-48C2-8195-2F65D56D57AC}" destId="{7FF1037C-D058-4303-BD1D-475D7FEEFAC1}" srcOrd="11" destOrd="0" presId="urn:microsoft.com/office/officeart/2005/8/layout/cycle5"/>
    <dgm:cxn modelId="{CD3FCC14-9E68-4F17-8FAD-2E937AA453CA}" type="presParOf" srcId="{C20CC5A2-BFFB-48C2-8195-2F65D56D57AC}" destId="{3FC85040-C98D-427F-BA9A-EC3221D25AFB}" srcOrd="12" destOrd="0" presId="urn:microsoft.com/office/officeart/2005/8/layout/cycle5"/>
    <dgm:cxn modelId="{C987D415-DFE5-4A89-A98D-C0874D9E0F40}" type="presParOf" srcId="{C20CC5A2-BFFB-48C2-8195-2F65D56D57AC}" destId="{0A7E3CC4-F427-439D-8A9C-7329F017C78B}" srcOrd="13" destOrd="0" presId="urn:microsoft.com/office/officeart/2005/8/layout/cycle5"/>
    <dgm:cxn modelId="{05CC2427-F637-4ED2-8EB3-71E8477CCCA2}" type="presParOf" srcId="{C20CC5A2-BFFB-48C2-8195-2F65D56D57AC}" destId="{C461E1FF-5F73-4D76-95C6-28906CB6D9C9}" srcOrd="14"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5E454C-7010-4AD2-A85E-D163A6B18F33}"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US"/>
        </a:p>
      </dgm:t>
    </dgm:pt>
    <dgm:pt modelId="{E0282CE2-D3F4-47F4-8AE2-E1889F9268E5}">
      <dgm:prSet phldrT="[Text]"/>
      <dgm:spPr/>
      <dgm:t>
        <a:bodyPr/>
        <a:lstStyle/>
        <a:p>
          <a:r>
            <a:rPr lang="en-US" dirty="0"/>
            <a:t>Reflection: Identify FOCUS</a:t>
          </a:r>
        </a:p>
      </dgm:t>
    </dgm:pt>
    <dgm:pt modelId="{1DA19551-E645-446C-A893-C047D5B1BC44}" type="parTrans" cxnId="{F735B783-9D99-46D7-90B0-BB4C82AED01A}">
      <dgm:prSet/>
      <dgm:spPr/>
      <dgm:t>
        <a:bodyPr/>
        <a:lstStyle/>
        <a:p>
          <a:endParaRPr lang="en-US"/>
        </a:p>
      </dgm:t>
    </dgm:pt>
    <dgm:pt modelId="{9B6AAC01-C9E8-4E81-A4DF-75B329D5A009}" type="sibTrans" cxnId="{F735B783-9D99-46D7-90B0-BB4C82AED01A}">
      <dgm:prSet/>
      <dgm:spPr/>
      <dgm:t>
        <a:bodyPr/>
        <a:lstStyle/>
        <a:p>
          <a:endParaRPr lang="en-US"/>
        </a:p>
      </dgm:t>
    </dgm:pt>
    <dgm:pt modelId="{090BB3A2-9B0F-4453-93D9-9F1DC1283269}">
      <dgm:prSet phldrT="[Text]"/>
      <dgm:spPr/>
      <dgm:t>
        <a:bodyPr/>
        <a:lstStyle/>
        <a:p>
          <a:r>
            <a:rPr lang="en-US" dirty="0"/>
            <a:t>Action: Develop and implement an action research plan</a:t>
          </a:r>
        </a:p>
      </dgm:t>
    </dgm:pt>
    <dgm:pt modelId="{92F8F9BB-89B9-436C-AFD4-653B96497600}" type="parTrans" cxnId="{5450CEF4-1079-4A19-845D-AF35E57A54F2}">
      <dgm:prSet/>
      <dgm:spPr/>
      <dgm:t>
        <a:bodyPr/>
        <a:lstStyle/>
        <a:p>
          <a:endParaRPr lang="en-US"/>
        </a:p>
      </dgm:t>
    </dgm:pt>
    <dgm:pt modelId="{53CCEC35-CF89-4DA0-88CA-D43AACFA77B0}" type="sibTrans" cxnId="{5450CEF4-1079-4A19-845D-AF35E57A54F2}">
      <dgm:prSet/>
      <dgm:spPr/>
      <dgm:t>
        <a:bodyPr/>
        <a:lstStyle/>
        <a:p>
          <a:endParaRPr lang="en-US"/>
        </a:p>
      </dgm:t>
    </dgm:pt>
    <dgm:pt modelId="{ED46C4D3-F0C2-47AB-BF39-526EE05CDB4B}">
      <dgm:prSet phldrT="[Text]"/>
      <dgm:spPr/>
      <dgm:t>
        <a:bodyPr/>
        <a:lstStyle/>
        <a:p>
          <a:r>
            <a:rPr lang="en-US" dirty="0"/>
            <a:t>Reflection: Collect and analyze data</a:t>
          </a:r>
        </a:p>
      </dgm:t>
    </dgm:pt>
    <dgm:pt modelId="{DCA00E0C-7254-48AF-961C-453004E7F311}" type="parTrans" cxnId="{26B38E28-F2FE-4EA2-A451-458DE8CE6F48}">
      <dgm:prSet/>
      <dgm:spPr/>
      <dgm:t>
        <a:bodyPr/>
        <a:lstStyle/>
        <a:p>
          <a:endParaRPr lang="en-US"/>
        </a:p>
      </dgm:t>
    </dgm:pt>
    <dgm:pt modelId="{D683CE6D-2C6A-47FC-8043-3CC243732D99}" type="sibTrans" cxnId="{26B38E28-F2FE-4EA2-A451-458DE8CE6F48}">
      <dgm:prSet/>
      <dgm:spPr/>
      <dgm:t>
        <a:bodyPr/>
        <a:lstStyle/>
        <a:p>
          <a:endParaRPr lang="en-US"/>
        </a:p>
      </dgm:t>
    </dgm:pt>
    <dgm:pt modelId="{8245CB19-27F3-470E-B960-82563F1A0273}">
      <dgm:prSet phldrT="[Text]"/>
      <dgm:spPr/>
      <dgm:t>
        <a:bodyPr/>
        <a:lstStyle/>
        <a:p>
          <a:r>
            <a:rPr lang="en-US" dirty="0"/>
            <a:t>Action: Develop an action plan</a:t>
          </a:r>
        </a:p>
      </dgm:t>
    </dgm:pt>
    <dgm:pt modelId="{EC6EC0A5-4405-40AE-9856-1CBE89DC8A66}" type="parTrans" cxnId="{C00766AB-9BF1-4FC2-8391-D7A69106B6EF}">
      <dgm:prSet/>
      <dgm:spPr/>
      <dgm:t>
        <a:bodyPr/>
        <a:lstStyle/>
        <a:p>
          <a:endParaRPr lang="en-US"/>
        </a:p>
      </dgm:t>
    </dgm:pt>
    <dgm:pt modelId="{2CD566A4-3967-453D-AD6D-DC22313A663F}" type="sibTrans" cxnId="{C00766AB-9BF1-4FC2-8391-D7A69106B6EF}">
      <dgm:prSet/>
      <dgm:spPr/>
      <dgm:t>
        <a:bodyPr/>
        <a:lstStyle/>
        <a:p>
          <a:endParaRPr lang="en-US"/>
        </a:p>
      </dgm:t>
    </dgm:pt>
    <dgm:pt modelId="{F11C25A9-CA47-49D0-A1A6-C7E01CB89D4E}">
      <dgm:prSet phldrT="[Text]"/>
      <dgm:spPr/>
      <dgm:t>
        <a:bodyPr/>
        <a:lstStyle/>
        <a:p>
          <a:r>
            <a:rPr lang="en-US" dirty="0"/>
            <a:t>Reflection: Evaluate the effects impact of action plan and next iteration of cycle </a:t>
          </a:r>
        </a:p>
      </dgm:t>
    </dgm:pt>
    <dgm:pt modelId="{3FBF907C-B12B-4CD2-92F6-E3C2A0145FFD}" type="parTrans" cxnId="{7680613F-25EB-4E63-90CA-E44933FB8DD0}">
      <dgm:prSet/>
      <dgm:spPr/>
      <dgm:t>
        <a:bodyPr/>
        <a:lstStyle/>
        <a:p>
          <a:endParaRPr lang="en-US"/>
        </a:p>
      </dgm:t>
    </dgm:pt>
    <dgm:pt modelId="{B36743F5-5695-47B3-A42C-B967B72F7C3E}" type="sibTrans" cxnId="{7680613F-25EB-4E63-90CA-E44933FB8DD0}">
      <dgm:prSet/>
      <dgm:spPr/>
      <dgm:t>
        <a:bodyPr/>
        <a:lstStyle/>
        <a:p>
          <a:endParaRPr lang="en-US"/>
        </a:p>
      </dgm:t>
    </dgm:pt>
    <dgm:pt modelId="{C20CC5A2-BFFB-48C2-8195-2F65D56D57AC}" type="pres">
      <dgm:prSet presAssocID="{7A5E454C-7010-4AD2-A85E-D163A6B18F33}" presName="cycle" presStyleCnt="0">
        <dgm:presLayoutVars>
          <dgm:dir/>
          <dgm:resizeHandles val="exact"/>
        </dgm:presLayoutVars>
      </dgm:prSet>
      <dgm:spPr/>
    </dgm:pt>
    <dgm:pt modelId="{536F8FDF-9CA7-4A90-A911-6A51732331C1}" type="pres">
      <dgm:prSet presAssocID="{E0282CE2-D3F4-47F4-8AE2-E1889F9268E5}" presName="node" presStyleLbl="node1" presStyleIdx="0" presStyleCnt="5">
        <dgm:presLayoutVars>
          <dgm:bulletEnabled val="1"/>
        </dgm:presLayoutVars>
      </dgm:prSet>
      <dgm:spPr/>
    </dgm:pt>
    <dgm:pt modelId="{FB9A96E0-0682-4FAD-902F-1CBF72F2FB9B}" type="pres">
      <dgm:prSet presAssocID="{E0282CE2-D3F4-47F4-8AE2-E1889F9268E5}" presName="spNode" presStyleCnt="0"/>
      <dgm:spPr/>
    </dgm:pt>
    <dgm:pt modelId="{1DE83A04-DAA0-4B2A-A106-549925B8AB79}" type="pres">
      <dgm:prSet presAssocID="{9B6AAC01-C9E8-4E81-A4DF-75B329D5A009}" presName="sibTrans" presStyleLbl="sibTrans1D1" presStyleIdx="0" presStyleCnt="5"/>
      <dgm:spPr/>
    </dgm:pt>
    <dgm:pt modelId="{E9BABDE5-EEE0-47CA-B4B7-538BF52EA59C}" type="pres">
      <dgm:prSet presAssocID="{090BB3A2-9B0F-4453-93D9-9F1DC1283269}" presName="node" presStyleLbl="node1" presStyleIdx="1" presStyleCnt="5">
        <dgm:presLayoutVars>
          <dgm:bulletEnabled val="1"/>
        </dgm:presLayoutVars>
      </dgm:prSet>
      <dgm:spPr/>
    </dgm:pt>
    <dgm:pt modelId="{748F4341-515A-441F-A6EC-B1770F717FD7}" type="pres">
      <dgm:prSet presAssocID="{090BB3A2-9B0F-4453-93D9-9F1DC1283269}" presName="spNode" presStyleCnt="0"/>
      <dgm:spPr/>
    </dgm:pt>
    <dgm:pt modelId="{2474461D-C03F-4206-9DB7-2E1E9E0FC612}" type="pres">
      <dgm:prSet presAssocID="{53CCEC35-CF89-4DA0-88CA-D43AACFA77B0}" presName="sibTrans" presStyleLbl="sibTrans1D1" presStyleIdx="1" presStyleCnt="5"/>
      <dgm:spPr/>
    </dgm:pt>
    <dgm:pt modelId="{6DA6201F-9C6F-41A6-83F6-8FEE3CF2CCF2}" type="pres">
      <dgm:prSet presAssocID="{ED46C4D3-F0C2-47AB-BF39-526EE05CDB4B}" presName="node" presStyleLbl="node1" presStyleIdx="2" presStyleCnt="5">
        <dgm:presLayoutVars>
          <dgm:bulletEnabled val="1"/>
        </dgm:presLayoutVars>
      </dgm:prSet>
      <dgm:spPr/>
    </dgm:pt>
    <dgm:pt modelId="{AE93FD6E-747B-44EC-BA7A-784DA6462846}" type="pres">
      <dgm:prSet presAssocID="{ED46C4D3-F0C2-47AB-BF39-526EE05CDB4B}" presName="spNode" presStyleCnt="0"/>
      <dgm:spPr/>
    </dgm:pt>
    <dgm:pt modelId="{D7254FE7-C3E4-412A-A651-DD8E35DBA3D6}" type="pres">
      <dgm:prSet presAssocID="{D683CE6D-2C6A-47FC-8043-3CC243732D99}" presName="sibTrans" presStyleLbl="sibTrans1D1" presStyleIdx="2" presStyleCnt="5"/>
      <dgm:spPr/>
    </dgm:pt>
    <dgm:pt modelId="{A51CC19E-51EF-4D7F-97E6-8A74206DCF13}" type="pres">
      <dgm:prSet presAssocID="{8245CB19-27F3-470E-B960-82563F1A0273}" presName="node" presStyleLbl="node1" presStyleIdx="3" presStyleCnt="5">
        <dgm:presLayoutVars>
          <dgm:bulletEnabled val="1"/>
        </dgm:presLayoutVars>
      </dgm:prSet>
      <dgm:spPr/>
    </dgm:pt>
    <dgm:pt modelId="{D9F909DF-96FC-47BB-9C31-E4E7A0A751C0}" type="pres">
      <dgm:prSet presAssocID="{8245CB19-27F3-470E-B960-82563F1A0273}" presName="spNode" presStyleCnt="0"/>
      <dgm:spPr/>
    </dgm:pt>
    <dgm:pt modelId="{7FF1037C-D058-4303-BD1D-475D7FEEFAC1}" type="pres">
      <dgm:prSet presAssocID="{2CD566A4-3967-453D-AD6D-DC22313A663F}" presName="sibTrans" presStyleLbl="sibTrans1D1" presStyleIdx="3" presStyleCnt="5"/>
      <dgm:spPr/>
    </dgm:pt>
    <dgm:pt modelId="{3FC85040-C98D-427F-BA9A-EC3221D25AFB}" type="pres">
      <dgm:prSet presAssocID="{F11C25A9-CA47-49D0-A1A6-C7E01CB89D4E}" presName="node" presStyleLbl="node1" presStyleIdx="4" presStyleCnt="5">
        <dgm:presLayoutVars>
          <dgm:bulletEnabled val="1"/>
        </dgm:presLayoutVars>
      </dgm:prSet>
      <dgm:spPr/>
    </dgm:pt>
    <dgm:pt modelId="{0A7E3CC4-F427-439D-8A9C-7329F017C78B}" type="pres">
      <dgm:prSet presAssocID="{F11C25A9-CA47-49D0-A1A6-C7E01CB89D4E}" presName="spNode" presStyleCnt="0"/>
      <dgm:spPr/>
    </dgm:pt>
    <dgm:pt modelId="{C461E1FF-5F73-4D76-95C6-28906CB6D9C9}" type="pres">
      <dgm:prSet presAssocID="{B36743F5-5695-47B3-A42C-B967B72F7C3E}" presName="sibTrans" presStyleLbl="sibTrans1D1" presStyleIdx="4" presStyleCnt="5"/>
      <dgm:spPr/>
    </dgm:pt>
  </dgm:ptLst>
  <dgm:cxnLst>
    <dgm:cxn modelId="{F5C87E0B-6444-4C87-A657-C574CCC63785}" type="presOf" srcId="{ED46C4D3-F0C2-47AB-BF39-526EE05CDB4B}" destId="{6DA6201F-9C6F-41A6-83F6-8FEE3CF2CCF2}" srcOrd="0" destOrd="0" presId="urn:microsoft.com/office/officeart/2005/8/layout/cycle5"/>
    <dgm:cxn modelId="{26B38E28-F2FE-4EA2-A451-458DE8CE6F48}" srcId="{7A5E454C-7010-4AD2-A85E-D163A6B18F33}" destId="{ED46C4D3-F0C2-47AB-BF39-526EE05CDB4B}" srcOrd="2" destOrd="0" parTransId="{DCA00E0C-7254-48AF-961C-453004E7F311}" sibTransId="{D683CE6D-2C6A-47FC-8043-3CC243732D99}"/>
    <dgm:cxn modelId="{7680613F-25EB-4E63-90CA-E44933FB8DD0}" srcId="{7A5E454C-7010-4AD2-A85E-D163A6B18F33}" destId="{F11C25A9-CA47-49D0-A1A6-C7E01CB89D4E}" srcOrd="4" destOrd="0" parTransId="{3FBF907C-B12B-4CD2-92F6-E3C2A0145FFD}" sibTransId="{B36743F5-5695-47B3-A42C-B967B72F7C3E}"/>
    <dgm:cxn modelId="{65DBD45C-75F1-4C7A-AB77-CC4AF4EC2AF8}" type="presOf" srcId="{F11C25A9-CA47-49D0-A1A6-C7E01CB89D4E}" destId="{3FC85040-C98D-427F-BA9A-EC3221D25AFB}" srcOrd="0" destOrd="0" presId="urn:microsoft.com/office/officeart/2005/8/layout/cycle5"/>
    <dgm:cxn modelId="{DB378A68-F31F-4717-8E51-30FAAB55B3DE}" type="presOf" srcId="{E0282CE2-D3F4-47F4-8AE2-E1889F9268E5}" destId="{536F8FDF-9CA7-4A90-A911-6A51732331C1}" srcOrd="0" destOrd="0" presId="urn:microsoft.com/office/officeart/2005/8/layout/cycle5"/>
    <dgm:cxn modelId="{0509C948-F33A-4B9A-B749-57B520CADEF6}" type="presOf" srcId="{53CCEC35-CF89-4DA0-88CA-D43AACFA77B0}" destId="{2474461D-C03F-4206-9DB7-2E1E9E0FC612}" srcOrd="0" destOrd="0" presId="urn:microsoft.com/office/officeart/2005/8/layout/cycle5"/>
    <dgm:cxn modelId="{20F55A72-0DAF-4288-9EEB-9547A6CF413E}" type="presOf" srcId="{7A5E454C-7010-4AD2-A85E-D163A6B18F33}" destId="{C20CC5A2-BFFB-48C2-8195-2F65D56D57AC}" srcOrd="0" destOrd="0" presId="urn:microsoft.com/office/officeart/2005/8/layout/cycle5"/>
    <dgm:cxn modelId="{1A38E67C-3003-4A79-9F87-76A04F1FFBAC}" type="presOf" srcId="{9B6AAC01-C9E8-4E81-A4DF-75B329D5A009}" destId="{1DE83A04-DAA0-4B2A-A106-549925B8AB79}" srcOrd="0" destOrd="0" presId="urn:microsoft.com/office/officeart/2005/8/layout/cycle5"/>
    <dgm:cxn modelId="{F735B783-9D99-46D7-90B0-BB4C82AED01A}" srcId="{7A5E454C-7010-4AD2-A85E-D163A6B18F33}" destId="{E0282CE2-D3F4-47F4-8AE2-E1889F9268E5}" srcOrd="0" destOrd="0" parTransId="{1DA19551-E645-446C-A893-C047D5B1BC44}" sibTransId="{9B6AAC01-C9E8-4E81-A4DF-75B329D5A009}"/>
    <dgm:cxn modelId="{D62253A3-DFB2-4C6D-AC29-1758FC9C40DF}" type="presOf" srcId="{D683CE6D-2C6A-47FC-8043-3CC243732D99}" destId="{D7254FE7-C3E4-412A-A651-DD8E35DBA3D6}" srcOrd="0" destOrd="0" presId="urn:microsoft.com/office/officeart/2005/8/layout/cycle5"/>
    <dgm:cxn modelId="{C00766AB-9BF1-4FC2-8391-D7A69106B6EF}" srcId="{7A5E454C-7010-4AD2-A85E-D163A6B18F33}" destId="{8245CB19-27F3-470E-B960-82563F1A0273}" srcOrd="3" destOrd="0" parTransId="{EC6EC0A5-4405-40AE-9856-1CBE89DC8A66}" sibTransId="{2CD566A4-3967-453D-AD6D-DC22313A663F}"/>
    <dgm:cxn modelId="{FF75A4C5-ACC8-4163-891E-860A6424F9AC}" type="presOf" srcId="{8245CB19-27F3-470E-B960-82563F1A0273}" destId="{A51CC19E-51EF-4D7F-97E6-8A74206DCF13}" srcOrd="0" destOrd="0" presId="urn:microsoft.com/office/officeart/2005/8/layout/cycle5"/>
    <dgm:cxn modelId="{F7A579DD-03BD-44E8-9BF3-36D1F9FAE199}" type="presOf" srcId="{090BB3A2-9B0F-4453-93D9-9F1DC1283269}" destId="{E9BABDE5-EEE0-47CA-B4B7-538BF52EA59C}" srcOrd="0" destOrd="0" presId="urn:microsoft.com/office/officeart/2005/8/layout/cycle5"/>
    <dgm:cxn modelId="{BA60B9F3-7D29-449E-9411-17F7C854EC30}" type="presOf" srcId="{B36743F5-5695-47B3-A42C-B967B72F7C3E}" destId="{C461E1FF-5F73-4D76-95C6-28906CB6D9C9}" srcOrd="0" destOrd="0" presId="urn:microsoft.com/office/officeart/2005/8/layout/cycle5"/>
    <dgm:cxn modelId="{2A8F26F4-29BF-4176-B670-DB95F6534668}" type="presOf" srcId="{2CD566A4-3967-453D-AD6D-DC22313A663F}" destId="{7FF1037C-D058-4303-BD1D-475D7FEEFAC1}" srcOrd="0" destOrd="0" presId="urn:microsoft.com/office/officeart/2005/8/layout/cycle5"/>
    <dgm:cxn modelId="{5450CEF4-1079-4A19-845D-AF35E57A54F2}" srcId="{7A5E454C-7010-4AD2-A85E-D163A6B18F33}" destId="{090BB3A2-9B0F-4453-93D9-9F1DC1283269}" srcOrd="1" destOrd="0" parTransId="{92F8F9BB-89B9-436C-AFD4-653B96497600}" sibTransId="{53CCEC35-CF89-4DA0-88CA-D43AACFA77B0}"/>
    <dgm:cxn modelId="{1AC71424-F1E8-45CE-A90F-3027A97E7425}" type="presParOf" srcId="{C20CC5A2-BFFB-48C2-8195-2F65D56D57AC}" destId="{536F8FDF-9CA7-4A90-A911-6A51732331C1}" srcOrd="0" destOrd="0" presId="urn:microsoft.com/office/officeart/2005/8/layout/cycle5"/>
    <dgm:cxn modelId="{E74A2365-C570-4743-8A19-DA2AA97A6DCE}" type="presParOf" srcId="{C20CC5A2-BFFB-48C2-8195-2F65D56D57AC}" destId="{FB9A96E0-0682-4FAD-902F-1CBF72F2FB9B}" srcOrd="1" destOrd="0" presId="urn:microsoft.com/office/officeart/2005/8/layout/cycle5"/>
    <dgm:cxn modelId="{611A8393-275F-4A64-8880-606E32C91A46}" type="presParOf" srcId="{C20CC5A2-BFFB-48C2-8195-2F65D56D57AC}" destId="{1DE83A04-DAA0-4B2A-A106-549925B8AB79}" srcOrd="2" destOrd="0" presId="urn:microsoft.com/office/officeart/2005/8/layout/cycle5"/>
    <dgm:cxn modelId="{275A61DB-7395-4A0C-A9AA-9C016CB0CA49}" type="presParOf" srcId="{C20CC5A2-BFFB-48C2-8195-2F65D56D57AC}" destId="{E9BABDE5-EEE0-47CA-B4B7-538BF52EA59C}" srcOrd="3" destOrd="0" presId="urn:microsoft.com/office/officeart/2005/8/layout/cycle5"/>
    <dgm:cxn modelId="{D362CEF1-4BB6-4091-878B-37F213641443}" type="presParOf" srcId="{C20CC5A2-BFFB-48C2-8195-2F65D56D57AC}" destId="{748F4341-515A-441F-A6EC-B1770F717FD7}" srcOrd="4" destOrd="0" presId="urn:microsoft.com/office/officeart/2005/8/layout/cycle5"/>
    <dgm:cxn modelId="{EAC11A5C-770D-4A81-8236-CF6F0069B85D}" type="presParOf" srcId="{C20CC5A2-BFFB-48C2-8195-2F65D56D57AC}" destId="{2474461D-C03F-4206-9DB7-2E1E9E0FC612}" srcOrd="5" destOrd="0" presId="urn:microsoft.com/office/officeart/2005/8/layout/cycle5"/>
    <dgm:cxn modelId="{C36716A1-D316-4D60-A951-B8B05B37AEB6}" type="presParOf" srcId="{C20CC5A2-BFFB-48C2-8195-2F65D56D57AC}" destId="{6DA6201F-9C6F-41A6-83F6-8FEE3CF2CCF2}" srcOrd="6" destOrd="0" presId="urn:microsoft.com/office/officeart/2005/8/layout/cycle5"/>
    <dgm:cxn modelId="{6B9EB92A-EAB6-4BEB-BA9F-22AAD08665ED}" type="presParOf" srcId="{C20CC5A2-BFFB-48C2-8195-2F65D56D57AC}" destId="{AE93FD6E-747B-44EC-BA7A-784DA6462846}" srcOrd="7" destOrd="0" presId="urn:microsoft.com/office/officeart/2005/8/layout/cycle5"/>
    <dgm:cxn modelId="{8795FC45-610B-4385-A09C-BA15773B421B}" type="presParOf" srcId="{C20CC5A2-BFFB-48C2-8195-2F65D56D57AC}" destId="{D7254FE7-C3E4-412A-A651-DD8E35DBA3D6}" srcOrd="8" destOrd="0" presId="urn:microsoft.com/office/officeart/2005/8/layout/cycle5"/>
    <dgm:cxn modelId="{C30430F3-A64B-4C71-8D40-AF21A4CB4541}" type="presParOf" srcId="{C20CC5A2-BFFB-48C2-8195-2F65D56D57AC}" destId="{A51CC19E-51EF-4D7F-97E6-8A74206DCF13}" srcOrd="9" destOrd="0" presId="urn:microsoft.com/office/officeart/2005/8/layout/cycle5"/>
    <dgm:cxn modelId="{2EF7C0D0-436F-4631-A13C-C2FE3FAF9D3A}" type="presParOf" srcId="{C20CC5A2-BFFB-48C2-8195-2F65D56D57AC}" destId="{D9F909DF-96FC-47BB-9C31-E4E7A0A751C0}" srcOrd="10" destOrd="0" presId="urn:microsoft.com/office/officeart/2005/8/layout/cycle5"/>
    <dgm:cxn modelId="{BB687AB6-07D0-4114-95C0-698EA6A07AB8}" type="presParOf" srcId="{C20CC5A2-BFFB-48C2-8195-2F65D56D57AC}" destId="{7FF1037C-D058-4303-BD1D-475D7FEEFAC1}" srcOrd="11" destOrd="0" presId="urn:microsoft.com/office/officeart/2005/8/layout/cycle5"/>
    <dgm:cxn modelId="{CD3FCC14-9E68-4F17-8FAD-2E937AA453CA}" type="presParOf" srcId="{C20CC5A2-BFFB-48C2-8195-2F65D56D57AC}" destId="{3FC85040-C98D-427F-BA9A-EC3221D25AFB}" srcOrd="12" destOrd="0" presId="urn:microsoft.com/office/officeart/2005/8/layout/cycle5"/>
    <dgm:cxn modelId="{C987D415-DFE5-4A89-A98D-C0874D9E0F40}" type="presParOf" srcId="{C20CC5A2-BFFB-48C2-8195-2F65D56D57AC}" destId="{0A7E3CC4-F427-439D-8A9C-7329F017C78B}" srcOrd="13" destOrd="0" presId="urn:microsoft.com/office/officeart/2005/8/layout/cycle5"/>
    <dgm:cxn modelId="{05CC2427-F637-4ED2-8EB3-71E8477CCCA2}" type="presParOf" srcId="{C20CC5A2-BFFB-48C2-8195-2F65D56D57AC}" destId="{C461E1FF-5F73-4D76-95C6-28906CB6D9C9}" srcOrd="14" destOrd="0" presId="urn:microsoft.com/office/officeart/2005/8/layout/cycle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5E454C-7010-4AD2-A85E-D163A6B18F33}"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US"/>
        </a:p>
      </dgm:t>
    </dgm:pt>
    <dgm:pt modelId="{E0282CE2-D3F4-47F4-8AE2-E1889F9268E5}">
      <dgm:prSet phldrT="[Text]"/>
      <dgm:spPr/>
      <dgm:t>
        <a:bodyPr/>
        <a:lstStyle/>
        <a:p>
          <a:r>
            <a:rPr lang="en-US" dirty="0"/>
            <a:t>Reflection: Identify FOCUS</a:t>
          </a:r>
        </a:p>
      </dgm:t>
    </dgm:pt>
    <dgm:pt modelId="{1DA19551-E645-446C-A893-C047D5B1BC44}" type="parTrans" cxnId="{F735B783-9D99-46D7-90B0-BB4C82AED01A}">
      <dgm:prSet/>
      <dgm:spPr/>
      <dgm:t>
        <a:bodyPr/>
        <a:lstStyle/>
        <a:p>
          <a:endParaRPr lang="en-US"/>
        </a:p>
      </dgm:t>
    </dgm:pt>
    <dgm:pt modelId="{9B6AAC01-C9E8-4E81-A4DF-75B329D5A009}" type="sibTrans" cxnId="{F735B783-9D99-46D7-90B0-BB4C82AED01A}">
      <dgm:prSet/>
      <dgm:spPr/>
      <dgm:t>
        <a:bodyPr/>
        <a:lstStyle/>
        <a:p>
          <a:endParaRPr lang="en-US"/>
        </a:p>
      </dgm:t>
    </dgm:pt>
    <dgm:pt modelId="{090BB3A2-9B0F-4453-93D9-9F1DC1283269}">
      <dgm:prSet phldrT="[Text]"/>
      <dgm:spPr/>
      <dgm:t>
        <a:bodyPr/>
        <a:lstStyle/>
        <a:p>
          <a:r>
            <a:rPr lang="en-US" dirty="0"/>
            <a:t>Action: Develop and implement an action research plan</a:t>
          </a:r>
        </a:p>
      </dgm:t>
    </dgm:pt>
    <dgm:pt modelId="{92F8F9BB-89B9-436C-AFD4-653B96497600}" type="parTrans" cxnId="{5450CEF4-1079-4A19-845D-AF35E57A54F2}">
      <dgm:prSet/>
      <dgm:spPr/>
      <dgm:t>
        <a:bodyPr/>
        <a:lstStyle/>
        <a:p>
          <a:endParaRPr lang="en-US"/>
        </a:p>
      </dgm:t>
    </dgm:pt>
    <dgm:pt modelId="{53CCEC35-CF89-4DA0-88CA-D43AACFA77B0}" type="sibTrans" cxnId="{5450CEF4-1079-4A19-845D-AF35E57A54F2}">
      <dgm:prSet/>
      <dgm:spPr/>
      <dgm:t>
        <a:bodyPr/>
        <a:lstStyle/>
        <a:p>
          <a:endParaRPr lang="en-US"/>
        </a:p>
      </dgm:t>
    </dgm:pt>
    <dgm:pt modelId="{ED46C4D3-F0C2-47AB-BF39-526EE05CDB4B}">
      <dgm:prSet phldrT="[Text]"/>
      <dgm:spPr/>
      <dgm:t>
        <a:bodyPr/>
        <a:lstStyle/>
        <a:p>
          <a:r>
            <a:rPr lang="en-US" dirty="0"/>
            <a:t>Reflection: Collect and analyze data</a:t>
          </a:r>
        </a:p>
      </dgm:t>
    </dgm:pt>
    <dgm:pt modelId="{DCA00E0C-7254-48AF-961C-453004E7F311}" type="parTrans" cxnId="{26B38E28-F2FE-4EA2-A451-458DE8CE6F48}">
      <dgm:prSet/>
      <dgm:spPr/>
      <dgm:t>
        <a:bodyPr/>
        <a:lstStyle/>
        <a:p>
          <a:endParaRPr lang="en-US"/>
        </a:p>
      </dgm:t>
    </dgm:pt>
    <dgm:pt modelId="{D683CE6D-2C6A-47FC-8043-3CC243732D99}" type="sibTrans" cxnId="{26B38E28-F2FE-4EA2-A451-458DE8CE6F48}">
      <dgm:prSet/>
      <dgm:spPr/>
      <dgm:t>
        <a:bodyPr/>
        <a:lstStyle/>
        <a:p>
          <a:endParaRPr lang="en-US"/>
        </a:p>
      </dgm:t>
    </dgm:pt>
    <dgm:pt modelId="{8245CB19-27F3-470E-B960-82563F1A0273}">
      <dgm:prSet phldrT="[Text]"/>
      <dgm:spPr/>
      <dgm:t>
        <a:bodyPr/>
        <a:lstStyle/>
        <a:p>
          <a:r>
            <a:rPr lang="en-US" dirty="0"/>
            <a:t>Action: Develop an action plan</a:t>
          </a:r>
        </a:p>
      </dgm:t>
    </dgm:pt>
    <dgm:pt modelId="{EC6EC0A5-4405-40AE-9856-1CBE89DC8A66}" type="parTrans" cxnId="{C00766AB-9BF1-4FC2-8391-D7A69106B6EF}">
      <dgm:prSet/>
      <dgm:spPr/>
      <dgm:t>
        <a:bodyPr/>
        <a:lstStyle/>
        <a:p>
          <a:endParaRPr lang="en-US"/>
        </a:p>
      </dgm:t>
    </dgm:pt>
    <dgm:pt modelId="{2CD566A4-3967-453D-AD6D-DC22313A663F}" type="sibTrans" cxnId="{C00766AB-9BF1-4FC2-8391-D7A69106B6EF}">
      <dgm:prSet/>
      <dgm:spPr/>
      <dgm:t>
        <a:bodyPr/>
        <a:lstStyle/>
        <a:p>
          <a:endParaRPr lang="en-US"/>
        </a:p>
      </dgm:t>
    </dgm:pt>
    <dgm:pt modelId="{F11C25A9-CA47-49D0-A1A6-C7E01CB89D4E}">
      <dgm:prSet phldrT="[Text]"/>
      <dgm:spPr/>
      <dgm:t>
        <a:bodyPr/>
        <a:lstStyle/>
        <a:p>
          <a:r>
            <a:rPr lang="en-US" dirty="0"/>
            <a:t>Reflection: Evaluate the effects impact of action plan and next iteration of cycle </a:t>
          </a:r>
        </a:p>
      </dgm:t>
    </dgm:pt>
    <dgm:pt modelId="{3FBF907C-B12B-4CD2-92F6-E3C2A0145FFD}" type="parTrans" cxnId="{7680613F-25EB-4E63-90CA-E44933FB8DD0}">
      <dgm:prSet/>
      <dgm:spPr/>
      <dgm:t>
        <a:bodyPr/>
        <a:lstStyle/>
        <a:p>
          <a:endParaRPr lang="en-US"/>
        </a:p>
      </dgm:t>
    </dgm:pt>
    <dgm:pt modelId="{B36743F5-5695-47B3-A42C-B967B72F7C3E}" type="sibTrans" cxnId="{7680613F-25EB-4E63-90CA-E44933FB8DD0}">
      <dgm:prSet/>
      <dgm:spPr/>
      <dgm:t>
        <a:bodyPr/>
        <a:lstStyle/>
        <a:p>
          <a:endParaRPr lang="en-US"/>
        </a:p>
      </dgm:t>
    </dgm:pt>
    <dgm:pt modelId="{C20CC5A2-BFFB-48C2-8195-2F65D56D57AC}" type="pres">
      <dgm:prSet presAssocID="{7A5E454C-7010-4AD2-A85E-D163A6B18F33}" presName="cycle" presStyleCnt="0">
        <dgm:presLayoutVars>
          <dgm:dir/>
          <dgm:resizeHandles val="exact"/>
        </dgm:presLayoutVars>
      </dgm:prSet>
      <dgm:spPr/>
    </dgm:pt>
    <dgm:pt modelId="{536F8FDF-9CA7-4A90-A911-6A51732331C1}" type="pres">
      <dgm:prSet presAssocID="{E0282CE2-D3F4-47F4-8AE2-E1889F9268E5}" presName="node" presStyleLbl="node1" presStyleIdx="0" presStyleCnt="5">
        <dgm:presLayoutVars>
          <dgm:bulletEnabled val="1"/>
        </dgm:presLayoutVars>
      </dgm:prSet>
      <dgm:spPr/>
    </dgm:pt>
    <dgm:pt modelId="{FB9A96E0-0682-4FAD-902F-1CBF72F2FB9B}" type="pres">
      <dgm:prSet presAssocID="{E0282CE2-D3F4-47F4-8AE2-E1889F9268E5}" presName="spNode" presStyleCnt="0"/>
      <dgm:spPr/>
    </dgm:pt>
    <dgm:pt modelId="{1DE83A04-DAA0-4B2A-A106-549925B8AB79}" type="pres">
      <dgm:prSet presAssocID="{9B6AAC01-C9E8-4E81-A4DF-75B329D5A009}" presName="sibTrans" presStyleLbl="sibTrans1D1" presStyleIdx="0" presStyleCnt="5"/>
      <dgm:spPr/>
    </dgm:pt>
    <dgm:pt modelId="{E9BABDE5-EEE0-47CA-B4B7-538BF52EA59C}" type="pres">
      <dgm:prSet presAssocID="{090BB3A2-9B0F-4453-93D9-9F1DC1283269}" presName="node" presStyleLbl="node1" presStyleIdx="1" presStyleCnt="5">
        <dgm:presLayoutVars>
          <dgm:bulletEnabled val="1"/>
        </dgm:presLayoutVars>
      </dgm:prSet>
      <dgm:spPr/>
    </dgm:pt>
    <dgm:pt modelId="{748F4341-515A-441F-A6EC-B1770F717FD7}" type="pres">
      <dgm:prSet presAssocID="{090BB3A2-9B0F-4453-93D9-9F1DC1283269}" presName="spNode" presStyleCnt="0"/>
      <dgm:spPr/>
    </dgm:pt>
    <dgm:pt modelId="{2474461D-C03F-4206-9DB7-2E1E9E0FC612}" type="pres">
      <dgm:prSet presAssocID="{53CCEC35-CF89-4DA0-88CA-D43AACFA77B0}" presName="sibTrans" presStyleLbl="sibTrans1D1" presStyleIdx="1" presStyleCnt="5"/>
      <dgm:spPr/>
    </dgm:pt>
    <dgm:pt modelId="{6DA6201F-9C6F-41A6-83F6-8FEE3CF2CCF2}" type="pres">
      <dgm:prSet presAssocID="{ED46C4D3-F0C2-47AB-BF39-526EE05CDB4B}" presName="node" presStyleLbl="node1" presStyleIdx="2" presStyleCnt="5">
        <dgm:presLayoutVars>
          <dgm:bulletEnabled val="1"/>
        </dgm:presLayoutVars>
      </dgm:prSet>
      <dgm:spPr/>
    </dgm:pt>
    <dgm:pt modelId="{AE93FD6E-747B-44EC-BA7A-784DA6462846}" type="pres">
      <dgm:prSet presAssocID="{ED46C4D3-F0C2-47AB-BF39-526EE05CDB4B}" presName="spNode" presStyleCnt="0"/>
      <dgm:spPr/>
    </dgm:pt>
    <dgm:pt modelId="{D7254FE7-C3E4-412A-A651-DD8E35DBA3D6}" type="pres">
      <dgm:prSet presAssocID="{D683CE6D-2C6A-47FC-8043-3CC243732D99}" presName="sibTrans" presStyleLbl="sibTrans1D1" presStyleIdx="2" presStyleCnt="5"/>
      <dgm:spPr/>
    </dgm:pt>
    <dgm:pt modelId="{A51CC19E-51EF-4D7F-97E6-8A74206DCF13}" type="pres">
      <dgm:prSet presAssocID="{8245CB19-27F3-470E-B960-82563F1A0273}" presName="node" presStyleLbl="node1" presStyleIdx="3" presStyleCnt="5">
        <dgm:presLayoutVars>
          <dgm:bulletEnabled val="1"/>
        </dgm:presLayoutVars>
      </dgm:prSet>
      <dgm:spPr/>
    </dgm:pt>
    <dgm:pt modelId="{D9F909DF-96FC-47BB-9C31-E4E7A0A751C0}" type="pres">
      <dgm:prSet presAssocID="{8245CB19-27F3-470E-B960-82563F1A0273}" presName="spNode" presStyleCnt="0"/>
      <dgm:spPr/>
    </dgm:pt>
    <dgm:pt modelId="{7FF1037C-D058-4303-BD1D-475D7FEEFAC1}" type="pres">
      <dgm:prSet presAssocID="{2CD566A4-3967-453D-AD6D-DC22313A663F}" presName="sibTrans" presStyleLbl="sibTrans1D1" presStyleIdx="3" presStyleCnt="5"/>
      <dgm:spPr/>
    </dgm:pt>
    <dgm:pt modelId="{3FC85040-C98D-427F-BA9A-EC3221D25AFB}" type="pres">
      <dgm:prSet presAssocID="{F11C25A9-CA47-49D0-A1A6-C7E01CB89D4E}" presName="node" presStyleLbl="node1" presStyleIdx="4" presStyleCnt="5">
        <dgm:presLayoutVars>
          <dgm:bulletEnabled val="1"/>
        </dgm:presLayoutVars>
      </dgm:prSet>
      <dgm:spPr/>
    </dgm:pt>
    <dgm:pt modelId="{0A7E3CC4-F427-439D-8A9C-7329F017C78B}" type="pres">
      <dgm:prSet presAssocID="{F11C25A9-CA47-49D0-A1A6-C7E01CB89D4E}" presName="spNode" presStyleCnt="0"/>
      <dgm:spPr/>
    </dgm:pt>
    <dgm:pt modelId="{C461E1FF-5F73-4D76-95C6-28906CB6D9C9}" type="pres">
      <dgm:prSet presAssocID="{B36743F5-5695-47B3-A42C-B967B72F7C3E}" presName="sibTrans" presStyleLbl="sibTrans1D1" presStyleIdx="4" presStyleCnt="5"/>
      <dgm:spPr/>
    </dgm:pt>
  </dgm:ptLst>
  <dgm:cxnLst>
    <dgm:cxn modelId="{F5C87E0B-6444-4C87-A657-C574CCC63785}" type="presOf" srcId="{ED46C4D3-F0C2-47AB-BF39-526EE05CDB4B}" destId="{6DA6201F-9C6F-41A6-83F6-8FEE3CF2CCF2}" srcOrd="0" destOrd="0" presId="urn:microsoft.com/office/officeart/2005/8/layout/cycle5"/>
    <dgm:cxn modelId="{26B38E28-F2FE-4EA2-A451-458DE8CE6F48}" srcId="{7A5E454C-7010-4AD2-A85E-D163A6B18F33}" destId="{ED46C4D3-F0C2-47AB-BF39-526EE05CDB4B}" srcOrd="2" destOrd="0" parTransId="{DCA00E0C-7254-48AF-961C-453004E7F311}" sibTransId="{D683CE6D-2C6A-47FC-8043-3CC243732D99}"/>
    <dgm:cxn modelId="{7680613F-25EB-4E63-90CA-E44933FB8DD0}" srcId="{7A5E454C-7010-4AD2-A85E-D163A6B18F33}" destId="{F11C25A9-CA47-49D0-A1A6-C7E01CB89D4E}" srcOrd="4" destOrd="0" parTransId="{3FBF907C-B12B-4CD2-92F6-E3C2A0145FFD}" sibTransId="{B36743F5-5695-47B3-A42C-B967B72F7C3E}"/>
    <dgm:cxn modelId="{65DBD45C-75F1-4C7A-AB77-CC4AF4EC2AF8}" type="presOf" srcId="{F11C25A9-CA47-49D0-A1A6-C7E01CB89D4E}" destId="{3FC85040-C98D-427F-BA9A-EC3221D25AFB}" srcOrd="0" destOrd="0" presId="urn:microsoft.com/office/officeart/2005/8/layout/cycle5"/>
    <dgm:cxn modelId="{DB378A68-F31F-4717-8E51-30FAAB55B3DE}" type="presOf" srcId="{E0282CE2-D3F4-47F4-8AE2-E1889F9268E5}" destId="{536F8FDF-9CA7-4A90-A911-6A51732331C1}" srcOrd="0" destOrd="0" presId="urn:microsoft.com/office/officeart/2005/8/layout/cycle5"/>
    <dgm:cxn modelId="{0509C948-F33A-4B9A-B749-57B520CADEF6}" type="presOf" srcId="{53CCEC35-CF89-4DA0-88CA-D43AACFA77B0}" destId="{2474461D-C03F-4206-9DB7-2E1E9E0FC612}" srcOrd="0" destOrd="0" presId="urn:microsoft.com/office/officeart/2005/8/layout/cycle5"/>
    <dgm:cxn modelId="{20F55A72-0DAF-4288-9EEB-9547A6CF413E}" type="presOf" srcId="{7A5E454C-7010-4AD2-A85E-D163A6B18F33}" destId="{C20CC5A2-BFFB-48C2-8195-2F65D56D57AC}" srcOrd="0" destOrd="0" presId="urn:microsoft.com/office/officeart/2005/8/layout/cycle5"/>
    <dgm:cxn modelId="{1A38E67C-3003-4A79-9F87-76A04F1FFBAC}" type="presOf" srcId="{9B6AAC01-C9E8-4E81-A4DF-75B329D5A009}" destId="{1DE83A04-DAA0-4B2A-A106-549925B8AB79}" srcOrd="0" destOrd="0" presId="urn:microsoft.com/office/officeart/2005/8/layout/cycle5"/>
    <dgm:cxn modelId="{F735B783-9D99-46D7-90B0-BB4C82AED01A}" srcId="{7A5E454C-7010-4AD2-A85E-D163A6B18F33}" destId="{E0282CE2-D3F4-47F4-8AE2-E1889F9268E5}" srcOrd="0" destOrd="0" parTransId="{1DA19551-E645-446C-A893-C047D5B1BC44}" sibTransId="{9B6AAC01-C9E8-4E81-A4DF-75B329D5A009}"/>
    <dgm:cxn modelId="{D62253A3-DFB2-4C6D-AC29-1758FC9C40DF}" type="presOf" srcId="{D683CE6D-2C6A-47FC-8043-3CC243732D99}" destId="{D7254FE7-C3E4-412A-A651-DD8E35DBA3D6}" srcOrd="0" destOrd="0" presId="urn:microsoft.com/office/officeart/2005/8/layout/cycle5"/>
    <dgm:cxn modelId="{C00766AB-9BF1-4FC2-8391-D7A69106B6EF}" srcId="{7A5E454C-7010-4AD2-A85E-D163A6B18F33}" destId="{8245CB19-27F3-470E-B960-82563F1A0273}" srcOrd="3" destOrd="0" parTransId="{EC6EC0A5-4405-40AE-9856-1CBE89DC8A66}" sibTransId="{2CD566A4-3967-453D-AD6D-DC22313A663F}"/>
    <dgm:cxn modelId="{FF75A4C5-ACC8-4163-891E-860A6424F9AC}" type="presOf" srcId="{8245CB19-27F3-470E-B960-82563F1A0273}" destId="{A51CC19E-51EF-4D7F-97E6-8A74206DCF13}" srcOrd="0" destOrd="0" presId="urn:microsoft.com/office/officeart/2005/8/layout/cycle5"/>
    <dgm:cxn modelId="{F7A579DD-03BD-44E8-9BF3-36D1F9FAE199}" type="presOf" srcId="{090BB3A2-9B0F-4453-93D9-9F1DC1283269}" destId="{E9BABDE5-EEE0-47CA-B4B7-538BF52EA59C}" srcOrd="0" destOrd="0" presId="urn:microsoft.com/office/officeart/2005/8/layout/cycle5"/>
    <dgm:cxn modelId="{BA60B9F3-7D29-449E-9411-17F7C854EC30}" type="presOf" srcId="{B36743F5-5695-47B3-A42C-B967B72F7C3E}" destId="{C461E1FF-5F73-4D76-95C6-28906CB6D9C9}" srcOrd="0" destOrd="0" presId="urn:microsoft.com/office/officeart/2005/8/layout/cycle5"/>
    <dgm:cxn modelId="{2A8F26F4-29BF-4176-B670-DB95F6534668}" type="presOf" srcId="{2CD566A4-3967-453D-AD6D-DC22313A663F}" destId="{7FF1037C-D058-4303-BD1D-475D7FEEFAC1}" srcOrd="0" destOrd="0" presId="urn:microsoft.com/office/officeart/2005/8/layout/cycle5"/>
    <dgm:cxn modelId="{5450CEF4-1079-4A19-845D-AF35E57A54F2}" srcId="{7A5E454C-7010-4AD2-A85E-D163A6B18F33}" destId="{090BB3A2-9B0F-4453-93D9-9F1DC1283269}" srcOrd="1" destOrd="0" parTransId="{92F8F9BB-89B9-436C-AFD4-653B96497600}" sibTransId="{53CCEC35-CF89-4DA0-88CA-D43AACFA77B0}"/>
    <dgm:cxn modelId="{1AC71424-F1E8-45CE-A90F-3027A97E7425}" type="presParOf" srcId="{C20CC5A2-BFFB-48C2-8195-2F65D56D57AC}" destId="{536F8FDF-9CA7-4A90-A911-6A51732331C1}" srcOrd="0" destOrd="0" presId="urn:microsoft.com/office/officeart/2005/8/layout/cycle5"/>
    <dgm:cxn modelId="{E74A2365-C570-4743-8A19-DA2AA97A6DCE}" type="presParOf" srcId="{C20CC5A2-BFFB-48C2-8195-2F65D56D57AC}" destId="{FB9A96E0-0682-4FAD-902F-1CBF72F2FB9B}" srcOrd="1" destOrd="0" presId="urn:microsoft.com/office/officeart/2005/8/layout/cycle5"/>
    <dgm:cxn modelId="{611A8393-275F-4A64-8880-606E32C91A46}" type="presParOf" srcId="{C20CC5A2-BFFB-48C2-8195-2F65D56D57AC}" destId="{1DE83A04-DAA0-4B2A-A106-549925B8AB79}" srcOrd="2" destOrd="0" presId="urn:microsoft.com/office/officeart/2005/8/layout/cycle5"/>
    <dgm:cxn modelId="{275A61DB-7395-4A0C-A9AA-9C016CB0CA49}" type="presParOf" srcId="{C20CC5A2-BFFB-48C2-8195-2F65D56D57AC}" destId="{E9BABDE5-EEE0-47CA-B4B7-538BF52EA59C}" srcOrd="3" destOrd="0" presId="urn:microsoft.com/office/officeart/2005/8/layout/cycle5"/>
    <dgm:cxn modelId="{D362CEF1-4BB6-4091-878B-37F213641443}" type="presParOf" srcId="{C20CC5A2-BFFB-48C2-8195-2F65D56D57AC}" destId="{748F4341-515A-441F-A6EC-B1770F717FD7}" srcOrd="4" destOrd="0" presId="urn:microsoft.com/office/officeart/2005/8/layout/cycle5"/>
    <dgm:cxn modelId="{EAC11A5C-770D-4A81-8236-CF6F0069B85D}" type="presParOf" srcId="{C20CC5A2-BFFB-48C2-8195-2F65D56D57AC}" destId="{2474461D-C03F-4206-9DB7-2E1E9E0FC612}" srcOrd="5" destOrd="0" presId="urn:microsoft.com/office/officeart/2005/8/layout/cycle5"/>
    <dgm:cxn modelId="{C36716A1-D316-4D60-A951-B8B05B37AEB6}" type="presParOf" srcId="{C20CC5A2-BFFB-48C2-8195-2F65D56D57AC}" destId="{6DA6201F-9C6F-41A6-83F6-8FEE3CF2CCF2}" srcOrd="6" destOrd="0" presId="urn:microsoft.com/office/officeart/2005/8/layout/cycle5"/>
    <dgm:cxn modelId="{6B9EB92A-EAB6-4BEB-BA9F-22AAD08665ED}" type="presParOf" srcId="{C20CC5A2-BFFB-48C2-8195-2F65D56D57AC}" destId="{AE93FD6E-747B-44EC-BA7A-784DA6462846}" srcOrd="7" destOrd="0" presId="urn:microsoft.com/office/officeart/2005/8/layout/cycle5"/>
    <dgm:cxn modelId="{8795FC45-610B-4385-A09C-BA15773B421B}" type="presParOf" srcId="{C20CC5A2-BFFB-48C2-8195-2F65D56D57AC}" destId="{D7254FE7-C3E4-412A-A651-DD8E35DBA3D6}" srcOrd="8" destOrd="0" presId="urn:microsoft.com/office/officeart/2005/8/layout/cycle5"/>
    <dgm:cxn modelId="{C30430F3-A64B-4C71-8D40-AF21A4CB4541}" type="presParOf" srcId="{C20CC5A2-BFFB-48C2-8195-2F65D56D57AC}" destId="{A51CC19E-51EF-4D7F-97E6-8A74206DCF13}" srcOrd="9" destOrd="0" presId="urn:microsoft.com/office/officeart/2005/8/layout/cycle5"/>
    <dgm:cxn modelId="{2EF7C0D0-436F-4631-A13C-C2FE3FAF9D3A}" type="presParOf" srcId="{C20CC5A2-BFFB-48C2-8195-2F65D56D57AC}" destId="{D9F909DF-96FC-47BB-9C31-E4E7A0A751C0}" srcOrd="10" destOrd="0" presId="urn:microsoft.com/office/officeart/2005/8/layout/cycle5"/>
    <dgm:cxn modelId="{BB687AB6-07D0-4114-95C0-698EA6A07AB8}" type="presParOf" srcId="{C20CC5A2-BFFB-48C2-8195-2F65D56D57AC}" destId="{7FF1037C-D058-4303-BD1D-475D7FEEFAC1}" srcOrd="11" destOrd="0" presId="urn:microsoft.com/office/officeart/2005/8/layout/cycle5"/>
    <dgm:cxn modelId="{CD3FCC14-9E68-4F17-8FAD-2E937AA453CA}" type="presParOf" srcId="{C20CC5A2-BFFB-48C2-8195-2F65D56D57AC}" destId="{3FC85040-C98D-427F-BA9A-EC3221D25AFB}" srcOrd="12" destOrd="0" presId="urn:microsoft.com/office/officeart/2005/8/layout/cycle5"/>
    <dgm:cxn modelId="{C987D415-DFE5-4A89-A98D-C0874D9E0F40}" type="presParOf" srcId="{C20CC5A2-BFFB-48C2-8195-2F65D56D57AC}" destId="{0A7E3CC4-F427-439D-8A9C-7329F017C78B}" srcOrd="13" destOrd="0" presId="urn:microsoft.com/office/officeart/2005/8/layout/cycle5"/>
    <dgm:cxn modelId="{05CC2427-F637-4ED2-8EB3-71E8477CCCA2}" type="presParOf" srcId="{C20CC5A2-BFFB-48C2-8195-2F65D56D57AC}" destId="{C461E1FF-5F73-4D76-95C6-28906CB6D9C9}" srcOrd="14" destOrd="0" presId="urn:microsoft.com/office/officeart/2005/8/layout/cycle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6F8FDF-9CA7-4A90-A911-6A51732331C1}">
      <dsp:nvSpPr>
        <dsp:cNvPr id="0" name=""/>
        <dsp:cNvSpPr/>
      </dsp:nvSpPr>
      <dsp:spPr>
        <a:xfrm>
          <a:off x="2206262" y="1942"/>
          <a:ext cx="1612042" cy="10478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Reflection: Identify FOCUS</a:t>
          </a:r>
        </a:p>
      </dsp:txBody>
      <dsp:txXfrm>
        <a:off x="2257413" y="53093"/>
        <a:ext cx="1509740" cy="945525"/>
      </dsp:txXfrm>
    </dsp:sp>
    <dsp:sp modelId="{1DE83A04-DAA0-4B2A-A106-549925B8AB79}">
      <dsp:nvSpPr>
        <dsp:cNvPr id="0" name=""/>
        <dsp:cNvSpPr/>
      </dsp:nvSpPr>
      <dsp:spPr>
        <a:xfrm>
          <a:off x="916670" y="525855"/>
          <a:ext cx="4191225" cy="4191225"/>
        </a:xfrm>
        <a:custGeom>
          <a:avLst/>
          <a:gdLst/>
          <a:ahLst/>
          <a:cxnLst/>
          <a:rect l="0" t="0" r="0" b="0"/>
          <a:pathLst>
            <a:path>
              <a:moveTo>
                <a:pt x="3118121" y="266386"/>
              </a:moveTo>
              <a:arcTo wR="2095612" hR="2095612" stAng="17952272" swAng="1213386"/>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E9BABDE5-EEE0-47CA-B4B7-538BF52EA59C}">
      <dsp:nvSpPr>
        <dsp:cNvPr id="0" name=""/>
        <dsp:cNvSpPr/>
      </dsp:nvSpPr>
      <dsp:spPr>
        <a:xfrm>
          <a:off x="4199308" y="1449974"/>
          <a:ext cx="1612042" cy="10478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Action: Develop and implement an action research plan</a:t>
          </a:r>
        </a:p>
      </dsp:txBody>
      <dsp:txXfrm>
        <a:off x="4250459" y="1501125"/>
        <a:ext cx="1509740" cy="945525"/>
      </dsp:txXfrm>
    </dsp:sp>
    <dsp:sp modelId="{2474461D-C03F-4206-9DB7-2E1E9E0FC612}">
      <dsp:nvSpPr>
        <dsp:cNvPr id="0" name=""/>
        <dsp:cNvSpPr/>
      </dsp:nvSpPr>
      <dsp:spPr>
        <a:xfrm>
          <a:off x="916670" y="525855"/>
          <a:ext cx="4191225" cy="4191225"/>
        </a:xfrm>
        <a:custGeom>
          <a:avLst/>
          <a:gdLst/>
          <a:ahLst/>
          <a:cxnLst/>
          <a:rect l="0" t="0" r="0" b="0"/>
          <a:pathLst>
            <a:path>
              <a:moveTo>
                <a:pt x="4186223" y="2240307"/>
              </a:moveTo>
              <a:arcTo wR="2095612" hR="2095612" stAng="21837554" swAng="1361155"/>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6DA6201F-9C6F-41A6-83F6-8FEE3CF2CCF2}">
      <dsp:nvSpPr>
        <dsp:cNvPr id="0" name=""/>
        <dsp:cNvSpPr/>
      </dsp:nvSpPr>
      <dsp:spPr>
        <a:xfrm>
          <a:off x="3438032" y="3792940"/>
          <a:ext cx="1612042" cy="10478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Reflection: Collect and analyze data</a:t>
          </a:r>
        </a:p>
      </dsp:txBody>
      <dsp:txXfrm>
        <a:off x="3489183" y="3844091"/>
        <a:ext cx="1509740" cy="945525"/>
      </dsp:txXfrm>
    </dsp:sp>
    <dsp:sp modelId="{D7254FE7-C3E4-412A-A651-DD8E35DBA3D6}">
      <dsp:nvSpPr>
        <dsp:cNvPr id="0" name=""/>
        <dsp:cNvSpPr/>
      </dsp:nvSpPr>
      <dsp:spPr>
        <a:xfrm>
          <a:off x="916670" y="525855"/>
          <a:ext cx="4191225" cy="4191225"/>
        </a:xfrm>
        <a:custGeom>
          <a:avLst/>
          <a:gdLst/>
          <a:ahLst/>
          <a:cxnLst/>
          <a:rect l="0" t="0" r="0" b="0"/>
          <a:pathLst>
            <a:path>
              <a:moveTo>
                <a:pt x="2353391" y="4175310"/>
              </a:moveTo>
              <a:arcTo wR="2095612" hR="2095612" stAng="4976052" swAng="847896"/>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51CC19E-51EF-4D7F-97E6-8A74206DCF13}">
      <dsp:nvSpPr>
        <dsp:cNvPr id="0" name=""/>
        <dsp:cNvSpPr/>
      </dsp:nvSpPr>
      <dsp:spPr>
        <a:xfrm>
          <a:off x="974492" y="3792940"/>
          <a:ext cx="1612042" cy="10478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Action: Develop an action plan</a:t>
          </a:r>
        </a:p>
      </dsp:txBody>
      <dsp:txXfrm>
        <a:off x="1025643" y="3844091"/>
        <a:ext cx="1509740" cy="945525"/>
      </dsp:txXfrm>
    </dsp:sp>
    <dsp:sp modelId="{7FF1037C-D058-4303-BD1D-475D7FEEFAC1}">
      <dsp:nvSpPr>
        <dsp:cNvPr id="0" name=""/>
        <dsp:cNvSpPr/>
      </dsp:nvSpPr>
      <dsp:spPr>
        <a:xfrm>
          <a:off x="916670" y="525855"/>
          <a:ext cx="4191225" cy="4191225"/>
        </a:xfrm>
        <a:custGeom>
          <a:avLst/>
          <a:gdLst/>
          <a:ahLst/>
          <a:cxnLst/>
          <a:rect l="0" t="0" r="0" b="0"/>
          <a:pathLst>
            <a:path>
              <a:moveTo>
                <a:pt x="222551" y="3035418"/>
              </a:moveTo>
              <a:arcTo wR="2095612" hR="2095612" stAng="9201291" swAng="1361155"/>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FC85040-C98D-427F-BA9A-EC3221D25AFB}">
      <dsp:nvSpPr>
        <dsp:cNvPr id="0" name=""/>
        <dsp:cNvSpPr/>
      </dsp:nvSpPr>
      <dsp:spPr>
        <a:xfrm>
          <a:off x="213216" y="1449974"/>
          <a:ext cx="1612042" cy="10478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Reflection: Evaluate the effects impact of action plan and next iteration of cycle </a:t>
          </a:r>
        </a:p>
      </dsp:txBody>
      <dsp:txXfrm>
        <a:off x="264367" y="1501125"/>
        <a:ext cx="1509740" cy="945525"/>
      </dsp:txXfrm>
    </dsp:sp>
    <dsp:sp modelId="{C461E1FF-5F73-4D76-95C6-28906CB6D9C9}">
      <dsp:nvSpPr>
        <dsp:cNvPr id="0" name=""/>
        <dsp:cNvSpPr/>
      </dsp:nvSpPr>
      <dsp:spPr>
        <a:xfrm>
          <a:off x="916670" y="525855"/>
          <a:ext cx="4191225" cy="4191225"/>
        </a:xfrm>
        <a:custGeom>
          <a:avLst/>
          <a:gdLst/>
          <a:ahLst/>
          <a:cxnLst/>
          <a:rect l="0" t="0" r="0" b="0"/>
          <a:pathLst>
            <a:path>
              <a:moveTo>
                <a:pt x="503816" y="732609"/>
              </a:moveTo>
              <a:arcTo wR="2095612" hR="2095612" stAng="13234343" swAng="1213386"/>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6F8FDF-9CA7-4A90-A911-6A51732331C1}">
      <dsp:nvSpPr>
        <dsp:cNvPr id="0" name=""/>
        <dsp:cNvSpPr/>
      </dsp:nvSpPr>
      <dsp:spPr>
        <a:xfrm>
          <a:off x="2206262" y="1942"/>
          <a:ext cx="1612042" cy="10478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Reflection: Identify FOCUS</a:t>
          </a:r>
        </a:p>
      </dsp:txBody>
      <dsp:txXfrm>
        <a:off x="2257413" y="53093"/>
        <a:ext cx="1509740" cy="945525"/>
      </dsp:txXfrm>
    </dsp:sp>
    <dsp:sp modelId="{1DE83A04-DAA0-4B2A-A106-549925B8AB79}">
      <dsp:nvSpPr>
        <dsp:cNvPr id="0" name=""/>
        <dsp:cNvSpPr/>
      </dsp:nvSpPr>
      <dsp:spPr>
        <a:xfrm>
          <a:off x="916670" y="525855"/>
          <a:ext cx="4191225" cy="4191225"/>
        </a:xfrm>
        <a:custGeom>
          <a:avLst/>
          <a:gdLst/>
          <a:ahLst/>
          <a:cxnLst/>
          <a:rect l="0" t="0" r="0" b="0"/>
          <a:pathLst>
            <a:path>
              <a:moveTo>
                <a:pt x="3118121" y="266386"/>
              </a:moveTo>
              <a:arcTo wR="2095612" hR="2095612" stAng="17952272" swAng="1213386"/>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E9BABDE5-EEE0-47CA-B4B7-538BF52EA59C}">
      <dsp:nvSpPr>
        <dsp:cNvPr id="0" name=""/>
        <dsp:cNvSpPr/>
      </dsp:nvSpPr>
      <dsp:spPr>
        <a:xfrm>
          <a:off x="4199308" y="1449974"/>
          <a:ext cx="1612042" cy="10478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Action: Develop and implement an action research plan</a:t>
          </a:r>
        </a:p>
      </dsp:txBody>
      <dsp:txXfrm>
        <a:off x="4250459" y="1501125"/>
        <a:ext cx="1509740" cy="945525"/>
      </dsp:txXfrm>
    </dsp:sp>
    <dsp:sp modelId="{2474461D-C03F-4206-9DB7-2E1E9E0FC612}">
      <dsp:nvSpPr>
        <dsp:cNvPr id="0" name=""/>
        <dsp:cNvSpPr/>
      </dsp:nvSpPr>
      <dsp:spPr>
        <a:xfrm>
          <a:off x="916670" y="525855"/>
          <a:ext cx="4191225" cy="4191225"/>
        </a:xfrm>
        <a:custGeom>
          <a:avLst/>
          <a:gdLst/>
          <a:ahLst/>
          <a:cxnLst/>
          <a:rect l="0" t="0" r="0" b="0"/>
          <a:pathLst>
            <a:path>
              <a:moveTo>
                <a:pt x="4186223" y="2240307"/>
              </a:moveTo>
              <a:arcTo wR="2095612" hR="2095612" stAng="21837554" swAng="1361155"/>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6DA6201F-9C6F-41A6-83F6-8FEE3CF2CCF2}">
      <dsp:nvSpPr>
        <dsp:cNvPr id="0" name=""/>
        <dsp:cNvSpPr/>
      </dsp:nvSpPr>
      <dsp:spPr>
        <a:xfrm>
          <a:off x="3438032" y="3792940"/>
          <a:ext cx="1612042" cy="10478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Reflection: Collect and analyze data</a:t>
          </a:r>
        </a:p>
      </dsp:txBody>
      <dsp:txXfrm>
        <a:off x="3489183" y="3844091"/>
        <a:ext cx="1509740" cy="945525"/>
      </dsp:txXfrm>
    </dsp:sp>
    <dsp:sp modelId="{D7254FE7-C3E4-412A-A651-DD8E35DBA3D6}">
      <dsp:nvSpPr>
        <dsp:cNvPr id="0" name=""/>
        <dsp:cNvSpPr/>
      </dsp:nvSpPr>
      <dsp:spPr>
        <a:xfrm>
          <a:off x="916670" y="525855"/>
          <a:ext cx="4191225" cy="4191225"/>
        </a:xfrm>
        <a:custGeom>
          <a:avLst/>
          <a:gdLst/>
          <a:ahLst/>
          <a:cxnLst/>
          <a:rect l="0" t="0" r="0" b="0"/>
          <a:pathLst>
            <a:path>
              <a:moveTo>
                <a:pt x="2353391" y="4175310"/>
              </a:moveTo>
              <a:arcTo wR="2095612" hR="2095612" stAng="4976052" swAng="847896"/>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51CC19E-51EF-4D7F-97E6-8A74206DCF13}">
      <dsp:nvSpPr>
        <dsp:cNvPr id="0" name=""/>
        <dsp:cNvSpPr/>
      </dsp:nvSpPr>
      <dsp:spPr>
        <a:xfrm>
          <a:off x="974492" y="3792940"/>
          <a:ext cx="1612042" cy="10478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Action: Develop an action plan</a:t>
          </a:r>
        </a:p>
      </dsp:txBody>
      <dsp:txXfrm>
        <a:off x="1025643" y="3844091"/>
        <a:ext cx="1509740" cy="945525"/>
      </dsp:txXfrm>
    </dsp:sp>
    <dsp:sp modelId="{7FF1037C-D058-4303-BD1D-475D7FEEFAC1}">
      <dsp:nvSpPr>
        <dsp:cNvPr id="0" name=""/>
        <dsp:cNvSpPr/>
      </dsp:nvSpPr>
      <dsp:spPr>
        <a:xfrm>
          <a:off x="916670" y="525855"/>
          <a:ext cx="4191225" cy="4191225"/>
        </a:xfrm>
        <a:custGeom>
          <a:avLst/>
          <a:gdLst/>
          <a:ahLst/>
          <a:cxnLst/>
          <a:rect l="0" t="0" r="0" b="0"/>
          <a:pathLst>
            <a:path>
              <a:moveTo>
                <a:pt x="222551" y="3035418"/>
              </a:moveTo>
              <a:arcTo wR="2095612" hR="2095612" stAng="9201291" swAng="1361155"/>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FC85040-C98D-427F-BA9A-EC3221D25AFB}">
      <dsp:nvSpPr>
        <dsp:cNvPr id="0" name=""/>
        <dsp:cNvSpPr/>
      </dsp:nvSpPr>
      <dsp:spPr>
        <a:xfrm>
          <a:off x="213216" y="1449974"/>
          <a:ext cx="1612042" cy="10478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Reflection: Evaluate the effects impact of action plan and next iteration of cycle </a:t>
          </a:r>
        </a:p>
      </dsp:txBody>
      <dsp:txXfrm>
        <a:off x="264367" y="1501125"/>
        <a:ext cx="1509740" cy="945525"/>
      </dsp:txXfrm>
    </dsp:sp>
    <dsp:sp modelId="{C461E1FF-5F73-4D76-95C6-28906CB6D9C9}">
      <dsp:nvSpPr>
        <dsp:cNvPr id="0" name=""/>
        <dsp:cNvSpPr/>
      </dsp:nvSpPr>
      <dsp:spPr>
        <a:xfrm>
          <a:off x="916670" y="525855"/>
          <a:ext cx="4191225" cy="4191225"/>
        </a:xfrm>
        <a:custGeom>
          <a:avLst/>
          <a:gdLst/>
          <a:ahLst/>
          <a:cxnLst/>
          <a:rect l="0" t="0" r="0" b="0"/>
          <a:pathLst>
            <a:path>
              <a:moveTo>
                <a:pt x="503816" y="732609"/>
              </a:moveTo>
              <a:arcTo wR="2095612" hR="2095612" stAng="13234343" swAng="1213386"/>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6F8FDF-9CA7-4A90-A911-6A51732331C1}">
      <dsp:nvSpPr>
        <dsp:cNvPr id="0" name=""/>
        <dsp:cNvSpPr/>
      </dsp:nvSpPr>
      <dsp:spPr>
        <a:xfrm>
          <a:off x="1722147" y="1214"/>
          <a:ext cx="873988" cy="56809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Reflection: Identify FOCUS</a:t>
          </a:r>
        </a:p>
      </dsp:txBody>
      <dsp:txXfrm>
        <a:off x="1749879" y="28946"/>
        <a:ext cx="818524" cy="512628"/>
      </dsp:txXfrm>
    </dsp:sp>
    <dsp:sp modelId="{1DE83A04-DAA0-4B2A-A106-549925B8AB79}">
      <dsp:nvSpPr>
        <dsp:cNvPr id="0" name=""/>
        <dsp:cNvSpPr/>
      </dsp:nvSpPr>
      <dsp:spPr>
        <a:xfrm>
          <a:off x="1023882" y="285261"/>
          <a:ext cx="2270519" cy="2270519"/>
        </a:xfrm>
        <a:custGeom>
          <a:avLst/>
          <a:gdLst/>
          <a:ahLst/>
          <a:cxnLst/>
          <a:rect l="0" t="0" r="0" b="0"/>
          <a:pathLst>
            <a:path>
              <a:moveTo>
                <a:pt x="1689405" y="144433"/>
              </a:moveTo>
              <a:arcTo wR="1135259" hR="1135259" stAng="17953035" swAng="1212175"/>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E9BABDE5-EEE0-47CA-B4B7-538BF52EA59C}">
      <dsp:nvSpPr>
        <dsp:cNvPr id="0" name=""/>
        <dsp:cNvSpPr/>
      </dsp:nvSpPr>
      <dsp:spPr>
        <a:xfrm>
          <a:off x="2801843" y="785660"/>
          <a:ext cx="873988" cy="56809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Action: Develop and implement an action research plan</a:t>
          </a:r>
        </a:p>
      </dsp:txBody>
      <dsp:txXfrm>
        <a:off x="2829575" y="813392"/>
        <a:ext cx="818524" cy="512628"/>
      </dsp:txXfrm>
    </dsp:sp>
    <dsp:sp modelId="{2474461D-C03F-4206-9DB7-2E1E9E0FC612}">
      <dsp:nvSpPr>
        <dsp:cNvPr id="0" name=""/>
        <dsp:cNvSpPr/>
      </dsp:nvSpPr>
      <dsp:spPr>
        <a:xfrm>
          <a:off x="1023882" y="285261"/>
          <a:ext cx="2270519" cy="2270519"/>
        </a:xfrm>
        <a:custGeom>
          <a:avLst/>
          <a:gdLst/>
          <a:ahLst/>
          <a:cxnLst/>
          <a:rect l="0" t="0" r="0" b="0"/>
          <a:pathLst>
            <a:path>
              <a:moveTo>
                <a:pt x="2267800" y="1213776"/>
              </a:moveTo>
              <a:arcTo wR="1135259" hR="1135259" stAng="21837953" swAng="1360218"/>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6DA6201F-9C6F-41A6-83F6-8FEE3CF2CCF2}">
      <dsp:nvSpPr>
        <dsp:cNvPr id="0" name=""/>
        <dsp:cNvSpPr/>
      </dsp:nvSpPr>
      <dsp:spPr>
        <a:xfrm>
          <a:off x="2389436" y="2054918"/>
          <a:ext cx="873988" cy="56809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Reflection: Collect and analyze data</a:t>
          </a:r>
        </a:p>
      </dsp:txBody>
      <dsp:txXfrm>
        <a:off x="2417168" y="2082650"/>
        <a:ext cx="818524" cy="512628"/>
      </dsp:txXfrm>
    </dsp:sp>
    <dsp:sp modelId="{D7254FE7-C3E4-412A-A651-DD8E35DBA3D6}">
      <dsp:nvSpPr>
        <dsp:cNvPr id="0" name=""/>
        <dsp:cNvSpPr/>
      </dsp:nvSpPr>
      <dsp:spPr>
        <a:xfrm>
          <a:off x="1023882" y="285261"/>
          <a:ext cx="2270519" cy="2270519"/>
        </a:xfrm>
        <a:custGeom>
          <a:avLst/>
          <a:gdLst/>
          <a:ahLst/>
          <a:cxnLst/>
          <a:rect l="0" t="0" r="0" b="0"/>
          <a:pathLst>
            <a:path>
              <a:moveTo>
                <a:pt x="1274692" y="2261923"/>
              </a:moveTo>
              <a:arcTo wR="1135259" hR="1135259" stAng="4976705" swAng="846590"/>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51CC19E-51EF-4D7F-97E6-8A74206DCF13}">
      <dsp:nvSpPr>
        <dsp:cNvPr id="0" name=""/>
        <dsp:cNvSpPr/>
      </dsp:nvSpPr>
      <dsp:spPr>
        <a:xfrm>
          <a:off x="1054858" y="2054918"/>
          <a:ext cx="873988" cy="56809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Action: Develop an action plan</a:t>
          </a:r>
        </a:p>
      </dsp:txBody>
      <dsp:txXfrm>
        <a:off x="1082590" y="2082650"/>
        <a:ext cx="818524" cy="512628"/>
      </dsp:txXfrm>
    </dsp:sp>
    <dsp:sp modelId="{7FF1037C-D058-4303-BD1D-475D7FEEFAC1}">
      <dsp:nvSpPr>
        <dsp:cNvPr id="0" name=""/>
        <dsp:cNvSpPr/>
      </dsp:nvSpPr>
      <dsp:spPr>
        <a:xfrm>
          <a:off x="1023882" y="285261"/>
          <a:ext cx="2270519" cy="2270519"/>
        </a:xfrm>
        <a:custGeom>
          <a:avLst/>
          <a:gdLst/>
          <a:ahLst/>
          <a:cxnLst/>
          <a:rect l="0" t="0" r="0" b="0"/>
          <a:pathLst>
            <a:path>
              <a:moveTo>
                <a:pt x="120483" y="1644223"/>
              </a:moveTo>
              <a:arcTo wR="1135259" hR="1135259" stAng="9201829" swAng="1360218"/>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FC85040-C98D-427F-BA9A-EC3221D25AFB}">
      <dsp:nvSpPr>
        <dsp:cNvPr id="0" name=""/>
        <dsp:cNvSpPr/>
      </dsp:nvSpPr>
      <dsp:spPr>
        <a:xfrm>
          <a:off x="642451" y="785660"/>
          <a:ext cx="873988" cy="56809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Reflection: Evaluate the effects impact of action plan and next iteration of cycle </a:t>
          </a:r>
        </a:p>
      </dsp:txBody>
      <dsp:txXfrm>
        <a:off x="670183" y="813392"/>
        <a:ext cx="818524" cy="512628"/>
      </dsp:txXfrm>
    </dsp:sp>
    <dsp:sp modelId="{C461E1FF-5F73-4D76-95C6-28906CB6D9C9}">
      <dsp:nvSpPr>
        <dsp:cNvPr id="0" name=""/>
        <dsp:cNvSpPr/>
      </dsp:nvSpPr>
      <dsp:spPr>
        <a:xfrm>
          <a:off x="1023882" y="285261"/>
          <a:ext cx="2270519" cy="2270519"/>
        </a:xfrm>
        <a:custGeom>
          <a:avLst/>
          <a:gdLst/>
          <a:ahLst/>
          <a:cxnLst/>
          <a:rect l="0" t="0" r="0" b="0"/>
          <a:pathLst>
            <a:path>
              <a:moveTo>
                <a:pt x="273029" y="396765"/>
              </a:moveTo>
              <a:arcTo wR="1135259" hR="1135259" stAng="13234791" swAng="1212175"/>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AD1BBE7-A015-4B33-802C-489456A55581}" type="datetimeFigureOut">
              <a:rPr lang="en-US" smtClean="0"/>
              <a:t>11/27/2022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E88B576-F6B8-43BD-B385-C5448996E4B0}" type="slidenum">
              <a:rPr lang="en-US" smtClean="0"/>
              <a:t>‹#›</a:t>
            </a:fld>
            <a:endParaRPr lang="en-US"/>
          </a:p>
        </p:txBody>
      </p:sp>
    </p:spTree>
    <p:extLst>
      <p:ext uri="{BB962C8B-B14F-4D97-AF65-F5344CB8AC3E}">
        <p14:creationId xmlns:p14="http://schemas.microsoft.com/office/powerpoint/2010/main" val="38206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D2F9AB-3C90-481E-8C34-4F549BF455D7}" type="slidenum">
              <a:rPr lang="en-US" smtClean="0"/>
              <a:t>8</a:t>
            </a:fld>
            <a:endParaRPr lang="en-US" dirty="0"/>
          </a:p>
        </p:txBody>
      </p:sp>
    </p:spTree>
    <p:extLst>
      <p:ext uri="{BB962C8B-B14F-4D97-AF65-F5344CB8AC3E}">
        <p14:creationId xmlns:p14="http://schemas.microsoft.com/office/powerpoint/2010/main" val="616912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3A860-5824-49A3-82A2-4811133D98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FDCAF5E-3799-4861-B9DA-83009F20DA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6314D6C-D1F2-449D-933D-74A0DD69862C}"/>
              </a:ext>
            </a:extLst>
          </p:cNvPr>
          <p:cNvSpPr>
            <a:spLocks noGrp="1"/>
          </p:cNvSpPr>
          <p:nvPr>
            <p:ph type="dt" sz="half" idx="10"/>
          </p:nvPr>
        </p:nvSpPr>
        <p:spPr/>
        <p:txBody>
          <a:bodyPr/>
          <a:lstStyle/>
          <a:p>
            <a:fld id="{B8DC2F27-CDC0-48F0-A38A-3981DA2930A4}" type="datetimeFigureOut">
              <a:rPr lang="en-US" smtClean="0"/>
              <a:t>11/27/2022</a:t>
            </a:fld>
            <a:endParaRPr lang="en-US"/>
          </a:p>
        </p:txBody>
      </p:sp>
      <p:sp>
        <p:nvSpPr>
          <p:cNvPr id="5" name="Footer Placeholder 4">
            <a:extLst>
              <a:ext uri="{FF2B5EF4-FFF2-40B4-BE49-F238E27FC236}">
                <a16:creationId xmlns:a16="http://schemas.microsoft.com/office/drawing/2014/main" id="{ADD116D3-5F52-48CB-B4A3-92A1D696F3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EA52-64E3-4FEA-9A6B-6ED1CD5E6B22}"/>
              </a:ext>
            </a:extLst>
          </p:cNvPr>
          <p:cNvSpPr>
            <a:spLocks noGrp="1"/>
          </p:cNvSpPr>
          <p:nvPr>
            <p:ph type="sldNum" sz="quarter" idx="12"/>
          </p:nvPr>
        </p:nvSpPr>
        <p:spPr/>
        <p:txBody>
          <a:bodyPr/>
          <a:lstStyle/>
          <a:p>
            <a:fld id="{F59AE9B3-BA70-420C-AEAF-05D640829AE4}" type="slidenum">
              <a:rPr lang="en-US" smtClean="0"/>
              <a:t>‹#›</a:t>
            </a:fld>
            <a:endParaRPr lang="en-US"/>
          </a:p>
        </p:txBody>
      </p:sp>
    </p:spTree>
    <p:extLst>
      <p:ext uri="{BB962C8B-B14F-4D97-AF65-F5344CB8AC3E}">
        <p14:creationId xmlns:p14="http://schemas.microsoft.com/office/powerpoint/2010/main" val="1286772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31EC3-1E58-498F-8300-EFB6EE8164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12F6B9-AC3C-4913-A4E0-48109B0947C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0D92A9-FC10-4D72-BFC2-7AACE64FFB26}"/>
              </a:ext>
            </a:extLst>
          </p:cNvPr>
          <p:cNvSpPr>
            <a:spLocks noGrp="1"/>
          </p:cNvSpPr>
          <p:nvPr>
            <p:ph type="dt" sz="half" idx="10"/>
          </p:nvPr>
        </p:nvSpPr>
        <p:spPr/>
        <p:txBody>
          <a:bodyPr/>
          <a:lstStyle/>
          <a:p>
            <a:fld id="{B8DC2F27-CDC0-48F0-A38A-3981DA2930A4}" type="datetimeFigureOut">
              <a:rPr lang="en-US" smtClean="0"/>
              <a:t>11/27/2022</a:t>
            </a:fld>
            <a:endParaRPr lang="en-US"/>
          </a:p>
        </p:txBody>
      </p:sp>
      <p:sp>
        <p:nvSpPr>
          <p:cNvPr id="5" name="Footer Placeholder 4">
            <a:extLst>
              <a:ext uri="{FF2B5EF4-FFF2-40B4-BE49-F238E27FC236}">
                <a16:creationId xmlns:a16="http://schemas.microsoft.com/office/drawing/2014/main" id="{CA02AD1C-FE30-4480-8114-8F00CA11E6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14668F-D8D1-4FB2-9569-8225E9CA9E9B}"/>
              </a:ext>
            </a:extLst>
          </p:cNvPr>
          <p:cNvSpPr>
            <a:spLocks noGrp="1"/>
          </p:cNvSpPr>
          <p:nvPr>
            <p:ph type="sldNum" sz="quarter" idx="12"/>
          </p:nvPr>
        </p:nvSpPr>
        <p:spPr/>
        <p:txBody>
          <a:bodyPr/>
          <a:lstStyle/>
          <a:p>
            <a:fld id="{F59AE9B3-BA70-420C-AEAF-05D640829AE4}" type="slidenum">
              <a:rPr lang="en-US" smtClean="0"/>
              <a:t>‹#›</a:t>
            </a:fld>
            <a:endParaRPr lang="en-US"/>
          </a:p>
        </p:txBody>
      </p:sp>
    </p:spTree>
    <p:extLst>
      <p:ext uri="{BB962C8B-B14F-4D97-AF65-F5344CB8AC3E}">
        <p14:creationId xmlns:p14="http://schemas.microsoft.com/office/powerpoint/2010/main" val="1552341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0C925A-6C00-4858-A8D1-67B966D9BA9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6323457-721C-4B97-AB67-553EAE292F5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EE36A3-C75E-4A50-B371-73116C8F213C}"/>
              </a:ext>
            </a:extLst>
          </p:cNvPr>
          <p:cNvSpPr>
            <a:spLocks noGrp="1"/>
          </p:cNvSpPr>
          <p:nvPr>
            <p:ph type="dt" sz="half" idx="10"/>
          </p:nvPr>
        </p:nvSpPr>
        <p:spPr/>
        <p:txBody>
          <a:bodyPr/>
          <a:lstStyle/>
          <a:p>
            <a:fld id="{B8DC2F27-CDC0-48F0-A38A-3981DA2930A4}" type="datetimeFigureOut">
              <a:rPr lang="en-US" smtClean="0"/>
              <a:t>11/27/2022</a:t>
            </a:fld>
            <a:endParaRPr lang="en-US"/>
          </a:p>
        </p:txBody>
      </p:sp>
      <p:sp>
        <p:nvSpPr>
          <p:cNvPr id="5" name="Footer Placeholder 4">
            <a:extLst>
              <a:ext uri="{FF2B5EF4-FFF2-40B4-BE49-F238E27FC236}">
                <a16:creationId xmlns:a16="http://schemas.microsoft.com/office/drawing/2014/main" id="{34AACA14-8F91-47BE-9D96-BA64189489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1ADCA5-2EB7-411B-93C1-2F4C03AB47AE}"/>
              </a:ext>
            </a:extLst>
          </p:cNvPr>
          <p:cNvSpPr>
            <a:spLocks noGrp="1"/>
          </p:cNvSpPr>
          <p:nvPr>
            <p:ph type="sldNum" sz="quarter" idx="12"/>
          </p:nvPr>
        </p:nvSpPr>
        <p:spPr/>
        <p:txBody>
          <a:bodyPr/>
          <a:lstStyle/>
          <a:p>
            <a:fld id="{F59AE9B3-BA70-420C-AEAF-05D640829AE4}" type="slidenum">
              <a:rPr lang="en-US" smtClean="0"/>
              <a:t>‹#›</a:t>
            </a:fld>
            <a:endParaRPr lang="en-US"/>
          </a:p>
        </p:txBody>
      </p:sp>
    </p:spTree>
    <p:extLst>
      <p:ext uri="{BB962C8B-B14F-4D97-AF65-F5344CB8AC3E}">
        <p14:creationId xmlns:p14="http://schemas.microsoft.com/office/powerpoint/2010/main" val="2493989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104DA-FEDA-40A7-A276-D399B7B27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CE9BC1-1C11-4E86-AC23-313FAED4EC1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6545F2-C75A-4FB1-BCAC-32DD55D7C72A}"/>
              </a:ext>
            </a:extLst>
          </p:cNvPr>
          <p:cNvSpPr>
            <a:spLocks noGrp="1"/>
          </p:cNvSpPr>
          <p:nvPr>
            <p:ph type="dt" sz="half" idx="10"/>
          </p:nvPr>
        </p:nvSpPr>
        <p:spPr/>
        <p:txBody>
          <a:bodyPr/>
          <a:lstStyle/>
          <a:p>
            <a:fld id="{B8DC2F27-CDC0-48F0-A38A-3981DA2930A4}" type="datetimeFigureOut">
              <a:rPr lang="en-US" smtClean="0"/>
              <a:t>11/27/2022</a:t>
            </a:fld>
            <a:endParaRPr lang="en-US"/>
          </a:p>
        </p:txBody>
      </p:sp>
      <p:sp>
        <p:nvSpPr>
          <p:cNvPr id="5" name="Footer Placeholder 4">
            <a:extLst>
              <a:ext uri="{FF2B5EF4-FFF2-40B4-BE49-F238E27FC236}">
                <a16:creationId xmlns:a16="http://schemas.microsoft.com/office/drawing/2014/main" id="{C4A86F99-F811-4B68-8A10-CFFDB6CE83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15DD31-6FDE-47D9-9B3D-B5C7094C8DC0}"/>
              </a:ext>
            </a:extLst>
          </p:cNvPr>
          <p:cNvSpPr>
            <a:spLocks noGrp="1"/>
          </p:cNvSpPr>
          <p:nvPr>
            <p:ph type="sldNum" sz="quarter" idx="12"/>
          </p:nvPr>
        </p:nvSpPr>
        <p:spPr/>
        <p:txBody>
          <a:bodyPr/>
          <a:lstStyle/>
          <a:p>
            <a:fld id="{F59AE9B3-BA70-420C-AEAF-05D640829AE4}" type="slidenum">
              <a:rPr lang="en-US" smtClean="0"/>
              <a:t>‹#›</a:t>
            </a:fld>
            <a:endParaRPr lang="en-US"/>
          </a:p>
        </p:txBody>
      </p:sp>
    </p:spTree>
    <p:extLst>
      <p:ext uri="{BB962C8B-B14F-4D97-AF65-F5344CB8AC3E}">
        <p14:creationId xmlns:p14="http://schemas.microsoft.com/office/powerpoint/2010/main" val="77277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7F1FA-97EB-4EA1-9F71-BD3E92E557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BF0C798-A646-4717-A4B3-13F86A6C63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26C179B-5651-486B-BABB-AFBEB34E5657}"/>
              </a:ext>
            </a:extLst>
          </p:cNvPr>
          <p:cNvSpPr>
            <a:spLocks noGrp="1"/>
          </p:cNvSpPr>
          <p:nvPr>
            <p:ph type="dt" sz="half" idx="10"/>
          </p:nvPr>
        </p:nvSpPr>
        <p:spPr/>
        <p:txBody>
          <a:bodyPr/>
          <a:lstStyle/>
          <a:p>
            <a:fld id="{B8DC2F27-CDC0-48F0-A38A-3981DA2930A4}" type="datetimeFigureOut">
              <a:rPr lang="en-US" smtClean="0"/>
              <a:t>11/27/2022</a:t>
            </a:fld>
            <a:endParaRPr lang="en-US"/>
          </a:p>
        </p:txBody>
      </p:sp>
      <p:sp>
        <p:nvSpPr>
          <p:cNvPr id="5" name="Footer Placeholder 4">
            <a:extLst>
              <a:ext uri="{FF2B5EF4-FFF2-40B4-BE49-F238E27FC236}">
                <a16:creationId xmlns:a16="http://schemas.microsoft.com/office/drawing/2014/main" id="{4D2A57E9-5B35-4E34-A353-17DBCDA0E4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611539-46C7-47CB-A01F-267CBAE475D8}"/>
              </a:ext>
            </a:extLst>
          </p:cNvPr>
          <p:cNvSpPr>
            <a:spLocks noGrp="1"/>
          </p:cNvSpPr>
          <p:nvPr>
            <p:ph type="sldNum" sz="quarter" idx="12"/>
          </p:nvPr>
        </p:nvSpPr>
        <p:spPr/>
        <p:txBody>
          <a:bodyPr/>
          <a:lstStyle/>
          <a:p>
            <a:fld id="{F59AE9B3-BA70-420C-AEAF-05D640829AE4}" type="slidenum">
              <a:rPr lang="en-US" smtClean="0"/>
              <a:t>‹#›</a:t>
            </a:fld>
            <a:endParaRPr lang="en-US"/>
          </a:p>
        </p:txBody>
      </p:sp>
    </p:spTree>
    <p:extLst>
      <p:ext uri="{BB962C8B-B14F-4D97-AF65-F5344CB8AC3E}">
        <p14:creationId xmlns:p14="http://schemas.microsoft.com/office/powerpoint/2010/main" val="1455119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DDA10-EB3D-426B-A051-4151BA1E25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106CFB-654B-4D97-A946-8DE08A41556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B6595A-020A-4F5A-A1FE-47FAEC46BC3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1BBC73E-B472-4A7E-B92D-DE9637068FF3}"/>
              </a:ext>
            </a:extLst>
          </p:cNvPr>
          <p:cNvSpPr>
            <a:spLocks noGrp="1"/>
          </p:cNvSpPr>
          <p:nvPr>
            <p:ph type="dt" sz="half" idx="10"/>
          </p:nvPr>
        </p:nvSpPr>
        <p:spPr/>
        <p:txBody>
          <a:bodyPr/>
          <a:lstStyle/>
          <a:p>
            <a:fld id="{B8DC2F27-CDC0-48F0-A38A-3981DA2930A4}" type="datetimeFigureOut">
              <a:rPr lang="en-US" smtClean="0"/>
              <a:t>11/27/2022</a:t>
            </a:fld>
            <a:endParaRPr lang="en-US"/>
          </a:p>
        </p:txBody>
      </p:sp>
      <p:sp>
        <p:nvSpPr>
          <p:cNvPr id="6" name="Footer Placeholder 5">
            <a:extLst>
              <a:ext uri="{FF2B5EF4-FFF2-40B4-BE49-F238E27FC236}">
                <a16:creationId xmlns:a16="http://schemas.microsoft.com/office/drawing/2014/main" id="{6D5E8F2E-FE6A-45AB-807C-638326910C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FBDEF3-365B-429B-A9B5-989BA7F4716B}"/>
              </a:ext>
            </a:extLst>
          </p:cNvPr>
          <p:cNvSpPr>
            <a:spLocks noGrp="1"/>
          </p:cNvSpPr>
          <p:nvPr>
            <p:ph type="sldNum" sz="quarter" idx="12"/>
          </p:nvPr>
        </p:nvSpPr>
        <p:spPr/>
        <p:txBody>
          <a:bodyPr/>
          <a:lstStyle/>
          <a:p>
            <a:fld id="{F59AE9B3-BA70-420C-AEAF-05D640829AE4}" type="slidenum">
              <a:rPr lang="en-US" smtClean="0"/>
              <a:t>‹#›</a:t>
            </a:fld>
            <a:endParaRPr lang="en-US"/>
          </a:p>
        </p:txBody>
      </p:sp>
    </p:spTree>
    <p:extLst>
      <p:ext uri="{BB962C8B-B14F-4D97-AF65-F5344CB8AC3E}">
        <p14:creationId xmlns:p14="http://schemas.microsoft.com/office/powerpoint/2010/main" val="3637020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8A95F-08CF-48A2-8256-E496BCAE12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B07A436-07CD-4570-AEED-CF9FCDD0DF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AE0A1A4-BEAC-477E-A2C8-0A54F5246F8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B579DC-D2DF-432D-9D4A-4B1656A053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79862DD-928F-4419-9137-99B5295BB97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9D18D82-A144-4131-B14F-D2681004C19E}"/>
              </a:ext>
            </a:extLst>
          </p:cNvPr>
          <p:cNvSpPr>
            <a:spLocks noGrp="1"/>
          </p:cNvSpPr>
          <p:nvPr>
            <p:ph type="dt" sz="half" idx="10"/>
          </p:nvPr>
        </p:nvSpPr>
        <p:spPr/>
        <p:txBody>
          <a:bodyPr/>
          <a:lstStyle/>
          <a:p>
            <a:fld id="{B8DC2F27-CDC0-48F0-A38A-3981DA2930A4}" type="datetimeFigureOut">
              <a:rPr lang="en-US" smtClean="0"/>
              <a:t>11/27/2022</a:t>
            </a:fld>
            <a:endParaRPr lang="en-US"/>
          </a:p>
        </p:txBody>
      </p:sp>
      <p:sp>
        <p:nvSpPr>
          <p:cNvPr id="8" name="Footer Placeholder 7">
            <a:extLst>
              <a:ext uri="{FF2B5EF4-FFF2-40B4-BE49-F238E27FC236}">
                <a16:creationId xmlns:a16="http://schemas.microsoft.com/office/drawing/2014/main" id="{DAB6B029-8471-4C25-B940-5F51AEC584C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890DC5-6EE4-40F2-83A4-A08B1B6150E7}"/>
              </a:ext>
            </a:extLst>
          </p:cNvPr>
          <p:cNvSpPr>
            <a:spLocks noGrp="1"/>
          </p:cNvSpPr>
          <p:nvPr>
            <p:ph type="sldNum" sz="quarter" idx="12"/>
          </p:nvPr>
        </p:nvSpPr>
        <p:spPr/>
        <p:txBody>
          <a:bodyPr/>
          <a:lstStyle/>
          <a:p>
            <a:fld id="{F59AE9B3-BA70-420C-AEAF-05D640829AE4}" type="slidenum">
              <a:rPr lang="en-US" smtClean="0"/>
              <a:t>‹#›</a:t>
            </a:fld>
            <a:endParaRPr lang="en-US"/>
          </a:p>
        </p:txBody>
      </p:sp>
    </p:spTree>
    <p:extLst>
      <p:ext uri="{BB962C8B-B14F-4D97-AF65-F5344CB8AC3E}">
        <p14:creationId xmlns:p14="http://schemas.microsoft.com/office/powerpoint/2010/main" val="3698483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C2031-5078-486A-AC73-CC892B5127A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574F66C-DA3A-4120-B86D-4831C36F0B65}"/>
              </a:ext>
            </a:extLst>
          </p:cNvPr>
          <p:cNvSpPr>
            <a:spLocks noGrp="1"/>
          </p:cNvSpPr>
          <p:nvPr>
            <p:ph type="dt" sz="half" idx="10"/>
          </p:nvPr>
        </p:nvSpPr>
        <p:spPr/>
        <p:txBody>
          <a:bodyPr/>
          <a:lstStyle/>
          <a:p>
            <a:fld id="{B8DC2F27-CDC0-48F0-A38A-3981DA2930A4}" type="datetimeFigureOut">
              <a:rPr lang="en-US" smtClean="0"/>
              <a:t>11/27/2022</a:t>
            </a:fld>
            <a:endParaRPr lang="en-US"/>
          </a:p>
        </p:txBody>
      </p:sp>
      <p:sp>
        <p:nvSpPr>
          <p:cNvPr id="4" name="Footer Placeholder 3">
            <a:extLst>
              <a:ext uri="{FF2B5EF4-FFF2-40B4-BE49-F238E27FC236}">
                <a16:creationId xmlns:a16="http://schemas.microsoft.com/office/drawing/2014/main" id="{40F34052-02D0-4F89-8EE1-6472D7959B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9316A9-E335-46F8-8BB3-D24D164FC8B5}"/>
              </a:ext>
            </a:extLst>
          </p:cNvPr>
          <p:cNvSpPr>
            <a:spLocks noGrp="1"/>
          </p:cNvSpPr>
          <p:nvPr>
            <p:ph type="sldNum" sz="quarter" idx="12"/>
          </p:nvPr>
        </p:nvSpPr>
        <p:spPr/>
        <p:txBody>
          <a:bodyPr/>
          <a:lstStyle/>
          <a:p>
            <a:fld id="{F59AE9B3-BA70-420C-AEAF-05D640829AE4}" type="slidenum">
              <a:rPr lang="en-US" smtClean="0"/>
              <a:t>‹#›</a:t>
            </a:fld>
            <a:endParaRPr lang="en-US"/>
          </a:p>
        </p:txBody>
      </p:sp>
    </p:spTree>
    <p:extLst>
      <p:ext uri="{BB962C8B-B14F-4D97-AF65-F5344CB8AC3E}">
        <p14:creationId xmlns:p14="http://schemas.microsoft.com/office/powerpoint/2010/main" val="1206714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6A2004-3520-472B-A411-23B7EC121965}"/>
              </a:ext>
            </a:extLst>
          </p:cNvPr>
          <p:cNvSpPr>
            <a:spLocks noGrp="1"/>
          </p:cNvSpPr>
          <p:nvPr>
            <p:ph type="dt" sz="half" idx="10"/>
          </p:nvPr>
        </p:nvSpPr>
        <p:spPr/>
        <p:txBody>
          <a:bodyPr/>
          <a:lstStyle/>
          <a:p>
            <a:fld id="{B8DC2F27-CDC0-48F0-A38A-3981DA2930A4}" type="datetimeFigureOut">
              <a:rPr lang="en-US" smtClean="0"/>
              <a:t>11/27/2022</a:t>
            </a:fld>
            <a:endParaRPr lang="en-US"/>
          </a:p>
        </p:txBody>
      </p:sp>
      <p:sp>
        <p:nvSpPr>
          <p:cNvPr id="3" name="Footer Placeholder 2">
            <a:extLst>
              <a:ext uri="{FF2B5EF4-FFF2-40B4-BE49-F238E27FC236}">
                <a16:creationId xmlns:a16="http://schemas.microsoft.com/office/drawing/2014/main" id="{F0EA4EFE-443F-4F50-BBFC-989ABFBB30C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F14E134-4F2B-45EF-905A-F20D0EC6AC6F}"/>
              </a:ext>
            </a:extLst>
          </p:cNvPr>
          <p:cNvSpPr>
            <a:spLocks noGrp="1"/>
          </p:cNvSpPr>
          <p:nvPr>
            <p:ph type="sldNum" sz="quarter" idx="12"/>
          </p:nvPr>
        </p:nvSpPr>
        <p:spPr/>
        <p:txBody>
          <a:bodyPr/>
          <a:lstStyle/>
          <a:p>
            <a:fld id="{F59AE9B3-BA70-420C-AEAF-05D640829AE4}" type="slidenum">
              <a:rPr lang="en-US" smtClean="0"/>
              <a:t>‹#›</a:t>
            </a:fld>
            <a:endParaRPr lang="en-US"/>
          </a:p>
        </p:txBody>
      </p:sp>
    </p:spTree>
    <p:extLst>
      <p:ext uri="{BB962C8B-B14F-4D97-AF65-F5344CB8AC3E}">
        <p14:creationId xmlns:p14="http://schemas.microsoft.com/office/powerpoint/2010/main" val="3256743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77BBC-F685-4BD8-BEF8-0DA8289315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745FA2D-BDCB-4D1B-8BAA-54F62FBF0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B0504CC-F2EB-4E4D-878F-552F414F32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29D8971-1C56-494B-86E2-AC670BD70741}"/>
              </a:ext>
            </a:extLst>
          </p:cNvPr>
          <p:cNvSpPr>
            <a:spLocks noGrp="1"/>
          </p:cNvSpPr>
          <p:nvPr>
            <p:ph type="dt" sz="half" idx="10"/>
          </p:nvPr>
        </p:nvSpPr>
        <p:spPr/>
        <p:txBody>
          <a:bodyPr/>
          <a:lstStyle/>
          <a:p>
            <a:fld id="{B8DC2F27-CDC0-48F0-A38A-3981DA2930A4}" type="datetimeFigureOut">
              <a:rPr lang="en-US" smtClean="0"/>
              <a:t>11/27/2022</a:t>
            </a:fld>
            <a:endParaRPr lang="en-US"/>
          </a:p>
        </p:txBody>
      </p:sp>
      <p:sp>
        <p:nvSpPr>
          <p:cNvPr id="6" name="Footer Placeholder 5">
            <a:extLst>
              <a:ext uri="{FF2B5EF4-FFF2-40B4-BE49-F238E27FC236}">
                <a16:creationId xmlns:a16="http://schemas.microsoft.com/office/drawing/2014/main" id="{15239BD6-8BEA-41F4-8C0A-071F9B8C6C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52C584-B841-49F5-81FB-B0AD6C6E2729}"/>
              </a:ext>
            </a:extLst>
          </p:cNvPr>
          <p:cNvSpPr>
            <a:spLocks noGrp="1"/>
          </p:cNvSpPr>
          <p:nvPr>
            <p:ph type="sldNum" sz="quarter" idx="12"/>
          </p:nvPr>
        </p:nvSpPr>
        <p:spPr/>
        <p:txBody>
          <a:bodyPr/>
          <a:lstStyle/>
          <a:p>
            <a:fld id="{F59AE9B3-BA70-420C-AEAF-05D640829AE4}" type="slidenum">
              <a:rPr lang="en-US" smtClean="0"/>
              <a:t>‹#›</a:t>
            </a:fld>
            <a:endParaRPr lang="en-US"/>
          </a:p>
        </p:txBody>
      </p:sp>
    </p:spTree>
    <p:extLst>
      <p:ext uri="{BB962C8B-B14F-4D97-AF65-F5344CB8AC3E}">
        <p14:creationId xmlns:p14="http://schemas.microsoft.com/office/powerpoint/2010/main" val="182168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C87A3-481A-4CA4-8D75-4FBC7C17DA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4EC9422-135E-4760-A1C1-AFF7A3AD41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D984A3-E090-4D4A-B64B-79536E4941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F2DA89A-00F9-43CB-8B8D-D45163AC4D4E}"/>
              </a:ext>
            </a:extLst>
          </p:cNvPr>
          <p:cNvSpPr>
            <a:spLocks noGrp="1"/>
          </p:cNvSpPr>
          <p:nvPr>
            <p:ph type="dt" sz="half" idx="10"/>
          </p:nvPr>
        </p:nvSpPr>
        <p:spPr/>
        <p:txBody>
          <a:bodyPr/>
          <a:lstStyle/>
          <a:p>
            <a:fld id="{B8DC2F27-CDC0-48F0-A38A-3981DA2930A4}" type="datetimeFigureOut">
              <a:rPr lang="en-US" smtClean="0"/>
              <a:t>11/27/2022</a:t>
            </a:fld>
            <a:endParaRPr lang="en-US"/>
          </a:p>
        </p:txBody>
      </p:sp>
      <p:sp>
        <p:nvSpPr>
          <p:cNvPr id="6" name="Footer Placeholder 5">
            <a:extLst>
              <a:ext uri="{FF2B5EF4-FFF2-40B4-BE49-F238E27FC236}">
                <a16:creationId xmlns:a16="http://schemas.microsoft.com/office/drawing/2014/main" id="{56690EC2-A1D7-48FD-ABF2-05729079E8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868B73-EFF8-4F3D-9A9A-B15D39CAEFA0}"/>
              </a:ext>
            </a:extLst>
          </p:cNvPr>
          <p:cNvSpPr>
            <a:spLocks noGrp="1"/>
          </p:cNvSpPr>
          <p:nvPr>
            <p:ph type="sldNum" sz="quarter" idx="12"/>
          </p:nvPr>
        </p:nvSpPr>
        <p:spPr/>
        <p:txBody>
          <a:bodyPr/>
          <a:lstStyle/>
          <a:p>
            <a:fld id="{F59AE9B3-BA70-420C-AEAF-05D640829AE4}" type="slidenum">
              <a:rPr lang="en-US" smtClean="0"/>
              <a:t>‹#›</a:t>
            </a:fld>
            <a:endParaRPr lang="en-US"/>
          </a:p>
        </p:txBody>
      </p:sp>
    </p:spTree>
    <p:extLst>
      <p:ext uri="{BB962C8B-B14F-4D97-AF65-F5344CB8AC3E}">
        <p14:creationId xmlns:p14="http://schemas.microsoft.com/office/powerpoint/2010/main" val="4087738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7000"/>
            <a:lum/>
          </a:blip>
          <a:srcRect/>
          <a:stretch>
            <a:fillRect l="-20000" r="-20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BA7700-0D19-44A2-97DA-2858FB1D55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C7076CE-F97D-4A68-A5C8-74CF507583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D8EE87-4CBB-4A5B-9D43-002B9DE86A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DC2F27-CDC0-48F0-A38A-3981DA2930A4}" type="datetimeFigureOut">
              <a:rPr lang="en-US" smtClean="0"/>
              <a:t>11/27/2022</a:t>
            </a:fld>
            <a:endParaRPr lang="en-US"/>
          </a:p>
        </p:txBody>
      </p:sp>
      <p:sp>
        <p:nvSpPr>
          <p:cNvPr id="5" name="Footer Placeholder 4">
            <a:extLst>
              <a:ext uri="{FF2B5EF4-FFF2-40B4-BE49-F238E27FC236}">
                <a16:creationId xmlns:a16="http://schemas.microsoft.com/office/drawing/2014/main" id="{CACEC25F-292F-40D2-A9A8-CD5172AD10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8D6BF3A-4C1F-4C7D-89ED-0EF8B549A5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9AE9B3-BA70-420C-AEAF-05D640829AE4}" type="slidenum">
              <a:rPr lang="en-US" smtClean="0"/>
              <a:t>‹#›</a:t>
            </a:fld>
            <a:endParaRPr lang="en-US"/>
          </a:p>
        </p:txBody>
      </p:sp>
    </p:spTree>
    <p:extLst>
      <p:ext uri="{BB962C8B-B14F-4D97-AF65-F5344CB8AC3E}">
        <p14:creationId xmlns:p14="http://schemas.microsoft.com/office/powerpoint/2010/main" val="465282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png"/><Relationship Id="rId7" Type="http://schemas.openxmlformats.org/officeDocument/2006/relationships/diagramQuickStyle" Target="../diagrams/quickStyle2.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4.png"/><Relationship Id="rId9" Type="http://schemas.microsoft.com/office/2007/relationships/diagramDrawing" Target="../diagrams/drawing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png"/><Relationship Id="rId7"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3.png"/><Relationship Id="rId7" Type="http://schemas.openxmlformats.org/officeDocument/2006/relationships/diagramQuickStyle" Target="../diagrams/quickStyle3.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4.png"/><Relationship Id="rId9" Type="http://schemas.microsoft.com/office/2007/relationships/diagramDrawing" Target="../diagrams/drawing3.xml"/></Relationships>
</file>

<file path=ppt/slides/_rels/slide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22200DA-EA77-48A3-A6F8-804B668A2257}"/>
              </a:ext>
            </a:extLst>
          </p:cNvPr>
          <p:cNvSpPr txBox="1"/>
          <p:nvPr/>
        </p:nvSpPr>
        <p:spPr>
          <a:xfrm>
            <a:off x="492981" y="5384244"/>
            <a:ext cx="11203388" cy="1354217"/>
          </a:xfrm>
          <a:prstGeom prst="rect">
            <a:avLst/>
          </a:prstGeom>
          <a:solidFill>
            <a:srgbClr val="000099"/>
          </a:solidFill>
        </p:spPr>
        <p:txBody>
          <a:bodyPr wrap="square" rtlCol="0">
            <a:spAutoFit/>
          </a:bodyPr>
          <a:lstStyle/>
          <a:p>
            <a:pPr algn="ctr"/>
            <a:r>
              <a:rPr lang="en-US" sz="3200" b="1" dirty="0">
                <a:solidFill>
                  <a:schemeClr val="bg1"/>
                </a:solidFill>
              </a:rPr>
              <a:t>NATO BILC Professional Development Seminar</a:t>
            </a:r>
          </a:p>
          <a:p>
            <a:pPr algn="ctr"/>
            <a:r>
              <a:rPr lang="en-US" sz="3200" b="1" dirty="0">
                <a:solidFill>
                  <a:schemeClr val="bg1"/>
                </a:solidFill>
              </a:rPr>
              <a:t>Provo, Utah</a:t>
            </a:r>
          </a:p>
          <a:p>
            <a:pPr algn="ctr"/>
            <a:r>
              <a:rPr lang="en-US" b="1" dirty="0">
                <a:solidFill>
                  <a:schemeClr val="bg1"/>
                </a:solidFill>
              </a:rPr>
              <a:t>16 - 21 October 2022</a:t>
            </a:r>
          </a:p>
        </p:txBody>
      </p:sp>
      <p:pic>
        <p:nvPicPr>
          <p:cNvPr id="5" name="Picture 4">
            <a:extLst>
              <a:ext uri="{FF2B5EF4-FFF2-40B4-BE49-F238E27FC236}">
                <a16:creationId xmlns:a16="http://schemas.microsoft.com/office/drawing/2014/main" id="{5FC47B7F-FBCB-48AC-A252-37489216007C}"/>
              </a:ext>
            </a:extLst>
          </p:cNvPr>
          <p:cNvPicPr>
            <a:picLocks noChangeAspect="1"/>
          </p:cNvPicPr>
          <p:nvPr/>
        </p:nvPicPr>
        <p:blipFill>
          <a:blip r:embed="rId2"/>
          <a:stretch>
            <a:fillRect/>
          </a:stretch>
        </p:blipFill>
        <p:spPr>
          <a:xfrm>
            <a:off x="628153" y="5429488"/>
            <a:ext cx="1287097" cy="1263728"/>
          </a:xfrm>
          <a:prstGeom prst="rect">
            <a:avLst/>
          </a:prstGeom>
        </p:spPr>
      </p:pic>
      <p:pic>
        <p:nvPicPr>
          <p:cNvPr id="7" name="Picture 6">
            <a:extLst>
              <a:ext uri="{FF2B5EF4-FFF2-40B4-BE49-F238E27FC236}">
                <a16:creationId xmlns:a16="http://schemas.microsoft.com/office/drawing/2014/main" id="{EBB3551C-0A02-4F58-B323-90325DF5B4F2}"/>
              </a:ext>
            </a:extLst>
          </p:cNvPr>
          <p:cNvPicPr>
            <a:picLocks noChangeAspect="1"/>
          </p:cNvPicPr>
          <p:nvPr/>
        </p:nvPicPr>
        <p:blipFill>
          <a:blip r:embed="rId3"/>
          <a:stretch>
            <a:fillRect/>
          </a:stretch>
        </p:blipFill>
        <p:spPr>
          <a:xfrm>
            <a:off x="10261289" y="5379516"/>
            <a:ext cx="1358945" cy="1358945"/>
          </a:xfrm>
          <a:prstGeom prst="rect">
            <a:avLst/>
          </a:prstGeom>
        </p:spPr>
      </p:pic>
      <p:sp>
        <p:nvSpPr>
          <p:cNvPr id="11" name="TextBox 10">
            <a:extLst>
              <a:ext uri="{FF2B5EF4-FFF2-40B4-BE49-F238E27FC236}">
                <a16:creationId xmlns:a16="http://schemas.microsoft.com/office/drawing/2014/main" id="{79EC8F22-F688-4C76-B44F-E53221237060}"/>
              </a:ext>
            </a:extLst>
          </p:cNvPr>
          <p:cNvSpPr txBox="1"/>
          <p:nvPr/>
        </p:nvSpPr>
        <p:spPr>
          <a:xfrm>
            <a:off x="5674048" y="609119"/>
            <a:ext cx="5526505" cy="4185761"/>
          </a:xfrm>
          <a:prstGeom prst="rect">
            <a:avLst/>
          </a:prstGeom>
          <a:solidFill>
            <a:srgbClr val="000099"/>
          </a:solidFill>
          <a:ln w="57150">
            <a:solidFill>
              <a:srgbClr val="0033CC"/>
            </a:solidFill>
          </a:ln>
        </p:spPr>
        <p:txBody>
          <a:bodyPr wrap="square" rtlCol="0">
            <a:spAutoFit/>
          </a:bodyPr>
          <a:lstStyle/>
          <a:p>
            <a:r>
              <a:rPr lang="en-US" sz="2800" b="1" dirty="0">
                <a:solidFill>
                  <a:schemeClr val="bg1"/>
                </a:solidFill>
              </a:rPr>
              <a:t>NATO WRITING STRATEGIES COURSE: AN EXAMPLE OF ACTION RESEARCH</a:t>
            </a:r>
          </a:p>
          <a:p>
            <a:endParaRPr lang="en-US" sz="2400" dirty="0">
              <a:solidFill>
                <a:schemeClr val="bg1"/>
              </a:solidFill>
            </a:endParaRPr>
          </a:p>
          <a:p>
            <a:r>
              <a:rPr lang="en-US" sz="2400" dirty="0">
                <a:solidFill>
                  <a:schemeClr val="bg1"/>
                </a:solidFill>
              </a:rPr>
              <a:t>Dr. Michael W. Campbell</a:t>
            </a:r>
          </a:p>
          <a:p>
            <a:r>
              <a:rPr lang="en-US" sz="2400" dirty="0">
                <a:solidFill>
                  <a:schemeClr val="bg1"/>
                </a:solidFill>
              </a:rPr>
              <a:t>Ms. Andrea Gjorevski</a:t>
            </a:r>
          </a:p>
          <a:p>
            <a:r>
              <a:rPr lang="en-US" sz="2400" dirty="0">
                <a:solidFill>
                  <a:schemeClr val="bg1"/>
                </a:solidFill>
              </a:rPr>
              <a:t>Ms. Peggy Garza</a:t>
            </a:r>
          </a:p>
          <a:p>
            <a:endParaRPr lang="en-US" sz="3200" b="1" dirty="0">
              <a:solidFill>
                <a:schemeClr val="bg1"/>
              </a:solidFill>
            </a:endParaRPr>
          </a:p>
          <a:p>
            <a:r>
              <a:rPr lang="en-US" dirty="0">
                <a:solidFill>
                  <a:schemeClr val="bg1"/>
                </a:solidFill>
              </a:rPr>
              <a:t>Partner Language Training Center Europe (PLTCE)</a:t>
            </a:r>
          </a:p>
          <a:p>
            <a:r>
              <a:rPr lang="en-US" dirty="0">
                <a:solidFill>
                  <a:schemeClr val="bg1"/>
                </a:solidFill>
              </a:rPr>
              <a:t>George C. Marshall European Center for Security Studies (GCMC)</a:t>
            </a:r>
          </a:p>
        </p:txBody>
      </p:sp>
      <p:pic>
        <p:nvPicPr>
          <p:cNvPr id="13" name="Picture 12">
            <a:extLst>
              <a:ext uri="{FF2B5EF4-FFF2-40B4-BE49-F238E27FC236}">
                <a16:creationId xmlns:a16="http://schemas.microsoft.com/office/drawing/2014/main" id="{226CD82B-79FA-4344-8F31-B451F75B31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408" y="3694879"/>
            <a:ext cx="864509" cy="852139"/>
          </a:xfrm>
          <a:prstGeom prst="rect">
            <a:avLst/>
          </a:prstGeom>
        </p:spPr>
      </p:pic>
      <p:pic>
        <p:nvPicPr>
          <p:cNvPr id="14" name="Picture 13">
            <a:extLst>
              <a:ext uri="{FF2B5EF4-FFF2-40B4-BE49-F238E27FC236}">
                <a16:creationId xmlns:a16="http://schemas.microsoft.com/office/drawing/2014/main" id="{7AE89D05-A295-4459-9AA3-D10B7B6F693F}"/>
              </a:ext>
            </a:extLst>
          </p:cNvPr>
          <p:cNvPicPr>
            <a:picLocks noChangeAspect="1"/>
          </p:cNvPicPr>
          <p:nvPr/>
        </p:nvPicPr>
        <p:blipFill>
          <a:blip r:embed="rId5"/>
          <a:stretch>
            <a:fillRect/>
          </a:stretch>
        </p:blipFill>
        <p:spPr>
          <a:xfrm>
            <a:off x="368970" y="183050"/>
            <a:ext cx="3385731" cy="852139"/>
          </a:xfrm>
          <a:prstGeom prst="rect">
            <a:avLst/>
          </a:prstGeom>
        </p:spPr>
      </p:pic>
      <p:pic>
        <p:nvPicPr>
          <p:cNvPr id="15" name="Picture 14">
            <a:extLst>
              <a:ext uri="{FF2B5EF4-FFF2-40B4-BE49-F238E27FC236}">
                <a16:creationId xmlns:a16="http://schemas.microsoft.com/office/drawing/2014/main" id="{59017ED9-9A6F-4CE1-8684-3B0C7DB6526F}"/>
              </a:ext>
            </a:extLst>
          </p:cNvPr>
          <p:cNvPicPr>
            <a:picLocks noChangeAspect="1"/>
          </p:cNvPicPr>
          <p:nvPr/>
        </p:nvPicPr>
        <p:blipFill>
          <a:blip r:embed="rId6"/>
          <a:stretch>
            <a:fillRect/>
          </a:stretch>
        </p:blipFill>
        <p:spPr>
          <a:xfrm>
            <a:off x="368970" y="1296168"/>
            <a:ext cx="4307304" cy="1428386"/>
          </a:xfrm>
          <a:prstGeom prst="rect">
            <a:avLst/>
          </a:prstGeom>
        </p:spPr>
      </p:pic>
      <p:pic>
        <p:nvPicPr>
          <p:cNvPr id="16" name="Picture 15">
            <a:extLst>
              <a:ext uri="{FF2B5EF4-FFF2-40B4-BE49-F238E27FC236}">
                <a16:creationId xmlns:a16="http://schemas.microsoft.com/office/drawing/2014/main" id="{2D5767E2-446E-436B-8A5D-006564539A2C}"/>
              </a:ext>
            </a:extLst>
          </p:cNvPr>
          <p:cNvPicPr>
            <a:picLocks noChangeAspect="1"/>
          </p:cNvPicPr>
          <p:nvPr/>
        </p:nvPicPr>
        <p:blipFill>
          <a:blip r:embed="rId7"/>
          <a:stretch>
            <a:fillRect/>
          </a:stretch>
        </p:blipFill>
        <p:spPr>
          <a:xfrm>
            <a:off x="1454820" y="3083031"/>
            <a:ext cx="3221454" cy="2143731"/>
          </a:xfrm>
          <a:prstGeom prst="rect">
            <a:avLst/>
          </a:prstGeom>
        </p:spPr>
      </p:pic>
    </p:spTree>
    <p:extLst>
      <p:ext uri="{BB962C8B-B14F-4D97-AF65-F5344CB8AC3E}">
        <p14:creationId xmlns:p14="http://schemas.microsoft.com/office/powerpoint/2010/main" val="1267851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7" name="TextBox 6">
            <a:extLst>
              <a:ext uri="{FF2B5EF4-FFF2-40B4-BE49-F238E27FC236}">
                <a16:creationId xmlns:a16="http://schemas.microsoft.com/office/drawing/2014/main" id="{68708461-9605-42EF-ADA3-DB1586F70E64}"/>
              </a:ext>
            </a:extLst>
          </p:cNvPr>
          <p:cNvSpPr txBox="1"/>
          <p:nvPr/>
        </p:nvSpPr>
        <p:spPr>
          <a:xfrm>
            <a:off x="6337609" y="3878001"/>
            <a:ext cx="5408341" cy="147732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a:t>Limitations: </a:t>
            </a:r>
          </a:p>
          <a:p>
            <a:pPr marL="285750" indent="-285750">
              <a:buFont typeface="Arial" panose="020B0604020202020204" pitchFamily="34" charset="0"/>
              <a:buChar char="•"/>
            </a:pPr>
            <a:r>
              <a:rPr lang="en-US" b="1" dirty="0"/>
              <a:t>Focus on mechanics</a:t>
            </a:r>
            <a:endParaRPr lang="en-US" dirty="0"/>
          </a:p>
          <a:p>
            <a:pPr marL="285750" indent="-285750">
              <a:buFont typeface="Arial" panose="020B0604020202020204" pitchFamily="34" charset="0"/>
              <a:buChar char="•"/>
            </a:pPr>
            <a:r>
              <a:rPr lang="en-US" b="1" dirty="0"/>
              <a:t>Does not provide feedback on extended written discourse</a:t>
            </a:r>
          </a:p>
          <a:p>
            <a:r>
              <a:rPr lang="en-US" b="1" dirty="0"/>
              <a:t>Considered an INITIAL training solution</a:t>
            </a:r>
            <a:endParaRPr lang="en-US" dirty="0"/>
          </a:p>
        </p:txBody>
      </p:sp>
      <p:pic>
        <p:nvPicPr>
          <p:cNvPr id="8" name="Picture 7">
            <a:extLst>
              <a:ext uri="{FF2B5EF4-FFF2-40B4-BE49-F238E27FC236}">
                <a16:creationId xmlns:a16="http://schemas.microsoft.com/office/drawing/2014/main" id="{EB4088BA-5367-43DF-87CF-6116864295B6}"/>
              </a:ext>
            </a:extLst>
          </p:cNvPr>
          <p:cNvPicPr>
            <a:picLocks noChangeAspect="1"/>
          </p:cNvPicPr>
          <p:nvPr/>
        </p:nvPicPr>
        <p:blipFill>
          <a:blip r:embed="rId4"/>
          <a:stretch>
            <a:fillRect/>
          </a:stretch>
        </p:blipFill>
        <p:spPr>
          <a:xfrm>
            <a:off x="1339144" y="236261"/>
            <a:ext cx="3485802" cy="2833529"/>
          </a:xfrm>
          <a:prstGeom prst="rect">
            <a:avLst/>
          </a:prstGeom>
        </p:spPr>
      </p:pic>
      <p:sp>
        <p:nvSpPr>
          <p:cNvPr id="9" name="TextBox 8">
            <a:extLst>
              <a:ext uri="{FF2B5EF4-FFF2-40B4-BE49-F238E27FC236}">
                <a16:creationId xmlns:a16="http://schemas.microsoft.com/office/drawing/2014/main" id="{8622A403-F778-4C92-B054-84444DB27843}"/>
              </a:ext>
            </a:extLst>
          </p:cNvPr>
          <p:cNvSpPr txBox="1"/>
          <p:nvPr/>
        </p:nvSpPr>
        <p:spPr>
          <a:xfrm>
            <a:off x="578596" y="3334125"/>
            <a:ext cx="5006898" cy="2308324"/>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b="1" dirty="0"/>
              <a:t>WELCOME TO ELTEC2</a:t>
            </a:r>
          </a:p>
          <a:p>
            <a:r>
              <a:rPr lang="en-US" dirty="0"/>
              <a:t>ELTEC2 is a resource for just-in-time or refresher training. The course includes topics that are common problem areas for many staff officers. You can decide for yourself which topics you would like to work on and select them in any order. Finally, you can apply what you have learned in the practical activities.</a:t>
            </a:r>
          </a:p>
        </p:txBody>
      </p:sp>
      <p:pic>
        <p:nvPicPr>
          <p:cNvPr id="10" name="Picture 9">
            <a:extLst>
              <a:ext uri="{FF2B5EF4-FFF2-40B4-BE49-F238E27FC236}">
                <a16:creationId xmlns:a16="http://schemas.microsoft.com/office/drawing/2014/main" id="{4ED719FB-5D63-4F05-BCB5-D564C3F23F79}"/>
              </a:ext>
            </a:extLst>
          </p:cNvPr>
          <p:cNvPicPr>
            <a:picLocks noChangeAspect="1"/>
          </p:cNvPicPr>
          <p:nvPr/>
        </p:nvPicPr>
        <p:blipFill>
          <a:blip r:embed="rId5"/>
          <a:stretch>
            <a:fillRect/>
          </a:stretch>
        </p:blipFill>
        <p:spPr>
          <a:xfrm>
            <a:off x="6096000" y="349618"/>
            <a:ext cx="5891561" cy="3314003"/>
          </a:xfrm>
          <a:prstGeom prst="rect">
            <a:avLst/>
          </a:prstGeom>
        </p:spPr>
      </p:pic>
    </p:spTree>
    <p:extLst>
      <p:ext uri="{BB962C8B-B14F-4D97-AF65-F5344CB8AC3E}">
        <p14:creationId xmlns:p14="http://schemas.microsoft.com/office/powerpoint/2010/main" val="504885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p:cTn id="11"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13" dur="5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7">
                                            <p:txEl>
                                              <p:pRg st="1" end="1"/>
                                            </p:txEl>
                                          </p:spTgt>
                                        </p:tgtEl>
                                        <p:attrNameLst>
                                          <p:attrName>style.visibility</p:attrName>
                                        </p:attrNameLst>
                                      </p:cBhvr>
                                      <p:to>
                                        <p:strVal val="visible"/>
                                      </p:to>
                                    </p:set>
                                    <p:anim calcmode="lin" valueType="num">
                                      <p:cBhvr>
                                        <p:cTn id="18"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19" dur="500" fill="hold"/>
                                        <p:tgtEl>
                                          <p:spTgt spid="7">
                                            <p:txEl>
                                              <p:pRg st="1" end="1"/>
                                            </p:txEl>
                                          </p:spTgt>
                                        </p:tgtEl>
                                        <p:attrNameLst>
                                          <p:attrName>ppt_h</p:attrName>
                                        </p:attrNameLst>
                                      </p:cBhvr>
                                      <p:tavLst>
                                        <p:tav tm="0">
                                          <p:val>
                                            <p:fltVal val="0"/>
                                          </p:val>
                                        </p:tav>
                                        <p:tav tm="100000">
                                          <p:val>
                                            <p:strVal val="#ppt_h"/>
                                          </p:val>
                                        </p:tav>
                                      </p:tavLst>
                                    </p:anim>
                                    <p:animEffect transition="in" filter="fade">
                                      <p:cBhvr>
                                        <p:cTn id="20" dur="500"/>
                                        <p:tgtEl>
                                          <p:spTgt spid="7">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 calcmode="lin" valueType="num">
                                      <p:cBhvr>
                                        <p:cTn id="25" dur="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7">
                                            <p:txEl>
                                              <p:pRg st="2" end="2"/>
                                            </p:txEl>
                                          </p:spTgt>
                                        </p:tgtEl>
                                        <p:attrNameLst>
                                          <p:attrName>ppt_h</p:attrName>
                                        </p:attrNameLst>
                                      </p:cBhvr>
                                      <p:tavLst>
                                        <p:tav tm="0">
                                          <p:val>
                                            <p:fltVal val="0"/>
                                          </p:val>
                                        </p:tav>
                                        <p:tav tm="100000">
                                          <p:val>
                                            <p:strVal val="#ppt_h"/>
                                          </p:val>
                                        </p:tav>
                                      </p:tavLst>
                                    </p:anim>
                                    <p:animEffect transition="in" filter="fade">
                                      <p:cBhvr>
                                        <p:cTn id="27" dur="500"/>
                                        <p:tgtEl>
                                          <p:spTgt spid="7">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7">
                                            <p:txEl>
                                              <p:pRg st="3" end="3"/>
                                            </p:txEl>
                                          </p:spTgt>
                                        </p:tgtEl>
                                        <p:attrNameLst>
                                          <p:attrName>style.visibility</p:attrName>
                                        </p:attrNameLst>
                                      </p:cBhvr>
                                      <p:to>
                                        <p:strVal val="visible"/>
                                      </p:to>
                                    </p:set>
                                    <p:anim calcmode="lin" valueType="num">
                                      <p:cBhvr>
                                        <p:cTn id="32" dur="500" fill="hold"/>
                                        <p:tgtEl>
                                          <p:spTgt spid="7">
                                            <p:txEl>
                                              <p:pRg st="3" end="3"/>
                                            </p:txEl>
                                          </p:spTgt>
                                        </p:tgtEl>
                                        <p:attrNameLst>
                                          <p:attrName>ppt_w</p:attrName>
                                        </p:attrNameLst>
                                      </p:cBhvr>
                                      <p:tavLst>
                                        <p:tav tm="0">
                                          <p:val>
                                            <p:fltVal val="0"/>
                                          </p:val>
                                        </p:tav>
                                        <p:tav tm="100000">
                                          <p:val>
                                            <p:strVal val="#ppt_w"/>
                                          </p:val>
                                        </p:tav>
                                      </p:tavLst>
                                    </p:anim>
                                    <p:anim calcmode="lin" valueType="num">
                                      <p:cBhvr>
                                        <p:cTn id="33" dur="500" fill="hold"/>
                                        <p:tgtEl>
                                          <p:spTgt spid="7">
                                            <p:txEl>
                                              <p:pRg st="3" end="3"/>
                                            </p:txEl>
                                          </p:spTgt>
                                        </p:tgtEl>
                                        <p:attrNameLst>
                                          <p:attrName>ppt_h</p:attrName>
                                        </p:attrNameLst>
                                      </p:cBhvr>
                                      <p:tavLst>
                                        <p:tav tm="0">
                                          <p:val>
                                            <p:fltVal val="0"/>
                                          </p:val>
                                        </p:tav>
                                        <p:tav tm="100000">
                                          <p:val>
                                            <p:strVal val="#ppt_h"/>
                                          </p:val>
                                        </p:tav>
                                      </p:tavLst>
                                    </p:anim>
                                    <p:animEffect transition="in" filter="fade">
                                      <p:cBhvr>
                                        <p:cTn id="34"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6" name="TextBox 5">
            <a:extLst>
              <a:ext uri="{FF2B5EF4-FFF2-40B4-BE49-F238E27FC236}">
                <a16:creationId xmlns:a16="http://schemas.microsoft.com/office/drawing/2014/main" id="{4BE59BA0-CC0B-4B85-A785-9BC9F6333F40}"/>
              </a:ext>
            </a:extLst>
          </p:cNvPr>
          <p:cNvSpPr txBox="1"/>
          <p:nvPr/>
        </p:nvSpPr>
        <p:spPr>
          <a:xfrm>
            <a:off x="359699" y="246757"/>
            <a:ext cx="5550447" cy="584775"/>
          </a:xfrm>
          <a:prstGeom prst="rect">
            <a:avLst/>
          </a:prstGeom>
          <a:noFill/>
        </p:spPr>
        <p:txBody>
          <a:bodyPr wrap="square" rtlCol="0">
            <a:spAutoFit/>
          </a:bodyPr>
          <a:lstStyle/>
          <a:p>
            <a:r>
              <a:rPr lang="en-US" sz="3200" dirty="0">
                <a:solidFill>
                  <a:srgbClr val="000099"/>
                </a:solidFill>
              </a:rPr>
              <a:t>SOLUTION</a:t>
            </a:r>
          </a:p>
        </p:txBody>
      </p:sp>
      <p:sp>
        <p:nvSpPr>
          <p:cNvPr id="4" name="TextBox 3">
            <a:extLst>
              <a:ext uri="{FF2B5EF4-FFF2-40B4-BE49-F238E27FC236}">
                <a16:creationId xmlns:a16="http://schemas.microsoft.com/office/drawing/2014/main" id="{71A5D2A2-F309-4D23-AD06-40744DB19ABB}"/>
              </a:ext>
            </a:extLst>
          </p:cNvPr>
          <p:cNvSpPr txBox="1"/>
          <p:nvPr/>
        </p:nvSpPr>
        <p:spPr>
          <a:xfrm>
            <a:off x="359700" y="831531"/>
            <a:ext cx="6076818" cy="313932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dirty="0"/>
              <a:t>BILC asks PLTCE to design and develop a course to:</a:t>
            </a:r>
          </a:p>
          <a:p>
            <a:pPr marL="285750" indent="-285750">
              <a:buFont typeface="Arial" panose="020B0604020202020204" pitchFamily="34" charset="0"/>
              <a:buChar char="•"/>
            </a:pPr>
            <a:r>
              <a:rPr lang="en-US" dirty="0"/>
              <a:t>enhance ELTEC2 that would give staff officers individualized feedback </a:t>
            </a:r>
          </a:p>
          <a:p>
            <a:pPr marL="285750" indent="-285750">
              <a:buFont typeface="Arial" panose="020B0604020202020204" pitchFamily="34" charset="0"/>
              <a:buChar char="•"/>
            </a:pPr>
            <a:r>
              <a:rPr lang="en-US" dirty="0"/>
              <a:t>provide additional, targeted instruction on NATO-specific written writing assignments and documents</a:t>
            </a:r>
          </a:p>
          <a:p>
            <a:pPr marL="285750" indent="-285750">
              <a:buFont typeface="Arial" panose="020B0604020202020204" pitchFamily="34" charset="0"/>
              <a:buChar char="•"/>
            </a:pPr>
            <a:r>
              <a:rPr lang="en-US" dirty="0"/>
              <a:t>Provide individual feedback</a:t>
            </a:r>
          </a:p>
          <a:p>
            <a:pPr marL="285750" indent="-285750">
              <a:buFont typeface="Arial" panose="020B0604020202020204" pitchFamily="34" charset="0"/>
              <a:buChar char="•"/>
            </a:pPr>
            <a:r>
              <a:rPr lang="en-US" dirty="0"/>
              <a:t>Target specific writing topics:</a:t>
            </a:r>
          </a:p>
          <a:p>
            <a:pPr lvl="0"/>
            <a:r>
              <a:rPr lang="en-US" dirty="0"/>
              <a:t>	- The writing process </a:t>
            </a:r>
          </a:p>
          <a:p>
            <a:pPr lvl="0"/>
            <a:r>
              <a:rPr lang="en-US" dirty="0"/>
              <a:t>	- Self-editing/peer editing </a:t>
            </a:r>
          </a:p>
          <a:p>
            <a:pPr lvl="0"/>
            <a:r>
              <a:rPr lang="en-US" dirty="0"/>
              <a:t>	- Genre analysis </a:t>
            </a:r>
          </a:p>
          <a:p>
            <a:pPr lvl="0"/>
            <a:r>
              <a:rPr lang="en-US" dirty="0"/>
              <a:t>	- Writing tailored for the audience </a:t>
            </a:r>
          </a:p>
        </p:txBody>
      </p:sp>
      <p:pic>
        <p:nvPicPr>
          <p:cNvPr id="7" name="Picture 6">
            <a:extLst>
              <a:ext uri="{FF2B5EF4-FFF2-40B4-BE49-F238E27FC236}">
                <a16:creationId xmlns:a16="http://schemas.microsoft.com/office/drawing/2014/main" id="{A729BAA6-17CE-4EF4-AFC0-EEC2FFE4BE2B}"/>
              </a:ext>
            </a:extLst>
          </p:cNvPr>
          <p:cNvPicPr>
            <a:picLocks noChangeAspect="1"/>
          </p:cNvPicPr>
          <p:nvPr/>
        </p:nvPicPr>
        <p:blipFill>
          <a:blip r:embed="rId4"/>
          <a:stretch>
            <a:fillRect/>
          </a:stretch>
        </p:blipFill>
        <p:spPr>
          <a:xfrm>
            <a:off x="8591592" y="3642271"/>
            <a:ext cx="2649508" cy="1849356"/>
          </a:xfrm>
          <a:prstGeom prst="rect">
            <a:avLst/>
          </a:prstGeom>
        </p:spPr>
      </p:pic>
      <p:pic>
        <p:nvPicPr>
          <p:cNvPr id="8" name="Picture 7">
            <a:extLst>
              <a:ext uri="{FF2B5EF4-FFF2-40B4-BE49-F238E27FC236}">
                <a16:creationId xmlns:a16="http://schemas.microsoft.com/office/drawing/2014/main" id="{CF0F6742-99D6-40DE-B643-689DB7D94F56}"/>
              </a:ext>
            </a:extLst>
          </p:cNvPr>
          <p:cNvPicPr>
            <a:picLocks noChangeAspect="1"/>
          </p:cNvPicPr>
          <p:nvPr/>
        </p:nvPicPr>
        <p:blipFill>
          <a:blip r:embed="rId5"/>
          <a:stretch>
            <a:fillRect/>
          </a:stretch>
        </p:blipFill>
        <p:spPr>
          <a:xfrm>
            <a:off x="8769675" y="366864"/>
            <a:ext cx="2317195" cy="3070151"/>
          </a:xfrm>
          <a:prstGeom prst="rect">
            <a:avLst/>
          </a:prstGeom>
        </p:spPr>
      </p:pic>
      <p:sp>
        <p:nvSpPr>
          <p:cNvPr id="9" name="TextBox 8">
            <a:extLst>
              <a:ext uri="{FF2B5EF4-FFF2-40B4-BE49-F238E27FC236}">
                <a16:creationId xmlns:a16="http://schemas.microsoft.com/office/drawing/2014/main" id="{E638FE2F-BE36-4F12-A8D5-2C0E311E03C9}"/>
              </a:ext>
            </a:extLst>
          </p:cNvPr>
          <p:cNvSpPr txBox="1"/>
          <p:nvPr/>
        </p:nvSpPr>
        <p:spPr>
          <a:xfrm>
            <a:off x="359700" y="5079946"/>
            <a:ext cx="611916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b="1" dirty="0">
                <a:solidFill>
                  <a:srgbClr val="000099"/>
                </a:solidFill>
              </a:rPr>
              <a:t>The NATO Systems Approach to Training </a:t>
            </a:r>
          </a:p>
          <a:p>
            <a:r>
              <a:rPr lang="en-US" b="1" dirty="0">
                <a:solidFill>
                  <a:srgbClr val="000099"/>
                </a:solidFill>
              </a:rPr>
              <a:t>The ADDIE model</a:t>
            </a:r>
          </a:p>
        </p:txBody>
      </p:sp>
      <p:sp>
        <p:nvSpPr>
          <p:cNvPr id="12" name="Arrow: Up-Down 11">
            <a:extLst>
              <a:ext uri="{FF2B5EF4-FFF2-40B4-BE49-F238E27FC236}">
                <a16:creationId xmlns:a16="http://schemas.microsoft.com/office/drawing/2014/main" id="{09EF525C-6D1C-4FF8-BF9A-568FAB758334}"/>
              </a:ext>
            </a:extLst>
          </p:cNvPr>
          <p:cNvSpPr/>
          <p:nvPr/>
        </p:nvSpPr>
        <p:spPr>
          <a:xfrm>
            <a:off x="3155793" y="4108575"/>
            <a:ext cx="484632" cy="881117"/>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10D618D2-24A0-4BED-93CD-3D698BD32AE7}"/>
              </a:ext>
            </a:extLst>
          </p:cNvPr>
          <p:cNvSpPr/>
          <p:nvPr/>
        </p:nvSpPr>
        <p:spPr>
          <a:xfrm rot="18987270">
            <a:off x="5690212" y="3383621"/>
            <a:ext cx="3204248"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3022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500" fill="hold"/>
                                        <p:tgtEl>
                                          <p:spTgt spid="13"/>
                                        </p:tgtEl>
                                        <p:attrNameLst>
                                          <p:attrName>ppt_x</p:attrName>
                                        </p:attrNameLst>
                                      </p:cBhvr>
                                      <p:tavLst>
                                        <p:tav tm="0">
                                          <p:val>
                                            <p:strVal val="#ppt_x"/>
                                          </p:val>
                                        </p:tav>
                                        <p:tav tm="100000">
                                          <p:val>
                                            <p:strVal val="#ppt_x"/>
                                          </p:val>
                                        </p:tav>
                                      </p:tavLst>
                                    </p:anim>
                                    <p:anim calcmode="lin" valueType="num">
                                      <p:cBhvr additive="base">
                                        <p:cTn id="3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2"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6" name="TextBox 5">
            <a:extLst>
              <a:ext uri="{FF2B5EF4-FFF2-40B4-BE49-F238E27FC236}">
                <a16:creationId xmlns:a16="http://schemas.microsoft.com/office/drawing/2014/main" id="{4BE59BA0-CC0B-4B85-A785-9BC9F6333F40}"/>
              </a:ext>
            </a:extLst>
          </p:cNvPr>
          <p:cNvSpPr txBox="1"/>
          <p:nvPr/>
        </p:nvSpPr>
        <p:spPr>
          <a:xfrm>
            <a:off x="359699" y="402874"/>
            <a:ext cx="5550447" cy="584775"/>
          </a:xfrm>
          <a:prstGeom prst="rect">
            <a:avLst/>
          </a:prstGeom>
          <a:noFill/>
        </p:spPr>
        <p:txBody>
          <a:bodyPr wrap="square" rtlCol="0">
            <a:spAutoFit/>
          </a:bodyPr>
          <a:lstStyle/>
          <a:p>
            <a:r>
              <a:rPr lang="en-US" sz="3200" b="1" dirty="0">
                <a:solidFill>
                  <a:srgbClr val="000099"/>
                </a:solidFill>
              </a:rPr>
              <a:t>ADDIE</a:t>
            </a:r>
          </a:p>
        </p:txBody>
      </p:sp>
      <p:pic>
        <p:nvPicPr>
          <p:cNvPr id="1028" name="Picture 4" descr="ADDIE Model: Instructional Design - Educational Technology">
            <a:extLst>
              <a:ext uri="{FF2B5EF4-FFF2-40B4-BE49-F238E27FC236}">
                <a16:creationId xmlns:a16="http://schemas.microsoft.com/office/drawing/2014/main" id="{95F49E33-0B0B-468E-881E-14FFB5CF89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103" y="987649"/>
            <a:ext cx="7401168" cy="478387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54DFF2C-5403-41D1-8035-61E8039680CC}"/>
              </a:ext>
            </a:extLst>
          </p:cNvPr>
          <p:cNvSpPr txBox="1"/>
          <p:nvPr/>
        </p:nvSpPr>
        <p:spPr>
          <a:xfrm>
            <a:off x="8627221" y="2502423"/>
            <a:ext cx="2196790" cy="175432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3600" dirty="0">
                <a:solidFill>
                  <a:srgbClr val="000099"/>
                </a:solidFill>
              </a:rPr>
              <a:t>Remind you of anything?</a:t>
            </a:r>
          </a:p>
        </p:txBody>
      </p:sp>
      <p:grpSp>
        <p:nvGrpSpPr>
          <p:cNvPr id="12" name="Group 11">
            <a:extLst>
              <a:ext uri="{FF2B5EF4-FFF2-40B4-BE49-F238E27FC236}">
                <a16:creationId xmlns:a16="http://schemas.microsoft.com/office/drawing/2014/main" id="{901A20C5-52C8-4C48-8672-877F9386BABA}"/>
              </a:ext>
            </a:extLst>
          </p:cNvPr>
          <p:cNvGrpSpPr/>
          <p:nvPr/>
        </p:nvGrpSpPr>
        <p:grpSpPr>
          <a:xfrm>
            <a:off x="6096000" y="811101"/>
            <a:ext cx="6024567" cy="4912468"/>
            <a:chOff x="5784015" y="597481"/>
            <a:chExt cx="6024567" cy="4912468"/>
          </a:xfrm>
        </p:grpSpPr>
        <p:graphicFrame>
          <p:nvGraphicFramePr>
            <p:cNvPr id="13" name="Diagram 12">
              <a:extLst>
                <a:ext uri="{FF2B5EF4-FFF2-40B4-BE49-F238E27FC236}">
                  <a16:creationId xmlns:a16="http://schemas.microsoft.com/office/drawing/2014/main" id="{943B7A1A-DD22-4224-AF2E-82A33C07571E}"/>
                </a:ext>
              </a:extLst>
            </p:cNvPr>
            <p:cNvGraphicFramePr/>
            <p:nvPr>
              <p:extLst>
                <p:ext uri="{D42A27DB-BD31-4B8C-83A1-F6EECF244321}">
                  <p14:modId xmlns:p14="http://schemas.microsoft.com/office/powerpoint/2010/main" val="665254011"/>
                </p:ext>
              </p:extLst>
            </p:nvPr>
          </p:nvGraphicFramePr>
          <p:xfrm>
            <a:off x="5784015" y="597481"/>
            <a:ext cx="6024567" cy="491246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4" name="Rectangle: Rounded Corners 13">
              <a:extLst>
                <a:ext uri="{FF2B5EF4-FFF2-40B4-BE49-F238E27FC236}">
                  <a16:creationId xmlns:a16="http://schemas.microsoft.com/office/drawing/2014/main" id="{14ACB594-BEC2-4AB5-8B3D-D57675CEC015}"/>
                </a:ext>
              </a:extLst>
            </p:cNvPr>
            <p:cNvSpPr/>
            <p:nvPr/>
          </p:nvSpPr>
          <p:spPr>
            <a:xfrm>
              <a:off x="8219368" y="2109608"/>
              <a:ext cx="1173609" cy="19008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What do we want to investigate?</a:t>
              </a:r>
            </a:p>
          </p:txBody>
        </p:sp>
      </p:grpSp>
    </p:spTree>
    <p:extLst>
      <p:ext uri="{BB962C8B-B14F-4D97-AF65-F5344CB8AC3E}">
        <p14:creationId xmlns:p14="http://schemas.microsoft.com/office/powerpoint/2010/main" val="42045395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1" nodeType="clickEffect">
                                  <p:stCondLst>
                                    <p:cond delay="0"/>
                                  </p:stCondLst>
                                  <p:childTnLst>
                                    <p:animEffect transition="out" filter="fade">
                                      <p:cBhvr>
                                        <p:cTn id="10" dur="500"/>
                                        <p:tgtEl>
                                          <p:spTgt spid="7"/>
                                        </p:tgtEl>
                                      </p:cBhvr>
                                    </p:animEffect>
                                    <p:set>
                                      <p:cBhvr>
                                        <p:cTn id="11" dur="1" fill="hold">
                                          <p:stCondLst>
                                            <p:cond delay="499"/>
                                          </p:stCondLst>
                                        </p:cTn>
                                        <p:tgtEl>
                                          <p:spTgt spid="7"/>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4" name="TextBox 3">
            <a:extLst>
              <a:ext uri="{FF2B5EF4-FFF2-40B4-BE49-F238E27FC236}">
                <a16:creationId xmlns:a16="http://schemas.microsoft.com/office/drawing/2014/main" id="{D602A558-7766-4F58-A240-BC6F19AD0A86}"/>
              </a:ext>
            </a:extLst>
          </p:cNvPr>
          <p:cNvSpPr txBox="1"/>
          <p:nvPr/>
        </p:nvSpPr>
        <p:spPr>
          <a:xfrm>
            <a:off x="272633" y="420546"/>
            <a:ext cx="2040673" cy="584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3200" b="1" dirty="0"/>
              <a:t>ANALYSIS</a:t>
            </a:r>
          </a:p>
        </p:txBody>
      </p:sp>
      <p:sp>
        <p:nvSpPr>
          <p:cNvPr id="7" name="TextBox 6">
            <a:extLst>
              <a:ext uri="{FF2B5EF4-FFF2-40B4-BE49-F238E27FC236}">
                <a16:creationId xmlns:a16="http://schemas.microsoft.com/office/drawing/2014/main" id="{5DF04634-EB01-4DE2-B4A8-835389A5071A}"/>
              </a:ext>
            </a:extLst>
          </p:cNvPr>
          <p:cNvSpPr txBox="1"/>
          <p:nvPr/>
        </p:nvSpPr>
        <p:spPr>
          <a:xfrm>
            <a:off x="135050" y="1777368"/>
            <a:ext cx="4279462" cy="31393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dirty="0"/>
              <a:t>Establish PLTCE Working Group</a:t>
            </a:r>
          </a:p>
          <a:p>
            <a:pPr marL="285750" indent="-285750">
              <a:buFontTx/>
              <a:buChar char="-"/>
            </a:pPr>
            <a:r>
              <a:rPr lang="en-US" dirty="0"/>
              <a:t>Target audience</a:t>
            </a:r>
          </a:p>
          <a:p>
            <a:pPr marL="285750" indent="-285750">
              <a:buFontTx/>
              <a:buChar char="-"/>
            </a:pPr>
            <a:r>
              <a:rPr lang="en-US" dirty="0"/>
              <a:t>Course goal</a:t>
            </a:r>
          </a:p>
          <a:p>
            <a:pPr marL="285750" indent="-285750">
              <a:buFontTx/>
              <a:buChar char="-"/>
            </a:pPr>
            <a:r>
              <a:rPr lang="en-US" dirty="0"/>
              <a:t>Performance objectives</a:t>
            </a:r>
          </a:p>
          <a:p>
            <a:r>
              <a:rPr lang="en-US" dirty="0"/>
              <a:t>Create questionnaire for a wider audience:</a:t>
            </a:r>
          </a:p>
          <a:p>
            <a:r>
              <a:rPr lang="en-US" dirty="0"/>
              <a:t> - gauge national interest in such a course</a:t>
            </a:r>
          </a:p>
          <a:p>
            <a:r>
              <a:rPr lang="en-US" dirty="0"/>
              <a:t> - explore preferences on course modalities </a:t>
            </a:r>
          </a:p>
          <a:p>
            <a:r>
              <a:rPr lang="en-US" dirty="0"/>
              <a:t> - identify writing content areas</a:t>
            </a:r>
          </a:p>
          <a:p>
            <a:r>
              <a:rPr lang="en-US" dirty="0"/>
              <a:t> - understand tech limitations/requirements</a:t>
            </a:r>
          </a:p>
          <a:p>
            <a:endParaRPr lang="en-US" dirty="0"/>
          </a:p>
          <a:p>
            <a:endParaRPr lang="en-US" dirty="0"/>
          </a:p>
        </p:txBody>
      </p:sp>
      <p:pic>
        <p:nvPicPr>
          <p:cNvPr id="10" name="Picture 9" descr="C:\Users\Andrea.Gjorevski\AppData\Local\Microsoft\Windows\INetCache\Content.MSO\917460D8.tmp">
            <a:extLst>
              <a:ext uri="{FF2B5EF4-FFF2-40B4-BE49-F238E27FC236}">
                <a16:creationId xmlns:a16="http://schemas.microsoft.com/office/drawing/2014/main" id="{048EA1BB-D3B9-4315-890E-9BAE1BFFC79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93001" y="629283"/>
            <a:ext cx="3363949" cy="1689906"/>
          </a:xfrm>
          <a:prstGeom prst="rect">
            <a:avLst/>
          </a:prstGeom>
          <a:noFill/>
          <a:ln w="3175">
            <a:solidFill>
              <a:schemeClr val="tx1"/>
            </a:solidFill>
          </a:ln>
        </p:spPr>
      </p:pic>
      <p:pic>
        <p:nvPicPr>
          <p:cNvPr id="11" name="Picture 10" descr="C:\Users\Andrea.Gjorevski\AppData\Local\Microsoft\Windows\INetCache\Content.MSO\B58B68BA.tmp">
            <a:extLst>
              <a:ext uri="{FF2B5EF4-FFF2-40B4-BE49-F238E27FC236}">
                <a16:creationId xmlns:a16="http://schemas.microsoft.com/office/drawing/2014/main" id="{FB2D7319-5D74-4C89-AE39-2A7C20231A0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14971" y="3564575"/>
            <a:ext cx="3879029" cy="1596232"/>
          </a:xfrm>
          <a:prstGeom prst="rect">
            <a:avLst/>
          </a:prstGeom>
          <a:noFill/>
          <a:ln w="3175">
            <a:solidFill>
              <a:schemeClr val="tx1"/>
            </a:solidFill>
          </a:ln>
        </p:spPr>
      </p:pic>
      <p:pic>
        <p:nvPicPr>
          <p:cNvPr id="12" name="Picture 11" descr="C:\Users\Andrea.Gjorevski\AppData\Local\Microsoft\Windows\INetCache\Content.MSO\6FFAF4A6.tmp">
            <a:extLst>
              <a:ext uri="{FF2B5EF4-FFF2-40B4-BE49-F238E27FC236}">
                <a16:creationId xmlns:a16="http://schemas.microsoft.com/office/drawing/2014/main" id="{66795B37-BFC3-46D1-A214-BB2D7220DFED}"/>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93000" y="3564575"/>
            <a:ext cx="3363949" cy="1602790"/>
          </a:xfrm>
          <a:prstGeom prst="rect">
            <a:avLst/>
          </a:prstGeom>
          <a:noFill/>
          <a:ln w="3175">
            <a:solidFill>
              <a:schemeClr val="tx1"/>
            </a:solidFill>
          </a:ln>
        </p:spPr>
      </p:pic>
      <p:pic>
        <p:nvPicPr>
          <p:cNvPr id="14" name="Picture 13">
            <a:extLst>
              <a:ext uri="{FF2B5EF4-FFF2-40B4-BE49-F238E27FC236}">
                <a16:creationId xmlns:a16="http://schemas.microsoft.com/office/drawing/2014/main" id="{CE23CF2F-9717-42BE-8354-8BC17A0020B9}"/>
              </a:ext>
            </a:extLst>
          </p:cNvPr>
          <p:cNvPicPr>
            <a:picLocks noChangeAspect="1"/>
          </p:cNvPicPr>
          <p:nvPr/>
        </p:nvPicPr>
        <p:blipFill>
          <a:blip r:embed="rId7"/>
          <a:stretch>
            <a:fillRect/>
          </a:stretch>
        </p:blipFill>
        <p:spPr>
          <a:xfrm>
            <a:off x="4614971" y="646935"/>
            <a:ext cx="3892557" cy="1672254"/>
          </a:xfrm>
          <a:prstGeom prst="rect">
            <a:avLst/>
          </a:prstGeom>
        </p:spPr>
      </p:pic>
    </p:spTree>
    <p:extLst>
      <p:ext uri="{BB962C8B-B14F-4D97-AF65-F5344CB8AC3E}">
        <p14:creationId xmlns:p14="http://schemas.microsoft.com/office/powerpoint/2010/main" val="3313202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dirty="0">
                <a:solidFill>
                  <a:schemeClr val="bg1"/>
                </a:solidFill>
              </a:rPr>
              <a:t>NATO BILC Professional Development Seminar</a:t>
            </a:r>
          </a:p>
          <a:p>
            <a:pPr algn="ctr"/>
            <a:r>
              <a:rPr lang="en-US" b="1" dirty="0">
                <a:solidFill>
                  <a:schemeClr val="bg1"/>
                </a:solidFill>
              </a:rPr>
              <a:t>Provo, Utah</a:t>
            </a:r>
          </a:p>
          <a:p>
            <a:pPr algn="ctr"/>
            <a:r>
              <a:rPr lang="en-US" b="1" dirty="0">
                <a:solidFill>
                  <a:schemeClr val="bg1"/>
                </a:solidFill>
              </a:rPr>
              <a:t>16 - 21 October 2022</a:t>
            </a:r>
          </a:p>
        </p:txBody>
      </p:sp>
      <p:sp>
        <p:nvSpPr>
          <p:cNvPr id="6" name="TextBox 5">
            <a:extLst>
              <a:ext uri="{FF2B5EF4-FFF2-40B4-BE49-F238E27FC236}">
                <a16:creationId xmlns:a16="http://schemas.microsoft.com/office/drawing/2014/main" id="{4BE59BA0-CC0B-4B85-A785-9BC9F6333F40}"/>
              </a:ext>
            </a:extLst>
          </p:cNvPr>
          <p:cNvSpPr txBox="1"/>
          <p:nvPr/>
        </p:nvSpPr>
        <p:spPr>
          <a:xfrm>
            <a:off x="354434" y="105110"/>
            <a:ext cx="1638008" cy="584775"/>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n-US" sz="3200" b="1" dirty="0">
                <a:solidFill>
                  <a:srgbClr val="000099"/>
                </a:solidFill>
              </a:rPr>
              <a:t>DESIGN</a:t>
            </a:r>
          </a:p>
        </p:txBody>
      </p:sp>
      <p:sp>
        <p:nvSpPr>
          <p:cNvPr id="4" name="TextBox 3">
            <a:extLst>
              <a:ext uri="{FF2B5EF4-FFF2-40B4-BE49-F238E27FC236}">
                <a16:creationId xmlns:a16="http://schemas.microsoft.com/office/drawing/2014/main" id="{52FD820C-712B-4002-8D85-6545422BFFC3}"/>
              </a:ext>
            </a:extLst>
          </p:cNvPr>
          <p:cNvSpPr txBox="1"/>
          <p:nvPr/>
        </p:nvSpPr>
        <p:spPr>
          <a:xfrm>
            <a:off x="354434" y="770145"/>
            <a:ext cx="11743781" cy="4154984"/>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285750" indent="-285750">
              <a:buFont typeface="Arial" panose="020B0604020202020204" pitchFamily="34" charset="0"/>
              <a:buChar char="•"/>
            </a:pPr>
            <a:r>
              <a:rPr lang="en-US" sz="2400" dirty="0">
                <a:ea typeface="Calibri" panose="020F0502020204030204" pitchFamily="34" charset="0"/>
              </a:rPr>
              <a:t>Online course (Totally? Fully? Completely?) </a:t>
            </a:r>
          </a:p>
          <a:p>
            <a:pPr marL="285750" indent="-285750">
              <a:buFont typeface="Arial" panose="020B0604020202020204" pitchFamily="34" charset="0"/>
              <a:buChar char="•"/>
            </a:pPr>
            <a:r>
              <a:rPr lang="en-US" sz="2400" dirty="0">
                <a:ea typeface="Calibri" panose="020F0502020204030204" pitchFamily="34" charset="0"/>
              </a:rPr>
              <a:t>A mix of asynchronous or self-paced e-learning and synchronous e-learning* </a:t>
            </a:r>
          </a:p>
          <a:p>
            <a:pPr marL="285750" indent="-285750">
              <a:buFont typeface="Arial" panose="020B0604020202020204" pitchFamily="34" charset="0"/>
              <a:buChar char="•"/>
            </a:pPr>
            <a:r>
              <a:rPr lang="en-US" sz="2400" dirty="0">
                <a:ea typeface="Calibri" panose="020F0502020204030204" pitchFamily="34" charset="0"/>
              </a:rPr>
              <a:t>One-on-one feedback sessions with an instructor</a:t>
            </a:r>
          </a:p>
          <a:p>
            <a:pPr marL="285750" indent="-285750">
              <a:buFont typeface="Arial" panose="020B0604020202020204" pitchFamily="34" charset="0"/>
              <a:buChar char="•"/>
            </a:pPr>
            <a:r>
              <a:rPr lang="en-US" sz="2400" dirty="0">
                <a:ea typeface="Calibri" panose="020F0502020204030204" pitchFamily="34" charset="0"/>
              </a:rPr>
              <a:t>A video-teleconferencing (VTC) platform for synchronous and one-on-one feedback sessions.</a:t>
            </a:r>
          </a:p>
          <a:p>
            <a:pPr marL="285750" indent="-285750">
              <a:buFont typeface="Arial" panose="020B0604020202020204" pitchFamily="34" charset="0"/>
              <a:buChar char="•"/>
            </a:pPr>
            <a:r>
              <a:rPr lang="en-US" sz="2400" dirty="0">
                <a:ea typeface="Calibri" panose="020F0502020204030204" pitchFamily="34" charset="0"/>
              </a:rPr>
              <a:t>Learning Management System (LMS) - Asynchronous sessions, document handling, and communication</a:t>
            </a:r>
          </a:p>
          <a:p>
            <a:pPr marL="285750" indent="-285750">
              <a:buFont typeface="Arial" panose="020B0604020202020204" pitchFamily="34" charset="0"/>
              <a:buChar char="•"/>
            </a:pPr>
            <a:r>
              <a:rPr lang="en-US" sz="2400" dirty="0"/>
              <a:t>Thirty to thirty-five hours over four weeks. </a:t>
            </a:r>
          </a:p>
          <a:p>
            <a:r>
              <a:rPr lang="en-US" sz="2400" dirty="0"/>
              <a:t>      - 3 hours per week synchronous</a:t>
            </a:r>
          </a:p>
          <a:p>
            <a:r>
              <a:rPr lang="en-US" sz="2400" dirty="0"/>
              <a:t>      - 1 hour individual conferencing per week</a:t>
            </a:r>
          </a:p>
          <a:p>
            <a:r>
              <a:rPr lang="en-US" sz="2400" dirty="0"/>
              <a:t>      - 4 hours asynchronous per week</a:t>
            </a:r>
          </a:p>
        </p:txBody>
      </p:sp>
      <p:sp>
        <p:nvSpPr>
          <p:cNvPr id="10" name="TextBox 9">
            <a:extLst>
              <a:ext uri="{FF2B5EF4-FFF2-40B4-BE49-F238E27FC236}">
                <a16:creationId xmlns:a16="http://schemas.microsoft.com/office/drawing/2014/main" id="{A680F249-8ABF-4E8F-B2C9-65B2E8AC3BDA}"/>
              </a:ext>
            </a:extLst>
          </p:cNvPr>
          <p:cNvSpPr txBox="1"/>
          <p:nvPr/>
        </p:nvSpPr>
        <p:spPr>
          <a:xfrm>
            <a:off x="1100071" y="4978292"/>
            <a:ext cx="9891651" cy="1138773"/>
          </a:xfrm>
          <a:prstGeom prst="rect">
            <a:avLst/>
          </a:prstGeom>
          <a:noFill/>
        </p:spPr>
        <p:txBody>
          <a:bodyPr wrap="square" rtlCol="0">
            <a:spAutoFit/>
          </a:bodyPr>
          <a:lstStyle/>
          <a:p>
            <a:r>
              <a:rPr lang="en-US" b="1" dirty="0"/>
              <a:t>*</a:t>
            </a:r>
            <a:r>
              <a:rPr lang="en-US" sz="1600" b="1" dirty="0"/>
              <a:t>Asynchronous activities-short video presentations, readings, and peer interaction</a:t>
            </a:r>
          </a:p>
          <a:p>
            <a:r>
              <a:rPr lang="en-US" sz="1600" b="1" dirty="0"/>
              <a:t>*Synchronous-, to practice writing concepts through practical, hands-on application, and to increase social presence, to foster interoperability</a:t>
            </a:r>
          </a:p>
          <a:p>
            <a:endParaRPr lang="en-US" dirty="0"/>
          </a:p>
        </p:txBody>
      </p:sp>
      <p:pic>
        <p:nvPicPr>
          <p:cNvPr id="8" name="Picture 7">
            <a:extLst>
              <a:ext uri="{FF2B5EF4-FFF2-40B4-BE49-F238E27FC236}">
                <a16:creationId xmlns:a16="http://schemas.microsoft.com/office/drawing/2014/main" id="{F7C9DFC4-5093-4CFA-BD99-234317C68B4A}"/>
              </a:ext>
            </a:extLst>
          </p:cNvPr>
          <p:cNvPicPr>
            <a:picLocks noChangeAspect="1"/>
          </p:cNvPicPr>
          <p:nvPr/>
        </p:nvPicPr>
        <p:blipFill>
          <a:blip r:embed="rId4"/>
          <a:stretch>
            <a:fillRect/>
          </a:stretch>
        </p:blipFill>
        <p:spPr>
          <a:xfrm>
            <a:off x="8504881" y="3047791"/>
            <a:ext cx="1758671" cy="1758671"/>
          </a:xfrm>
          <a:prstGeom prst="rect">
            <a:avLst/>
          </a:prstGeom>
        </p:spPr>
      </p:pic>
    </p:spTree>
    <p:extLst>
      <p:ext uri="{BB962C8B-B14F-4D97-AF65-F5344CB8AC3E}">
        <p14:creationId xmlns:p14="http://schemas.microsoft.com/office/powerpoint/2010/main" val="3688562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wipe(down)">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wipe(down)">
                                      <p:cBhvr>
                                        <p:cTn id="19" dur="500"/>
                                        <p:tgtEl>
                                          <p:spTgt spid="4">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0">
                                            <p:txEl>
                                              <p:pRg st="0" end="0"/>
                                            </p:txEl>
                                          </p:spTgt>
                                        </p:tgtEl>
                                        <p:attrNameLst>
                                          <p:attrName>style.visibility</p:attrName>
                                        </p:attrNameLst>
                                      </p:cBhvr>
                                      <p:to>
                                        <p:strVal val="visible"/>
                                      </p:to>
                                    </p:set>
                                    <p:anim calcmode="lin" valueType="num">
                                      <p:cBhvr>
                                        <p:cTn id="24"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25"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26" dur="500"/>
                                        <p:tgtEl>
                                          <p:spTgt spid="10">
                                            <p:txEl>
                                              <p:pRg st="0" end="0"/>
                                            </p:txEl>
                                          </p:spTgt>
                                        </p:tgtEl>
                                      </p:cBhvr>
                                    </p:animEffect>
                                  </p:childTnLst>
                                </p:cTn>
                              </p:par>
                              <p:par>
                                <p:cTn id="27" presetID="53" presetClass="entr" presetSubtype="16" fill="hold" nodeType="withEffect">
                                  <p:stCondLst>
                                    <p:cond delay="0"/>
                                  </p:stCondLst>
                                  <p:childTnLst>
                                    <p:set>
                                      <p:cBhvr>
                                        <p:cTn id="28" dur="1" fill="hold">
                                          <p:stCondLst>
                                            <p:cond delay="0"/>
                                          </p:stCondLst>
                                        </p:cTn>
                                        <p:tgtEl>
                                          <p:spTgt spid="10">
                                            <p:txEl>
                                              <p:pRg st="1" end="1"/>
                                            </p:txEl>
                                          </p:spTgt>
                                        </p:tgtEl>
                                        <p:attrNameLst>
                                          <p:attrName>style.visibility</p:attrName>
                                        </p:attrNameLst>
                                      </p:cBhvr>
                                      <p:to>
                                        <p:strVal val="visible"/>
                                      </p:to>
                                    </p:set>
                                    <p:anim calcmode="lin" valueType="num">
                                      <p:cBhvr>
                                        <p:cTn id="29" dur="500" fill="hold"/>
                                        <p:tgtEl>
                                          <p:spTgt spid="10">
                                            <p:txEl>
                                              <p:pRg st="1" end="1"/>
                                            </p:txEl>
                                          </p:spTgt>
                                        </p:tgtEl>
                                        <p:attrNameLst>
                                          <p:attrName>ppt_w</p:attrName>
                                        </p:attrNameLst>
                                      </p:cBhvr>
                                      <p:tavLst>
                                        <p:tav tm="0">
                                          <p:val>
                                            <p:fltVal val="0"/>
                                          </p:val>
                                        </p:tav>
                                        <p:tav tm="100000">
                                          <p:val>
                                            <p:strVal val="#ppt_w"/>
                                          </p:val>
                                        </p:tav>
                                      </p:tavLst>
                                    </p:anim>
                                    <p:anim calcmode="lin" valueType="num">
                                      <p:cBhvr>
                                        <p:cTn id="30" dur="500" fill="hold"/>
                                        <p:tgtEl>
                                          <p:spTgt spid="10">
                                            <p:txEl>
                                              <p:pRg st="1" end="1"/>
                                            </p:txEl>
                                          </p:spTgt>
                                        </p:tgtEl>
                                        <p:attrNameLst>
                                          <p:attrName>ppt_h</p:attrName>
                                        </p:attrNameLst>
                                      </p:cBhvr>
                                      <p:tavLst>
                                        <p:tav tm="0">
                                          <p:val>
                                            <p:fltVal val="0"/>
                                          </p:val>
                                        </p:tav>
                                        <p:tav tm="100000">
                                          <p:val>
                                            <p:strVal val="#ppt_h"/>
                                          </p:val>
                                        </p:tav>
                                      </p:tavLst>
                                    </p:anim>
                                    <p:animEffect transition="in" filter="fade">
                                      <p:cBhvr>
                                        <p:cTn id="31" dur="500"/>
                                        <p:tgtEl>
                                          <p:spTgt spid="10">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4">
                                            <p:txEl>
                                              <p:pRg st="2" end="2"/>
                                            </p:txEl>
                                          </p:spTgt>
                                        </p:tgtEl>
                                        <p:attrNameLst>
                                          <p:attrName>style.visibility</p:attrName>
                                        </p:attrNameLst>
                                      </p:cBhvr>
                                      <p:to>
                                        <p:strVal val="visible"/>
                                      </p:to>
                                    </p:set>
                                    <p:animEffect transition="in" filter="wipe(down)">
                                      <p:cBhvr>
                                        <p:cTn id="36" dur="500"/>
                                        <p:tgtEl>
                                          <p:spTgt spid="4">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4">
                                            <p:txEl>
                                              <p:pRg st="3" end="3"/>
                                            </p:txEl>
                                          </p:spTgt>
                                        </p:tgtEl>
                                        <p:attrNameLst>
                                          <p:attrName>style.visibility</p:attrName>
                                        </p:attrNameLst>
                                      </p:cBhvr>
                                      <p:to>
                                        <p:strVal val="visible"/>
                                      </p:to>
                                    </p:set>
                                    <p:animEffect transition="in" filter="wipe(down)">
                                      <p:cBhvr>
                                        <p:cTn id="41" dur="500"/>
                                        <p:tgtEl>
                                          <p:spTgt spid="4">
                                            <p:txEl>
                                              <p:pRg st="3" end="3"/>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4">
                                            <p:txEl>
                                              <p:pRg st="4" end="4"/>
                                            </p:txEl>
                                          </p:spTgt>
                                        </p:tgtEl>
                                        <p:attrNameLst>
                                          <p:attrName>style.visibility</p:attrName>
                                        </p:attrNameLst>
                                      </p:cBhvr>
                                      <p:to>
                                        <p:strVal val="visible"/>
                                      </p:to>
                                    </p:set>
                                    <p:animEffect transition="in" filter="wipe(down)">
                                      <p:cBhvr>
                                        <p:cTn id="46" dur="500"/>
                                        <p:tgtEl>
                                          <p:spTgt spid="4">
                                            <p:txEl>
                                              <p:pRg st="4" end="4"/>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4">
                                            <p:txEl>
                                              <p:pRg st="5" end="5"/>
                                            </p:txEl>
                                          </p:spTgt>
                                        </p:tgtEl>
                                        <p:attrNameLst>
                                          <p:attrName>style.visibility</p:attrName>
                                        </p:attrNameLst>
                                      </p:cBhvr>
                                      <p:to>
                                        <p:strVal val="visible"/>
                                      </p:to>
                                    </p:set>
                                    <p:animEffect transition="in" filter="wipe(down)">
                                      <p:cBhvr>
                                        <p:cTn id="51" dur="500"/>
                                        <p:tgtEl>
                                          <p:spTgt spid="4">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4">
                                            <p:txEl>
                                              <p:pRg st="6" end="6"/>
                                            </p:txEl>
                                          </p:spTgt>
                                        </p:tgtEl>
                                        <p:attrNameLst>
                                          <p:attrName>style.visibility</p:attrName>
                                        </p:attrNameLst>
                                      </p:cBhvr>
                                      <p:to>
                                        <p:strVal val="visible"/>
                                      </p:to>
                                    </p:set>
                                    <p:anim calcmode="lin" valueType="num">
                                      <p:cBhvr>
                                        <p:cTn id="56" dur="500" fill="hold"/>
                                        <p:tgtEl>
                                          <p:spTgt spid="4">
                                            <p:txEl>
                                              <p:pRg st="6" end="6"/>
                                            </p:txEl>
                                          </p:spTgt>
                                        </p:tgtEl>
                                        <p:attrNameLst>
                                          <p:attrName>ppt_w</p:attrName>
                                        </p:attrNameLst>
                                      </p:cBhvr>
                                      <p:tavLst>
                                        <p:tav tm="0">
                                          <p:val>
                                            <p:fltVal val="0"/>
                                          </p:val>
                                        </p:tav>
                                        <p:tav tm="100000">
                                          <p:val>
                                            <p:strVal val="#ppt_w"/>
                                          </p:val>
                                        </p:tav>
                                      </p:tavLst>
                                    </p:anim>
                                    <p:anim calcmode="lin" valueType="num">
                                      <p:cBhvr>
                                        <p:cTn id="57" dur="500" fill="hold"/>
                                        <p:tgtEl>
                                          <p:spTgt spid="4">
                                            <p:txEl>
                                              <p:pRg st="6" end="6"/>
                                            </p:txEl>
                                          </p:spTgt>
                                        </p:tgtEl>
                                        <p:attrNameLst>
                                          <p:attrName>ppt_h</p:attrName>
                                        </p:attrNameLst>
                                      </p:cBhvr>
                                      <p:tavLst>
                                        <p:tav tm="0">
                                          <p:val>
                                            <p:fltVal val="0"/>
                                          </p:val>
                                        </p:tav>
                                        <p:tav tm="100000">
                                          <p:val>
                                            <p:strVal val="#ppt_h"/>
                                          </p:val>
                                        </p:tav>
                                      </p:tavLst>
                                    </p:anim>
                                    <p:animEffect transition="in" filter="fade">
                                      <p:cBhvr>
                                        <p:cTn id="58" dur="500"/>
                                        <p:tgtEl>
                                          <p:spTgt spid="4">
                                            <p:txEl>
                                              <p:pRg st="6" end="6"/>
                                            </p:txEl>
                                          </p:spTgt>
                                        </p:tgtEl>
                                      </p:cBhvr>
                                    </p:animEffect>
                                  </p:childTnLst>
                                </p:cTn>
                              </p:par>
                              <p:par>
                                <p:cTn id="59" presetID="53" presetClass="entr" presetSubtype="16" fill="hold" nodeType="withEffect">
                                  <p:stCondLst>
                                    <p:cond delay="0"/>
                                  </p:stCondLst>
                                  <p:childTnLst>
                                    <p:set>
                                      <p:cBhvr>
                                        <p:cTn id="60" dur="1" fill="hold">
                                          <p:stCondLst>
                                            <p:cond delay="0"/>
                                          </p:stCondLst>
                                        </p:cTn>
                                        <p:tgtEl>
                                          <p:spTgt spid="4">
                                            <p:txEl>
                                              <p:pRg st="7" end="7"/>
                                            </p:txEl>
                                          </p:spTgt>
                                        </p:tgtEl>
                                        <p:attrNameLst>
                                          <p:attrName>style.visibility</p:attrName>
                                        </p:attrNameLst>
                                      </p:cBhvr>
                                      <p:to>
                                        <p:strVal val="visible"/>
                                      </p:to>
                                    </p:set>
                                    <p:anim calcmode="lin" valueType="num">
                                      <p:cBhvr>
                                        <p:cTn id="61" dur="500" fill="hold"/>
                                        <p:tgtEl>
                                          <p:spTgt spid="4">
                                            <p:txEl>
                                              <p:pRg st="7" end="7"/>
                                            </p:txEl>
                                          </p:spTgt>
                                        </p:tgtEl>
                                        <p:attrNameLst>
                                          <p:attrName>ppt_w</p:attrName>
                                        </p:attrNameLst>
                                      </p:cBhvr>
                                      <p:tavLst>
                                        <p:tav tm="0">
                                          <p:val>
                                            <p:fltVal val="0"/>
                                          </p:val>
                                        </p:tav>
                                        <p:tav tm="100000">
                                          <p:val>
                                            <p:strVal val="#ppt_w"/>
                                          </p:val>
                                        </p:tav>
                                      </p:tavLst>
                                    </p:anim>
                                    <p:anim calcmode="lin" valueType="num">
                                      <p:cBhvr>
                                        <p:cTn id="62" dur="500" fill="hold"/>
                                        <p:tgtEl>
                                          <p:spTgt spid="4">
                                            <p:txEl>
                                              <p:pRg st="7" end="7"/>
                                            </p:txEl>
                                          </p:spTgt>
                                        </p:tgtEl>
                                        <p:attrNameLst>
                                          <p:attrName>ppt_h</p:attrName>
                                        </p:attrNameLst>
                                      </p:cBhvr>
                                      <p:tavLst>
                                        <p:tav tm="0">
                                          <p:val>
                                            <p:fltVal val="0"/>
                                          </p:val>
                                        </p:tav>
                                        <p:tav tm="100000">
                                          <p:val>
                                            <p:strVal val="#ppt_h"/>
                                          </p:val>
                                        </p:tav>
                                      </p:tavLst>
                                    </p:anim>
                                    <p:animEffect transition="in" filter="fade">
                                      <p:cBhvr>
                                        <p:cTn id="63" dur="500"/>
                                        <p:tgtEl>
                                          <p:spTgt spid="4">
                                            <p:txEl>
                                              <p:pRg st="7" end="7"/>
                                            </p:txEl>
                                          </p:spTgt>
                                        </p:tgtEl>
                                      </p:cBhvr>
                                    </p:animEffect>
                                  </p:childTnLst>
                                </p:cTn>
                              </p:par>
                              <p:par>
                                <p:cTn id="64" presetID="53" presetClass="entr" presetSubtype="16" fill="hold" nodeType="withEffect">
                                  <p:stCondLst>
                                    <p:cond delay="0"/>
                                  </p:stCondLst>
                                  <p:childTnLst>
                                    <p:set>
                                      <p:cBhvr>
                                        <p:cTn id="65" dur="1" fill="hold">
                                          <p:stCondLst>
                                            <p:cond delay="0"/>
                                          </p:stCondLst>
                                        </p:cTn>
                                        <p:tgtEl>
                                          <p:spTgt spid="4">
                                            <p:txEl>
                                              <p:pRg st="8" end="8"/>
                                            </p:txEl>
                                          </p:spTgt>
                                        </p:tgtEl>
                                        <p:attrNameLst>
                                          <p:attrName>style.visibility</p:attrName>
                                        </p:attrNameLst>
                                      </p:cBhvr>
                                      <p:to>
                                        <p:strVal val="visible"/>
                                      </p:to>
                                    </p:set>
                                    <p:anim calcmode="lin" valueType="num">
                                      <p:cBhvr>
                                        <p:cTn id="66" dur="500" fill="hold"/>
                                        <p:tgtEl>
                                          <p:spTgt spid="4">
                                            <p:txEl>
                                              <p:pRg st="8" end="8"/>
                                            </p:txEl>
                                          </p:spTgt>
                                        </p:tgtEl>
                                        <p:attrNameLst>
                                          <p:attrName>ppt_w</p:attrName>
                                        </p:attrNameLst>
                                      </p:cBhvr>
                                      <p:tavLst>
                                        <p:tav tm="0">
                                          <p:val>
                                            <p:fltVal val="0"/>
                                          </p:val>
                                        </p:tav>
                                        <p:tav tm="100000">
                                          <p:val>
                                            <p:strVal val="#ppt_w"/>
                                          </p:val>
                                        </p:tav>
                                      </p:tavLst>
                                    </p:anim>
                                    <p:anim calcmode="lin" valueType="num">
                                      <p:cBhvr>
                                        <p:cTn id="67" dur="500" fill="hold"/>
                                        <p:tgtEl>
                                          <p:spTgt spid="4">
                                            <p:txEl>
                                              <p:pRg st="8" end="8"/>
                                            </p:txEl>
                                          </p:spTgt>
                                        </p:tgtEl>
                                        <p:attrNameLst>
                                          <p:attrName>ppt_h</p:attrName>
                                        </p:attrNameLst>
                                      </p:cBhvr>
                                      <p:tavLst>
                                        <p:tav tm="0">
                                          <p:val>
                                            <p:fltVal val="0"/>
                                          </p:val>
                                        </p:tav>
                                        <p:tav tm="100000">
                                          <p:val>
                                            <p:strVal val="#ppt_h"/>
                                          </p:val>
                                        </p:tav>
                                      </p:tavLst>
                                    </p:anim>
                                    <p:animEffect transition="in" filter="fade">
                                      <p:cBhvr>
                                        <p:cTn id="68"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7" name="TextBox 6">
            <a:extLst>
              <a:ext uri="{FF2B5EF4-FFF2-40B4-BE49-F238E27FC236}">
                <a16:creationId xmlns:a16="http://schemas.microsoft.com/office/drawing/2014/main" id="{A66EF114-CC92-44FA-8DD5-3953BB82567F}"/>
              </a:ext>
            </a:extLst>
          </p:cNvPr>
          <p:cNvSpPr txBox="1"/>
          <p:nvPr/>
        </p:nvSpPr>
        <p:spPr>
          <a:xfrm>
            <a:off x="498001" y="263727"/>
            <a:ext cx="3387013" cy="584775"/>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3200" b="1" dirty="0">
                <a:solidFill>
                  <a:srgbClr val="000099"/>
                </a:solidFill>
              </a:rPr>
              <a:t>DEVELOPMENT</a:t>
            </a:r>
          </a:p>
        </p:txBody>
      </p:sp>
      <p:sp>
        <p:nvSpPr>
          <p:cNvPr id="9" name="TextBox 8">
            <a:extLst>
              <a:ext uri="{FF2B5EF4-FFF2-40B4-BE49-F238E27FC236}">
                <a16:creationId xmlns:a16="http://schemas.microsoft.com/office/drawing/2014/main" id="{05757326-9CA8-4AB4-905A-CA9ABBA1E3C8}"/>
              </a:ext>
            </a:extLst>
          </p:cNvPr>
          <p:cNvSpPr txBox="1"/>
          <p:nvPr/>
        </p:nvSpPr>
        <p:spPr>
          <a:xfrm>
            <a:off x="498001" y="999900"/>
            <a:ext cx="11178184" cy="3970318"/>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pPr marL="285750" indent="-285750">
              <a:buFont typeface="Arial" panose="020B0604020202020204" pitchFamily="34" charset="0"/>
              <a:buChar char="•"/>
            </a:pPr>
            <a:r>
              <a:rPr lang="en-US" dirty="0"/>
              <a:t>Course Content and Tasks</a:t>
            </a:r>
          </a:p>
          <a:p>
            <a:r>
              <a:rPr lang="en-US" dirty="0"/>
              <a:t>        - Only authentic NATO texts and writing tasks</a:t>
            </a:r>
          </a:p>
          <a:p>
            <a:pPr marL="285750" indent="-285750">
              <a:buFont typeface="Arial" panose="020B0604020202020204" pitchFamily="34" charset="0"/>
              <a:buChar char="•"/>
            </a:pPr>
            <a:r>
              <a:rPr lang="en-US" dirty="0"/>
              <a:t>Four progressively difficult writing tasks </a:t>
            </a:r>
          </a:p>
          <a:p>
            <a:pPr lvl="0"/>
            <a:r>
              <a:rPr lang="en-US" dirty="0"/>
              <a:t>          - E-mail, formal</a:t>
            </a:r>
          </a:p>
          <a:p>
            <a:pPr lvl="0"/>
            <a:r>
              <a:rPr lang="en-US" dirty="0"/>
              <a:t>          - Point Paper </a:t>
            </a:r>
          </a:p>
          <a:p>
            <a:pPr lvl="0"/>
            <a:r>
              <a:rPr lang="en-US" dirty="0"/>
              <a:t>          - Executive Summary</a:t>
            </a:r>
          </a:p>
          <a:p>
            <a:pPr lvl="0"/>
            <a:r>
              <a:rPr lang="en-US" dirty="0"/>
              <a:t>          - Extended Opinion, Summary, and Analysis</a:t>
            </a:r>
          </a:p>
          <a:p>
            <a:pPr marL="285750" lvl="0" indent="-285750">
              <a:buFont typeface="Arial" panose="020B0604020202020204" pitchFamily="34" charset="0"/>
              <a:buChar char="•"/>
            </a:pPr>
            <a:r>
              <a:rPr lang="en-US" dirty="0"/>
              <a:t>Assessment</a:t>
            </a:r>
          </a:p>
          <a:p>
            <a:pPr lvl="0"/>
            <a:r>
              <a:rPr lang="en-US" dirty="0"/>
              <a:t>           - Portfolio</a:t>
            </a:r>
          </a:p>
          <a:p>
            <a:pPr lvl="0"/>
            <a:r>
              <a:rPr lang="en-US" dirty="0"/>
              <a:t>           - Rubrics defined standards in the objectives</a:t>
            </a:r>
          </a:p>
          <a:p>
            <a:r>
              <a:rPr lang="en-US" dirty="0"/>
              <a:t>              related to NATO writing principles  </a:t>
            </a:r>
          </a:p>
          <a:p>
            <a:r>
              <a:rPr lang="en-US" dirty="0"/>
              <a:t>           - Holistic rubrics </a:t>
            </a:r>
          </a:p>
          <a:p>
            <a:pPr marL="285750" indent="-285750">
              <a:buFont typeface="Arial" panose="020B0604020202020204" pitchFamily="34" charset="0"/>
              <a:buChar char="•"/>
            </a:pPr>
            <a:r>
              <a:rPr lang="en-US" dirty="0"/>
              <a:t>Asynchronous and synchronous balance</a:t>
            </a:r>
          </a:p>
          <a:p>
            <a:pPr lvl="0"/>
            <a:r>
              <a:rPr lang="en-US" dirty="0"/>
              <a:t>             -  SOFLA (Synchronous Online Flipped Learning Approach)</a:t>
            </a:r>
          </a:p>
        </p:txBody>
      </p:sp>
      <p:pic>
        <p:nvPicPr>
          <p:cNvPr id="1026" name="Picture 2" descr="Designing and Developing an Online Course | edX">
            <a:extLst>
              <a:ext uri="{FF2B5EF4-FFF2-40B4-BE49-F238E27FC236}">
                <a16:creationId xmlns:a16="http://schemas.microsoft.com/office/drawing/2014/main" id="{87916BEE-B418-4B84-89C6-A6B418130C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0529" y="1512277"/>
            <a:ext cx="4831194" cy="2872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6999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p:cTn id="7"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9">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 calcmode="lin" valueType="num">
                                      <p:cBhvr>
                                        <p:cTn id="12" dur="500" fill="hold"/>
                                        <p:tgtEl>
                                          <p:spTgt spid="9">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9">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9">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 calcmode="lin" valueType="num">
                                      <p:cBhvr>
                                        <p:cTn id="19" dur="500" fill="hold"/>
                                        <p:tgtEl>
                                          <p:spTgt spid="9">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9">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9">
                                            <p:txEl>
                                              <p:pRg st="2" end="2"/>
                                            </p:txEl>
                                          </p:spTgt>
                                        </p:tgtEl>
                                      </p:cBhvr>
                                    </p:animEffect>
                                  </p:childTnLst>
                                </p:cTn>
                              </p:par>
                              <p:par>
                                <p:cTn id="22" presetID="53" presetClass="entr" presetSubtype="16" fill="hold" nodeType="withEffect">
                                  <p:stCondLst>
                                    <p:cond delay="0"/>
                                  </p:stCondLst>
                                  <p:childTnLst>
                                    <p:set>
                                      <p:cBhvr>
                                        <p:cTn id="23" dur="1" fill="hold">
                                          <p:stCondLst>
                                            <p:cond delay="0"/>
                                          </p:stCondLst>
                                        </p:cTn>
                                        <p:tgtEl>
                                          <p:spTgt spid="9">
                                            <p:txEl>
                                              <p:pRg st="3" end="3"/>
                                            </p:txEl>
                                          </p:spTgt>
                                        </p:tgtEl>
                                        <p:attrNameLst>
                                          <p:attrName>style.visibility</p:attrName>
                                        </p:attrNameLst>
                                      </p:cBhvr>
                                      <p:to>
                                        <p:strVal val="visible"/>
                                      </p:to>
                                    </p:set>
                                    <p:anim calcmode="lin" valueType="num">
                                      <p:cBhvr>
                                        <p:cTn id="24" dur="500" fill="hold"/>
                                        <p:tgtEl>
                                          <p:spTgt spid="9">
                                            <p:txEl>
                                              <p:pRg st="3" end="3"/>
                                            </p:txEl>
                                          </p:spTgt>
                                        </p:tgtEl>
                                        <p:attrNameLst>
                                          <p:attrName>ppt_w</p:attrName>
                                        </p:attrNameLst>
                                      </p:cBhvr>
                                      <p:tavLst>
                                        <p:tav tm="0">
                                          <p:val>
                                            <p:fltVal val="0"/>
                                          </p:val>
                                        </p:tav>
                                        <p:tav tm="100000">
                                          <p:val>
                                            <p:strVal val="#ppt_w"/>
                                          </p:val>
                                        </p:tav>
                                      </p:tavLst>
                                    </p:anim>
                                    <p:anim calcmode="lin" valueType="num">
                                      <p:cBhvr>
                                        <p:cTn id="25" dur="500" fill="hold"/>
                                        <p:tgtEl>
                                          <p:spTgt spid="9">
                                            <p:txEl>
                                              <p:pRg st="3" end="3"/>
                                            </p:txEl>
                                          </p:spTgt>
                                        </p:tgtEl>
                                        <p:attrNameLst>
                                          <p:attrName>ppt_h</p:attrName>
                                        </p:attrNameLst>
                                      </p:cBhvr>
                                      <p:tavLst>
                                        <p:tav tm="0">
                                          <p:val>
                                            <p:fltVal val="0"/>
                                          </p:val>
                                        </p:tav>
                                        <p:tav tm="100000">
                                          <p:val>
                                            <p:strVal val="#ppt_h"/>
                                          </p:val>
                                        </p:tav>
                                      </p:tavLst>
                                    </p:anim>
                                    <p:animEffect transition="in" filter="fade">
                                      <p:cBhvr>
                                        <p:cTn id="26" dur="500"/>
                                        <p:tgtEl>
                                          <p:spTgt spid="9">
                                            <p:txEl>
                                              <p:pRg st="3" end="3"/>
                                            </p:txEl>
                                          </p:spTgt>
                                        </p:tgtEl>
                                      </p:cBhvr>
                                    </p:animEffect>
                                  </p:childTnLst>
                                </p:cTn>
                              </p:par>
                              <p:par>
                                <p:cTn id="27" presetID="53" presetClass="entr" presetSubtype="16" fill="hold" nodeType="withEffect">
                                  <p:stCondLst>
                                    <p:cond delay="0"/>
                                  </p:stCondLst>
                                  <p:childTnLst>
                                    <p:set>
                                      <p:cBhvr>
                                        <p:cTn id="28" dur="1" fill="hold">
                                          <p:stCondLst>
                                            <p:cond delay="0"/>
                                          </p:stCondLst>
                                        </p:cTn>
                                        <p:tgtEl>
                                          <p:spTgt spid="9">
                                            <p:txEl>
                                              <p:pRg st="4" end="4"/>
                                            </p:txEl>
                                          </p:spTgt>
                                        </p:tgtEl>
                                        <p:attrNameLst>
                                          <p:attrName>style.visibility</p:attrName>
                                        </p:attrNameLst>
                                      </p:cBhvr>
                                      <p:to>
                                        <p:strVal val="visible"/>
                                      </p:to>
                                    </p:set>
                                    <p:anim calcmode="lin" valueType="num">
                                      <p:cBhvr>
                                        <p:cTn id="29" dur="500" fill="hold"/>
                                        <p:tgtEl>
                                          <p:spTgt spid="9">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9">
                                            <p:txEl>
                                              <p:pRg st="4" end="4"/>
                                            </p:txEl>
                                          </p:spTgt>
                                        </p:tgtEl>
                                        <p:attrNameLst>
                                          <p:attrName>ppt_h</p:attrName>
                                        </p:attrNameLst>
                                      </p:cBhvr>
                                      <p:tavLst>
                                        <p:tav tm="0">
                                          <p:val>
                                            <p:fltVal val="0"/>
                                          </p:val>
                                        </p:tav>
                                        <p:tav tm="100000">
                                          <p:val>
                                            <p:strVal val="#ppt_h"/>
                                          </p:val>
                                        </p:tav>
                                      </p:tavLst>
                                    </p:anim>
                                    <p:animEffect transition="in" filter="fade">
                                      <p:cBhvr>
                                        <p:cTn id="31" dur="500"/>
                                        <p:tgtEl>
                                          <p:spTgt spid="9">
                                            <p:txEl>
                                              <p:pRg st="4" end="4"/>
                                            </p:txEl>
                                          </p:spTgt>
                                        </p:tgtEl>
                                      </p:cBhvr>
                                    </p:animEffect>
                                  </p:childTnLst>
                                </p:cTn>
                              </p:par>
                              <p:par>
                                <p:cTn id="32" presetID="53" presetClass="entr" presetSubtype="16" fill="hold" nodeType="withEffect">
                                  <p:stCondLst>
                                    <p:cond delay="0"/>
                                  </p:stCondLst>
                                  <p:childTnLst>
                                    <p:set>
                                      <p:cBhvr>
                                        <p:cTn id="33" dur="1" fill="hold">
                                          <p:stCondLst>
                                            <p:cond delay="0"/>
                                          </p:stCondLst>
                                        </p:cTn>
                                        <p:tgtEl>
                                          <p:spTgt spid="9">
                                            <p:txEl>
                                              <p:pRg st="5" end="5"/>
                                            </p:txEl>
                                          </p:spTgt>
                                        </p:tgtEl>
                                        <p:attrNameLst>
                                          <p:attrName>style.visibility</p:attrName>
                                        </p:attrNameLst>
                                      </p:cBhvr>
                                      <p:to>
                                        <p:strVal val="visible"/>
                                      </p:to>
                                    </p:set>
                                    <p:anim calcmode="lin" valueType="num">
                                      <p:cBhvr>
                                        <p:cTn id="34" dur="500" fill="hold"/>
                                        <p:tgtEl>
                                          <p:spTgt spid="9">
                                            <p:txEl>
                                              <p:pRg st="5" end="5"/>
                                            </p:txEl>
                                          </p:spTgt>
                                        </p:tgtEl>
                                        <p:attrNameLst>
                                          <p:attrName>ppt_w</p:attrName>
                                        </p:attrNameLst>
                                      </p:cBhvr>
                                      <p:tavLst>
                                        <p:tav tm="0">
                                          <p:val>
                                            <p:fltVal val="0"/>
                                          </p:val>
                                        </p:tav>
                                        <p:tav tm="100000">
                                          <p:val>
                                            <p:strVal val="#ppt_w"/>
                                          </p:val>
                                        </p:tav>
                                      </p:tavLst>
                                    </p:anim>
                                    <p:anim calcmode="lin" valueType="num">
                                      <p:cBhvr>
                                        <p:cTn id="35" dur="500" fill="hold"/>
                                        <p:tgtEl>
                                          <p:spTgt spid="9">
                                            <p:txEl>
                                              <p:pRg st="5" end="5"/>
                                            </p:txEl>
                                          </p:spTgt>
                                        </p:tgtEl>
                                        <p:attrNameLst>
                                          <p:attrName>ppt_h</p:attrName>
                                        </p:attrNameLst>
                                      </p:cBhvr>
                                      <p:tavLst>
                                        <p:tav tm="0">
                                          <p:val>
                                            <p:fltVal val="0"/>
                                          </p:val>
                                        </p:tav>
                                        <p:tav tm="100000">
                                          <p:val>
                                            <p:strVal val="#ppt_h"/>
                                          </p:val>
                                        </p:tav>
                                      </p:tavLst>
                                    </p:anim>
                                    <p:animEffect transition="in" filter="fade">
                                      <p:cBhvr>
                                        <p:cTn id="36" dur="500"/>
                                        <p:tgtEl>
                                          <p:spTgt spid="9">
                                            <p:txEl>
                                              <p:pRg st="5" end="5"/>
                                            </p:txEl>
                                          </p:spTgt>
                                        </p:tgtEl>
                                      </p:cBhvr>
                                    </p:animEffect>
                                  </p:childTnLst>
                                </p:cTn>
                              </p:par>
                              <p:par>
                                <p:cTn id="37" presetID="53" presetClass="entr" presetSubtype="16" fill="hold" nodeType="withEffect">
                                  <p:stCondLst>
                                    <p:cond delay="0"/>
                                  </p:stCondLst>
                                  <p:childTnLst>
                                    <p:set>
                                      <p:cBhvr>
                                        <p:cTn id="38" dur="1" fill="hold">
                                          <p:stCondLst>
                                            <p:cond delay="0"/>
                                          </p:stCondLst>
                                        </p:cTn>
                                        <p:tgtEl>
                                          <p:spTgt spid="9">
                                            <p:txEl>
                                              <p:pRg st="6" end="6"/>
                                            </p:txEl>
                                          </p:spTgt>
                                        </p:tgtEl>
                                        <p:attrNameLst>
                                          <p:attrName>style.visibility</p:attrName>
                                        </p:attrNameLst>
                                      </p:cBhvr>
                                      <p:to>
                                        <p:strVal val="visible"/>
                                      </p:to>
                                    </p:set>
                                    <p:anim calcmode="lin" valueType="num">
                                      <p:cBhvr>
                                        <p:cTn id="39" dur="500" fill="hold"/>
                                        <p:tgtEl>
                                          <p:spTgt spid="9">
                                            <p:txEl>
                                              <p:pRg st="6" end="6"/>
                                            </p:txEl>
                                          </p:spTgt>
                                        </p:tgtEl>
                                        <p:attrNameLst>
                                          <p:attrName>ppt_w</p:attrName>
                                        </p:attrNameLst>
                                      </p:cBhvr>
                                      <p:tavLst>
                                        <p:tav tm="0">
                                          <p:val>
                                            <p:fltVal val="0"/>
                                          </p:val>
                                        </p:tav>
                                        <p:tav tm="100000">
                                          <p:val>
                                            <p:strVal val="#ppt_w"/>
                                          </p:val>
                                        </p:tav>
                                      </p:tavLst>
                                    </p:anim>
                                    <p:anim calcmode="lin" valueType="num">
                                      <p:cBhvr>
                                        <p:cTn id="40" dur="500" fill="hold"/>
                                        <p:tgtEl>
                                          <p:spTgt spid="9">
                                            <p:txEl>
                                              <p:pRg st="6" end="6"/>
                                            </p:txEl>
                                          </p:spTgt>
                                        </p:tgtEl>
                                        <p:attrNameLst>
                                          <p:attrName>ppt_h</p:attrName>
                                        </p:attrNameLst>
                                      </p:cBhvr>
                                      <p:tavLst>
                                        <p:tav tm="0">
                                          <p:val>
                                            <p:fltVal val="0"/>
                                          </p:val>
                                        </p:tav>
                                        <p:tav tm="100000">
                                          <p:val>
                                            <p:strVal val="#ppt_h"/>
                                          </p:val>
                                        </p:tav>
                                      </p:tavLst>
                                    </p:anim>
                                    <p:animEffect transition="in" filter="fade">
                                      <p:cBhvr>
                                        <p:cTn id="41" dur="500"/>
                                        <p:tgtEl>
                                          <p:spTgt spid="9">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9">
                                            <p:txEl>
                                              <p:pRg st="7" end="7"/>
                                            </p:txEl>
                                          </p:spTgt>
                                        </p:tgtEl>
                                        <p:attrNameLst>
                                          <p:attrName>style.visibility</p:attrName>
                                        </p:attrNameLst>
                                      </p:cBhvr>
                                      <p:to>
                                        <p:strVal val="visible"/>
                                      </p:to>
                                    </p:set>
                                    <p:anim calcmode="lin" valueType="num">
                                      <p:cBhvr>
                                        <p:cTn id="46" dur="500" fill="hold"/>
                                        <p:tgtEl>
                                          <p:spTgt spid="9">
                                            <p:txEl>
                                              <p:pRg st="7" end="7"/>
                                            </p:txEl>
                                          </p:spTgt>
                                        </p:tgtEl>
                                        <p:attrNameLst>
                                          <p:attrName>ppt_w</p:attrName>
                                        </p:attrNameLst>
                                      </p:cBhvr>
                                      <p:tavLst>
                                        <p:tav tm="0">
                                          <p:val>
                                            <p:fltVal val="0"/>
                                          </p:val>
                                        </p:tav>
                                        <p:tav tm="100000">
                                          <p:val>
                                            <p:strVal val="#ppt_w"/>
                                          </p:val>
                                        </p:tav>
                                      </p:tavLst>
                                    </p:anim>
                                    <p:anim calcmode="lin" valueType="num">
                                      <p:cBhvr>
                                        <p:cTn id="47" dur="500" fill="hold"/>
                                        <p:tgtEl>
                                          <p:spTgt spid="9">
                                            <p:txEl>
                                              <p:pRg st="7" end="7"/>
                                            </p:txEl>
                                          </p:spTgt>
                                        </p:tgtEl>
                                        <p:attrNameLst>
                                          <p:attrName>ppt_h</p:attrName>
                                        </p:attrNameLst>
                                      </p:cBhvr>
                                      <p:tavLst>
                                        <p:tav tm="0">
                                          <p:val>
                                            <p:fltVal val="0"/>
                                          </p:val>
                                        </p:tav>
                                        <p:tav tm="100000">
                                          <p:val>
                                            <p:strVal val="#ppt_h"/>
                                          </p:val>
                                        </p:tav>
                                      </p:tavLst>
                                    </p:anim>
                                    <p:animEffect transition="in" filter="fade">
                                      <p:cBhvr>
                                        <p:cTn id="48" dur="500"/>
                                        <p:tgtEl>
                                          <p:spTgt spid="9">
                                            <p:txEl>
                                              <p:pRg st="7" end="7"/>
                                            </p:txEl>
                                          </p:spTgt>
                                        </p:tgtEl>
                                      </p:cBhvr>
                                    </p:animEffect>
                                  </p:childTnLst>
                                </p:cTn>
                              </p:par>
                              <p:par>
                                <p:cTn id="49" presetID="53" presetClass="entr" presetSubtype="16" fill="hold" nodeType="withEffect">
                                  <p:stCondLst>
                                    <p:cond delay="0"/>
                                  </p:stCondLst>
                                  <p:childTnLst>
                                    <p:set>
                                      <p:cBhvr>
                                        <p:cTn id="50" dur="1" fill="hold">
                                          <p:stCondLst>
                                            <p:cond delay="0"/>
                                          </p:stCondLst>
                                        </p:cTn>
                                        <p:tgtEl>
                                          <p:spTgt spid="9">
                                            <p:txEl>
                                              <p:pRg st="8" end="8"/>
                                            </p:txEl>
                                          </p:spTgt>
                                        </p:tgtEl>
                                        <p:attrNameLst>
                                          <p:attrName>style.visibility</p:attrName>
                                        </p:attrNameLst>
                                      </p:cBhvr>
                                      <p:to>
                                        <p:strVal val="visible"/>
                                      </p:to>
                                    </p:set>
                                    <p:anim calcmode="lin" valueType="num">
                                      <p:cBhvr>
                                        <p:cTn id="51" dur="500" fill="hold"/>
                                        <p:tgtEl>
                                          <p:spTgt spid="9">
                                            <p:txEl>
                                              <p:pRg st="8" end="8"/>
                                            </p:txEl>
                                          </p:spTgt>
                                        </p:tgtEl>
                                        <p:attrNameLst>
                                          <p:attrName>ppt_w</p:attrName>
                                        </p:attrNameLst>
                                      </p:cBhvr>
                                      <p:tavLst>
                                        <p:tav tm="0">
                                          <p:val>
                                            <p:fltVal val="0"/>
                                          </p:val>
                                        </p:tav>
                                        <p:tav tm="100000">
                                          <p:val>
                                            <p:strVal val="#ppt_w"/>
                                          </p:val>
                                        </p:tav>
                                      </p:tavLst>
                                    </p:anim>
                                    <p:anim calcmode="lin" valueType="num">
                                      <p:cBhvr>
                                        <p:cTn id="52" dur="500" fill="hold"/>
                                        <p:tgtEl>
                                          <p:spTgt spid="9">
                                            <p:txEl>
                                              <p:pRg st="8" end="8"/>
                                            </p:txEl>
                                          </p:spTgt>
                                        </p:tgtEl>
                                        <p:attrNameLst>
                                          <p:attrName>ppt_h</p:attrName>
                                        </p:attrNameLst>
                                      </p:cBhvr>
                                      <p:tavLst>
                                        <p:tav tm="0">
                                          <p:val>
                                            <p:fltVal val="0"/>
                                          </p:val>
                                        </p:tav>
                                        <p:tav tm="100000">
                                          <p:val>
                                            <p:strVal val="#ppt_h"/>
                                          </p:val>
                                        </p:tav>
                                      </p:tavLst>
                                    </p:anim>
                                    <p:animEffect transition="in" filter="fade">
                                      <p:cBhvr>
                                        <p:cTn id="53" dur="500"/>
                                        <p:tgtEl>
                                          <p:spTgt spid="9">
                                            <p:txEl>
                                              <p:pRg st="8" end="8"/>
                                            </p:txEl>
                                          </p:spTgt>
                                        </p:tgtEl>
                                      </p:cBhvr>
                                    </p:animEffect>
                                  </p:childTnLst>
                                </p:cTn>
                              </p:par>
                              <p:par>
                                <p:cTn id="54" presetID="53" presetClass="entr" presetSubtype="16" fill="hold" nodeType="withEffect">
                                  <p:stCondLst>
                                    <p:cond delay="0"/>
                                  </p:stCondLst>
                                  <p:childTnLst>
                                    <p:set>
                                      <p:cBhvr>
                                        <p:cTn id="55" dur="1" fill="hold">
                                          <p:stCondLst>
                                            <p:cond delay="0"/>
                                          </p:stCondLst>
                                        </p:cTn>
                                        <p:tgtEl>
                                          <p:spTgt spid="9">
                                            <p:txEl>
                                              <p:pRg st="9" end="9"/>
                                            </p:txEl>
                                          </p:spTgt>
                                        </p:tgtEl>
                                        <p:attrNameLst>
                                          <p:attrName>style.visibility</p:attrName>
                                        </p:attrNameLst>
                                      </p:cBhvr>
                                      <p:to>
                                        <p:strVal val="visible"/>
                                      </p:to>
                                    </p:set>
                                    <p:anim calcmode="lin" valueType="num">
                                      <p:cBhvr>
                                        <p:cTn id="56" dur="500" fill="hold"/>
                                        <p:tgtEl>
                                          <p:spTgt spid="9">
                                            <p:txEl>
                                              <p:pRg st="9" end="9"/>
                                            </p:txEl>
                                          </p:spTgt>
                                        </p:tgtEl>
                                        <p:attrNameLst>
                                          <p:attrName>ppt_w</p:attrName>
                                        </p:attrNameLst>
                                      </p:cBhvr>
                                      <p:tavLst>
                                        <p:tav tm="0">
                                          <p:val>
                                            <p:fltVal val="0"/>
                                          </p:val>
                                        </p:tav>
                                        <p:tav tm="100000">
                                          <p:val>
                                            <p:strVal val="#ppt_w"/>
                                          </p:val>
                                        </p:tav>
                                      </p:tavLst>
                                    </p:anim>
                                    <p:anim calcmode="lin" valueType="num">
                                      <p:cBhvr>
                                        <p:cTn id="57" dur="500" fill="hold"/>
                                        <p:tgtEl>
                                          <p:spTgt spid="9">
                                            <p:txEl>
                                              <p:pRg st="9" end="9"/>
                                            </p:txEl>
                                          </p:spTgt>
                                        </p:tgtEl>
                                        <p:attrNameLst>
                                          <p:attrName>ppt_h</p:attrName>
                                        </p:attrNameLst>
                                      </p:cBhvr>
                                      <p:tavLst>
                                        <p:tav tm="0">
                                          <p:val>
                                            <p:fltVal val="0"/>
                                          </p:val>
                                        </p:tav>
                                        <p:tav tm="100000">
                                          <p:val>
                                            <p:strVal val="#ppt_h"/>
                                          </p:val>
                                        </p:tav>
                                      </p:tavLst>
                                    </p:anim>
                                    <p:animEffect transition="in" filter="fade">
                                      <p:cBhvr>
                                        <p:cTn id="58" dur="500"/>
                                        <p:tgtEl>
                                          <p:spTgt spid="9">
                                            <p:txEl>
                                              <p:pRg st="9" end="9"/>
                                            </p:txEl>
                                          </p:spTgt>
                                        </p:tgtEl>
                                      </p:cBhvr>
                                    </p:animEffect>
                                  </p:childTnLst>
                                </p:cTn>
                              </p:par>
                              <p:par>
                                <p:cTn id="59" presetID="53" presetClass="entr" presetSubtype="16" fill="hold" nodeType="withEffect">
                                  <p:stCondLst>
                                    <p:cond delay="0"/>
                                  </p:stCondLst>
                                  <p:childTnLst>
                                    <p:set>
                                      <p:cBhvr>
                                        <p:cTn id="60" dur="1" fill="hold">
                                          <p:stCondLst>
                                            <p:cond delay="0"/>
                                          </p:stCondLst>
                                        </p:cTn>
                                        <p:tgtEl>
                                          <p:spTgt spid="9">
                                            <p:txEl>
                                              <p:pRg st="10" end="10"/>
                                            </p:txEl>
                                          </p:spTgt>
                                        </p:tgtEl>
                                        <p:attrNameLst>
                                          <p:attrName>style.visibility</p:attrName>
                                        </p:attrNameLst>
                                      </p:cBhvr>
                                      <p:to>
                                        <p:strVal val="visible"/>
                                      </p:to>
                                    </p:set>
                                    <p:anim calcmode="lin" valueType="num">
                                      <p:cBhvr>
                                        <p:cTn id="61" dur="500" fill="hold"/>
                                        <p:tgtEl>
                                          <p:spTgt spid="9">
                                            <p:txEl>
                                              <p:pRg st="10" end="10"/>
                                            </p:txEl>
                                          </p:spTgt>
                                        </p:tgtEl>
                                        <p:attrNameLst>
                                          <p:attrName>ppt_w</p:attrName>
                                        </p:attrNameLst>
                                      </p:cBhvr>
                                      <p:tavLst>
                                        <p:tav tm="0">
                                          <p:val>
                                            <p:fltVal val="0"/>
                                          </p:val>
                                        </p:tav>
                                        <p:tav tm="100000">
                                          <p:val>
                                            <p:strVal val="#ppt_w"/>
                                          </p:val>
                                        </p:tav>
                                      </p:tavLst>
                                    </p:anim>
                                    <p:anim calcmode="lin" valueType="num">
                                      <p:cBhvr>
                                        <p:cTn id="62" dur="500" fill="hold"/>
                                        <p:tgtEl>
                                          <p:spTgt spid="9">
                                            <p:txEl>
                                              <p:pRg st="10" end="10"/>
                                            </p:txEl>
                                          </p:spTgt>
                                        </p:tgtEl>
                                        <p:attrNameLst>
                                          <p:attrName>ppt_h</p:attrName>
                                        </p:attrNameLst>
                                      </p:cBhvr>
                                      <p:tavLst>
                                        <p:tav tm="0">
                                          <p:val>
                                            <p:fltVal val="0"/>
                                          </p:val>
                                        </p:tav>
                                        <p:tav tm="100000">
                                          <p:val>
                                            <p:strVal val="#ppt_h"/>
                                          </p:val>
                                        </p:tav>
                                      </p:tavLst>
                                    </p:anim>
                                    <p:animEffect transition="in" filter="fade">
                                      <p:cBhvr>
                                        <p:cTn id="63" dur="500"/>
                                        <p:tgtEl>
                                          <p:spTgt spid="9">
                                            <p:txEl>
                                              <p:pRg st="10" end="10"/>
                                            </p:txEl>
                                          </p:spTgt>
                                        </p:tgtEl>
                                      </p:cBhvr>
                                    </p:animEffect>
                                  </p:childTnLst>
                                </p:cTn>
                              </p:par>
                              <p:par>
                                <p:cTn id="64" presetID="53" presetClass="entr" presetSubtype="16" fill="hold" nodeType="withEffect">
                                  <p:stCondLst>
                                    <p:cond delay="0"/>
                                  </p:stCondLst>
                                  <p:childTnLst>
                                    <p:set>
                                      <p:cBhvr>
                                        <p:cTn id="65" dur="1" fill="hold">
                                          <p:stCondLst>
                                            <p:cond delay="0"/>
                                          </p:stCondLst>
                                        </p:cTn>
                                        <p:tgtEl>
                                          <p:spTgt spid="9">
                                            <p:txEl>
                                              <p:pRg st="11" end="11"/>
                                            </p:txEl>
                                          </p:spTgt>
                                        </p:tgtEl>
                                        <p:attrNameLst>
                                          <p:attrName>style.visibility</p:attrName>
                                        </p:attrNameLst>
                                      </p:cBhvr>
                                      <p:to>
                                        <p:strVal val="visible"/>
                                      </p:to>
                                    </p:set>
                                    <p:anim calcmode="lin" valueType="num">
                                      <p:cBhvr>
                                        <p:cTn id="66" dur="500" fill="hold"/>
                                        <p:tgtEl>
                                          <p:spTgt spid="9">
                                            <p:txEl>
                                              <p:pRg st="11" end="11"/>
                                            </p:txEl>
                                          </p:spTgt>
                                        </p:tgtEl>
                                        <p:attrNameLst>
                                          <p:attrName>ppt_w</p:attrName>
                                        </p:attrNameLst>
                                      </p:cBhvr>
                                      <p:tavLst>
                                        <p:tav tm="0">
                                          <p:val>
                                            <p:fltVal val="0"/>
                                          </p:val>
                                        </p:tav>
                                        <p:tav tm="100000">
                                          <p:val>
                                            <p:strVal val="#ppt_w"/>
                                          </p:val>
                                        </p:tav>
                                      </p:tavLst>
                                    </p:anim>
                                    <p:anim calcmode="lin" valueType="num">
                                      <p:cBhvr>
                                        <p:cTn id="67" dur="500" fill="hold"/>
                                        <p:tgtEl>
                                          <p:spTgt spid="9">
                                            <p:txEl>
                                              <p:pRg st="11" end="11"/>
                                            </p:txEl>
                                          </p:spTgt>
                                        </p:tgtEl>
                                        <p:attrNameLst>
                                          <p:attrName>ppt_h</p:attrName>
                                        </p:attrNameLst>
                                      </p:cBhvr>
                                      <p:tavLst>
                                        <p:tav tm="0">
                                          <p:val>
                                            <p:fltVal val="0"/>
                                          </p:val>
                                        </p:tav>
                                        <p:tav tm="100000">
                                          <p:val>
                                            <p:strVal val="#ppt_h"/>
                                          </p:val>
                                        </p:tav>
                                      </p:tavLst>
                                    </p:anim>
                                    <p:animEffect transition="in" filter="fade">
                                      <p:cBhvr>
                                        <p:cTn id="68" dur="500"/>
                                        <p:tgtEl>
                                          <p:spTgt spid="9">
                                            <p:txEl>
                                              <p:pRg st="11" end="11"/>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nodeType="clickEffect">
                                  <p:stCondLst>
                                    <p:cond delay="0"/>
                                  </p:stCondLst>
                                  <p:childTnLst>
                                    <p:set>
                                      <p:cBhvr>
                                        <p:cTn id="72" dur="1" fill="hold">
                                          <p:stCondLst>
                                            <p:cond delay="0"/>
                                          </p:stCondLst>
                                        </p:cTn>
                                        <p:tgtEl>
                                          <p:spTgt spid="9">
                                            <p:txEl>
                                              <p:pRg st="12" end="12"/>
                                            </p:txEl>
                                          </p:spTgt>
                                        </p:tgtEl>
                                        <p:attrNameLst>
                                          <p:attrName>style.visibility</p:attrName>
                                        </p:attrNameLst>
                                      </p:cBhvr>
                                      <p:to>
                                        <p:strVal val="visible"/>
                                      </p:to>
                                    </p:set>
                                    <p:anim calcmode="lin" valueType="num">
                                      <p:cBhvr>
                                        <p:cTn id="73" dur="500" fill="hold"/>
                                        <p:tgtEl>
                                          <p:spTgt spid="9">
                                            <p:txEl>
                                              <p:pRg st="12" end="12"/>
                                            </p:txEl>
                                          </p:spTgt>
                                        </p:tgtEl>
                                        <p:attrNameLst>
                                          <p:attrName>ppt_w</p:attrName>
                                        </p:attrNameLst>
                                      </p:cBhvr>
                                      <p:tavLst>
                                        <p:tav tm="0">
                                          <p:val>
                                            <p:fltVal val="0"/>
                                          </p:val>
                                        </p:tav>
                                        <p:tav tm="100000">
                                          <p:val>
                                            <p:strVal val="#ppt_w"/>
                                          </p:val>
                                        </p:tav>
                                      </p:tavLst>
                                    </p:anim>
                                    <p:anim calcmode="lin" valueType="num">
                                      <p:cBhvr>
                                        <p:cTn id="74" dur="500" fill="hold"/>
                                        <p:tgtEl>
                                          <p:spTgt spid="9">
                                            <p:txEl>
                                              <p:pRg st="12" end="12"/>
                                            </p:txEl>
                                          </p:spTgt>
                                        </p:tgtEl>
                                        <p:attrNameLst>
                                          <p:attrName>ppt_h</p:attrName>
                                        </p:attrNameLst>
                                      </p:cBhvr>
                                      <p:tavLst>
                                        <p:tav tm="0">
                                          <p:val>
                                            <p:fltVal val="0"/>
                                          </p:val>
                                        </p:tav>
                                        <p:tav tm="100000">
                                          <p:val>
                                            <p:strVal val="#ppt_h"/>
                                          </p:val>
                                        </p:tav>
                                      </p:tavLst>
                                    </p:anim>
                                    <p:animEffect transition="in" filter="fade">
                                      <p:cBhvr>
                                        <p:cTn id="75" dur="500"/>
                                        <p:tgtEl>
                                          <p:spTgt spid="9">
                                            <p:txEl>
                                              <p:pRg st="12" end="12"/>
                                            </p:txEl>
                                          </p:spTgt>
                                        </p:tgtEl>
                                      </p:cBhvr>
                                    </p:animEffect>
                                  </p:childTnLst>
                                </p:cTn>
                              </p:par>
                              <p:par>
                                <p:cTn id="76" presetID="53" presetClass="entr" presetSubtype="16" fill="hold" nodeType="withEffect">
                                  <p:stCondLst>
                                    <p:cond delay="0"/>
                                  </p:stCondLst>
                                  <p:childTnLst>
                                    <p:set>
                                      <p:cBhvr>
                                        <p:cTn id="77" dur="1" fill="hold">
                                          <p:stCondLst>
                                            <p:cond delay="0"/>
                                          </p:stCondLst>
                                        </p:cTn>
                                        <p:tgtEl>
                                          <p:spTgt spid="9">
                                            <p:txEl>
                                              <p:pRg st="13" end="13"/>
                                            </p:txEl>
                                          </p:spTgt>
                                        </p:tgtEl>
                                        <p:attrNameLst>
                                          <p:attrName>style.visibility</p:attrName>
                                        </p:attrNameLst>
                                      </p:cBhvr>
                                      <p:to>
                                        <p:strVal val="visible"/>
                                      </p:to>
                                    </p:set>
                                    <p:anim calcmode="lin" valueType="num">
                                      <p:cBhvr>
                                        <p:cTn id="78" dur="500" fill="hold"/>
                                        <p:tgtEl>
                                          <p:spTgt spid="9">
                                            <p:txEl>
                                              <p:pRg st="13" end="13"/>
                                            </p:txEl>
                                          </p:spTgt>
                                        </p:tgtEl>
                                        <p:attrNameLst>
                                          <p:attrName>ppt_w</p:attrName>
                                        </p:attrNameLst>
                                      </p:cBhvr>
                                      <p:tavLst>
                                        <p:tav tm="0">
                                          <p:val>
                                            <p:fltVal val="0"/>
                                          </p:val>
                                        </p:tav>
                                        <p:tav tm="100000">
                                          <p:val>
                                            <p:strVal val="#ppt_w"/>
                                          </p:val>
                                        </p:tav>
                                      </p:tavLst>
                                    </p:anim>
                                    <p:anim calcmode="lin" valueType="num">
                                      <p:cBhvr>
                                        <p:cTn id="79" dur="500" fill="hold"/>
                                        <p:tgtEl>
                                          <p:spTgt spid="9">
                                            <p:txEl>
                                              <p:pRg st="13" end="13"/>
                                            </p:txEl>
                                          </p:spTgt>
                                        </p:tgtEl>
                                        <p:attrNameLst>
                                          <p:attrName>ppt_h</p:attrName>
                                        </p:attrNameLst>
                                      </p:cBhvr>
                                      <p:tavLst>
                                        <p:tav tm="0">
                                          <p:val>
                                            <p:fltVal val="0"/>
                                          </p:val>
                                        </p:tav>
                                        <p:tav tm="100000">
                                          <p:val>
                                            <p:strVal val="#ppt_h"/>
                                          </p:val>
                                        </p:tav>
                                      </p:tavLst>
                                    </p:anim>
                                    <p:animEffect transition="in" filter="fade">
                                      <p:cBhvr>
                                        <p:cTn id="80" dur="500"/>
                                        <p:tgtEl>
                                          <p:spTgt spid="9">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6" name="TextBox 5">
            <a:extLst>
              <a:ext uri="{FF2B5EF4-FFF2-40B4-BE49-F238E27FC236}">
                <a16:creationId xmlns:a16="http://schemas.microsoft.com/office/drawing/2014/main" id="{4BE59BA0-CC0B-4B85-A785-9BC9F6333F40}"/>
              </a:ext>
            </a:extLst>
          </p:cNvPr>
          <p:cNvSpPr txBox="1"/>
          <p:nvPr/>
        </p:nvSpPr>
        <p:spPr>
          <a:xfrm>
            <a:off x="751583" y="119539"/>
            <a:ext cx="5201345" cy="52322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sz="2800" b="1" dirty="0">
                <a:solidFill>
                  <a:srgbClr val="000099"/>
                </a:solidFill>
              </a:rPr>
              <a:t>IMPLEMENTATION: PILOT COURSE</a:t>
            </a:r>
          </a:p>
        </p:txBody>
      </p:sp>
      <p:sp>
        <p:nvSpPr>
          <p:cNvPr id="4" name="TextBox 3">
            <a:extLst>
              <a:ext uri="{FF2B5EF4-FFF2-40B4-BE49-F238E27FC236}">
                <a16:creationId xmlns:a16="http://schemas.microsoft.com/office/drawing/2014/main" id="{79CA7FB7-4304-46FD-AE65-C68E4C98E971}"/>
              </a:ext>
            </a:extLst>
          </p:cNvPr>
          <p:cNvSpPr txBox="1"/>
          <p:nvPr/>
        </p:nvSpPr>
        <p:spPr>
          <a:xfrm>
            <a:off x="359697" y="880067"/>
            <a:ext cx="7447872" cy="4093428"/>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2000" b="1" dirty="0">
                <a:solidFill>
                  <a:srgbClr val="000099"/>
                </a:solidFill>
              </a:rPr>
              <a:t>Participants</a:t>
            </a:r>
          </a:p>
          <a:p>
            <a:pPr marL="285750" indent="-285750">
              <a:buFont typeface="Arial" panose="020B0604020202020204" pitchFamily="34" charset="0"/>
              <a:buChar char="•"/>
            </a:pPr>
            <a:r>
              <a:rPr lang="en-US" sz="2000" dirty="0">
                <a:solidFill>
                  <a:srgbClr val="000099"/>
                </a:solidFill>
              </a:rPr>
              <a:t>Staff officers with a STANAG 6001 level 2+/3 writing proficiency</a:t>
            </a:r>
          </a:p>
          <a:p>
            <a:pPr marL="285750" indent="-285750">
              <a:buFont typeface="Arial" panose="020B0604020202020204" pitchFamily="34" charset="0"/>
              <a:buChar char="•"/>
            </a:pPr>
            <a:r>
              <a:rPr lang="en-US" sz="2000" dirty="0">
                <a:solidFill>
                  <a:srgbClr val="000099"/>
                </a:solidFill>
              </a:rPr>
              <a:t>Limited to eight participants</a:t>
            </a:r>
          </a:p>
          <a:p>
            <a:pPr marL="285750" indent="-285750">
              <a:buFont typeface="Arial" panose="020B0604020202020204" pitchFamily="34" charset="0"/>
              <a:buChar char="•"/>
            </a:pPr>
            <a:r>
              <a:rPr lang="en-US" sz="2000" dirty="0">
                <a:solidFill>
                  <a:srgbClr val="000099"/>
                </a:solidFill>
              </a:rPr>
              <a:t>Seven different countries: Bulgaria (2), Czechia, Denmark, Spain, Romania, Slovakia, and Slovenia</a:t>
            </a:r>
          </a:p>
          <a:p>
            <a:pPr marL="285750" indent="-285750">
              <a:buFont typeface="Arial" panose="020B0604020202020204" pitchFamily="34" charset="0"/>
              <a:buChar char="•"/>
            </a:pPr>
            <a:r>
              <a:rPr lang="en-US" sz="2000" dirty="0">
                <a:solidFill>
                  <a:srgbClr val="000099"/>
                </a:solidFill>
              </a:rPr>
              <a:t>Four majors and four lieutenant colonels with a variety of experience and duties</a:t>
            </a:r>
          </a:p>
          <a:p>
            <a:pPr marL="285750" indent="-285750">
              <a:buFont typeface="Arial" panose="020B0604020202020204" pitchFamily="34" charset="0"/>
              <a:buChar char="•"/>
            </a:pPr>
            <a:r>
              <a:rPr lang="en-US" sz="2000" dirty="0">
                <a:solidFill>
                  <a:srgbClr val="000099"/>
                </a:solidFill>
              </a:rPr>
              <a:t>Participants of convenience</a:t>
            </a:r>
          </a:p>
          <a:p>
            <a:pPr marL="285750" indent="-285750">
              <a:buFont typeface="Arial" panose="020B0604020202020204" pitchFamily="34" charset="0"/>
              <a:buChar char="•"/>
            </a:pPr>
            <a:r>
              <a:rPr lang="en-US" sz="2000" dirty="0">
                <a:solidFill>
                  <a:srgbClr val="000099"/>
                </a:solidFill>
              </a:rPr>
              <a:t>Course registration included self-assessment of work-related English writing tasks, frequency of work-related English writing, editing strategies, course expectations, and previous experience with online courses.</a:t>
            </a:r>
          </a:p>
          <a:p>
            <a:r>
              <a:rPr lang="en-US" sz="2000" b="1" dirty="0">
                <a:solidFill>
                  <a:srgbClr val="000099"/>
                </a:solidFill>
              </a:rPr>
              <a:t>Instructors: </a:t>
            </a:r>
            <a:r>
              <a:rPr lang="en-US" sz="2000" dirty="0">
                <a:solidFill>
                  <a:srgbClr val="000099"/>
                </a:solidFill>
              </a:rPr>
              <a:t>the instructors were the course designers</a:t>
            </a:r>
          </a:p>
        </p:txBody>
      </p:sp>
      <p:pic>
        <p:nvPicPr>
          <p:cNvPr id="1026" name="Picture 2" descr="Army Reserve Soldiers help NATO allies work together at Dynamic Front | Army  News | militarynews.com">
            <a:extLst>
              <a:ext uri="{FF2B5EF4-FFF2-40B4-BE49-F238E27FC236}">
                <a16:creationId xmlns:a16="http://schemas.microsoft.com/office/drawing/2014/main" id="{282CBE91-C877-4578-A2EA-E103833AB9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96122" y="1931993"/>
            <a:ext cx="3969231" cy="3648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505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p:cTn id="7"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4">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 calcmode="lin" valueType="num">
                                      <p:cBhvr>
                                        <p:cTn id="14"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4">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 calcmode="lin" valueType="num">
                                      <p:cBhvr>
                                        <p:cTn id="21"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4">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 calcmode="lin" valueType="num">
                                      <p:cBhvr>
                                        <p:cTn id="28"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4">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 calcmode="lin" valueType="num">
                                      <p:cBhvr>
                                        <p:cTn id="35" dur="500" fill="hold"/>
                                        <p:tgtEl>
                                          <p:spTgt spid="4">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4">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 calcmode="lin" valueType="num">
                                      <p:cBhvr>
                                        <p:cTn id="42" dur="500" fill="hold"/>
                                        <p:tgtEl>
                                          <p:spTgt spid="4">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4">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4">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p:cTn id="49" dur="500" fill="hold"/>
                                        <p:tgtEl>
                                          <p:spTgt spid="4">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4">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4">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26"/>
                                        </p:tgtEl>
                                        <p:attrNameLst>
                                          <p:attrName>style.visibility</p:attrName>
                                        </p:attrNameLst>
                                      </p:cBhvr>
                                      <p:to>
                                        <p:strVal val="visible"/>
                                      </p:to>
                                    </p:set>
                                    <p:anim calcmode="lin" valueType="num">
                                      <p:cBhvr>
                                        <p:cTn id="56" dur="500" fill="hold"/>
                                        <p:tgtEl>
                                          <p:spTgt spid="1026"/>
                                        </p:tgtEl>
                                        <p:attrNameLst>
                                          <p:attrName>ppt_w</p:attrName>
                                        </p:attrNameLst>
                                      </p:cBhvr>
                                      <p:tavLst>
                                        <p:tav tm="0">
                                          <p:val>
                                            <p:fltVal val="0"/>
                                          </p:val>
                                        </p:tav>
                                        <p:tav tm="100000">
                                          <p:val>
                                            <p:strVal val="#ppt_w"/>
                                          </p:val>
                                        </p:tav>
                                      </p:tavLst>
                                    </p:anim>
                                    <p:anim calcmode="lin" valueType="num">
                                      <p:cBhvr>
                                        <p:cTn id="57" dur="500" fill="hold"/>
                                        <p:tgtEl>
                                          <p:spTgt spid="1026"/>
                                        </p:tgtEl>
                                        <p:attrNameLst>
                                          <p:attrName>ppt_h</p:attrName>
                                        </p:attrNameLst>
                                      </p:cBhvr>
                                      <p:tavLst>
                                        <p:tav tm="0">
                                          <p:val>
                                            <p:fltVal val="0"/>
                                          </p:val>
                                        </p:tav>
                                        <p:tav tm="100000">
                                          <p:val>
                                            <p:strVal val="#ppt_h"/>
                                          </p:val>
                                        </p:tav>
                                      </p:tavLst>
                                    </p:anim>
                                    <p:animEffect transition="in" filter="fade">
                                      <p:cBhvr>
                                        <p:cTn id="58"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7" name="TextBox 6">
            <a:extLst>
              <a:ext uri="{FF2B5EF4-FFF2-40B4-BE49-F238E27FC236}">
                <a16:creationId xmlns:a16="http://schemas.microsoft.com/office/drawing/2014/main" id="{EE0E231B-1FCE-47B3-B582-3F30BF80D1F0}"/>
              </a:ext>
            </a:extLst>
          </p:cNvPr>
          <p:cNvSpPr txBox="1"/>
          <p:nvPr/>
        </p:nvSpPr>
        <p:spPr>
          <a:xfrm>
            <a:off x="345234" y="119539"/>
            <a:ext cx="2192693" cy="523220"/>
          </a:xfrm>
          <a:prstGeom prst="rect">
            <a:avLst/>
          </a:prstGeom>
          <a:ln/>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2800" b="1" dirty="0">
                <a:solidFill>
                  <a:srgbClr val="000099"/>
                </a:solidFill>
              </a:rPr>
              <a:t>EVALUATION</a:t>
            </a:r>
          </a:p>
        </p:txBody>
      </p:sp>
      <p:sp>
        <p:nvSpPr>
          <p:cNvPr id="8" name="TextBox 7">
            <a:extLst>
              <a:ext uri="{FF2B5EF4-FFF2-40B4-BE49-F238E27FC236}">
                <a16:creationId xmlns:a16="http://schemas.microsoft.com/office/drawing/2014/main" id="{012EDD7F-C535-4EA5-835E-D0A7AABD9829}"/>
              </a:ext>
            </a:extLst>
          </p:cNvPr>
          <p:cNvSpPr txBox="1"/>
          <p:nvPr/>
        </p:nvSpPr>
        <p:spPr>
          <a:xfrm>
            <a:off x="253015" y="934865"/>
            <a:ext cx="6464307" cy="2677656"/>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marL="285750" indent="-285750">
              <a:buFont typeface="Arial" panose="020B0604020202020204" pitchFamily="34" charset="0"/>
              <a:buChar char="•"/>
            </a:pPr>
            <a:r>
              <a:rPr lang="en-US" sz="2400" b="1" dirty="0">
                <a:solidFill>
                  <a:srgbClr val="000099"/>
                </a:solidFill>
              </a:rPr>
              <a:t>Data collection and analysis</a:t>
            </a:r>
          </a:p>
          <a:p>
            <a:pPr marL="285750" indent="-285750">
              <a:buFontTx/>
              <a:buChar char="-"/>
            </a:pPr>
            <a:r>
              <a:rPr lang="en-US" sz="2400" dirty="0"/>
              <a:t>Continuous evaluations by instructors</a:t>
            </a:r>
          </a:p>
          <a:p>
            <a:pPr marL="285750" indent="-285750">
              <a:buFontTx/>
              <a:buChar char="-"/>
            </a:pPr>
            <a:r>
              <a:rPr lang="en-US" sz="2400" dirty="0"/>
              <a:t> Informal feedback in one-on-one conferences </a:t>
            </a:r>
          </a:p>
          <a:p>
            <a:pPr marL="285750" indent="-285750">
              <a:buFontTx/>
              <a:buChar char="-"/>
            </a:pPr>
            <a:r>
              <a:rPr lang="en-US" sz="2400" dirty="0"/>
              <a:t>Daily collaborative </a:t>
            </a:r>
            <a:r>
              <a:rPr lang="en-US" sz="2400" dirty="0" err="1"/>
              <a:t>reflectionon</a:t>
            </a:r>
            <a:r>
              <a:rPr lang="en-US" sz="2400" dirty="0"/>
              <a:t> </a:t>
            </a:r>
          </a:p>
          <a:p>
            <a:pPr marL="285750" indent="-285750">
              <a:buFontTx/>
              <a:buChar char="-"/>
            </a:pPr>
            <a:r>
              <a:rPr lang="en-US" sz="2400" dirty="0"/>
              <a:t>Weekly surveys</a:t>
            </a:r>
          </a:p>
          <a:p>
            <a:pPr marL="285750" indent="-285750">
              <a:buFontTx/>
              <a:buChar char="-"/>
            </a:pPr>
            <a:r>
              <a:rPr lang="en-US" sz="2400" dirty="0"/>
              <a:t>End of course survey</a:t>
            </a:r>
          </a:p>
          <a:p>
            <a:pPr marL="285750" indent="-285750">
              <a:buFontTx/>
              <a:buChar char="-"/>
            </a:pPr>
            <a:r>
              <a:rPr lang="en-US" sz="2400" dirty="0"/>
              <a:t>Focus group</a:t>
            </a:r>
          </a:p>
        </p:txBody>
      </p:sp>
      <p:sp>
        <p:nvSpPr>
          <p:cNvPr id="9" name="TextBox 8">
            <a:extLst>
              <a:ext uri="{FF2B5EF4-FFF2-40B4-BE49-F238E27FC236}">
                <a16:creationId xmlns:a16="http://schemas.microsoft.com/office/drawing/2014/main" id="{0790E9CE-BF15-4769-8029-B502FE8E12C7}"/>
              </a:ext>
            </a:extLst>
          </p:cNvPr>
          <p:cNvSpPr txBox="1"/>
          <p:nvPr/>
        </p:nvSpPr>
        <p:spPr>
          <a:xfrm>
            <a:off x="7127630" y="934864"/>
            <a:ext cx="4536831" cy="452431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buFont typeface="Arial" panose="020B0604020202020204" pitchFamily="34" charset="0"/>
              <a:buChar char="•"/>
            </a:pPr>
            <a:r>
              <a:rPr lang="en-US" sz="2400" b="1" dirty="0">
                <a:solidFill>
                  <a:srgbClr val="000099"/>
                </a:solidFill>
              </a:rPr>
              <a:t>Findings</a:t>
            </a:r>
          </a:p>
          <a:p>
            <a:pPr marL="285750" indent="-285750">
              <a:buFontTx/>
              <a:buChar char="-"/>
            </a:pPr>
            <a:r>
              <a:rPr lang="en-US" sz="2400" b="1" dirty="0"/>
              <a:t>Relevant Course content</a:t>
            </a:r>
          </a:p>
          <a:p>
            <a:pPr marL="285750" indent="-285750">
              <a:buFontTx/>
              <a:buChar char="-"/>
            </a:pPr>
            <a:r>
              <a:rPr lang="en-US" sz="2400" b="1" dirty="0"/>
              <a:t>Improved writing</a:t>
            </a:r>
          </a:p>
          <a:p>
            <a:pPr marL="285750" indent="-285750">
              <a:buFontTx/>
              <a:buChar char="-"/>
            </a:pPr>
            <a:r>
              <a:rPr lang="en-US" sz="2400" b="1" dirty="0"/>
              <a:t>Mixed regarding course structure (length of synchronous sessions and blended vs. online)</a:t>
            </a:r>
          </a:p>
          <a:p>
            <a:pPr marL="285750" indent="-285750">
              <a:buFontTx/>
              <a:buChar char="-"/>
            </a:pPr>
            <a:r>
              <a:rPr lang="en-US" sz="2400" b="1" dirty="0"/>
              <a:t>Importance of synchronous sessions</a:t>
            </a:r>
          </a:p>
          <a:p>
            <a:pPr marL="285750" indent="-285750">
              <a:buFontTx/>
              <a:buChar char="-"/>
            </a:pPr>
            <a:r>
              <a:rPr lang="en-US" sz="2400" b="1" dirty="0"/>
              <a:t>Peer interaction and engagement</a:t>
            </a:r>
          </a:p>
          <a:p>
            <a:pPr marL="285750" indent="-285750">
              <a:buFontTx/>
              <a:buChar char="-"/>
            </a:pPr>
            <a:r>
              <a:rPr lang="en-US" sz="2400" b="1" dirty="0"/>
              <a:t>Individualized feedback</a:t>
            </a:r>
          </a:p>
        </p:txBody>
      </p:sp>
      <p:pic>
        <p:nvPicPr>
          <p:cNvPr id="3076" name="Picture 4" descr="External Evaluation of Eurimages - Eurimages News">
            <a:extLst>
              <a:ext uri="{FF2B5EF4-FFF2-40B4-BE49-F238E27FC236}">
                <a16:creationId xmlns:a16="http://schemas.microsoft.com/office/drawing/2014/main" id="{3ACD47D3-7ED2-4B41-BFA1-841D19673F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7942" y="3727005"/>
            <a:ext cx="3674452" cy="2065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3796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8">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8">
                                            <p:txEl>
                                              <p:pRg st="2" end="2"/>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8">
                                            <p:txEl>
                                              <p:pRg st="3" end="3"/>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8">
                                            <p:txEl>
                                              <p:pRg st="4" end="4"/>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8">
                                            <p:txEl>
                                              <p:pRg st="5" end="5"/>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 calcmode="lin" valueType="num">
                                      <p:cBhvr>
                                        <p:cTn id="28"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29"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30" dur="500"/>
                                        <p:tgtEl>
                                          <p:spTgt spid="9">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1" end="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
                                            <p:txEl>
                                              <p:pRg st="2" end="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
                                            <p:txEl>
                                              <p:pRg st="3" end="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
                                            <p:txEl>
                                              <p:pRg st="4" end="4"/>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
                                            <p:txEl>
                                              <p:pRg st="5" end="5"/>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6" name="TextBox 5">
            <a:extLst>
              <a:ext uri="{FF2B5EF4-FFF2-40B4-BE49-F238E27FC236}">
                <a16:creationId xmlns:a16="http://schemas.microsoft.com/office/drawing/2014/main" id="{4BE59BA0-CC0B-4B85-A785-9BC9F6333F40}"/>
              </a:ext>
            </a:extLst>
          </p:cNvPr>
          <p:cNvSpPr txBox="1"/>
          <p:nvPr/>
        </p:nvSpPr>
        <p:spPr>
          <a:xfrm>
            <a:off x="359924" y="27886"/>
            <a:ext cx="10099309" cy="6463308"/>
          </a:xfrm>
          <a:prstGeom prst="rect">
            <a:avLst/>
          </a:prstGeom>
          <a:noFill/>
        </p:spPr>
        <p:txBody>
          <a:bodyPr wrap="square" rtlCol="0">
            <a:spAutoFit/>
          </a:bodyPr>
          <a:lstStyle/>
          <a:p>
            <a:r>
              <a:rPr lang="en-US" sz="3200" b="1" dirty="0">
                <a:solidFill>
                  <a:srgbClr val="000099"/>
                </a:solidFill>
              </a:rPr>
              <a:t>ADDIE</a:t>
            </a:r>
            <a:r>
              <a:rPr lang="en-US" b="1" dirty="0"/>
              <a:t> </a:t>
            </a:r>
            <a:r>
              <a:rPr lang="en-US" sz="3200" b="1" dirty="0">
                <a:solidFill>
                  <a:srgbClr val="000099"/>
                </a:solidFill>
              </a:rPr>
              <a:t>Meets ACTION RESEARCH </a:t>
            </a:r>
          </a:p>
          <a:p>
            <a:r>
              <a:rPr lang="en-US" sz="2400" dirty="0">
                <a:solidFill>
                  <a:srgbClr val="000099"/>
                </a:solidFill>
              </a:rPr>
              <a:t>Dovetails with Action Research– both are self-reflective spirals of planning, acting, observing, reflecting, and re-planning</a:t>
            </a:r>
          </a:p>
          <a:p>
            <a:endParaRPr lang="en-US" dirty="0"/>
          </a:p>
          <a:p>
            <a:r>
              <a:rPr lang="en-US" sz="3600" b="1" dirty="0">
                <a:solidFill>
                  <a:srgbClr val="000099"/>
                </a:solidFill>
              </a:rPr>
              <a:t>Opportunity knocks - invitation to action</a:t>
            </a:r>
          </a:p>
          <a:p>
            <a:pPr marL="571500" indent="-571500">
              <a:buFont typeface="Arial" panose="020B0604020202020204" pitchFamily="34" charset="0"/>
              <a:buChar char="•"/>
            </a:pPr>
            <a:r>
              <a:rPr lang="en-US" sz="3600" dirty="0">
                <a:solidFill>
                  <a:srgbClr val="000099"/>
                </a:solidFill>
              </a:rPr>
              <a:t>Apply AR to unique context</a:t>
            </a:r>
          </a:p>
          <a:p>
            <a:pPr marL="571500" indent="-571500">
              <a:buFont typeface="Arial" panose="020B0604020202020204" pitchFamily="34" charset="0"/>
              <a:buChar char="•"/>
            </a:pPr>
            <a:r>
              <a:rPr lang="en-US" sz="3600" dirty="0">
                <a:solidFill>
                  <a:srgbClr val="000099"/>
                </a:solidFill>
              </a:rPr>
              <a:t>Few examples of online international military writing instruction </a:t>
            </a:r>
          </a:p>
          <a:p>
            <a:r>
              <a:rPr lang="en-US" sz="3600" dirty="0">
                <a:solidFill>
                  <a:srgbClr val="000099"/>
                </a:solidFill>
              </a:rPr>
              <a:t>       - multiple nations and L1s, </a:t>
            </a:r>
          </a:p>
          <a:p>
            <a:r>
              <a:rPr lang="en-US" sz="3600" dirty="0">
                <a:solidFill>
                  <a:srgbClr val="000099"/>
                </a:solidFill>
              </a:rPr>
              <a:t>       - professional level writing, </a:t>
            </a:r>
          </a:p>
          <a:p>
            <a:r>
              <a:rPr lang="en-US" sz="3600" dirty="0">
                <a:solidFill>
                  <a:srgbClr val="000099"/>
                </a:solidFill>
              </a:rPr>
              <a:t>       - a fully online context</a:t>
            </a:r>
          </a:p>
          <a:p>
            <a:endParaRPr lang="en-US" sz="3200" dirty="0">
              <a:solidFill>
                <a:srgbClr val="000099"/>
              </a:solidFill>
            </a:endParaRPr>
          </a:p>
          <a:p>
            <a:endParaRPr lang="en-US" sz="3200" dirty="0">
              <a:solidFill>
                <a:srgbClr val="000099"/>
              </a:solidFill>
            </a:endParaRPr>
          </a:p>
        </p:txBody>
      </p:sp>
      <p:pic>
        <p:nvPicPr>
          <p:cNvPr id="7" name="Picture 6">
            <a:extLst>
              <a:ext uri="{FF2B5EF4-FFF2-40B4-BE49-F238E27FC236}">
                <a16:creationId xmlns:a16="http://schemas.microsoft.com/office/drawing/2014/main" id="{6F1141B8-46F1-482F-8CB3-FE65B50584BD}"/>
              </a:ext>
            </a:extLst>
          </p:cNvPr>
          <p:cNvPicPr>
            <a:picLocks noChangeAspect="1"/>
          </p:cNvPicPr>
          <p:nvPr/>
        </p:nvPicPr>
        <p:blipFill>
          <a:blip r:embed="rId4"/>
          <a:stretch>
            <a:fillRect/>
          </a:stretch>
        </p:blipFill>
        <p:spPr>
          <a:xfrm>
            <a:off x="7400401" y="3418599"/>
            <a:ext cx="3165741" cy="2240918"/>
          </a:xfrm>
          <a:prstGeom prst="rect">
            <a:avLst/>
          </a:prstGeom>
        </p:spPr>
      </p:pic>
    </p:spTree>
    <p:extLst>
      <p:ext uri="{BB962C8B-B14F-4D97-AF65-F5344CB8AC3E}">
        <p14:creationId xmlns:p14="http://schemas.microsoft.com/office/powerpoint/2010/main" val="3842044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 calcmode="lin" valueType="num">
                                      <p:cBhvr>
                                        <p:cTn id="14"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 calcmode="lin" valueType="num">
                                      <p:cBhvr>
                                        <p:cTn id="21" dur="500" fill="hold"/>
                                        <p:tgtEl>
                                          <p:spTgt spid="6">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6">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6">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 calcmode="lin" valueType="num">
                                      <p:cBhvr>
                                        <p:cTn id="28"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6">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 calcmode="lin" valueType="num">
                                      <p:cBhvr>
                                        <p:cTn id="35" dur="500" fill="hold"/>
                                        <p:tgtEl>
                                          <p:spTgt spid="6">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6">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6">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 calcmode="lin" valueType="num">
                                      <p:cBhvr>
                                        <p:cTn id="42" dur="500" fill="hold"/>
                                        <p:tgtEl>
                                          <p:spTgt spid="6">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6">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6">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anim calcmode="lin" valueType="num">
                                      <p:cBhvr>
                                        <p:cTn id="49" dur="500" fill="hold"/>
                                        <p:tgtEl>
                                          <p:spTgt spid="6">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6">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6">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6">
                                            <p:txEl>
                                              <p:pRg st="8" end="8"/>
                                            </p:txEl>
                                          </p:spTgt>
                                        </p:tgtEl>
                                        <p:attrNameLst>
                                          <p:attrName>style.visibility</p:attrName>
                                        </p:attrNameLst>
                                      </p:cBhvr>
                                      <p:to>
                                        <p:strVal val="visible"/>
                                      </p:to>
                                    </p:set>
                                    <p:anim calcmode="lin" valueType="num">
                                      <p:cBhvr>
                                        <p:cTn id="56" dur="500" fill="hold"/>
                                        <p:tgtEl>
                                          <p:spTgt spid="6">
                                            <p:txEl>
                                              <p:pRg st="8" end="8"/>
                                            </p:txEl>
                                          </p:spTgt>
                                        </p:tgtEl>
                                        <p:attrNameLst>
                                          <p:attrName>ppt_w</p:attrName>
                                        </p:attrNameLst>
                                      </p:cBhvr>
                                      <p:tavLst>
                                        <p:tav tm="0">
                                          <p:val>
                                            <p:fltVal val="0"/>
                                          </p:val>
                                        </p:tav>
                                        <p:tav tm="100000">
                                          <p:val>
                                            <p:strVal val="#ppt_w"/>
                                          </p:val>
                                        </p:tav>
                                      </p:tavLst>
                                    </p:anim>
                                    <p:anim calcmode="lin" valueType="num">
                                      <p:cBhvr>
                                        <p:cTn id="57" dur="500" fill="hold"/>
                                        <p:tgtEl>
                                          <p:spTgt spid="6">
                                            <p:txEl>
                                              <p:pRg st="8" end="8"/>
                                            </p:txEl>
                                          </p:spTgt>
                                        </p:tgtEl>
                                        <p:attrNameLst>
                                          <p:attrName>ppt_h</p:attrName>
                                        </p:attrNameLst>
                                      </p:cBhvr>
                                      <p:tavLst>
                                        <p:tav tm="0">
                                          <p:val>
                                            <p:fltVal val="0"/>
                                          </p:val>
                                        </p:tav>
                                        <p:tav tm="100000">
                                          <p:val>
                                            <p:strVal val="#ppt_h"/>
                                          </p:val>
                                        </p:tav>
                                      </p:tavLst>
                                    </p:anim>
                                    <p:animEffect transition="in" filter="fade">
                                      <p:cBhvr>
                                        <p:cTn id="58"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6" name="TextBox 5">
            <a:extLst>
              <a:ext uri="{FF2B5EF4-FFF2-40B4-BE49-F238E27FC236}">
                <a16:creationId xmlns:a16="http://schemas.microsoft.com/office/drawing/2014/main" id="{4BE59BA0-CC0B-4B85-A785-9BC9F6333F40}"/>
              </a:ext>
            </a:extLst>
          </p:cNvPr>
          <p:cNvSpPr txBox="1"/>
          <p:nvPr/>
        </p:nvSpPr>
        <p:spPr>
          <a:xfrm>
            <a:off x="359699" y="217800"/>
            <a:ext cx="5550447" cy="584775"/>
          </a:xfrm>
          <a:prstGeom prst="rect">
            <a:avLst/>
          </a:prstGeom>
          <a:noFill/>
        </p:spPr>
        <p:txBody>
          <a:bodyPr wrap="square" rtlCol="0">
            <a:spAutoFit/>
          </a:bodyPr>
          <a:lstStyle/>
          <a:p>
            <a:r>
              <a:rPr lang="en-US" sz="3200" dirty="0">
                <a:solidFill>
                  <a:srgbClr val="000099"/>
                </a:solidFill>
              </a:rPr>
              <a:t> FOCUS - Research Questions</a:t>
            </a:r>
          </a:p>
        </p:txBody>
      </p:sp>
      <p:sp>
        <p:nvSpPr>
          <p:cNvPr id="4" name="TextBox 3">
            <a:extLst>
              <a:ext uri="{FF2B5EF4-FFF2-40B4-BE49-F238E27FC236}">
                <a16:creationId xmlns:a16="http://schemas.microsoft.com/office/drawing/2014/main" id="{9A21699C-E051-4219-B715-50FB9FECD3BE}"/>
              </a:ext>
            </a:extLst>
          </p:cNvPr>
          <p:cNvSpPr txBox="1"/>
          <p:nvPr/>
        </p:nvSpPr>
        <p:spPr>
          <a:xfrm>
            <a:off x="133161" y="987649"/>
            <a:ext cx="6241517" cy="19389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2000" dirty="0"/>
              <a:t>The two action research questions were:  </a:t>
            </a:r>
          </a:p>
          <a:p>
            <a:r>
              <a:rPr lang="en-US" sz="2000" dirty="0"/>
              <a:t>1.  How effective were the synchronous sessions in creating a </a:t>
            </a:r>
            <a:r>
              <a:rPr lang="en-US" sz="2000" b="1" dirty="0">
                <a:solidFill>
                  <a:srgbClr val="000099"/>
                </a:solidFill>
              </a:rPr>
              <a:t>social presence</a:t>
            </a:r>
            <a:r>
              <a:rPr lang="en-US" sz="2000" dirty="0"/>
              <a:t>?</a:t>
            </a:r>
          </a:p>
          <a:p>
            <a:r>
              <a:rPr lang="en-US" sz="2000" dirty="0"/>
              <a:t>2.  In what ways, if any, can the synchronous sessions in the fully online NATO Writing Strategies Course contribute to NATO </a:t>
            </a:r>
            <a:r>
              <a:rPr lang="en-US" sz="2000" b="1" dirty="0">
                <a:solidFill>
                  <a:srgbClr val="000099"/>
                </a:solidFill>
              </a:rPr>
              <a:t>interoperability</a:t>
            </a:r>
            <a:r>
              <a:rPr lang="en-US" sz="2000" dirty="0"/>
              <a:t>?  </a:t>
            </a:r>
          </a:p>
        </p:txBody>
      </p:sp>
      <p:sp>
        <p:nvSpPr>
          <p:cNvPr id="8" name="TextBox 7">
            <a:extLst>
              <a:ext uri="{FF2B5EF4-FFF2-40B4-BE49-F238E27FC236}">
                <a16:creationId xmlns:a16="http://schemas.microsoft.com/office/drawing/2014/main" id="{CAC7E5C6-E731-4290-9137-E24D83061DE8}"/>
              </a:ext>
            </a:extLst>
          </p:cNvPr>
          <p:cNvSpPr txBox="1"/>
          <p:nvPr/>
        </p:nvSpPr>
        <p:spPr>
          <a:xfrm>
            <a:off x="6839211" y="863933"/>
            <a:ext cx="5099773" cy="193899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342900" indent="-342900">
              <a:buFont typeface="Arial" panose="020B0604020202020204" pitchFamily="34" charset="0"/>
              <a:buChar char="•"/>
            </a:pPr>
            <a:r>
              <a:rPr lang="en-US" sz="2000" dirty="0">
                <a:solidFill>
                  <a:srgbClr val="000099"/>
                </a:solidFill>
              </a:rPr>
              <a:t>To elicit the participants’ perceptions of the value of the synchronous sessions in the fully online NATO Writing Strategies course</a:t>
            </a:r>
          </a:p>
          <a:p>
            <a:pPr marL="342900" indent="-342900">
              <a:buFont typeface="Arial" panose="020B0604020202020204" pitchFamily="34" charset="0"/>
              <a:buChar char="•"/>
            </a:pPr>
            <a:r>
              <a:rPr lang="en-US" sz="2000" dirty="0">
                <a:solidFill>
                  <a:srgbClr val="000099"/>
                </a:solidFill>
              </a:rPr>
              <a:t>Especially whether they believed the synchronous sessions increased </a:t>
            </a:r>
            <a:r>
              <a:rPr lang="en-US" sz="2000" b="1" dirty="0">
                <a:solidFill>
                  <a:srgbClr val="000099"/>
                </a:solidFill>
              </a:rPr>
              <a:t>interoperability </a:t>
            </a:r>
            <a:r>
              <a:rPr lang="en-US" sz="2000" dirty="0">
                <a:solidFill>
                  <a:srgbClr val="000099"/>
                </a:solidFill>
              </a:rPr>
              <a:t>through</a:t>
            </a:r>
            <a:r>
              <a:rPr lang="en-US" sz="2000" b="1" dirty="0">
                <a:solidFill>
                  <a:srgbClr val="000099"/>
                </a:solidFill>
              </a:rPr>
              <a:t> social presence</a:t>
            </a:r>
          </a:p>
        </p:txBody>
      </p:sp>
      <p:sp>
        <p:nvSpPr>
          <p:cNvPr id="9" name="Arrow: Right 8">
            <a:extLst>
              <a:ext uri="{FF2B5EF4-FFF2-40B4-BE49-F238E27FC236}">
                <a16:creationId xmlns:a16="http://schemas.microsoft.com/office/drawing/2014/main" id="{2A5D0A31-85C2-4357-9A75-E6FE3052F7D5}"/>
              </a:ext>
            </a:extLst>
          </p:cNvPr>
          <p:cNvSpPr/>
          <p:nvPr/>
        </p:nvSpPr>
        <p:spPr>
          <a:xfrm>
            <a:off x="6135131" y="1441679"/>
            <a:ext cx="943627" cy="3119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F4B7F969-E59F-4FDB-B869-FECCF9CE0444}"/>
              </a:ext>
            </a:extLst>
          </p:cNvPr>
          <p:cNvSpPr/>
          <p:nvPr/>
        </p:nvSpPr>
        <p:spPr>
          <a:xfrm>
            <a:off x="6135131" y="2207674"/>
            <a:ext cx="943627" cy="3119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09C9C3ED-3216-4B36-A9D1-186CF2E33C2B}"/>
              </a:ext>
            </a:extLst>
          </p:cNvPr>
          <p:cNvSpPr txBox="1"/>
          <p:nvPr/>
        </p:nvSpPr>
        <p:spPr>
          <a:xfrm>
            <a:off x="5326666" y="3296788"/>
            <a:ext cx="6586196"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b="1" dirty="0">
                <a:solidFill>
                  <a:srgbClr val="000099"/>
                </a:solidFill>
              </a:rPr>
              <a:t>IMPORTANCE OF SOCIAL PRESENCE-Community of Inquiry</a:t>
            </a:r>
          </a:p>
          <a:p>
            <a:pPr marL="285750" indent="-285750">
              <a:buFont typeface="Arial" panose="020B0604020202020204" pitchFamily="34" charset="0"/>
              <a:buChar char="•"/>
            </a:pPr>
            <a:r>
              <a:rPr lang="en-US" dirty="0"/>
              <a:t>can lead to students’ perceptions of increased learning, course satisfaction, and emotional satisfaction </a:t>
            </a:r>
          </a:p>
          <a:p>
            <a:pPr marL="285750" indent="-285750">
              <a:buFont typeface="Arial" panose="020B0604020202020204" pitchFamily="34" charset="0"/>
              <a:buChar char="•"/>
            </a:pPr>
            <a:r>
              <a:rPr lang="en-US" dirty="0"/>
              <a:t>Can foster critical thinking and make interaction intrinsically rewarding </a:t>
            </a:r>
            <a:r>
              <a:rPr lang="en-US" b="1" dirty="0">
                <a:solidFill>
                  <a:srgbClr val="000099"/>
                </a:solidFill>
              </a:rPr>
              <a:t> </a:t>
            </a:r>
          </a:p>
          <a:p>
            <a:pPr marL="285750" indent="-285750">
              <a:buFont typeface="Arial" panose="020B0604020202020204" pitchFamily="34" charset="0"/>
              <a:buChar char="•"/>
            </a:pPr>
            <a:r>
              <a:rPr lang="en-US" dirty="0"/>
              <a:t>may be necessary for effective online instruction, the construction and negotiation of knowledge, and the establishment of a community of learners </a:t>
            </a:r>
            <a:endParaRPr lang="en-US" b="1" dirty="0">
              <a:solidFill>
                <a:srgbClr val="000099"/>
              </a:solidFill>
            </a:endParaRPr>
          </a:p>
        </p:txBody>
      </p:sp>
      <p:pic>
        <p:nvPicPr>
          <p:cNvPr id="2050" name="Picture 2" descr="Community of Inquiry - Office of Curriculum, Assessment and Teaching  Transformation - University at Buffalo">
            <a:extLst>
              <a:ext uri="{FF2B5EF4-FFF2-40B4-BE49-F238E27FC236}">
                <a16:creationId xmlns:a16="http://schemas.microsoft.com/office/drawing/2014/main" id="{B4BA7121-A352-4139-893A-7FBF16A88C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4420" y="3259306"/>
            <a:ext cx="2721652" cy="2611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1847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p:cTn id="7"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4">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 calcmode="lin" valueType="num">
                                      <p:cBhvr>
                                        <p:cTn id="14"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4">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8">
                                            <p:txEl>
                                              <p:pRg st="0" end="0"/>
                                            </p:txEl>
                                          </p:spTgt>
                                        </p:tgtEl>
                                        <p:attrNameLst>
                                          <p:attrName>style.visibility</p:attrName>
                                        </p:attrNameLst>
                                      </p:cBhvr>
                                      <p:to>
                                        <p:strVal val="visible"/>
                                      </p:to>
                                    </p:set>
                                    <p:anim calcmode="lin" valueType="num">
                                      <p:cBhvr>
                                        <p:cTn id="35"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36"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37" dur="500"/>
                                        <p:tgtEl>
                                          <p:spTgt spid="8">
                                            <p:txEl>
                                              <p:pRg st="0" end="0"/>
                                            </p:txEl>
                                          </p:spTgt>
                                        </p:tgtEl>
                                      </p:cBhvr>
                                    </p:animEffect>
                                  </p:childTnLst>
                                </p:cTn>
                              </p:par>
                              <p:par>
                                <p:cTn id="38" presetID="53" presetClass="entr" presetSubtype="16" fill="hold" nodeType="withEffect">
                                  <p:stCondLst>
                                    <p:cond delay="0"/>
                                  </p:stCondLst>
                                  <p:childTnLst>
                                    <p:set>
                                      <p:cBhvr>
                                        <p:cTn id="39" dur="1" fill="hold">
                                          <p:stCondLst>
                                            <p:cond delay="0"/>
                                          </p:stCondLst>
                                        </p:cTn>
                                        <p:tgtEl>
                                          <p:spTgt spid="8">
                                            <p:txEl>
                                              <p:pRg st="1" end="1"/>
                                            </p:txEl>
                                          </p:spTgt>
                                        </p:tgtEl>
                                        <p:attrNameLst>
                                          <p:attrName>style.visibility</p:attrName>
                                        </p:attrNameLst>
                                      </p:cBhvr>
                                      <p:to>
                                        <p:strVal val="visible"/>
                                      </p:to>
                                    </p:set>
                                    <p:anim calcmode="lin" valueType="num">
                                      <p:cBhvr>
                                        <p:cTn id="40" dur="500" fill="hold"/>
                                        <p:tgtEl>
                                          <p:spTgt spid="8">
                                            <p:txEl>
                                              <p:pRg st="1" end="1"/>
                                            </p:txEl>
                                          </p:spTgt>
                                        </p:tgtEl>
                                        <p:attrNameLst>
                                          <p:attrName>ppt_w</p:attrName>
                                        </p:attrNameLst>
                                      </p:cBhvr>
                                      <p:tavLst>
                                        <p:tav tm="0">
                                          <p:val>
                                            <p:fltVal val="0"/>
                                          </p:val>
                                        </p:tav>
                                        <p:tav tm="100000">
                                          <p:val>
                                            <p:strVal val="#ppt_w"/>
                                          </p:val>
                                        </p:tav>
                                      </p:tavLst>
                                    </p:anim>
                                    <p:anim calcmode="lin" valueType="num">
                                      <p:cBhvr>
                                        <p:cTn id="41" dur="500" fill="hold"/>
                                        <p:tgtEl>
                                          <p:spTgt spid="8">
                                            <p:txEl>
                                              <p:pRg st="1" end="1"/>
                                            </p:txEl>
                                          </p:spTgt>
                                        </p:tgtEl>
                                        <p:attrNameLst>
                                          <p:attrName>ppt_h</p:attrName>
                                        </p:attrNameLst>
                                      </p:cBhvr>
                                      <p:tavLst>
                                        <p:tav tm="0">
                                          <p:val>
                                            <p:fltVal val="0"/>
                                          </p:val>
                                        </p:tav>
                                        <p:tav tm="100000">
                                          <p:val>
                                            <p:strVal val="#ppt_h"/>
                                          </p:val>
                                        </p:tav>
                                      </p:tavLst>
                                    </p:anim>
                                    <p:animEffect transition="in" filter="fade">
                                      <p:cBhvr>
                                        <p:cTn id="42" dur="500"/>
                                        <p:tgtEl>
                                          <p:spTgt spid="8">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11">
                                            <p:txEl>
                                              <p:pRg st="0" end="0"/>
                                            </p:txEl>
                                          </p:spTgt>
                                        </p:tgtEl>
                                        <p:attrNameLst>
                                          <p:attrName>style.visibility</p:attrName>
                                        </p:attrNameLst>
                                      </p:cBhvr>
                                      <p:to>
                                        <p:strVal val="visible"/>
                                      </p:to>
                                    </p:set>
                                    <p:anim calcmode="lin" valueType="num">
                                      <p:cBhvr>
                                        <p:cTn id="47"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48"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49" dur="500"/>
                                        <p:tgtEl>
                                          <p:spTgt spid="11">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11">
                                            <p:txEl>
                                              <p:pRg st="1" end="1"/>
                                            </p:txEl>
                                          </p:spTgt>
                                        </p:tgtEl>
                                        <p:attrNameLst>
                                          <p:attrName>style.visibility</p:attrName>
                                        </p:attrNameLst>
                                      </p:cBhvr>
                                      <p:to>
                                        <p:strVal val="visible"/>
                                      </p:to>
                                    </p:set>
                                    <p:anim calcmode="lin" valueType="num">
                                      <p:cBhvr>
                                        <p:cTn id="54" dur="5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55" dur="500" fill="hold"/>
                                        <p:tgtEl>
                                          <p:spTgt spid="11">
                                            <p:txEl>
                                              <p:pRg st="1" end="1"/>
                                            </p:txEl>
                                          </p:spTgt>
                                        </p:tgtEl>
                                        <p:attrNameLst>
                                          <p:attrName>ppt_h</p:attrName>
                                        </p:attrNameLst>
                                      </p:cBhvr>
                                      <p:tavLst>
                                        <p:tav tm="0">
                                          <p:val>
                                            <p:fltVal val="0"/>
                                          </p:val>
                                        </p:tav>
                                        <p:tav tm="100000">
                                          <p:val>
                                            <p:strVal val="#ppt_h"/>
                                          </p:val>
                                        </p:tav>
                                      </p:tavLst>
                                    </p:anim>
                                    <p:animEffect transition="in" filter="fade">
                                      <p:cBhvr>
                                        <p:cTn id="56" dur="500"/>
                                        <p:tgtEl>
                                          <p:spTgt spid="11">
                                            <p:txEl>
                                              <p:pRg st="1" end="1"/>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11">
                                            <p:txEl>
                                              <p:pRg st="2" end="2"/>
                                            </p:txEl>
                                          </p:spTgt>
                                        </p:tgtEl>
                                        <p:attrNameLst>
                                          <p:attrName>style.visibility</p:attrName>
                                        </p:attrNameLst>
                                      </p:cBhvr>
                                      <p:to>
                                        <p:strVal val="visible"/>
                                      </p:to>
                                    </p:set>
                                    <p:anim calcmode="lin" valueType="num">
                                      <p:cBhvr>
                                        <p:cTn id="61" dur="500" fill="hold"/>
                                        <p:tgtEl>
                                          <p:spTgt spid="11">
                                            <p:txEl>
                                              <p:pRg st="2" end="2"/>
                                            </p:txEl>
                                          </p:spTgt>
                                        </p:tgtEl>
                                        <p:attrNameLst>
                                          <p:attrName>ppt_w</p:attrName>
                                        </p:attrNameLst>
                                      </p:cBhvr>
                                      <p:tavLst>
                                        <p:tav tm="0">
                                          <p:val>
                                            <p:fltVal val="0"/>
                                          </p:val>
                                        </p:tav>
                                        <p:tav tm="100000">
                                          <p:val>
                                            <p:strVal val="#ppt_w"/>
                                          </p:val>
                                        </p:tav>
                                      </p:tavLst>
                                    </p:anim>
                                    <p:anim calcmode="lin" valueType="num">
                                      <p:cBhvr>
                                        <p:cTn id="62" dur="500" fill="hold"/>
                                        <p:tgtEl>
                                          <p:spTgt spid="11">
                                            <p:txEl>
                                              <p:pRg st="2" end="2"/>
                                            </p:txEl>
                                          </p:spTgt>
                                        </p:tgtEl>
                                        <p:attrNameLst>
                                          <p:attrName>ppt_h</p:attrName>
                                        </p:attrNameLst>
                                      </p:cBhvr>
                                      <p:tavLst>
                                        <p:tav tm="0">
                                          <p:val>
                                            <p:fltVal val="0"/>
                                          </p:val>
                                        </p:tav>
                                        <p:tav tm="100000">
                                          <p:val>
                                            <p:strVal val="#ppt_h"/>
                                          </p:val>
                                        </p:tav>
                                      </p:tavLst>
                                    </p:anim>
                                    <p:animEffect transition="in" filter="fade">
                                      <p:cBhvr>
                                        <p:cTn id="63" dur="500"/>
                                        <p:tgtEl>
                                          <p:spTgt spid="11">
                                            <p:txEl>
                                              <p:pRg st="2" end="2"/>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nodeType="clickEffect">
                                  <p:stCondLst>
                                    <p:cond delay="0"/>
                                  </p:stCondLst>
                                  <p:childTnLst>
                                    <p:set>
                                      <p:cBhvr>
                                        <p:cTn id="67" dur="1" fill="hold">
                                          <p:stCondLst>
                                            <p:cond delay="0"/>
                                          </p:stCondLst>
                                        </p:cTn>
                                        <p:tgtEl>
                                          <p:spTgt spid="11">
                                            <p:txEl>
                                              <p:pRg st="3" end="3"/>
                                            </p:txEl>
                                          </p:spTgt>
                                        </p:tgtEl>
                                        <p:attrNameLst>
                                          <p:attrName>style.visibility</p:attrName>
                                        </p:attrNameLst>
                                      </p:cBhvr>
                                      <p:to>
                                        <p:strVal val="visible"/>
                                      </p:to>
                                    </p:set>
                                    <p:anim calcmode="lin" valueType="num">
                                      <p:cBhvr>
                                        <p:cTn id="68" dur="500" fill="hold"/>
                                        <p:tgtEl>
                                          <p:spTgt spid="11">
                                            <p:txEl>
                                              <p:pRg st="3" end="3"/>
                                            </p:txEl>
                                          </p:spTgt>
                                        </p:tgtEl>
                                        <p:attrNameLst>
                                          <p:attrName>ppt_w</p:attrName>
                                        </p:attrNameLst>
                                      </p:cBhvr>
                                      <p:tavLst>
                                        <p:tav tm="0">
                                          <p:val>
                                            <p:fltVal val="0"/>
                                          </p:val>
                                        </p:tav>
                                        <p:tav tm="100000">
                                          <p:val>
                                            <p:strVal val="#ppt_w"/>
                                          </p:val>
                                        </p:tav>
                                      </p:tavLst>
                                    </p:anim>
                                    <p:anim calcmode="lin" valueType="num">
                                      <p:cBhvr>
                                        <p:cTn id="69" dur="500" fill="hold"/>
                                        <p:tgtEl>
                                          <p:spTgt spid="11">
                                            <p:txEl>
                                              <p:pRg st="3" end="3"/>
                                            </p:txEl>
                                          </p:spTgt>
                                        </p:tgtEl>
                                        <p:attrNameLst>
                                          <p:attrName>ppt_h</p:attrName>
                                        </p:attrNameLst>
                                      </p:cBhvr>
                                      <p:tavLst>
                                        <p:tav tm="0">
                                          <p:val>
                                            <p:fltVal val="0"/>
                                          </p:val>
                                        </p:tav>
                                        <p:tav tm="100000">
                                          <p:val>
                                            <p:strVal val="#ppt_h"/>
                                          </p:val>
                                        </p:tav>
                                      </p:tavLst>
                                    </p:anim>
                                    <p:animEffect transition="in" filter="fade">
                                      <p:cBhvr>
                                        <p:cTn id="70"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8" name="Rectangle 7">
            <a:extLst>
              <a:ext uri="{FF2B5EF4-FFF2-40B4-BE49-F238E27FC236}">
                <a16:creationId xmlns:a16="http://schemas.microsoft.com/office/drawing/2014/main" id="{99A89AAC-6715-43FE-93AD-6065F467739A}"/>
              </a:ext>
            </a:extLst>
          </p:cNvPr>
          <p:cNvSpPr/>
          <p:nvPr/>
        </p:nvSpPr>
        <p:spPr>
          <a:xfrm>
            <a:off x="1885740" y="1904928"/>
            <a:ext cx="8075485" cy="132343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defRPr/>
            </a:pPr>
            <a:r>
              <a:rPr lang="en-US" sz="2000" b="1" i="1" dirty="0">
                <a:solidFill>
                  <a:srgbClr val="000099"/>
                </a:solidFill>
              </a:rPr>
              <a:t>Action research is undertaken by educational practitioners because they believe that by so doing they can make better decisions and engage in better actions.</a:t>
            </a:r>
          </a:p>
          <a:p>
            <a:pPr lvl="0">
              <a:defRPr/>
            </a:pPr>
            <a:r>
              <a:rPr lang="en-US" sz="2000" dirty="0">
                <a:solidFill>
                  <a:srgbClr val="000099"/>
                </a:solidFill>
              </a:rPr>
              <a:t>(Stephen M. Corey, 1953, p. viii</a:t>
            </a:r>
          </a:p>
        </p:txBody>
      </p:sp>
      <p:sp>
        <p:nvSpPr>
          <p:cNvPr id="9" name="TextBox 8">
            <a:extLst>
              <a:ext uri="{FF2B5EF4-FFF2-40B4-BE49-F238E27FC236}">
                <a16:creationId xmlns:a16="http://schemas.microsoft.com/office/drawing/2014/main" id="{6610419C-16D1-46D2-9614-2BF6FDC3774D}"/>
              </a:ext>
            </a:extLst>
          </p:cNvPr>
          <p:cNvSpPr txBox="1"/>
          <p:nvPr/>
        </p:nvSpPr>
        <p:spPr>
          <a:xfrm>
            <a:off x="579863" y="289932"/>
            <a:ext cx="10928196" cy="584775"/>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3200" b="1" dirty="0">
                <a:solidFill>
                  <a:schemeClr val="bg1"/>
                </a:solidFill>
              </a:rPr>
              <a:t>Action Research - Research in action</a:t>
            </a:r>
          </a:p>
        </p:txBody>
      </p:sp>
    </p:spTree>
    <p:extLst>
      <p:ext uri="{BB962C8B-B14F-4D97-AF65-F5344CB8AC3E}">
        <p14:creationId xmlns:p14="http://schemas.microsoft.com/office/powerpoint/2010/main" val="2812954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6848514" y="1127266"/>
            <a:ext cx="5179363" cy="4524315"/>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rgbClr val="000099"/>
                </a:solidFill>
              </a:rPr>
              <a:t>Weekly Surveys</a:t>
            </a:r>
          </a:p>
          <a:p>
            <a:endParaRPr lang="en-US" sz="2400" dirty="0">
              <a:solidFill>
                <a:srgbClr val="000099"/>
              </a:solidFill>
            </a:endParaRPr>
          </a:p>
          <a:p>
            <a:pPr marL="285750" indent="-285750">
              <a:buFont typeface="Arial" panose="020B0604020202020204" pitchFamily="34" charset="0"/>
              <a:buChar char="•"/>
            </a:pPr>
            <a:r>
              <a:rPr lang="en-US" sz="2400" dirty="0">
                <a:solidFill>
                  <a:srgbClr val="000099"/>
                </a:solidFill>
              </a:rPr>
              <a:t>Daily Facilitator Observation and</a:t>
            </a:r>
          </a:p>
          <a:p>
            <a:endParaRPr lang="en-US" sz="2400" dirty="0">
              <a:solidFill>
                <a:srgbClr val="000099"/>
              </a:solidFill>
            </a:endParaRPr>
          </a:p>
          <a:p>
            <a:pPr marL="342900" indent="-342900">
              <a:buFont typeface="Arial" panose="020B0604020202020204" pitchFamily="34" charset="0"/>
              <a:buChar char="•"/>
            </a:pPr>
            <a:r>
              <a:rPr lang="en-US" sz="2400" dirty="0">
                <a:solidFill>
                  <a:srgbClr val="000099"/>
                </a:solidFill>
              </a:rPr>
              <a:t>Collaborative and individual Reflection</a:t>
            </a:r>
          </a:p>
          <a:p>
            <a:endParaRPr lang="en-US" sz="2400" dirty="0">
              <a:solidFill>
                <a:srgbClr val="000099"/>
              </a:solidFill>
            </a:endParaRPr>
          </a:p>
          <a:p>
            <a:pPr marL="285750" indent="-285750">
              <a:buFont typeface="Arial" panose="020B0604020202020204" pitchFamily="34" charset="0"/>
              <a:buChar char="•"/>
            </a:pPr>
            <a:r>
              <a:rPr lang="en-US" sz="2400" dirty="0">
                <a:solidFill>
                  <a:srgbClr val="000099"/>
                </a:solidFill>
              </a:rPr>
              <a:t>End of Course Survey</a:t>
            </a:r>
          </a:p>
          <a:p>
            <a:pPr marL="285750" indent="-285750">
              <a:buFont typeface="Arial" panose="020B0604020202020204" pitchFamily="34" charset="0"/>
              <a:buChar char="•"/>
            </a:pPr>
            <a:endParaRPr lang="en-US" sz="2400" dirty="0">
              <a:solidFill>
                <a:srgbClr val="000099"/>
              </a:solidFill>
            </a:endParaRPr>
          </a:p>
          <a:p>
            <a:pPr marL="285750" indent="-285750">
              <a:buFont typeface="Arial" panose="020B0604020202020204" pitchFamily="34" charset="0"/>
              <a:buChar char="•"/>
            </a:pPr>
            <a:r>
              <a:rPr lang="en-US" sz="2400" dirty="0">
                <a:solidFill>
                  <a:srgbClr val="000099"/>
                </a:solidFill>
              </a:rPr>
              <a:t>End of course Focus Group</a:t>
            </a:r>
          </a:p>
          <a:p>
            <a:pPr marL="285750" indent="-285750">
              <a:buFont typeface="Arial" panose="020B0604020202020204" pitchFamily="34" charset="0"/>
              <a:buChar char="•"/>
            </a:pPr>
            <a:endParaRPr lang="en-US" sz="2400" dirty="0">
              <a:solidFill>
                <a:srgbClr val="000099"/>
              </a:solidFill>
            </a:endParaRPr>
          </a:p>
          <a:p>
            <a:pPr marL="285750" indent="-285750">
              <a:buFont typeface="Arial" panose="020B0604020202020204" pitchFamily="34" charset="0"/>
              <a:buChar char="•"/>
            </a:pPr>
            <a:r>
              <a:rPr lang="en-US" sz="2400" dirty="0">
                <a:solidFill>
                  <a:srgbClr val="000099"/>
                </a:solidFill>
              </a:rPr>
              <a:t>Informal interviews</a:t>
            </a:r>
          </a:p>
        </p:txBody>
      </p:sp>
      <p:sp>
        <p:nvSpPr>
          <p:cNvPr id="6" name="TextBox 5">
            <a:extLst>
              <a:ext uri="{FF2B5EF4-FFF2-40B4-BE49-F238E27FC236}">
                <a16:creationId xmlns:a16="http://schemas.microsoft.com/office/drawing/2014/main" id="{4BE59BA0-CC0B-4B85-A785-9BC9F6333F40}"/>
              </a:ext>
            </a:extLst>
          </p:cNvPr>
          <p:cNvSpPr txBox="1"/>
          <p:nvPr/>
        </p:nvSpPr>
        <p:spPr>
          <a:xfrm>
            <a:off x="354262" y="373908"/>
            <a:ext cx="6105153" cy="1077218"/>
          </a:xfrm>
          <a:prstGeom prst="rect">
            <a:avLst/>
          </a:prstGeom>
          <a:noFill/>
        </p:spPr>
        <p:txBody>
          <a:bodyPr wrap="square" rtlCol="0">
            <a:spAutoFit/>
          </a:bodyPr>
          <a:lstStyle/>
          <a:p>
            <a:pPr lvl="0"/>
            <a:r>
              <a:rPr lang="en-US" sz="3200" b="1" dirty="0">
                <a:solidFill>
                  <a:srgbClr val="000099"/>
                </a:solidFill>
              </a:rPr>
              <a:t>DEVELOP AND IMPLEMENT AN ACTION RESEARCH PLAN</a:t>
            </a:r>
          </a:p>
        </p:txBody>
      </p:sp>
      <p:sp>
        <p:nvSpPr>
          <p:cNvPr id="4" name="TextBox 3">
            <a:extLst>
              <a:ext uri="{FF2B5EF4-FFF2-40B4-BE49-F238E27FC236}">
                <a16:creationId xmlns:a16="http://schemas.microsoft.com/office/drawing/2014/main" id="{71495B00-6553-4E26-9254-F50322C0FECD}"/>
              </a:ext>
            </a:extLst>
          </p:cNvPr>
          <p:cNvSpPr txBox="1"/>
          <p:nvPr/>
        </p:nvSpPr>
        <p:spPr>
          <a:xfrm>
            <a:off x="358437" y="1615945"/>
            <a:ext cx="6342988" cy="415498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a:solidFill>
                  <a:srgbClr val="000099"/>
                </a:solidFill>
              </a:rPr>
              <a:t>Changes to original Syllabus/Course structure for second iteration:</a:t>
            </a:r>
          </a:p>
          <a:p>
            <a:pPr marL="285750" indent="-285750">
              <a:buFont typeface="Arial" panose="020B0604020202020204" pitchFamily="34" charset="0"/>
              <a:buChar char="•"/>
            </a:pPr>
            <a:r>
              <a:rPr lang="en-US" sz="2400" dirty="0">
                <a:solidFill>
                  <a:srgbClr val="000099"/>
                </a:solidFill>
              </a:rPr>
              <a:t>Increase Synchronous sessions from 1.5 hours to 2 hours</a:t>
            </a:r>
          </a:p>
          <a:p>
            <a:pPr marL="285750" indent="-285750">
              <a:buFont typeface="Arial" panose="020B0604020202020204" pitchFamily="34" charset="0"/>
              <a:buChar char="•"/>
            </a:pPr>
            <a:r>
              <a:rPr lang="en-US" sz="2400" dirty="0">
                <a:solidFill>
                  <a:srgbClr val="000099"/>
                </a:solidFill>
              </a:rPr>
              <a:t>Include ”Syndicate (Breakout room) objectives”</a:t>
            </a:r>
          </a:p>
          <a:p>
            <a:pPr marL="285750" indent="-285750">
              <a:buFont typeface="Arial" panose="020B0604020202020204" pitchFamily="34" charset="0"/>
              <a:buChar char="•"/>
            </a:pPr>
            <a:r>
              <a:rPr lang="en-US" sz="2400" dirty="0">
                <a:solidFill>
                  <a:srgbClr val="000099"/>
                </a:solidFill>
              </a:rPr>
              <a:t>Use Individual conferencing sessions as opportunity for creating Community of Inquiry</a:t>
            </a:r>
          </a:p>
          <a:p>
            <a:pPr marL="285750" indent="-285750">
              <a:buFont typeface="Arial" panose="020B0604020202020204" pitchFamily="34" charset="0"/>
              <a:buChar char="•"/>
            </a:pPr>
            <a:r>
              <a:rPr lang="en-US" sz="2400" dirty="0">
                <a:solidFill>
                  <a:srgbClr val="000099"/>
                </a:solidFill>
              </a:rPr>
              <a:t>Increase opportunities for interaction in Synchronous sessions-more polling, refined activities</a:t>
            </a:r>
          </a:p>
          <a:p>
            <a:pPr marL="285750" indent="-285750">
              <a:buFont typeface="Arial" panose="020B0604020202020204" pitchFamily="34" charset="0"/>
              <a:buChar char="•"/>
            </a:pPr>
            <a:r>
              <a:rPr lang="en-US" sz="2400" dirty="0">
                <a:solidFill>
                  <a:srgbClr val="000099"/>
                </a:solidFill>
              </a:rPr>
              <a:t>Triangulate data collection opportunities</a:t>
            </a:r>
          </a:p>
        </p:txBody>
      </p:sp>
      <p:sp>
        <p:nvSpPr>
          <p:cNvPr id="8" name="Rectangle 7">
            <a:extLst>
              <a:ext uri="{FF2B5EF4-FFF2-40B4-BE49-F238E27FC236}">
                <a16:creationId xmlns:a16="http://schemas.microsoft.com/office/drawing/2014/main" id="{DA4B0D86-0506-4468-B1A9-EF6313F0ACE1}"/>
              </a:ext>
            </a:extLst>
          </p:cNvPr>
          <p:cNvSpPr/>
          <p:nvPr/>
        </p:nvSpPr>
        <p:spPr>
          <a:xfrm>
            <a:off x="6701425" y="402873"/>
            <a:ext cx="5094215" cy="584775"/>
          </a:xfrm>
          <a:prstGeom prst="rect">
            <a:avLst/>
          </a:prstGeom>
        </p:spPr>
        <p:txBody>
          <a:bodyPr wrap="none">
            <a:spAutoFit/>
          </a:bodyPr>
          <a:lstStyle/>
          <a:p>
            <a:pPr lvl="0"/>
            <a:r>
              <a:rPr lang="en-US" sz="3200" b="1" dirty="0">
                <a:solidFill>
                  <a:srgbClr val="000099"/>
                </a:solidFill>
              </a:rPr>
              <a:t>COLLECT AND ANALYZE DATA</a:t>
            </a:r>
          </a:p>
        </p:txBody>
      </p:sp>
    </p:spTree>
    <p:extLst>
      <p:ext uri="{BB962C8B-B14F-4D97-AF65-F5344CB8AC3E}">
        <p14:creationId xmlns:p14="http://schemas.microsoft.com/office/powerpoint/2010/main" val="2687925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p:cTn id="7"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4">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 calcmode="lin" valueType="num">
                                      <p:cBhvr>
                                        <p:cTn id="14"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4">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 calcmode="lin" valueType="num">
                                      <p:cBhvr>
                                        <p:cTn id="21"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4">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 calcmode="lin" valueType="num">
                                      <p:cBhvr>
                                        <p:cTn id="28"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4">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 calcmode="lin" valueType="num">
                                      <p:cBhvr>
                                        <p:cTn id="35" dur="500" fill="hold"/>
                                        <p:tgtEl>
                                          <p:spTgt spid="4">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4">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6" name="TextBox 5">
            <a:extLst>
              <a:ext uri="{FF2B5EF4-FFF2-40B4-BE49-F238E27FC236}">
                <a16:creationId xmlns:a16="http://schemas.microsoft.com/office/drawing/2014/main" id="{4BE59BA0-CC0B-4B85-A785-9BC9F6333F40}"/>
              </a:ext>
            </a:extLst>
          </p:cNvPr>
          <p:cNvSpPr txBox="1"/>
          <p:nvPr/>
        </p:nvSpPr>
        <p:spPr>
          <a:xfrm>
            <a:off x="317019" y="119539"/>
            <a:ext cx="5550447" cy="584775"/>
          </a:xfrm>
          <a:prstGeom prst="rect">
            <a:avLst/>
          </a:prstGeom>
          <a:noFill/>
        </p:spPr>
        <p:txBody>
          <a:bodyPr wrap="square" rtlCol="0">
            <a:spAutoFit/>
          </a:bodyPr>
          <a:lstStyle/>
          <a:p>
            <a:r>
              <a:rPr lang="en-US" sz="3200" dirty="0">
                <a:solidFill>
                  <a:srgbClr val="000099"/>
                </a:solidFill>
              </a:rPr>
              <a:t> ANALYSIS-Survey</a:t>
            </a:r>
          </a:p>
        </p:txBody>
      </p:sp>
      <p:sp>
        <p:nvSpPr>
          <p:cNvPr id="4" name="Rectangle 3">
            <a:extLst>
              <a:ext uri="{FF2B5EF4-FFF2-40B4-BE49-F238E27FC236}">
                <a16:creationId xmlns:a16="http://schemas.microsoft.com/office/drawing/2014/main" id="{8D461696-4D1A-4C17-8F3D-C63F0CA15E4C}"/>
              </a:ext>
            </a:extLst>
          </p:cNvPr>
          <p:cNvSpPr/>
          <p:nvPr/>
        </p:nvSpPr>
        <p:spPr>
          <a:xfrm>
            <a:off x="317019" y="1863059"/>
            <a:ext cx="11606470" cy="37924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marL="342900" indent="-342900">
              <a:spcAft>
                <a:spcPts val="800"/>
              </a:spcAft>
              <a:buFont typeface="Arial" panose="020B0604020202020204" pitchFamily="34" charset="0"/>
              <a:buChar char="•"/>
            </a:pPr>
            <a:r>
              <a:rPr lang="en-US" sz="2000" b="1" spc="15" dirty="0">
                <a:solidFill>
                  <a:srgbClr val="000099"/>
                </a:solidFill>
                <a:ea typeface="Times New Roman" panose="02020603050405020304" pitchFamily="18" charset="0"/>
                <a:cs typeface="Times New Roman" panose="02020603050405020304" pitchFamily="18" charset="0"/>
              </a:rPr>
              <a:t>Meeting peers and facilitators of the course.</a:t>
            </a:r>
          </a:p>
          <a:p>
            <a:pPr marL="342900" indent="-342900">
              <a:lnSpc>
                <a:spcPts val="1500"/>
              </a:lnSpc>
              <a:buFont typeface="Arial" panose="020B0604020202020204" pitchFamily="34" charset="0"/>
              <a:buChar char="•"/>
            </a:pPr>
            <a:endParaRPr lang="en-US" sz="2000" b="1" dirty="0">
              <a:solidFill>
                <a:srgbClr val="000099"/>
              </a:solidFill>
              <a:ea typeface="Calibri" panose="020F0502020204030204" pitchFamily="34" charset="0"/>
              <a:cs typeface="Times New Roman" panose="02020603050405020304" pitchFamily="18" charset="0"/>
            </a:endParaRPr>
          </a:p>
          <a:p>
            <a:pPr marL="342900" indent="-342900">
              <a:lnSpc>
                <a:spcPts val="1500"/>
              </a:lnSpc>
              <a:buFont typeface="Arial" panose="020B0604020202020204" pitchFamily="34" charset="0"/>
              <a:buChar char="•"/>
            </a:pPr>
            <a:r>
              <a:rPr lang="en-US" sz="2000" b="1" spc="15" dirty="0">
                <a:solidFill>
                  <a:srgbClr val="000099"/>
                </a:solidFill>
                <a:ea typeface="Times New Roman" panose="02020603050405020304" pitchFamily="18" charset="0"/>
                <a:cs typeface="Times New Roman" panose="02020603050405020304" pitchFamily="18" charset="0"/>
              </a:rPr>
              <a:t>Speaking and listening native speakers</a:t>
            </a:r>
          </a:p>
          <a:p>
            <a:pPr marL="342900" indent="-342900">
              <a:lnSpc>
                <a:spcPts val="1500"/>
              </a:lnSpc>
              <a:buFont typeface="Arial" panose="020B0604020202020204" pitchFamily="34" charset="0"/>
              <a:buChar char="•"/>
            </a:pPr>
            <a:endParaRPr lang="en-US" sz="2000" b="1" spc="15" dirty="0">
              <a:solidFill>
                <a:srgbClr val="000099"/>
              </a:solidFill>
              <a:ea typeface="Times New Roman" panose="02020603050405020304" pitchFamily="18" charset="0"/>
              <a:cs typeface="Times New Roman" panose="02020603050405020304" pitchFamily="18" charset="0"/>
            </a:endParaRPr>
          </a:p>
          <a:p>
            <a:pPr marL="342900" indent="-342900">
              <a:lnSpc>
                <a:spcPts val="1500"/>
              </a:lnSpc>
              <a:buFont typeface="Arial" panose="020B0604020202020204" pitchFamily="34" charset="0"/>
              <a:buChar char="•"/>
            </a:pPr>
            <a:endParaRPr lang="en-US" sz="2000" b="1" dirty="0">
              <a:solidFill>
                <a:srgbClr val="000099"/>
              </a:solidFill>
              <a:ea typeface="Calibri" panose="020F0502020204030204" pitchFamily="34" charset="0"/>
              <a:cs typeface="Times New Roman" panose="02020603050405020304" pitchFamily="18" charset="0"/>
            </a:endParaRPr>
          </a:p>
          <a:p>
            <a:pPr marL="342900" indent="-342900">
              <a:lnSpc>
                <a:spcPts val="1500"/>
              </a:lnSpc>
              <a:buFont typeface="Arial" panose="020B0604020202020204" pitchFamily="34" charset="0"/>
              <a:buChar char="•"/>
            </a:pPr>
            <a:r>
              <a:rPr lang="en-US" sz="2000" b="1" spc="15" dirty="0">
                <a:solidFill>
                  <a:srgbClr val="000099"/>
                </a:solidFill>
                <a:ea typeface="Times New Roman" panose="02020603050405020304" pitchFamily="18" charset="0"/>
                <a:cs typeface="Times New Roman" panose="02020603050405020304" pitchFamily="18" charset="0"/>
              </a:rPr>
              <a:t>Details of BLUF and KISS principles</a:t>
            </a:r>
          </a:p>
          <a:p>
            <a:pPr marL="342900" indent="-342900">
              <a:lnSpc>
                <a:spcPts val="1500"/>
              </a:lnSpc>
              <a:buFont typeface="Arial" panose="020B0604020202020204" pitchFamily="34" charset="0"/>
              <a:buChar char="•"/>
            </a:pPr>
            <a:endParaRPr lang="en-US" sz="2000" b="1" spc="15" dirty="0">
              <a:solidFill>
                <a:srgbClr val="000099"/>
              </a:solidFill>
              <a:ea typeface="Times New Roman" panose="02020603050405020304" pitchFamily="18" charset="0"/>
              <a:cs typeface="Times New Roman" panose="02020603050405020304" pitchFamily="18" charset="0"/>
            </a:endParaRPr>
          </a:p>
          <a:p>
            <a:pPr marL="342900" indent="-342900">
              <a:lnSpc>
                <a:spcPts val="1500"/>
              </a:lnSpc>
              <a:buFont typeface="Arial" panose="020B0604020202020204" pitchFamily="34" charset="0"/>
              <a:buChar char="•"/>
            </a:pPr>
            <a:endParaRPr lang="en-US" sz="2000" b="1" dirty="0">
              <a:solidFill>
                <a:srgbClr val="000099"/>
              </a:solidFill>
              <a:ea typeface="Calibri" panose="020F0502020204030204" pitchFamily="34" charset="0"/>
              <a:cs typeface="Times New Roman" panose="02020603050405020304" pitchFamily="18" charset="0"/>
            </a:endParaRPr>
          </a:p>
          <a:p>
            <a:pPr marL="342900" indent="-342900">
              <a:lnSpc>
                <a:spcPts val="1500"/>
              </a:lnSpc>
              <a:buFont typeface="Arial" panose="020B0604020202020204" pitchFamily="34" charset="0"/>
              <a:buChar char="•"/>
            </a:pPr>
            <a:r>
              <a:rPr lang="en-US" sz="2000" b="1" spc="15" dirty="0">
                <a:solidFill>
                  <a:srgbClr val="000099"/>
                </a:solidFill>
                <a:ea typeface="Times New Roman" panose="02020603050405020304" pitchFamily="18" charset="0"/>
                <a:cs typeface="Times New Roman" panose="02020603050405020304" pitchFamily="18" charset="0"/>
              </a:rPr>
              <a:t>Discussion</a:t>
            </a:r>
          </a:p>
          <a:p>
            <a:pPr marL="342900" indent="-342900">
              <a:lnSpc>
                <a:spcPts val="1500"/>
              </a:lnSpc>
              <a:buFont typeface="Arial" panose="020B0604020202020204" pitchFamily="34" charset="0"/>
              <a:buChar char="•"/>
            </a:pPr>
            <a:endParaRPr lang="en-US" sz="2000" b="1" spc="15" dirty="0">
              <a:solidFill>
                <a:srgbClr val="000099"/>
              </a:solidFill>
              <a:ea typeface="Times New Roman" panose="02020603050405020304" pitchFamily="18" charset="0"/>
              <a:cs typeface="Times New Roman" panose="02020603050405020304" pitchFamily="18" charset="0"/>
            </a:endParaRPr>
          </a:p>
          <a:p>
            <a:pPr marL="342900" indent="-342900">
              <a:lnSpc>
                <a:spcPts val="1500"/>
              </a:lnSpc>
              <a:buFont typeface="Arial" panose="020B0604020202020204" pitchFamily="34" charset="0"/>
              <a:buChar char="•"/>
            </a:pPr>
            <a:endParaRPr lang="en-US" sz="2000" b="1" dirty="0">
              <a:solidFill>
                <a:srgbClr val="000099"/>
              </a:solidFill>
              <a:ea typeface="Calibri" panose="020F0502020204030204" pitchFamily="34" charset="0"/>
              <a:cs typeface="Times New Roman" panose="02020603050405020304" pitchFamily="18" charset="0"/>
            </a:endParaRPr>
          </a:p>
          <a:p>
            <a:pPr marL="342900" indent="-342900">
              <a:lnSpc>
                <a:spcPts val="1500"/>
              </a:lnSpc>
              <a:buFont typeface="Arial" panose="020B0604020202020204" pitchFamily="34" charset="0"/>
              <a:buChar char="•"/>
            </a:pPr>
            <a:r>
              <a:rPr lang="en-US" sz="2000" b="1" spc="15" dirty="0">
                <a:solidFill>
                  <a:srgbClr val="000099"/>
                </a:solidFill>
                <a:ea typeface="Times New Roman" panose="02020603050405020304" pitchFamily="18" charset="0"/>
                <a:cs typeface="Times New Roman" panose="02020603050405020304" pitchFamily="18" charset="0"/>
              </a:rPr>
              <a:t>The rerun of essential parts of the micro lectures</a:t>
            </a:r>
          </a:p>
          <a:p>
            <a:pPr marL="342900" indent="-342900">
              <a:lnSpc>
                <a:spcPts val="1500"/>
              </a:lnSpc>
              <a:buFont typeface="Arial" panose="020B0604020202020204" pitchFamily="34" charset="0"/>
              <a:buChar char="•"/>
            </a:pPr>
            <a:endParaRPr lang="en-US" sz="2000" b="1" spc="15" dirty="0">
              <a:solidFill>
                <a:srgbClr val="000099"/>
              </a:solidFill>
              <a:ea typeface="Times New Roman" panose="02020603050405020304" pitchFamily="18" charset="0"/>
              <a:cs typeface="Times New Roman" panose="02020603050405020304" pitchFamily="18" charset="0"/>
            </a:endParaRPr>
          </a:p>
          <a:p>
            <a:pPr marL="342900" indent="-342900">
              <a:lnSpc>
                <a:spcPts val="1500"/>
              </a:lnSpc>
              <a:buFont typeface="Arial" panose="020B0604020202020204" pitchFamily="34" charset="0"/>
              <a:buChar char="•"/>
            </a:pPr>
            <a:endParaRPr lang="en-US" sz="2000" b="1" dirty="0">
              <a:solidFill>
                <a:srgbClr val="000099"/>
              </a:solidFill>
              <a:ea typeface="Calibri" panose="020F0502020204030204" pitchFamily="34" charset="0"/>
              <a:cs typeface="Times New Roman" panose="02020603050405020304" pitchFamily="18" charset="0"/>
            </a:endParaRPr>
          </a:p>
          <a:p>
            <a:pPr marL="342900" indent="-342900">
              <a:lnSpc>
                <a:spcPts val="1500"/>
              </a:lnSpc>
              <a:buFont typeface="Arial" panose="020B0604020202020204" pitchFamily="34" charset="0"/>
              <a:buChar char="•"/>
            </a:pPr>
            <a:r>
              <a:rPr lang="en-US" sz="2000" b="1" spc="15" dirty="0">
                <a:solidFill>
                  <a:srgbClr val="000099"/>
                </a:solidFill>
                <a:ea typeface="Times New Roman" panose="02020603050405020304" pitchFamily="18" charset="0"/>
                <a:cs typeface="Times New Roman" panose="02020603050405020304" pitchFamily="18" charset="0"/>
              </a:rPr>
              <a:t>Getting the technical aspects straight away</a:t>
            </a:r>
          </a:p>
          <a:p>
            <a:pPr marL="342900" indent="-342900">
              <a:lnSpc>
                <a:spcPts val="1500"/>
              </a:lnSpc>
              <a:buFont typeface="Arial" panose="020B0604020202020204" pitchFamily="34" charset="0"/>
              <a:buChar char="•"/>
            </a:pPr>
            <a:endParaRPr lang="en-US" sz="2000" b="1" spc="15" dirty="0">
              <a:solidFill>
                <a:srgbClr val="000099"/>
              </a:solidFill>
              <a:ea typeface="Times New Roman" panose="02020603050405020304" pitchFamily="18" charset="0"/>
              <a:cs typeface="Times New Roman" panose="02020603050405020304" pitchFamily="18" charset="0"/>
            </a:endParaRPr>
          </a:p>
          <a:p>
            <a:pPr marL="342900" indent="-342900">
              <a:lnSpc>
                <a:spcPts val="1500"/>
              </a:lnSpc>
              <a:buFont typeface="Arial" panose="020B0604020202020204" pitchFamily="34" charset="0"/>
              <a:buChar char="•"/>
            </a:pPr>
            <a:endParaRPr lang="en-US" sz="2000" b="1" dirty="0">
              <a:solidFill>
                <a:srgbClr val="000099"/>
              </a:solidFill>
              <a:ea typeface="Calibri" panose="020F0502020204030204" pitchFamily="34" charset="0"/>
              <a:cs typeface="Times New Roman" panose="02020603050405020304" pitchFamily="18" charset="0"/>
            </a:endParaRPr>
          </a:p>
          <a:p>
            <a:pPr marL="342900" indent="-342900">
              <a:lnSpc>
                <a:spcPts val="1500"/>
              </a:lnSpc>
              <a:buFont typeface="Arial" panose="020B0604020202020204" pitchFamily="34" charset="0"/>
              <a:buChar char="•"/>
            </a:pPr>
            <a:r>
              <a:rPr lang="en-US" sz="2000" b="1" spc="15" dirty="0">
                <a:solidFill>
                  <a:srgbClr val="000099"/>
                </a:solidFill>
                <a:ea typeface="Times New Roman" panose="02020603050405020304" pitchFamily="18" charset="0"/>
                <a:cs typeface="Times New Roman" panose="02020603050405020304" pitchFamily="18" charset="0"/>
              </a:rPr>
              <a:t>The explanations provided by the instructors</a:t>
            </a:r>
            <a:endParaRPr lang="en-US" sz="2000" b="1" dirty="0">
              <a:solidFill>
                <a:srgbClr val="000099"/>
              </a:solidFill>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D19DEA26-40A8-48C4-85D6-27885CD9E63B}"/>
              </a:ext>
            </a:extLst>
          </p:cNvPr>
          <p:cNvSpPr txBox="1"/>
          <p:nvPr/>
        </p:nvSpPr>
        <p:spPr>
          <a:xfrm>
            <a:off x="253015" y="875489"/>
            <a:ext cx="10437683" cy="369332"/>
          </a:xfrm>
          <a:prstGeom prst="rect">
            <a:avLst/>
          </a:prstGeom>
          <a:noFill/>
        </p:spPr>
        <p:txBody>
          <a:bodyPr wrap="square" rtlCol="0">
            <a:spAutoFit/>
          </a:bodyPr>
          <a:lstStyle/>
          <a:p>
            <a:pPr>
              <a:spcAft>
                <a:spcPts val="800"/>
              </a:spcAft>
            </a:pPr>
            <a:r>
              <a:rPr lang="en-US" b="1" dirty="0">
                <a:solidFill>
                  <a:srgbClr val="000099"/>
                </a:solidFill>
                <a:ea typeface="Calibri" panose="020F0502020204030204" pitchFamily="34" charset="0"/>
                <a:cs typeface="Times New Roman" panose="02020603050405020304" pitchFamily="18" charset="0"/>
              </a:rPr>
              <a:t>The </a:t>
            </a:r>
            <a:r>
              <a:rPr lang="en-US" b="1" i="1" dirty="0">
                <a:solidFill>
                  <a:srgbClr val="000099"/>
                </a:solidFill>
                <a:ea typeface="Calibri" panose="020F0502020204030204" pitchFamily="34" charset="0"/>
                <a:cs typeface="Times New Roman" panose="02020603050405020304" pitchFamily="18" charset="0"/>
              </a:rPr>
              <a:t>Week One Survey</a:t>
            </a:r>
            <a:r>
              <a:rPr lang="en-US" b="1" dirty="0">
                <a:solidFill>
                  <a:srgbClr val="000099"/>
                </a:solidFill>
                <a:ea typeface="Calibri" panose="020F0502020204030204" pitchFamily="34" charset="0"/>
                <a:cs typeface="Times New Roman" panose="02020603050405020304" pitchFamily="18" charset="0"/>
              </a:rPr>
              <a:t> asked two open-ended questions about the Synchronous Sessions </a:t>
            </a:r>
            <a:endParaRPr lang="en-US" dirty="0">
              <a:solidFill>
                <a:srgbClr val="000099"/>
              </a:solidFill>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1A94B201-C35E-4351-8954-AF2EF90C81FF}"/>
              </a:ext>
            </a:extLst>
          </p:cNvPr>
          <p:cNvSpPr txBox="1"/>
          <p:nvPr/>
        </p:nvSpPr>
        <p:spPr>
          <a:xfrm>
            <a:off x="398834" y="1342417"/>
            <a:ext cx="8307421" cy="369332"/>
          </a:xfrm>
          <a:prstGeom prst="rect">
            <a:avLst/>
          </a:prstGeom>
          <a:noFill/>
        </p:spPr>
        <p:txBody>
          <a:bodyPr wrap="square" rtlCol="0">
            <a:spAutoFit/>
          </a:bodyPr>
          <a:lstStyle/>
          <a:p>
            <a:r>
              <a:rPr lang="en-US" b="1" spc="10" dirty="0">
                <a:solidFill>
                  <a:srgbClr val="000099"/>
                </a:solidFill>
                <a:ea typeface="Times New Roman" panose="02020603050405020304" pitchFamily="18" charset="0"/>
                <a:cs typeface="Times New Roman" panose="02020603050405020304" pitchFamily="18" charset="0"/>
              </a:rPr>
              <a:t>What was the most beneficial part of Synchronous Session #1</a:t>
            </a:r>
            <a:endParaRPr lang="en-US" dirty="0"/>
          </a:p>
        </p:txBody>
      </p:sp>
      <p:pic>
        <p:nvPicPr>
          <p:cNvPr id="4100" name="Picture 4" descr="MILITARY POLICE SUBCOMMITTEE 2020-01 (VTC), 09 June 2020 - News - NATO MP  COE">
            <a:extLst>
              <a:ext uri="{FF2B5EF4-FFF2-40B4-BE49-F238E27FC236}">
                <a16:creationId xmlns:a16="http://schemas.microsoft.com/office/drawing/2014/main" id="{72CACA23-CDB2-4BA0-820C-4957D28FAA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9823" y="2557505"/>
            <a:ext cx="3611900" cy="2403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5220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6" name="TextBox 5">
            <a:extLst>
              <a:ext uri="{FF2B5EF4-FFF2-40B4-BE49-F238E27FC236}">
                <a16:creationId xmlns:a16="http://schemas.microsoft.com/office/drawing/2014/main" id="{4BE59BA0-CC0B-4B85-A785-9BC9F6333F40}"/>
              </a:ext>
            </a:extLst>
          </p:cNvPr>
          <p:cNvSpPr txBox="1"/>
          <p:nvPr/>
        </p:nvSpPr>
        <p:spPr>
          <a:xfrm>
            <a:off x="317019" y="119539"/>
            <a:ext cx="5550447" cy="584775"/>
          </a:xfrm>
          <a:prstGeom prst="rect">
            <a:avLst/>
          </a:prstGeom>
          <a:noFill/>
        </p:spPr>
        <p:txBody>
          <a:bodyPr wrap="square" rtlCol="0">
            <a:spAutoFit/>
          </a:bodyPr>
          <a:lstStyle/>
          <a:p>
            <a:r>
              <a:rPr lang="en-US" sz="3200" dirty="0">
                <a:solidFill>
                  <a:srgbClr val="000099"/>
                </a:solidFill>
              </a:rPr>
              <a:t> ANALYSIS-Survey</a:t>
            </a:r>
          </a:p>
        </p:txBody>
      </p:sp>
      <p:sp>
        <p:nvSpPr>
          <p:cNvPr id="4" name="Rectangle 3">
            <a:extLst>
              <a:ext uri="{FF2B5EF4-FFF2-40B4-BE49-F238E27FC236}">
                <a16:creationId xmlns:a16="http://schemas.microsoft.com/office/drawing/2014/main" id="{8D461696-4D1A-4C17-8F3D-C63F0CA15E4C}"/>
              </a:ext>
            </a:extLst>
          </p:cNvPr>
          <p:cNvSpPr/>
          <p:nvPr/>
        </p:nvSpPr>
        <p:spPr>
          <a:xfrm>
            <a:off x="317019" y="637374"/>
            <a:ext cx="11542466"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indent="457200">
              <a:spcAft>
                <a:spcPts val="800"/>
              </a:spcAft>
            </a:pPr>
            <a:r>
              <a:rPr lang="en-US" sz="2000" b="1" spc="10" dirty="0">
                <a:solidFill>
                  <a:srgbClr val="000099"/>
                </a:solidFill>
                <a:ea typeface="Times New Roman" panose="02020603050405020304" pitchFamily="18" charset="0"/>
                <a:cs typeface="Times New Roman" panose="02020603050405020304" pitchFamily="18" charset="0"/>
              </a:rPr>
              <a:t>What was the most beneficial part of Synchronous Session #2 (Thursday</a:t>
            </a:r>
            <a:r>
              <a:rPr lang="en-US" sz="2000" b="1" spc="15" dirty="0">
                <a:solidFill>
                  <a:srgbClr val="000099"/>
                </a:solidFill>
                <a:ea typeface="Times New Roman" panose="02020603050405020304" pitchFamily="18" charset="0"/>
                <a:cs typeface="Times New Roman" panose="02020603050405020304" pitchFamily="18" charset="0"/>
              </a:rPr>
              <a:t>.</a:t>
            </a:r>
            <a:endParaRPr lang="en-US" sz="2000" b="1" dirty="0">
              <a:solidFill>
                <a:srgbClr val="000099"/>
              </a:solidFill>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E3E993E5-CEC3-448F-8D41-AC659FD7531D}"/>
              </a:ext>
            </a:extLst>
          </p:cNvPr>
          <p:cNvSpPr txBox="1"/>
          <p:nvPr/>
        </p:nvSpPr>
        <p:spPr>
          <a:xfrm>
            <a:off x="1100071" y="1037484"/>
            <a:ext cx="7878559" cy="5883662"/>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b="1" spc="15" dirty="0">
                <a:solidFill>
                  <a:srgbClr val="000099"/>
                </a:solidFill>
                <a:ea typeface="Times New Roman" panose="02020603050405020304" pitchFamily="18" charset="0"/>
                <a:cs typeface="Times New Roman" panose="02020603050405020304" pitchFamily="18" charset="0"/>
              </a:rPr>
              <a:t>Talking about writing strategies and exchanging of experience on this topic</a:t>
            </a:r>
          </a:p>
          <a:p>
            <a:pPr marL="342900" indent="-342900">
              <a:lnSpc>
                <a:spcPct val="150000"/>
              </a:lnSpc>
              <a:buFont typeface="Arial" panose="020B0604020202020204" pitchFamily="34" charset="0"/>
              <a:buChar char="•"/>
            </a:pPr>
            <a:r>
              <a:rPr lang="en-US" sz="2400" b="1" spc="15" dirty="0">
                <a:solidFill>
                  <a:srgbClr val="000099"/>
                </a:solidFill>
                <a:ea typeface="Times New Roman" panose="02020603050405020304" pitchFamily="18" charset="0"/>
                <a:cs typeface="Times New Roman" panose="02020603050405020304" pitchFamily="18" charset="0"/>
              </a:rPr>
              <a:t>The issue (Analysis) was in detail debated</a:t>
            </a:r>
          </a:p>
          <a:p>
            <a:pPr marL="342900" indent="-342900">
              <a:lnSpc>
                <a:spcPct val="150000"/>
              </a:lnSpc>
              <a:buFont typeface="Arial" panose="020B0604020202020204" pitchFamily="34" charset="0"/>
              <a:buChar char="•"/>
            </a:pPr>
            <a:r>
              <a:rPr lang="en-US" sz="2400" b="1" spc="15" dirty="0">
                <a:solidFill>
                  <a:srgbClr val="000099"/>
                </a:solidFill>
                <a:ea typeface="Times New Roman" panose="02020603050405020304" pitchFamily="18" charset="0"/>
                <a:cs typeface="Times New Roman" panose="02020603050405020304" pitchFamily="18" charset="0"/>
              </a:rPr>
              <a:t>The description of writing process</a:t>
            </a:r>
          </a:p>
          <a:p>
            <a:pPr marL="342900" indent="-342900">
              <a:lnSpc>
                <a:spcPct val="150000"/>
              </a:lnSpc>
              <a:buFont typeface="Arial" panose="020B0604020202020204" pitchFamily="34" charset="0"/>
              <a:buChar char="•"/>
            </a:pPr>
            <a:r>
              <a:rPr lang="en-US" sz="2400" b="1" spc="15" dirty="0">
                <a:solidFill>
                  <a:srgbClr val="000099"/>
                </a:solidFill>
                <a:ea typeface="Times New Roman" panose="02020603050405020304" pitchFamily="18" charset="0"/>
                <a:cs typeface="Times New Roman" panose="02020603050405020304" pitchFamily="18" charset="0"/>
              </a:rPr>
              <a:t>Discussion</a:t>
            </a:r>
          </a:p>
          <a:p>
            <a:pPr marL="342900" indent="-342900">
              <a:lnSpc>
                <a:spcPct val="150000"/>
              </a:lnSpc>
              <a:buFont typeface="Arial" panose="020B0604020202020204" pitchFamily="34" charset="0"/>
              <a:buChar char="•"/>
            </a:pPr>
            <a:r>
              <a:rPr lang="en-US" sz="2400" b="1" spc="15" dirty="0">
                <a:solidFill>
                  <a:srgbClr val="000099"/>
                </a:solidFill>
                <a:ea typeface="Times New Roman" panose="02020603050405020304" pitchFamily="18" charset="0"/>
                <a:cs typeface="Times New Roman" panose="02020603050405020304" pitchFamily="18" charset="0"/>
              </a:rPr>
              <a:t>Working in smaller groups</a:t>
            </a:r>
          </a:p>
          <a:p>
            <a:pPr marL="342900" indent="-342900">
              <a:lnSpc>
                <a:spcPct val="150000"/>
              </a:lnSpc>
              <a:buFont typeface="Arial" panose="020B0604020202020204" pitchFamily="34" charset="0"/>
              <a:buChar char="•"/>
            </a:pPr>
            <a:r>
              <a:rPr lang="en-US" sz="2400" b="1" spc="15" dirty="0">
                <a:solidFill>
                  <a:srgbClr val="000099"/>
                </a:solidFill>
                <a:ea typeface="Times New Roman" panose="02020603050405020304" pitchFamily="18" charset="0"/>
                <a:cs typeface="Times New Roman" panose="02020603050405020304" pitchFamily="18" charset="0"/>
              </a:rPr>
              <a:t>Getting to know each other and the instructors.</a:t>
            </a:r>
          </a:p>
          <a:p>
            <a:pPr marL="342900" indent="-342900">
              <a:lnSpc>
                <a:spcPct val="150000"/>
              </a:lnSpc>
              <a:buFont typeface="Arial" panose="020B0604020202020204" pitchFamily="34" charset="0"/>
              <a:buChar char="•"/>
            </a:pPr>
            <a:r>
              <a:rPr lang="en-US" sz="2400" b="1" spc="15" dirty="0">
                <a:solidFill>
                  <a:srgbClr val="000099"/>
                </a:solidFill>
                <a:ea typeface="Times New Roman" panose="02020603050405020304" pitchFamily="18" charset="0"/>
                <a:cs typeface="Times New Roman" panose="02020603050405020304" pitchFamily="18" charset="0"/>
              </a:rPr>
              <a:t>The instructors' explanations and the shared thoughts</a:t>
            </a:r>
            <a:endParaRPr lang="en-US" sz="2400" b="1" dirty="0">
              <a:solidFill>
                <a:srgbClr val="000099"/>
              </a:solidFill>
              <a:ea typeface="Calibri" panose="020F0502020204030204" pitchFamily="34" charset="0"/>
              <a:cs typeface="Times New Roman" panose="02020603050405020304" pitchFamily="18" charset="0"/>
            </a:endParaRPr>
          </a:p>
          <a:p>
            <a:pPr>
              <a:lnSpc>
                <a:spcPts val="1500"/>
              </a:lnSpc>
            </a:pPr>
            <a:endParaRPr lang="en-US" b="1" dirty="0">
              <a:solidFill>
                <a:srgbClr val="000099"/>
              </a:solidFill>
              <a:ea typeface="Calibri" panose="020F0502020204030204" pitchFamily="34" charset="0"/>
              <a:cs typeface="Times New Roman" panose="02020603050405020304" pitchFamily="18" charset="0"/>
            </a:endParaRPr>
          </a:p>
          <a:p>
            <a:pPr>
              <a:lnSpc>
                <a:spcPts val="1500"/>
              </a:lnSpc>
            </a:pPr>
            <a:endParaRPr lang="en-US" b="1" dirty="0">
              <a:solidFill>
                <a:srgbClr val="000099"/>
              </a:solidFill>
              <a:ea typeface="Calibri" panose="020F0502020204030204" pitchFamily="34" charset="0"/>
              <a:cs typeface="Times New Roman" panose="02020603050405020304" pitchFamily="18" charset="0"/>
            </a:endParaRPr>
          </a:p>
          <a:p>
            <a:pPr>
              <a:lnSpc>
                <a:spcPts val="1500"/>
              </a:lnSpc>
            </a:pPr>
            <a:endParaRPr lang="en-US" b="1" dirty="0">
              <a:solidFill>
                <a:srgbClr val="000099"/>
              </a:solidFill>
              <a:ea typeface="Calibri" panose="020F0502020204030204" pitchFamily="34" charset="0"/>
              <a:cs typeface="Times New Roman" panose="02020603050405020304" pitchFamily="18" charset="0"/>
            </a:endParaRPr>
          </a:p>
          <a:p>
            <a:pPr>
              <a:lnSpc>
                <a:spcPts val="1500"/>
              </a:lnSpc>
            </a:pPr>
            <a:endParaRPr lang="en-US" b="1" dirty="0">
              <a:solidFill>
                <a:srgbClr val="000099"/>
              </a:solidFill>
              <a:ea typeface="Calibri" panose="020F0502020204030204" pitchFamily="34" charset="0"/>
              <a:cs typeface="Times New Roman" panose="02020603050405020304" pitchFamily="18" charset="0"/>
            </a:endParaRPr>
          </a:p>
          <a:p>
            <a:pPr>
              <a:lnSpc>
                <a:spcPts val="1500"/>
              </a:lnSpc>
            </a:pPr>
            <a:endParaRPr lang="en-US" b="1" spc="15" dirty="0">
              <a:solidFill>
                <a:srgbClr val="000099"/>
              </a:solidFill>
              <a:ea typeface="Times New Roman" panose="02020603050405020304" pitchFamily="18" charset="0"/>
              <a:cs typeface="Times New Roman" panose="02020603050405020304" pitchFamily="18" charset="0"/>
            </a:endParaRPr>
          </a:p>
          <a:p>
            <a:pPr>
              <a:lnSpc>
                <a:spcPts val="1500"/>
              </a:lnSpc>
            </a:pPr>
            <a:endParaRPr lang="en-US" b="1" dirty="0">
              <a:solidFill>
                <a:srgbClr val="000099"/>
              </a:solidFill>
              <a:ea typeface="Calibri" panose="020F0502020204030204" pitchFamily="34" charset="0"/>
              <a:cs typeface="Times New Roman" panose="02020603050405020304" pitchFamily="18" charset="0"/>
            </a:endParaRPr>
          </a:p>
          <a:p>
            <a:pPr>
              <a:lnSpc>
                <a:spcPts val="1500"/>
              </a:lnSpc>
            </a:pPr>
            <a:endParaRPr lang="en-US" dirty="0">
              <a:solidFill>
                <a:srgbClr val="000099"/>
              </a:solidFill>
            </a:endParaRPr>
          </a:p>
        </p:txBody>
      </p:sp>
      <p:pic>
        <p:nvPicPr>
          <p:cNvPr id="3074" name="Picture 2" descr="Evidence That Live, Online Instruction Works - Voxy">
            <a:extLst>
              <a:ext uri="{FF2B5EF4-FFF2-40B4-BE49-F238E27FC236}">
                <a16:creationId xmlns:a16="http://schemas.microsoft.com/office/drawing/2014/main" id="{005BD29F-5C66-4A53-9C57-5FF5B19AF4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7052553" y="1822581"/>
            <a:ext cx="4224950" cy="2388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01056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6" name="TextBox 5">
            <a:extLst>
              <a:ext uri="{FF2B5EF4-FFF2-40B4-BE49-F238E27FC236}">
                <a16:creationId xmlns:a16="http://schemas.microsoft.com/office/drawing/2014/main" id="{4BE59BA0-CC0B-4B85-A785-9BC9F6333F40}"/>
              </a:ext>
            </a:extLst>
          </p:cNvPr>
          <p:cNvSpPr txBox="1"/>
          <p:nvPr/>
        </p:nvSpPr>
        <p:spPr>
          <a:xfrm>
            <a:off x="253015" y="352769"/>
            <a:ext cx="5736301" cy="584775"/>
          </a:xfrm>
          <a:prstGeom prst="rect">
            <a:avLst/>
          </a:prstGeom>
          <a:noFill/>
        </p:spPr>
        <p:txBody>
          <a:bodyPr wrap="square" rtlCol="0">
            <a:spAutoFit/>
          </a:bodyPr>
          <a:lstStyle/>
          <a:p>
            <a:r>
              <a:rPr lang="en-US" sz="3200" dirty="0">
                <a:solidFill>
                  <a:srgbClr val="002060"/>
                </a:solidFill>
              </a:rPr>
              <a:t>SURVEY: </a:t>
            </a:r>
          </a:p>
        </p:txBody>
      </p:sp>
      <p:sp>
        <p:nvSpPr>
          <p:cNvPr id="7" name="TextBox 6">
            <a:extLst>
              <a:ext uri="{FF2B5EF4-FFF2-40B4-BE49-F238E27FC236}">
                <a16:creationId xmlns:a16="http://schemas.microsoft.com/office/drawing/2014/main" id="{63F73391-F09B-45E3-992D-DC919BEE3EB7}"/>
              </a:ext>
            </a:extLst>
          </p:cNvPr>
          <p:cNvSpPr txBox="1"/>
          <p:nvPr/>
        </p:nvSpPr>
        <p:spPr>
          <a:xfrm>
            <a:off x="342379" y="951216"/>
            <a:ext cx="5185775" cy="2677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2400" dirty="0"/>
              <a:t>Synchronous sessions effective:</a:t>
            </a:r>
          </a:p>
          <a:p>
            <a:pPr marL="342900" indent="-342900">
              <a:buFont typeface="Arial" panose="020B0604020202020204" pitchFamily="34" charset="0"/>
              <a:buChar char="•"/>
            </a:pPr>
            <a:r>
              <a:rPr lang="en-US" sz="2400" dirty="0"/>
              <a:t>in reviewing reinforcing or practicing the concepts presented asynchronously </a:t>
            </a:r>
          </a:p>
          <a:p>
            <a:pPr marL="342900" indent="-342900">
              <a:buFont typeface="Arial" panose="020B0604020202020204" pitchFamily="34" charset="0"/>
              <a:buChar char="•"/>
            </a:pPr>
            <a:r>
              <a:rPr lang="en-US" sz="2400" dirty="0"/>
              <a:t>In developing a social presence and in fostering NATO interoperability on a limited scale</a:t>
            </a:r>
          </a:p>
        </p:txBody>
      </p:sp>
      <p:sp>
        <p:nvSpPr>
          <p:cNvPr id="9" name="Text Box 12">
            <a:extLst>
              <a:ext uri="{FF2B5EF4-FFF2-40B4-BE49-F238E27FC236}">
                <a16:creationId xmlns:a16="http://schemas.microsoft.com/office/drawing/2014/main" id="{0FEC677E-5387-498B-A4C8-EFAD24FF8462}"/>
              </a:ext>
            </a:extLst>
          </p:cNvPr>
          <p:cNvSpPr txBox="1"/>
          <p:nvPr/>
        </p:nvSpPr>
        <p:spPr>
          <a:xfrm>
            <a:off x="146050" y="3936533"/>
            <a:ext cx="5949950" cy="1745810"/>
          </a:xfrm>
          <a:prstGeom prst="rect">
            <a:avLst/>
          </a:prstGeo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457200" marR="457200" algn="just">
              <a:lnSpc>
                <a:spcPct val="150000"/>
              </a:lnSpc>
              <a:spcBef>
                <a:spcPts val="0"/>
              </a:spcBef>
              <a:spcAft>
                <a:spcPts val="800"/>
              </a:spcAft>
            </a:pPr>
            <a:r>
              <a:rPr lang="en-US" i="1" dirty="0">
                <a:effectLst/>
                <a:latin typeface="Times New Roman" panose="02020603050405020304" pitchFamily="18" charset="0"/>
                <a:ea typeface="Calibri" panose="020F0502020204030204" pitchFamily="34" charset="0"/>
                <a:cs typeface="Times New Roman" panose="02020603050405020304" pitchFamily="18" charset="0"/>
              </a:rPr>
              <a:t>The synchronous work was pretty much like a classroom lesson. It gives one the sense, the social sense of being in a group with someone, and that you are trying to learn something.</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646797B7-D14A-4053-98AC-AA0102460B30}"/>
              </a:ext>
            </a:extLst>
          </p:cNvPr>
          <p:cNvSpPr txBox="1"/>
          <p:nvPr/>
        </p:nvSpPr>
        <p:spPr>
          <a:xfrm>
            <a:off x="6388274" y="645156"/>
            <a:ext cx="5461347" cy="21268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nSpc>
                <a:spcPct val="150000"/>
              </a:lnSpc>
              <a:spcAft>
                <a:spcPts val="800"/>
              </a:spcAft>
            </a:pPr>
            <a:r>
              <a:rPr lang="en-US" i="1" dirty="0">
                <a:ea typeface="Calibri" panose="020F0502020204030204" pitchFamily="34" charset="0"/>
                <a:cs typeface="Times New Roman" panose="02020603050405020304" pitchFamily="18" charset="0"/>
              </a:rPr>
              <a:t>The synchronous sessions were helpful because there are different points of view on different topics.  To hear the opinions of others from different countries is beneficial and fruitful. This usually gives me a different perspective on some things.  </a:t>
            </a:r>
            <a:endParaRPr lang="en-US" dirty="0">
              <a:ea typeface="Calibri" panose="020F0502020204030204" pitchFamily="34" charset="0"/>
              <a:cs typeface="Times New Roman" panose="02020603050405020304" pitchFamily="18" charset="0"/>
            </a:endParaRPr>
          </a:p>
        </p:txBody>
      </p:sp>
      <p:pic>
        <p:nvPicPr>
          <p:cNvPr id="13" name="Picture 12">
            <a:extLst>
              <a:ext uri="{FF2B5EF4-FFF2-40B4-BE49-F238E27FC236}">
                <a16:creationId xmlns:a16="http://schemas.microsoft.com/office/drawing/2014/main" id="{5D8A13FA-0D7B-488E-9961-FE150DBC8D47}"/>
              </a:ext>
            </a:extLst>
          </p:cNvPr>
          <p:cNvPicPr>
            <a:picLocks noChangeAspect="1"/>
          </p:cNvPicPr>
          <p:nvPr/>
        </p:nvPicPr>
        <p:blipFill>
          <a:blip r:embed="rId4"/>
          <a:stretch>
            <a:fillRect/>
          </a:stretch>
        </p:blipFill>
        <p:spPr>
          <a:xfrm>
            <a:off x="7206640" y="3038324"/>
            <a:ext cx="3824613" cy="2868460"/>
          </a:xfrm>
          <a:prstGeom prst="rect">
            <a:avLst/>
          </a:prstGeom>
        </p:spPr>
      </p:pic>
    </p:spTree>
    <p:extLst>
      <p:ext uri="{BB962C8B-B14F-4D97-AF65-F5344CB8AC3E}">
        <p14:creationId xmlns:p14="http://schemas.microsoft.com/office/powerpoint/2010/main" val="13631737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6" name="TextBox 5">
            <a:extLst>
              <a:ext uri="{FF2B5EF4-FFF2-40B4-BE49-F238E27FC236}">
                <a16:creationId xmlns:a16="http://schemas.microsoft.com/office/drawing/2014/main" id="{4BE59BA0-CC0B-4B85-A785-9BC9F6333F40}"/>
              </a:ext>
            </a:extLst>
          </p:cNvPr>
          <p:cNvSpPr txBox="1"/>
          <p:nvPr/>
        </p:nvSpPr>
        <p:spPr>
          <a:xfrm>
            <a:off x="359699" y="119539"/>
            <a:ext cx="10876148" cy="1692771"/>
          </a:xfrm>
          <a:prstGeom prst="rect">
            <a:avLst/>
          </a:prstGeom>
          <a:noFill/>
        </p:spPr>
        <p:txBody>
          <a:bodyPr wrap="square" rtlCol="0">
            <a:spAutoFit/>
          </a:bodyPr>
          <a:lstStyle/>
          <a:p>
            <a:r>
              <a:rPr lang="en-US" sz="3200" dirty="0">
                <a:solidFill>
                  <a:srgbClr val="000099"/>
                </a:solidFill>
              </a:rPr>
              <a:t>DATA ANALYSIS - </a:t>
            </a:r>
            <a:r>
              <a:rPr lang="en-US" sz="2000" b="1" dirty="0">
                <a:solidFill>
                  <a:srgbClr val="000099"/>
                </a:solidFill>
                <a:ea typeface="Times New Roman" panose="02020603050405020304" pitchFamily="18" charset="0"/>
              </a:rPr>
              <a:t>The team modified the surveys for weeks 2, 3, and the final week to capture additional quantifiable data. The participants responded to statements on a 5-point Likert scale from “Strongly Disagree” to “Strongly Agree”. </a:t>
            </a:r>
            <a:endParaRPr lang="en-US" sz="2000" b="1" dirty="0">
              <a:solidFill>
                <a:srgbClr val="000099"/>
              </a:solidFill>
            </a:endParaRPr>
          </a:p>
          <a:p>
            <a:endParaRPr lang="en-US" sz="3200" dirty="0">
              <a:solidFill>
                <a:srgbClr val="000099"/>
              </a:solidFill>
            </a:endParaRPr>
          </a:p>
        </p:txBody>
      </p:sp>
      <p:pic>
        <p:nvPicPr>
          <p:cNvPr id="2050" name="Picture 5" descr="69D0343A">
            <a:extLst>
              <a:ext uri="{FF2B5EF4-FFF2-40B4-BE49-F238E27FC236}">
                <a16:creationId xmlns:a16="http://schemas.microsoft.com/office/drawing/2014/main" id="{637D6DCA-2E57-4A2D-9EFA-2BAEB15097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071" y="1266548"/>
            <a:ext cx="5067670" cy="2694978"/>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6" descr="5000B858">
            <a:extLst>
              <a:ext uri="{FF2B5EF4-FFF2-40B4-BE49-F238E27FC236}">
                <a16:creationId xmlns:a16="http://schemas.microsoft.com/office/drawing/2014/main" id="{67857A67-B707-4E41-88D6-285D387CB1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8251" y="3687535"/>
            <a:ext cx="5067670" cy="235538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488683E-EDB7-43EF-A9A7-4B25064C7F93}"/>
              </a:ext>
            </a:extLst>
          </p:cNvPr>
          <p:cNvSpPr>
            <a:spLocks noChangeArrowheads="1"/>
          </p:cNvSpPr>
          <p:nvPr/>
        </p:nvSpPr>
        <p:spPr bwMode="auto">
          <a:xfrm>
            <a:off x="568569" y="1290181"/>
            <a:ext cx="17489444" cy="698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4">
            <a:extLst>
              <a:ext uri="{FF2B5EF4-FFF2-40B4-BE49-F238E27FC236}">
                <a16:creationId xmlns:a16="http://schemas.microsoft.com/office/drawing/2014/main" id="{C700B5FD-4D1D-4656-9905-29AC0B52A8A2}"/>
              </a:ext>
            </a:extLst>
          </p:cNvPr>
          <p:cNvSpPr>
            <a:spLocks noChangeArrowheads="1"/>
          </p:cNvSpPr>
          <p:nvPr/>
        </p:nvSpPr>
        <p:spPr bwMode="auto">
          <a:xfrm>
            <a:off x="568569" y="4865230"/>
            <a:ext cx="1748944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8" name="Picture 7">
            <a:extLst>
              <a:ext uri="{FF2B5EF4-FFF2-40B4-BE49-F238E27FC236}">
                <a16:creationId xmlns:a16="http://schemas.microsoft.com/office/drawing/2014/main" id="{ABE5A0FD-5CCA-4F05-8C40-ABA4949F9D24}"/>
              </a:ext>
            </a:extLst>
          </p:cNvPr>
          <p:cNvPicPr>
            <a:picLocks noChangeAspect="1"/>
          </p:cNvPicPr>
          <p:nvPr/>
        </p:nvPicPr>
        <p:blipFill>
          <a:blip r:embed="rId6"/>
          <a:stretch>
            <a:fillRect/>
          </a:stretch>
        </p:blipFill>
        <p:spPr>
          <a:xfrm>
            <a:off x="6447788" y="1290181"/>
            <a:ext cx="4788059" cy="2500770"/>
          </a:xfrm>
          <a:prstGeom prst="rect">
            <a:avLst/>
          </a:prstGeom>
        </p:spPr>
      </p:pic>
      <p:pic>
        <p:nvPicPr>
          <p:cNvPr id="9" name="Picture 8">
            <a:extLst>
              <a:ext uri="{FF2B5EF4-FFF2-40B4-BE49-F238E27FC236}">
                <a16:creationId xmlns:a16="http://schemas.microsoft.com/office/drawing/2014/main" id="{A08A6CFA-220D-41AA-8B57-F540ACB32AAF}"/>
              </a:ext>
            </a:extLst>
          </p:cNvPr>
          <p:cNvPicPr>
            <a:picLocks noChangeAspect="1"/>
          </p:cNvPicPr>
          <p:nvPr/>
        </p:nvPicPr>
        <p:blipFill>
          <a:blip r:embed="rId7"/>
          <a:stretch>
            <a:fillRect/>
          </a:stretch>
        </p:blipFill>
        <p:spPr>
          <a:xfrm>
            <a:off x="6447788" y="3554334"/>
            <a:ext cx="4788059" cy="2355388"/>
          </a:xfrm>
          <a:prstGeom prst="rect">
            <a:avLst/>
          </a:prstGeom>
        </p:spPr>
      </p:pic>
    </p:spTree>
    <p:extLst>
      <p:ext uri="{BB962C8B-B14F-4D97-AF65-F5344CB8AC3E}">
        <p14:creationId xmlns:p14="http://schemas.microsoft.com/office/powerpoint/2010/main" val="11093567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6" name="TextBox 5">
            <a:extLst>
              <a:ext uri="{FF2B5EF4-FFF2-40B4-BE49-F238E27FC236}">
                <a16:creationId xmlns:a16="http://schemas.microsoft.com/office/drawing/2014/main" id="{4BE59BA0-CC0B-4B85-A785-9BC9F6333F40}"/>
              </a:ext>
            </a:extLst>
          </p:cNvPr>
          <p:cNvSpPr txBox="1"/>
          <p:nvPr/>
        </p:nvSpPr>
        <p:spPr>
          <a:xfrm>
            <a:off x="359699" y="402874"/>
            <a:ext cx="5550447" cy="584775"/>
          </a:xfrm>
          <a:prstGeom prst="rect">
            <a:avLst/>
          </a:prstGeom>
          <a:noFill/>
        </p:spPr>
        <p:txBody>
          <a:bodyPr wrap="square" rtlCol="0">
            <a:spAutoFit/>
          </a:bodyPr>
          <a:lstStyle/>
          <a:p>
            <a:r>
              <a:rPr lang="en-US" sz="3200" dirty="0">
                <a:solidFill>
                  <a:srgbClr val="000099"/>
                </a:solidFill>
              </a:rPr>
              <a:t>DATA ANALYSIS-Week 4</a:t>
            </a:r>
          </a:p>
        </p:txBody>
      </p:sp>
      <p:pic>
        <p:nvPicPr>
          <p:cNvPr id="4" name="Picture 3">
            <a:extLst>
              <a:ext uri="{FF2B5EF4-FFF2-40B4-BE49-F238E27FC236}">
                <a16:creationId xmlns:a16="http://schemas.microsoft.com/office/drawing/2014/main" id="{F94543CD-84DD-4E24-A035-1E7A735C120C}"/>
              </a:ext>
            </a:extLst>
          </p:cNvPr>
          <p:cNvPicPr>
            <a:picLocks noChangeAspect="1"/>
          </p:cNvPicPr>
          <p:nvPr/>
        </p:nvPicPr>
        <p:blipFill>
          <a:blip r:embed="rId4"/>
          <a:stretch>
            <a:fillRect/>
          </a:stretch>
        </p:blipFill>
        <p:spPr>
          <a:xfrm>
            <a:off x="164351" y="1249879"/>
            <a:ext cx="4318278" cy="1894154"/>
          </a:xfrm>
          <a:prstGeom prst="rect">
            <a:avLst/>
          </a:prstGeom>
        </p:spPr>
      </p:pic>
      <p:pic>
        <p:nvPicPr>
          <p:cNvPr id="7" name="Picture 6">
            <a:extLst>
              <a:ext uri="{FF2B5EF4-FFF2-40B4-BE49-F238E27FC236}">
                <a16:creationId xmlns:a16="http://schemas.microsoft.com/office/drawing/2014/main" id="{DEE9A5D0-8A63-41CF-AE72-7D880C703269}"/>
              </a:ext>
            </a:extLst>
          </p:cNvPr>
          <p:cNvPicPr>
            <a:picLocks noChangeAspect="1"/>
          </p:cNvPicPr>
          <p:nvPr/>
        </p:nvPicPr>
        <p:blipFill>
          <a:blip r:embed="rId5"/>
          <a:stretch>
            <a:fillRect/>
          </a:stretch>
        </p:blipFill>
        <p:spPr>
          <a:xfrm>
            <a:off x="196560" y="3281819"/>
            <a:ext cx="4318278" cy="2053447"/>
          </a:xfrm>
          <a:prstGeom prst="rect">
            <a:avLst/>
          </a:prstGeom>
        </p:spPr>
      </p:pic>
      <p:pic>
        <p:nvPicPr>
          <p:cNvPr id="8" name="Picture 7">
            <a:extLst>
              <a:ext uri="{FF2B5EF4-FFF2-40B4-BE49-F238E27FC236}">
                <a16:creationId xmlns:a16="http://schemas.microsoft.com/office/drawing/2014/main" id="{DFF48BB9-F0DA-41DD-94E5-CE1B8CC41546}"/>
              </a:ext>
            </a:extLst>
          </p:cNvPr>
          <p:cNvPicPr>
            <a:picLocks noChangeAspect="1"/>
          </p:cNvPicPr>
          <p:nvPr/>
        </p:nvPicPr>
        <p:blipFill>
          <a:blip r:embed="rId6"/>
          <a:stretch>
            <a:fillRect/>
          </a:stretch>
        </p:blipFill>
        <p:spPr>
          <a:xfrm>
            <a:off x="4482629" y="1249879"/>
            <a:ext cx="3732596" cy="1894154"/>
          </a:xfrm>
          <a:prstGeom prst="rect">
            <a:avLst/>
          </a:prstGeom>
        </p:spPr>
      </p:pic>
      <p:pic>
        <p:nvPicPr>
          <p:cNvPr id="9" name="Picture 8">
            <a:extLst>
              <a:ext uri="{FF2B5EF4-FFF2-40B4-BE49-F238E27FC236}">
                <a16:creationId xmlns:a16="http://schemas.microsoft.com/office/drawing/2014/main" id="{AFF3D8BF-597C-4862-B439-959731FA3DEB}"/>
              </a:ext>
            </a:extLst>
          </p:cNvPr>
          <p:cNvPicPr>
            <a:picLocks noChangeAspect="1"/>
          </p:cNvPicPr>
          <p:nvPr/>
        </p:nvPicPr>
        <p:blipFill>
          <a:blip r:embed="rId7"/>
          <a:stretch>
            <a:fillRect/>
          </a:stretch>
        </p:blipFill>
        <p:spPr>
          <a:xfrm>
            <a:off x="4482630" y="3281818"/>
            <a:ext cx="3732596" cy="2053447"/>
          </a:xfrm>
          <a:prstGeom prst="rect">
            <a:avLst/>
          </a:prstGeom>
        </p:spPr>
      </p:pic>
      <p:pic>
        <p:nvPicPr>
          <p:cNvPr id="10" name="Picture 9">
            <a:extLst>
              <a:ext uri="{FF2B5EF4-FFF2-40B4-BE49-F238E27FC236}">
                <a16:creationId xmlns:a16="http://schemas.microsoft.com/office/drawing/2014/main" id="{7DB15C2C-C07E-4E68-8D94-66A2723BCAE4}"/>
              </a:ext>
            </a:extLst>
          </p:cNvPr>
          <p:cNvPicPr>
            <a:picLocks noChangeAspect="1"/>
          </p:cNvPicPr>
          <p:nvPr/>
        </p:nvPicPr>
        <p:blipFill>
          <a:blip r:embed="rId8"/>
          <a:stretch>
            <a:fillRect/>
          </a:stretch>
        </p:blipFill>
        <p:spPr>
          <a:xfrm>
            <a:off x="8215225" y="1253882"/>
            <a:ext cx="3723759" cy="1890151"/>
          </a:xfrm>
          <a:prstGeom prst="rect">
            <a:avLst/>
          </a:prstGeom>
        </p:spPr>
      </p:pic>
      <p:pic>
        <p:nvPicPr>
          <p:cNvPr id="11" name="Picture 10">
            <a:extLst>
              <a:ext uri="{FF2B5EF4-FFF2-40B4-BE49-F238E27FC236}">
                <a16:creationId xmlns:a16="http://schemas.microsoft.com/office/drawing/2014/main" id="{767C1156-E7EB-42A9-86D9-5352E2635A73}"/>
              </a:ext>
            </a:extLst>
          </p:cNvPr>
          <p:cNvPicPr>
            <a:picLocks noChangeAspect="1"/>
          </p:cNvPicPr>
          <p:nvPr/>
        </p:nvPicPr>
        <p:blipFill>
          <a:blip r:embed="rId9"/>
          <a:stretch>
            <a:fillRect/>
          </a:stretch>
        </p:blipFill>
        <p:spPr>
          <a:xfrm>
            <a:off x="8215225" y="3281816"/>
            <a:ext cx="3723759" cy="2053447"/>
          </a:xfrm>
          <a:prstGeom prst="rect">
            <a:avLst/>
          </a:prstGeom>
        </p:spPr>
      </p:pic>
    </p:spTree>
    <p:extLst>
      <p:ext uri="{BB962C8B-B14F-4D97-AF65-F5344CB8AC3E}">
        <p14:creationId xmlns:p14="http://schemas.microsoft.com/office/powerpoint/2010/main" val="19546857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6" name="TextBox 5">
            <a:extLst>
              <a:ext uri="{FF2B5EF4-FFF2-40B4-BE49-F238E27FC236}">
                <a16:creationId xmlns:a16="http://schemas.microsoft.com/office/drawing/2014/main" id="{4BE59BA0-CC0B-4B85-A785-9BC9F6333F40}"/>
              </a:ext>
            </a:extLst>
          </p:cNvPr>
          <p:cNvSpPr txBox="1"/>
          <p:nvPr/>
        </p:nvSpPr>
        <p:spPr>
          <a:xfrm>
            <a:off x="359699" y="402874"/>
            <a:ext cx="5736301" cy="584775"/>
          </a:xfrm>
          <a:prstGeom prst="rect">
            <a:avLst/>
          </a:prstGeom>
          <a:noFill/>
        </p:spPr>
        <p:txBody>
          <a:bodyPr wrap="square" rtlCol="0">
            <a:spAutoFit/>
          </a:bodyPr>
          <a:lstStyle/>
          <a:p>
            <a:r>
              <a:rPr lang="en-US" sz="3200" dirty="0">
                <a:solidFill>
                  <a:srgbClr val="000099"/>
                </a:solidFill>
              </a:rPr>
              <a:t>ANALYSIS-FOCUS GROUP Week 4</a:t>
            </a:r>
          </a:p>
        </p:txBody>
      </p:sp>
      <p:sp>
        <p:nvSpPr>
          <p:cNvPr id="10" name="Rectangle 9">
            <a:extLst>
              <a:ext uri="{FF2B5EF4-FFF2-40B4-BE49-F238E27FC236}">
                <a16:creationId xmlns:a16="http://schemas.microsoft.com/office/drawing/2014/main" id="{1456EF0C-D23E-47C1-9D78-DAE1CE1D1966}"/>
              </a:ext>
            </a:extLst>
          </p:cNvPr>
          <p:cNvSpPr/>
          <p:nvPr/>
        </p:nvSpPr>
        <p:spPr>
          <a:xfrm>
            <a:off x="538619" y="987649"/>
            <a:ext cx="11160691" cy="4834272"/>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nSpc>
                <a:spcPct val="150000"/>
              </a:lnSpc>
              <a:spcAft>
                <a:spcPts val="800"/>
              </a:spcAft>
            </a:pPr>
            <a:r>
              <a:rPr lang="en-US" sz="1200" b="1" dirty="0">
                <a:ea typeface="Calibri" panose="020F0502020204030204" pitchFamily="34" charset="0"/>
                <a:cs typeface="Times New Roman" panose="02020603050405020304" pitchFamily="18" charset="0"/>
              </a:rPr>
              <a:t>General Questions</a:t>
            </a:r>
          </a:p>
          <a:p>
            <a:pPr marL="342900" marR="0" lvl="0" indent="-342900">
              <a:lnSpc>
                <a:spcPct val="150000"/>
              </a:lnSpc>
              <a:spcBef>
                <a:spcPts val="0"/>
              </a:spcBef>
              <a:spcAft>
                <a:spcPts val="0"/>
              </a:spcAft>
              <a:buFont typeface="+mj-lt"/>
              <a:buAutoNum type="arabicPeriod"/>
            </a:pPr>
            <a:r>
              <a:rPr lang="en-US" sz="1200" b="1" dirty="0">
                <a:ea typeface="Calibri" panose="020F0502020204030204" pitchFamily="34" charset="0"/>
                <a:cs typeface="Times New Roman" panose="02020603050405020304" pitchFamily="18" charset="0"/>
              </a:rPr>
              <a:t>What did you like best about the course?</a:t>
            </a:r>
          </a:p>
          <a:p>
            <a:pPr marL="342900" marR="0" lvl="0" indent="-342900">
              <a:lnSpc>
                <a:spcPct val="150000"/>
              </a:lnSpc>
              <a:spcBef>
                <a:spcPts val="0"/>
              </a:spcBef>
              <a:spcAft>
                <a:spcPts val="0"/>
              </a:spcAft>
              <a:buFont typeface="+mj-lt"/>
              <a:buAutoNum type="arabicPeriod"/>
            </a:pPr>
            <a:r>
              <a:rPr lang="en-US" sz="1200" b="1" dirty="0">
                <a:ea typeface="Calibri" panose="020F0502020204030204" pitchFamily="34" charset="0"/>
                <a:cs typeface="Times New Roman" panose="02020603050405020304" pitchFamily="18" charset="0"/>
              </a:rPr>
              <a:t>What was the most challenging part of the course?</a:t>
            </a:r>
          </a:p>
          <a:p>
            <a:pPr marL="342900" marR="0" lvl="0" indent="-342900">
              <a:lnSpc>
                <a:spcPct val="150000"/>
              </a:lnSpc>
              <a:spcBef>
                <a:spcPts val="0"/>
              </a:spcBef>
              <a:spcAft>
                <a:spcPts val="800"/>
              </a:spcAft>
              <a:buFont typeface="+mj-lt"/>
              <a:buAutoNum type="arabicPeriod"/>
            </a:pPr>
            <a:r>
              <a:rPr lang="en-US" sz="1200" b="1" dirty="0">
                <a:ea typeface="Calibri" panose="020F0502020204030204" pitchFamily="34" charset="0"/>
                <a:cs typeface="Times New Roman" panose="02020603050405020304" pitchFamily="18" charset="0"/>
              </a:rPr>
              <a:t>Do you think that the material you worked with was authentic and relevant to the NATO context and a staff officer’s writing tasks?</a:t>
            </a:r>
          </a:p>
          <a:p>
            <a:pPr>
              <a:lnSpc>
                <a:spcPct val="150000"/>
              </a:lnSpc>
              <a:spcAft>
                <a:spcPts val="800"/>
              </a:spcAft>
            </a:pPr>
            <a:r>
              <a:rPr lang="en-US" sz="1200" b="1" dirty="0">
                <a:ea typeface="Calibri" panose="020F0502020204030204" pitchFamily="34" charset="0"/>
                <a:cs typeface="Times New Roman" panose="02020603050405020304" pitchFamily="18" charset="0"/>
              </a:rPr>
              <a:t>Synchronous-Specific Questions</a:t>
            </a:r>
          </a:p>
          <a:p>
            <a:pPr marL="342900" marR="0" lvl="0" indent="-342900">
              <a:lnSpc>
                <a:spcPct val="150000"/>
              </a:lnSpc>
              <a:spcBef>
                <a:spcPts val="0"/>
              </a:spcBef>
              <a:spcAft>
                <a:spcPts val="0"/>
              </a:spcAft>
              <a:buFont typeface="+mj-lt"/>
              <a:buAutoNum type="arabicPeriod"/>
            </a:pPr>
            <a:r>
              <a:rPr lang="en-US" sz="1200" b="1" dirty="0">
                <a:ea typeface="Calibri" panose="020F0502020204030204" pitchFamily="34" charset="0"/>
                <a:cs typeface="Times New Roman" panose="02020603050405020304" pitchFamily="18" charset="0"/>
              </a:rPr>
              <a:t>What are your learning preferences: learning collaboratively with others in your class or learning independently with asynchronous work only? </a:t>
            </a:r>
          </a:p>
          <a:p>
            <a:pPr marL="342900" marR="0" lvl="0" indent="-342900">
              <a:lnSpc>
                <a:spcPct val="150000"/>
              </a:lnSpc>
              <a:spcBef>
                <a:spcPts val="0"/>
              </a:spcBef>
              <a:spcAft>
                <a:spcPts val="0"/>
              </a:spcAft>
              <a:buFont typeface="+mj-lt"/>
              <a:buAutoNum type="arabicPeriod"/>
            </a:pPr>
            <a:r>
              <a:rPr lang="en-US" sz="1200" b="1" dirty="0">
                <a:ea typeface="Calibri" panose="020F0502020204030204" pitchFamily="34" charset="0"/>
                <a:cs typeface="Times New Roman" panose="02020603050405020304" pitchFamily="18" charset="0"/>
              </a:rPr>
              <a:t>Did the synchronous sessions help you feel like part of a learning community?</a:t>
            </a:r>
          </a:p>
          <a:p>
            <a:pPr marL="342900" marR="0" lvl="0" indent="-342900">
              <a:lnSpc>
                <a:spcPct val="150000"/>
              </a:lnSpc>
              <a:spcBef>
                <a:spcPts val="0"/>
              </a:spcBef>
              <a:spcAft>
                <a:spcPts val="0"/>
              </a:spcAft>
              <a:buFont typeface="+mj-lt"/>
              <a:buAutoNum type="arabicPeriod"/>
            </a:pPr>
            <a:r>
              <a:rPr lang="en-US" sz="1200" b="1" dirty="0">
                <a:ea typeface="Calibri" panose="020F0502020204030204" pitchFamily="34" charset="0"/>
                <a:cs typeface="Times New Roman" panose="02020603050405020304" pitchFamily="18" charset="0"/>
              </a:rPr>
              <a:t>Were the synchronous sessions helpful as a review of the asynchronous material or way to practice what you learned in your asynchronous assignments? </a:t>
            </a:r>
          </a:p>
          <a:p>
            <a:pPr marL="342900" marR="0" lvl="0" indent="-342900">
              <a:lnSpc>
                <a:spcPct val="150000"/>
              </a:lnSpc>
              <a:spcBef>
                <a:spcPts val="0"/>
              </a:spcBef>
              <a:spcAft>
                <a:spcPts val="800"/>
              </a:spcAft>
              <a:buFont typeface="+mj-lt"/>
              <a:buAutoNum type="arabicPeriod"/>
            </a:pPr>
            <a:r>
              <a:rPr lang="en-US" sz="1200" b="1" dirty="0">
                <a:ea typeface="Calibri" panose="020F0502020204030204" pitchFamily="34" charset="0"/>
                <a:cs typeface="Times New Roman" panose="02020603050405020304" pitchFamily="18" charset="0"/>
              </a:rPr>
              <a:t>In your opinion, did the synchronous sessions foster NATO interoperability?  If so, how?  </a:t>
            </a:r>
          </a:p>
          <a:p>
            <a:pPr>
              <a:lnSpc>
                <a:spcPct val="150000"/>
              </a:lnSpc>
              <a:spcAft>
                <a:spcPts val="800"/>
              </a:spcAft>
            </a:pPr>
            <a:r>
              <a:rPr lang="en-US" sz="1200" b="1" dirty="0">
                <a:ea typeface="Calibri" panose="020F0502020204030204" pitchFamily="34" charset="0"/>
                <a:cs typeface="Times New Roman" panose="02020603050405020304" pitchFamily="18" charset="0"/>
              </a:rPr>
              <a:t>Questions on the Course Structure</a:t>
            </a:r>
          </a:p>
          <a:p>
            <a:pPr>
              <a:lnSpc>
                <a:spcPct val="150000"/>
              </a:lnSpc>
              <a:spcAft>
                <a:spcPts val="800"/>
              </a:spcAft>
            </a:pPr>
            <a:r>
              <a:rPr lang="en-US" sz="1200" b="1" dirty="0">
                <a:ea typeface="Calibri" panose="020F0502020204030204" pitchFamily="34" charset="0"/>
                <a:cs typeface="Times New Roman" panose="02020603050405020304" pitchFamily="18" charset="0"/>
              </a:rPr>
              <a:t> Assume a total of 40 hours and individual conferencing...</a:t>
            </a:r>
          </a:p>
          <a:p>
            <a:pPr marL="342900" marR="0" lvl="0" indent="-342900">
              <a:lnSpc>
                <a:spcPct val="150000"/>
              </a:lnSpc>
              <a:spcBef>
                <a:spcPts val="0"/>
              </a:spcBef>
              <a:spcAft>
                <a:spcPts val="0"/>
              </a:spcAft>
              <a:buFont typeface="+mj-lt"/>
              <a:buAutoNum type="alphaLcPeriod"/>
            </a:pPr>
            <a:r>
              <a:rPr lang="en-US" sz="1200" b="1" dirty="0">
                <a:ea typeface="Calibri" panose="020F0502020204030204" pitchFamily="34" charset="0"/>
                <a:cs typeface="Times New Roman" panose="02020603050405020304" pitchFamily="18" charset="0"/>
              </a:rPr>
              <a:t>Keep as is </a:t>
            </a:r>
          </a:p>
          <a:p>
            <a:pPr marL="342900" marR="0" lvl="0" indent="-342900">
              <a:lnSpc>
                <a:spcPct val="150000"/>
              </a:lnSpc>
              <a:spcBef>
                <a:spcPts val="0"/>
              </a:spcBef>
              <a:spcAft>
                <a:spcPts val="0"/>
              </a:spcAft>
              <a:buFont typeface="+mj-lt"/>
              <a:buAutoNum type="alphaLcPeriod"/>
            </a:pPr>
            <a:r>
              <a:rPr lang="en-US" sz="1200" b="1" dirty="0">
                <a:ea typeface="Calibri" panose="020F0502020204030204" pitchFamily="34" charset="0"/>
                <a:cs typeface="Times New Roman" panose="02020603050405020304" pitchFamily="18" charset="0"/>
              </a:rPr>
              <a:t>Make the synchronous sessions optional </a:t>
            </a:r>
          </a:p>
          <a:p>
            <a:pPr marL="342900" marR="0" lvl="0" indent="-342900">
              <a:lnSpc>
                <a:spcPct val="150000"/>
              </a:lnSpc>
              <a:spcBef>
                <a:spcPts val="0"/>
              </a:spcBef>
              <a:spcAft>
                <a:spcPts val="0"/>
              </a:spcAft>
              <a:buFont typeface="+mj-lt"/>
              <a:buAutoNum type="alphaLcPeriod"/>
            </a:pPr>
            <a:r>
              <a:rPr lang="en-US" sz="1200" b="1" dirty="0">
                <a:ea typeface="Calibri" panose="020F0502020204030204" pitchFamily="34" charset="0"/>
                <a:cs typeface="Times New Roman" panose="02020603050405020304" pitchFamily="18" charset="0"/>
              </a:rPr>
              <a:t>Fully online over two weeks, not four </a:t>
            </a:r>
          </a:p>
          <a:p>
            <a:pPr marL="342900" marR="0" lvl="0" indent="-342900">
              <a:lnSpc>
                <a:spcPct val="150000"/>
              </a:lnSpc>
              <a:spcBef>
                <a:spcPts val="0"/>
              </a:spcBef>
              <a:spcAft>
                <a:spcPts val="800"/>
              </a:spcAft>
              <a:buFont typeface="+mj-lt"/>
              <a:buAutoNum type="alphaLcPeriod"/>
            </a:pPr>
            <a:r>
              <a:rPr lang="en-US" sz="1200" b="1" dirty="0">
                <a:ea typeface="Calibri" panose="020F0502020204030204" pitchFamily="34" charset="0"/>
                <a:cs typeface="Times New Roman" panose="02020603050405020304" pitchFamily="18" charset="0"/>
              </a:rPr>
              <a:t>Include a one week in-person component at PLTCE</a:t>
            </a:r>
          </a:p>
        </p:txBody>
      </p:sp>
    </p:spTree>
    <p:extLst>
      <p:ext uri="{BB962C8B-B14F-4D97-AF65-F5344CB8AC3E}">
        <p14:creationId xmlns:p14="http://schemas.microsoft.com/office/powerpoint/2010/main" val="737184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6" name="TextBox 5">
            <a:extLst>
              <a:ext uri="{FF2B5EF4-FFF2-40B4-BE49-F238E27FC236}">
                <a16:creationId xmlns:a16="http://schemas.microsoft.com/office/drawing/2014/main" id="{4BE59BA0-CC0B-4B85-A785-9BC9F6333F40}"/>
              </a:ext>
            </a:extLst>
          </p:cNvPr>
          <p:cNvSpPr txBox="1"/>
          <p:nvPr/>
        </p:nvSpPr>
        <p:spPr>
          <a:xfrm>
            <a:off x="359700" y="128837"/>
            <a:ext cx="5594340" cy="584775"/>
          </a:xfrm>
          <a:prstGeom prst="rect">
            <a:avLst/>
          </a:prstGeom>
          <a:noFill/>
        </p:spPr>
        <p:txBody>
          <a:bodyPr wrap="square" rtlCol="0">
            <a:spAutoFit/>
          </a:bodyPr>
          <a:lstStyle/>
          <a:p>
            <a:r>
              <a:rPr lang="en-US" sz="3200" dirty="0">
                <a:solidFill>
                  <a:srgbClr val="000099"/>
                </a:solidFill>
              </a:rPr>
              <a:t>ANALYSIS-FOCUS GROUP</a:t>
            </a:r>
          </a:p>
        </p:txBody>
      </p:sp>
      <p:sp>
        <p:nvSpPr>
          <p:cNvPr id="4" name="Rectangle 3">
            <a:extLst>
              <a:ext uri="{FF2B5EF4-FFF2-40B4-BE49-F238E27FC236}">
                <a16:creationId xmlns:a16="http://schemas.microsoft.com/office/drawing/2014/main" id="{79C926C5-5367-4DE8-A6B6-7282FFCA5E1A}"/>
              </a:ext>
            </a:extLst>
          </p:cNvPr>
          <p:cNvSpPr/>
          <p:nvPr/>
        </p:nvSpPr>
        <p:spPr>
          <a:xfrm>
            <a:off x="359700" y="809336"/>
            <a:ext cx="5928367" cy="278198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spcAft>
                <a:spcPts val="800"/>
              </a:spcAft>
            </a:pPr>
            <a:r>
              <a:rPr lang="en-US" b="1" dirty="0">
                <a:latin typeface="Times New Roman" panose="02020603050405020304" pitchFamily="18" charset="0"/>
                <a:ea typeface="Calibri" panose="020F0502020204030204" pitchFamily="34" charset="0"/>
                <a:cs typeface="Times New Roman" panose="02020603050405020304" pitchFamily="18" charset="0"/>
              </a:rPr>
              <a:t>In response to General Question 1, Participant H mentioned the structure:</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457200" marR="457200" algn="just">
              <a:lnSpc>
                <a:spcPct val="150000"/>
              </a:lnSpc>
              <a:spcBef>
                <a:spcPts val="0"/>
              </a:spcBef>
              <a:spcAft>
                <a:spcPts val="800"/>
              </a:spcAft>
            </a:pPr>
            <a:r>
              <a:rPr lang="en-US" b="1" i="1" dirty="0">
                <a:solidFill>
                  <a:srgbClr val="000099"/>
                </a:solidFill>
                <a:latin typeface="Times New Roman" panose="02020603050405020304" pitchFamily="18" charset="0"/>
                <a:ea typeface="Calibri" panose="020F0502020204030204" pitchFamily="34" charset="0"/>
                <a:cs typeface="Times New Roman" panose="02020603050405020304" pitchFamily="18" charset="0"/>
              </a:rPr>
              <a:t>I really liked the structure of the course…that there was synchronous work, asynchronous work. The flexibility, well, even though I had to skip a couple of synchronous, I still felt that I was doing the course…</a:t>
            </a:r>
            <a:endParaRPr lang="en-US" sz="2400" b="1" dirty="0">
              <a:solidFill>
                <a:srgbClr val="000099"/>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2F85EA36-B85F-4480-AC78-829E4C8450F9}"/>
              </a:ext>
            </a:extLst>
          </p:cNvPr>
          <p:cNvSpPr/>
          <p:nvPr/>
        </p:nvSpPr>
        <p:spPr>
          <a:xfrm>
            <a:off x="6455698" y="201045"/>
            <a:ext cx="5594341" cy="388997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spcAft>
                <a:spcPts val="800"/>
              </a:spcAft>
            </a:pPr>
            <a:r>
              <a:rPr lang="en-US" b="1" dirty="0">
                <a:latin typeface="Times New Roman" panose="02020603050405020304" pitchFamily="18" charset="0"/>
                <a:ea typeface="Calibri" panose="020F0502020204030204" pitchFamily="34" charset="0"/>
                <a:cs typeface="Times New Roman" panose="02020603050405020304" pitchFamily="18" charset="0"/>
              </a:rPr>
              <a:t>Participant C, responding to what he liked best, touched on the core of interoperability and authenticity:</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457200" marR="457200" algn="just">
              <a:lnSpc>
                <a:spcPct val="150000"/>
              </a:lnSpc>
              <a:spcBef>
                <a:spcPts val="0"/>
              </a:spcBef>
              <a:spcAft>
                <a:spcPts val="800"/>
              </a:spcAft>
            </a:pPr>
            <a:r>
              <a:rPr lang="en-US" b="1" i="1" dirty="0">
                <a:solidFill>
                  <a:srgbClr val="000099"/>
                </a:solidFill>
                <a:latin typeface="Times New Roman" panose="02020603050405020304" pitchFamily="18" charset="0"/>
                <a:ea typeface="Calibri" panose="020F0502020204030204" pitchFamily="34" charset="0"/>
                <a:cs typeface="Times New Roman" panose="02020603050405020304" pitchFamily="18" charset="0"/>
              </a:rPr>
              <a:t>It provided needed standardization…as to what are the documents that need specific NATO writing and how to properly prepare them. I have encountered these types of documents but I have never had them…in a form of training. It provided the needed standardization and formatting for what NATO writing is.</a:t>
            </a:r>
            <a:endParaRPr lang="en-US" sz="2400" b="1" dirty="0">
              <a:solidFill>
                <a:srgbClr val="000099"/>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FB769E10-40FA-459D-BF61-38172A4C2246}"/>
              </a:ext>
            </a:extLst>
          </p:cNvPr>
          <p:cNvSpPr/>
          <p:nvPr/>
        </p:nvSpPr>
        <p:spPr>
          <a:xfrm>
            <a:off x="526093" y="4269437"/>
            <a:ext cx="11412891" cy="12584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spcAft>
                <a:spcPts val="800"/>
              </a:spcAft>
            </a:pPr>
            <a:r>
              <a:rPr lang="en-US" b="1" dirty="0">
                <a:latin typeface="Times New Roman" panose="02020603050405020304" pitchFamily="18" charset="0"/>
                <a:ea typeface="Calibri" panose="020F0502020204030204" pitchFamily="34" charset="0"/>
                <a:cs typeface="Times New Roman" panose="02020603050405020304" pitchFamily="18" charset="0"/>
              </a:rPr>
              <a:t>Likewise, Participant N nicely touched on the relevancy of the Community of Inquiry framework:</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457200" marR="457200" algn="just">
              <a:lnSpc>
                <a:spcPct val="150000"/>
              </a:lnSpc>
              <a:spcBef>
                <a:spcPts val="0"/>
              </a:spcBef>
              <a:spcAft>
                <a:spcPts val="800"/>
              </a:spcAft>
            </a:pPr>
            <a:r>
              <a:rPr lang="en-US" b="1" i="1" dirty="0">
                <a:solidFill>
                  <a:srgbClr val="000099"/>
                </a:solidFill>
                <a:latin typeface="Times New Roman" panose="02020603050405020304" pitchFamily="18" charset="0"/>
                <a:ea typeface="Calibri" panose="020F0502020204030204" pitchFamily="34" charset="0"/>
                <a:cs typeface="Times New Roman" panose="02020603050405020304" pitchFamily="18" charset="0"/>
              </a:rPr>
              <a:t>The synchronous work was pretty much like a classroom lesson. It gives one the sense, the social sense of being in a group with someone that, and that you are trying to learn something.</a:t>
            </a:r>
            <a:endParaRPr lang="en-US" sz="2400" b="1" dirty="0">
              <a:solidFill>
                <a:srgbClr val="00009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941286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6" name="TextBox 5">
            <a:extLst>
              <a:ext uri="{FF2B5EF4-FFF2-40B4-BE49-F238E27FC236}">
                <a16:creationId xmlns:a16="http://schemas.microsoft.com/office/drawing/2014/main" id="{4BE59BA0-CC0B-4B85-A785-9BC9F6333F40}"/>
              </a:ext>
            </a:extLst>
          </p:cNvPr>
          <p:cNvSpPr txBox="1"/>
          <p:nvPr/>
        </p:nvSpPr>
        <p:spPr>
          <a:xfrm>
            <a:off x="359699" y="427926"/>
            <a:ext cx="5736301" cy="584775"/>
          </a:xfrm>
          <a:prstGeom prst="rect">
            <a:avLst/>
          </a:prstGeom>
          <a:noFill/>
        </p:spPr>
        <p:txBody>
          <a:bodyPr wrap="square" rtlCol="0">
            <a:spAutoFit/>
          </a:bodyPr>
          <a:lstStyle/>
          <a:p>
            <a:r>
              <a:rPr lang="en-US" sz="3200" dirty="0">
                <a:solidFill>
                  <a:srgbClr val="000099"/>
                </a:solidFill>
              </a:rPr>
              <a:t>ANALYSIS-FOCUS GROUP </a:t>
            </a:r>
          </a:p>
        </p:txBody>
      </p:sp>
      <p:sp>
        <p:nvSpPr>
          <p:cNvPr id="4" name="Rectangle 3">
            <a:extLst>
              <a:ext uri="{FF2B5EF4-FFF2-40B4-BE49-F238E27FC236}">
                <a16:creationId xmlns:a16="http://schemas.microsoft.com/office/drawing/2014/main" id="{522CC0C6-F8F8-4DC0-8258-96D040E52A6E}"/>
              </a:ext>
            </a:extLst>
          </p:cNvPr>
          <p:cNvSpPr/>
          <p:nvPr/>
        </p:nvSpPr>
        <p:spPr>
          <a:xfrm>
            <a:off x="450937" y="1531542"/>
            <a:ext cx="5849655" cy="267938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b="1" dirty="0">
                <a:latin typeface="Times New Roman" panose="02020603050405020304" pitchFamily="18" charset="0"/>
                <a:ea typeface="Calibri" panose="020F0502020204030204" pitchFamily="34" charset="0"/>
                <a:cs typeface="Times New Roman" panose="02020603050405020304" pitchFamily="18" charset="0"/>
              </a:rPr>
              <a:t>Participant H elaborated on the idea of opportunities to expand social and workplace networks:</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457200" marR="457200">
              <a:lnSpc>
                <a:spcPct val="150000"/>
              </a:lnSpc>
              <a:spcBef>
                <a:spcPts val="0"/>
              </a:spcBef>
              <a:spcAft>
                <a:spcPts val="0"/>
              </a:spcAft>
            </a:pPr>
            <a:r>
              <a:rPr lang="en-US" b="1" i="1" dirty="0">
                <a:solidFill>
                  <a:srgbClr val="000099"/>
                </a:solidFill>
                <a:latin typeface="Times New Roman" panose="02020603050405020304" pitchFamily="18" charset="0"/>
                <a:ea typeface="Calibri" panose="020F0502020204030204" pitchFamily="34" charset="0"/>
                <a:cs typeface="Times New Roman" panose="02020603050405020304" pitchFamily="18" charset="0"/>
              </a:rPr>
              <a:t>It definitely fosters interoperability because I get to work with people I wouldn’t unless I was in a staff position or a NATO mission but I could do that being part of my normal job working with you guys, so yes.</a:t>
            </a:r>
            <a:endParaRPr lang="en-US" sz="2400" b="1" dirty="0">
              <a:solidFill>
                <a:srgbClr val="000099"/>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61A99E88-3AD1-4FA8-90C0-C2E2C2C95752}"/>
              </a:ext>
            </a:extLst>
          </p:cNvPr>
          <p:cNvSpPr/>
          <p:nvPr/>
        </p:nvSpPr>
        <p:spPr>
          <a:xfrm>
            <a:off x="6467606" y="1518354"/>
            <a:ext cx="6096000" cy="2504981"/>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spcAft>
                <a:spcPts val="800"/>
              </a:spcAft>
            </a:pPr>
            <a:r>
              <a:rPr lang="en-US" b="1" dirty="0">
                <a:latin typeface="Times New Roman" panose="02020603050405020304" pitchFamily="18" charset="0"/>
                <a:ea typeface="Calibri" panose="020F0502020204030204" pitchFamily="34" charset="0"/>
                <a:cs typeface="Times New Roman" panose="02020603050405020304" pitchFamily="18" charset="0"/>
              </a:rPr>
              <a:t>Responding to more targeted questions regarding interoperability, the participants generally agreed that the course supported it for different reasons and to different degrees.</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457200" marR="457200">
              <a:lnSpc>
                <a:spcPct val="150000"/>
              </a:lnSpc>
              <a:spcBef>
                <a:spcPts val="0"/>
              </a:spcBef>
              <a:spcAft>
                <a:spcPts val="0"/>
              </a:spcAft>
            </a:pPr>
            <a:r>
              <a:rPr lang="en-US" b="1" dirty="0">
                <a:solidFill>
                  <a:srgbClr val="000099"/>
                </a:solidFill>
                <a:latin typeface="Times New Roman" panose="02020603050405020304" pitchFamily="18" charset="0"/>
                <a:ea typeface="Calibri" panose="020F0502020204030204" pitchFamily="34" charset="0"/>
                <a:cs typeface="Times New Roman" panose="02020603050405020304" pitchFamily="18" charset="0"/>
              </a:rPr>
              <a:t>Participant N: </a:t>
            </a:r>
            <a:r>
              <a:rPr lang="en-US" b="1" i="1" dirty="0">
                <a:solidFill>
                  <a:srgbClr val="000099"/>
                </a:solidFill>
                <a:latin typeface="Times New Roman" panose="02020603050405020304" pitchFamily="18" charset="0"/>
                <a:ea typeface="Calibri" panose="020F0502020204030204" pitchFamily="34" charset="0"/>
                <a:cs typeface="Times New Roman" panose="02020603050405020304" pitchFamily="18" charset="0"/>
              </a:rPr>
              <a:t>Having others speak about their experiences is what NATO does because it is a multinational community</a:t>
            </a:r>
            <a:r>
              <a:rPr lang="en-US" i="1" dirty="0">
                <a:latin typeface="Times New Roman" panose="02020603050405020304" pitchFamily="18" charset="0"/>
                <a:ea typeface="Calibri" panose="020F0502020204030204" pitchFamily="34" charset="0"/>
                <a:cs typeface="Times New Roman" panose="02020603050405020304" pitchFamily="18" charset="0"/>
              </a:rPr>
              <a:t>.</a:t>
            </a:r>
            <a:r>
              <a:rPr lang="en-US" dirty="0">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96244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6" name="TextBox 5">
            <a:extLst>
              <a:ext uri="{FF2B5EF4-FFF2-40B4-BE49-F238E27FC236}">
                <a16:creationId xmlns:a16="http://schemas.microsoft.com/office/drawing/2014/main" id="{4BE59BA0-CC0B-4B85-A785-9BC9F6333F40}"/>
              </a:ext>
            </a:extLst>
          </p:cNvPr>
          <p:cNvSpPr txBox="1"/>
          <p:nvPr/>
        </p:nvSpPr>
        <p:spPr>
          <a:xfrm>
            <a:off x="253015" y="1459230"/>
            <a:ext cx="5736301" cy="1785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b="1" dirty="0">
                <a:solidFill>
                  <a:schemeClr val="tx1"/>
                </a:solidFill>
              </a:rPr>
              <a:t>Take Away #1: </a:t>
            </a:r>
            <a:r>
              <a:rPr lang="en-US" b="1" i="1" dirty="0">
                <a:solidFill>
                  <a:schemeClr val="tx1"/>
                </a:solidFill>
              </a:rPr>
              <a:t>The asynchronous sessions directly affected the synchronous sessions</a:t>
            </a:r>
            <a:endParaRPr lang="en-US" i="1" dirty="0">
              <a:solidFill>
                <a:schemeClr val="tx1"/>
              </a:solidFill>
            </a:endParaRPr>
          </a:p>
          <a:p>
            <a:r>
              <a:rPr lang="en-US" dirty="0"/>
              <a:t>The relationship of the asynchronous and the synchronous were much more symbiotic than the instructors initially realized</a:t>
            </a:r>
          </a:p>
          <a:p>
            <a:r>
              <a:rPr lang="en-US" sz="2000" b="1" dirty="0">
                <a:solidFill>
                  <a:schemeClr val="tx1"/>
                </a:solidFill>
              </a:rPr>
              <a:t>See Take Away #2</a:t>
            </a:r>
          </a:p>
        </p:txBody>
      </p:sp>
      <p:sp>
        <p:nvSpPr>
          <p:cNvPr id="8" name="Rectangle 7">
            <a:extLst>
              <a:ext uri="{FF2B5EF4-FFF2-40B4-BE49-F238E27FC236}">
                <a16:creationId xmlns:a16="http://schemas.microsoft.com/office/drawing/2014/main" id="{90A5A907-A19B-4F1A-8AEA-B0AD9516765F}"/>
              </a:ext>
            </a:extLst>
          </p:cNvPr>
          <p:cNvSpPr/>
          <p:nvPr/>
        </p:nvSpPr>
        <p:spPr>
          <a:xfrm>
            <a:off x="6549236" y="1430008"/>
            <a:ext cx="5389748" cy="33445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spcAft>
                <a:spcPts val="800"/>
              </a:spcAft>
            </a:pPr>
            <a:r>
              <a:rPr lang="en-US"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Take away #2: </a:t>
            </a:r>
            <a:r>
              <a:rPr lang="en-US" b="1"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Don’t make assumptions</a:t>
            </a:r>
          </a:p>
          <a:p>
            <a:pPr>
              <a:spcAft>
                <a:spcPts val="800"/>
              </a:spcAft>
            </a:pPr>
            <a:r>
              <a:rPr lang="en-US" dirty="0"/>
              <a:t>The instructors made the assumption that the students would view the Asynchronous micro lecture before class and designed the Synchronous activity to build on that.</a:t>
            </a:r>
            <a:r>
              <a:rPr lang="en-US" i="1" dirty="0">
                <a:latin typeface="Times New Roman" panose="02020603050405020304" pitchFamily="18" charset="0"/>
                <a:ea typeface="Calibri" panose="020F0502020204030204" pitchFamily="34" charset="0"/>
                <a:cs typeface="Times New Roman" panose="02020603050405020304" pitchFamily="18" charset="0"/>
              </a:rPr>
              <a:t>.</a:t>
            </a:r>
          </a:p>
          <a:p>
            <a:pPr>
              <a:spcAft>
                <a:spcPts val="800"/>
              </a:spcAft>
            </a:pPr>
            <a:r>
              <a:rPr lang="en-US" dirty="0"/>
              <a:t>Instructor A: </a:t>
            </a:r>
            <a:r>
              <a:rPr lang="en-US" i="1" dirty="0"/>
              <a:t>The questions were based on the (Asynchronous) genre analysis video, so participants who did not view the video could not answer the questions; therefore, not much interaction took place.  The recommendation here is to make the questions more of a review of the material.</a:t>
            </a:r>
            <a:endParaRPr lang="en-US" dirty="0"/>
          </a:p>
        </p:txBody>
      </p:sp>
      <p:sp>
        <p:nvSpPr>
          <p:cNvPr id="9" name="Rectangle 8">
            <a:extLst>
              <a:ext uri="{FF2B5EF4-FFF2-40B4-BE49-F238E27FC236}">
                <a16:creationId xmlns:a16="http://schemas.microsoft.com/office/drawing/2014/main" id="{5ED3B6B5-5116-4FB8-9D25-8AE3CFDEEC5D}"/>
              </a:ext>
            </a:extLst>
          </p:cNvPr>
          <p:cNvSpPr/>
          <p:nvPr/>
        </p:nvSpPr>
        <p:spPr>
          <a:xfrm>
            <a:off x="253015" y="339097"/>
            <a:ext cx="4171976" cy="584775"/>
          </a:xfrm>
          <a:prstGeom prst="rect">
            <a:avLst/>
          </a:prstGeom>
        </p:spPr>
        <p:txBody>
          <a:bodyPr wrap="none">
            <a:spAutoFit/>
          </a:bodyPr>
          <a:lstStyle/>
          <a:p>
            <a:r>
              <a:rPr lang="en-US" sz="3200" dirty="0">
                <a:solidFill>
                  <a:srgbClr val="000099"/>
                </a:solidFill>
              </a:rPr>
              <a:t>ANALYSIS Self-reflection</a:t>
            </a:r>
          </a:p>
        </p:txBody>
      </p:sp>
      <p:pic>
        <p:nvPicPr>
          <p:cNvPr id="11" name="Picture 10">
            <a:extLst>
              <a:ext uri="{FF2B5EF4-FFF2-40B4-BE49-F238E27FC236}">
                <a16:creationId xmlns:a16="http://schemas.microsoft.com/office/drawing/2014/main" id="{9D3C58E2-1012-473A-902B-A09025C3E18C}"/>
              </a:ext>
            </a:extLst>
          </p:cNvPr>
          <p:cNvPicPr>
            <a:picLocks noChangeAspect="1"/>
          </p:cNvPicPr>
          <p:nvPr/>
        </p:nvPicPr>
        <p:blipFill>
          <a:blip r:embed="rId4"/>
          <a:stretch>
            <a:fillRect/>
          </a:stretch>
        </p:blipFill>
        <p:spPr>
          <a:xfrm>
            <a:off x="1177152" y="3375728"/>
            <a:ext cx="3888026" cy="2177295"/>
          </a:xfrm>
          <a:prstGeom prst="rect">
            <a:avLst/>
          </a:prstGeom>
        </p:spPr>
      </p:pic>
    </p:spTree>
    <p:extLst>
      <p:ext uri="{BB962C8B-B14F-4D97-AF65-F5344CB8AC3E}">
        <p14:creationId xmlns:p14="http://schemas.microsoft.com/office/powerpoint/2010/main" val="833398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4000"/>
            <a:lum/>
          </a:blip>
          <a:srcRect/>
          <a:stretch>
            <a:fillRect l="-20000" r="-20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839F7E-16CC-445F-9284-DEFB63CB61FE}"/>
              </a:ext>
            </a:extLst>
          </p:cNvPr>
          <p:cNvSpPr/>
          <p:nvPr/>
        </p:nvSpPr>
        <p:spPr>
          <a:xfrm>
            <a:off x="462116" y="1486690"/>
            <a:ext cx="11228439"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sz="2800" b="1" dirty="0">
                <a:solidFill>
                  <a:srgbClr val="000099"/>
                </a:solidFill>
              </a:rPr>
              <a:t>AGENDA</a:t>
            </a:r>
          </a:p>
        </p:txBody>
      </p:sp>
      <p:sp>
        <p:nvSpPr>
          <p:cNvPr id="3" name="TextBox 2">
            <a:extLst>
              <a:ext uri="{FF2B5EF4-FFF2-40B4-BE49-F238E27FC236}">
                <a16:creationId xmlns:a16="http://schemas.microsoft.com/office/drawing/2014/main" id="{84DA6224-5F05-47A9-B892-C84FA3B829E8}"/>
              </a:ext>
            </a:extLst>
          </p:cNvPr>
          <p:cNvSpPr txBox="1"/>
          <p:nvPr/>
        </p:nvSpPr>
        <p:spPr>
          <a:xfrm>
            <a:off x="481780" y="2251769"/>
            <a:ext cx="11228439" cy="35394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3200" b="1" dirty="0">
                <a:solidFill>
                  <a:srgbClr val="000099"/>
                </a:solidFill>
              </a:rPr>
              <a:t>ACTION RESEARCH</a:t>
            </a:r>
          </a:p>
          <a:p>
            <a:pPr marL="457200" indent="-457200">
              <a:buFont typeface="Arial" panose="020B0604020202020204" pitchFamily="34" charset="0"/>
              <a:buChar char="•"/>
            </a:pPr>
            <a:r>
              <a:rPr lang="en-US" sz="3200" dirty="0"/>
              <a:t>What is it?</a:t>
            </a:r>
          </a:p>
          <a:p>
            <a:pPr marL="457200" indent="-457200">
              <a:buFont typeface="Arial" panose="020B0604020202020204" pitchFamily="34" charset="0"/>
              <a:buChar char="•"/>
            </a:pPr>
            <a:r>
              <a:rPr lang="en-US" sz="3200" dirty="0"/>
              <a:t>Why do it?</a:t>
            </a:r>
          </a:p>
          <a:p>
            <a:pPr marL="457200" indent="-457200">
              <a:buFont typeface="Arial" panose="020B0604020202020204" pitchFamily="34" charset="0"/>
              <a:buChar char="•"/>
            </a:pPr>
            <a:r>
              <a:rPr lang="en-US" sz="3200" dirty="0"/>
              <a:t>NATO Writing Strategies Course overview</a:t>
            </a:r>
          </a:p>
          <a:p>
            <a:pPr marL="457200" indent="-457200">
              <a:buFont typeface="Arial" panose="020B0604020202020204" pitchFamily="34" charset="0"/>
              <a:buChar char="•"/>
            </a:pPr>
            <a:r>
              <a:rPr lang="en-US" sz="3200" dirty="0"/>
              <a:t>ADDIE</a:t>
            </a:r>
          </a:p>
          <a:p>
            <a:pPr marL="457200" indent="-457200">
              <a:buFont typeface="Arial" panose="020B0604020202020204" pitchFamily="34" charset="0"/>
              <a:buChar char="•"/>
            </a:pPr>
            <a:r>
              <a:rPr lang="en-US" sz="3200" dirty="0"/>
              <a:t>ADDIE meets Action research </a:t>
            </a:r>
          </a:p>
          <a:p>
            <a:pPr marL="457200" indent="-457200">
              <a:buFont typeface="Arial" panose="020B0604020202020204" pitchFamily="34" charset="0"/>
              <a:buChar char="•"/>
            </a:pPr>
            <a:r>
              <a:rPr lang="en-US" sz="3200" dirty="0"/>
              <a:t>Questions?</a:t>
            </a:r>
          </a:p>
        </p:txBody>
      </p:sp>
      <p:sp>
        <p:nvSpPr>
          <p:cNvPr id="4" name="TextBox 3">
            <a:extLst>
              <a:ext uri="{FF2B5EF4-FFF2-40B4-BE49-F238E27FC236}">
                <a16:creationId xmlns:a16="http://schemas.microsoft.com/office/drawing/2014/main" id="{CFF34253-F9D4-4AA7-AEF5-A17B415C52D1}"/>
              </a:ext>
            </a:extLst>
          </p:cNvPr>
          <p:cNvSpPr txBox="1"/>
          <p:nvPr/>
        </p:nvSpPr>
        <p:spPr>
          <a:xfrm>
            <a:off x="212942" y="187890"/>
            <a:ext cx="11661732" cy="1107996"/>
          </a:xfrm>
          <a:prstGeom prst="rect">
            <a:avLst/>
          </a:prstGeom>
          <a:noFill/>
        </p:spPr>
        <p:txBody>
          <a:bodyPr wrap="square" rtlCol="0">
            <a:spAutoFit/>
          </a:bodyPr>
          <a:lstStyle/>
          <a:p>
            <a:pPr algn="ctr"/>
            <a:r>
              <a:rPr lang="en-US" sz="2400" b="1" dirty="0"/>
              <a:t>“It proceeds in a spiral of steps, each of which is composed of a circle of planning, action and fact finding about the results of the action” </a:t>
            </a:r>
          </a:p>
          <a:p>
            <a:pPr algn="r"/>
            <a:r>
              <a:rPr lang="en-US" b="1" dirty="0"/>
              <a:t>Lewin 1946/1948: 206</a:t>
            </a:r>
          </a:p>
        </p:txBody>
      </p:sp>
      <p:sp>
        <p:nvSpPr>
          <p:cNvPr id="5" name="TextBox 4">
            <a:extLst>
              <a:ext uri="{FF2B5EF4-FFF2-40B4-BE49-F238E27FC236}">
                <a16:creationId xmlns:a16="http://schemas.microsoft.com/office/drawing/2014/main" id="{16569DB6-E272-494E-9B51-7F796FE74006}"/>
              </a:ext>
            </a:extLst>
          </p:cNvPr>
          <p:cNvSpPr txBox="1"/>
          <p:nvPr/>
        </p:nvSpPr>
        <p:spPr>
          <a:xfrm>
            <a:off x="2016369" y="5906784"/>
            <a:ext cx="8159262" cy="923330"/>
          </a:xfrm>
          <a:prstGeom prst="rect">
            <a:avLst/>
          </a:prstGeom>
          <a:noFill/>
        </p:spPr>
        <p:txBody>
          <a:bodyPr wrap="square" rtlCol="0">
            <a:spAutoFit/>
          </a:bodyPr>
          <a:lstStyle/>
          <a:p>
            <a:pPr algn="ctr"/>
            <a:r>
              <a:rPr lang="en-US" b="1" dirty="0">
                <a:solidFill>
                  <a:schemeClr val="bg1"/>
                </a:solidFill>
              </a:rPr>
              <a:t>NATO BILC Professional Development Seminar</a:t>
            </a:r>
          </a:p>
          <a:p>
            <a:pPr algn="ctr"/>
            <a:r>
              <a:rPr lang="en-US" b="1" dirty="0">
                <a:solidFill>
                  <a:schemeClr val="bg1"/>
                </a:solidFill>
              </a:rPr>
              <a:t>Provo, Utah</a:t>
            </a:r>
          </a:p>
          <a:p>
            <a:pPr algn="ctr"/>
            <a:r>
              <a:rPr lang="en-US" b="1" dirty="0">
                <a:solidFill>
                  <a:schemeClr val="bg1"/>
                </a:solidFill>
              </a:rPr>
              <a:t>16 - 21 October 2022</a:t>
            </a:r>
          </a:p>
        </p:txBody>
      </p:sp>
      <p:pic>
        <p:nvPicPr>
          <p:cNvPr id="6" name="Picture 5">
            <a:extLst>
              <a:ext uri="{FF2B5EF4-FFF2-40B4-BE49-F238E27FC236}">
                <a16:creationId xmlns:a16="http://schemas.microsoft.com/office/drawing/2014/main" id="{95B4285A-2CAF-4214-9E7D-EB465F1F4DC6}"/>
              </a:ext>
            </a:extLst>
          </p:cNvPr>
          <p:cNvPicPr>
            <a:picLocks noChangeAspect="1"/>
          </p:cNvPicPr>
          <p:nvPr/>
        </p:nvPicPr>
        <p:blipFill>
          <a:blip r:embed="rId3"/>
          <a:stretch>
            <a:fillRect/>
          </a:stretch>
        </p:blipFill>
        <p:spPr>
          <a:xfrm>
            <a:off x="253015" y="5906784"/>
            <a:ext cx="847056" cy="831677"/>
          </a:xfrm>
          <a:prstGeom prst="rect">
            <a:avLst/>
          </a:prstGeom>
        </p:spPr>
      </p:pic>
      <p:pic>
        <p:nvPicPr>
          <p:cNvPr id="7" name="Picture 6">
            <a:extLst>
              <a:ext uri="{FF2B5EF4-FFF2-40B4-BE49-F238E27FC236}">
                <a16:creationId xmlns:a16="http://schemas.microsoft.com/office/drawing/2014/main" id="{64728D21-6DE4-4913-AE12-908E2E5D9F5F}"/>
              </a:ext>
            </a:extLst>
          </p:cNvPr>
          <p:cNvPicPr>
            <a:picLocks noChangeAspect="1"/>
          </p:cNvPicPr>
          <p:nvPr/>
        </p:nvPicPr>
        <p:blipFill>
          <a:blip r:embed="rId4"/>
          <a:stretch>
            <a:fillRect/>
          </a:stretch>
        </p:blipFill>
        <p:spPr>
          <a:xfrm>
            <a:off x="10991723" y="5791199"/>
            <a:ext cx="947261" cy="947261"/>
          </a:xfrm>
          <a:prstGeom prst="rect">
            <a:avLst/>
          </a:prstGeom>
        </p:spPr>
      </p:pic>
    </p:spTree>
    <p:extLst>
      <p:ext uri="{BB962C8B-B14F-4D97-AF65-F5344CB8AC3E}">
        <p14:creationId xmlns:p14="http://schemas.microsoft.com/office/powerpoint/2010/main" val="4665297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6" name="TextBox 5">
            <a:extLst>
              <a:ext uri="{FF2B5EF4-FFF2-40B4-BE49-F238E27FC236}">
                <a16:creationId xmlns:a16="http://schemas.microsoft.com/office/drawing/2014/main" id="{4BE59BA0-CC0B-4B85-A785-9BC9F6333F40}"/>
              </a:ext>
            </a:extLst>
          </p:cNvPr>
          <p:cNvSpPr txBox="1"/>
          <p:nvPr/>
        </p:nvSpPr>
        <p:spPr>
          <a:xfrm>
            <a:off x="253015" y="352769"/>
            <a:ext cx="5736301" cy="584775"/>
          </a:xfrm>
          <a:prstGeom prst="rect">
            <a:avLst/>
          </a:prstGeom>
          <a:noFill/>
        </p:spPr>
        <p:txBody>
          <a:bodyPr wrap="square" rtlCol="0">
            <a:spAutoFit/>
          </a:bodyPr>
          <a:lstStyle/>
          <a:p>
            <a:r>
              <a:rPr lang="en-US" sz="3200" dirty="0">
                <a:solidFill>
                  <a:srgbClr val="000099"/>
                </a:solidFill>
              </a:rPr>
              <a:t>ANALYSIS Self-Reflection</a:t>
            </a:r>
          </a:p>
        </p:txBody>
      </p:sp>
      <p:sp>
        <p:nvSpPr>
          <p:cNvPr id="7" name="Rectangle 6">
            <a:extLst>
              <a:ext uri="{FF2B5EF4-FFF2-40B4-BE49-F238E27FC236}">
                <a16:creationId xmlns:a16="http://schemas.microsoft.com/office/drawing/2014/main" id="{C27F9248-C729-4D10-8125-70C76AC9F29A}"/>
              </a:ext>
            </a:extLst>
          </p:cNvPr>
          <p:cNvSpPr/>
          <p:nvPr/>
        </p:nvSpPr>
        <p:spPr>
          <a:xfrm>
            <a:off x="253015" y="937544"/>
            <a:ext cx="6400800" cy="48115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marR="457200">
              <a:lnSpc>
                <a:spcPct val="200000"/>
              </a:lnSpc>
              <a:spcAft>
                <a:spcPts val="800"/>
              </a:spcAft>
            </a:pPr>
            <a:r>
              <a:rPr lang="en-US" sz="2000" b="1" dirty="0">
                <a:solidFill>
                  <a:srgbClr val="202124"/>
                </a:solidFill>
                <a:latin typeface="Times New Roman" panose="02020603050405020304" pitchFamily="18" charset="0"/>
                <a:ea typeface="Calibri" panose="020F0502020204030204" pitchFamily="34" charset="0"/>
                <a:cs typeface="Times New Roman" panose="02020603050405020304" pitchFamily="18" charset="0"/>
              </a:rPr>
              <a:t>Take away #3: </a:t>
            </a:r>
            <a:r>
              <a:rPr lang="en-US" sz="2000" b="1" i="1" dirty="0">
                <a:solidFill>
                  <a:srgbClr val="202124"/>
                </a:solidFill>
                <a:latin typeface="Times New Roman" panose="02020603050405020304" pitchFamily="18" charset="0"/>
                <a:ea typeface="Calibri" panose="020F0502020204030204" pitchFamily="34" charset="0"/>
                <a:cs typeface="Times New Roman" panose="02020603050405020304" pitchFamily="18" charset="0"/>
              </a:rPr>
              <a:t>Mix it up</a:t>
            </a:r>
          </a:p>
          <a:p>
            <a:r>
              <a:rPr lang="en-US" sz="2000" dirty="0"/>
              <a:t>Week 3, session 2 included a guest speaker: However, several factors contributed to a successful session in addition to the quality of the speaker. </a:t>
            </a:r>
          </a:p>
          <a:p>
            <a:endParaRPr lang="en-US" sz="2000" dirty="0"/>
          </a:p>
          <a:p>
            <a:r>
              <a:rPr lang="en-US" sz="2000" dirty="0"/>
              <a:t>Instructor A: </a:t>
            </a:r>
            <a:r>
              <a:rPr lang="en-US" sz="2000" i="1" dirty="0"/>
              <a:t>It went very well.  J provided so much background and expertise to the discussion.  The interview questions as well as the poll questions worked well to engage the audience.  Everyone had a chance to speak, and our participants asked really insightful questions, … Participants typed their responses into the chat so we could all discuss.  It was a highly interactive lesson that way.</a:t>
            </a:r>
            <a:r>
              <a:rPr lang="en-US" sz="2000" dirty="0"/>
              <a:t>  </a:t>
            </a:r>
          </a:p>
          <a:p>
            <a:endParaRPr lang="en-US" sz="2000" dirty="0"/>
          </a:p>
          <a:p>
            <a:r>
              <a:rPr lang="en-US" sz="2000" dirty="0"/>
              <a:t>Instructor M: </a:t>
            </a:r>
            <a:r>
              <a:rPr lang="en-US" sz="2000" i="1" dirty="0"/>
              <a:t>How do we replicate it for future iterations?</a:t>
            </a:r>
            <a:endParaRPr lang="en-US" sz="2000" dirty="0"/>
          </a:p>
        </p:txBody>
      </p:sp>
      <p:sp>
        <p:nvSpPr>
          <p:cNvPr id="8" name="Rectangle 7">
            <a:extLst>
              <a:ext uri="{FF2B5EF4-FFF2-40B4-BE49-F238E27FC236}">
                <a16:creationId xmlns:a16="http://schemas.microsoft.com/office/drawing/2014/main" id="{C4A59863-E07E-48E3-9F11-6E9D61561CE2}"/>
              </a:ext>
            </a:extLst>
          </p:cNvPr>
          <p:cNvSpPr/>
          <p:nvPr/>
        </p:nvSpPr>
        <p:spPr>
          <a:xfrm>
            <a:off x="6901299" y="937544"/>
            <a:ext cx="5037685" cy="21339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nSpc>
                <a:spcPct val="150000"/>
              </a:lnSpc>
              <a:spcAft>
                <a:spcPts val="800"/>
              </a:spcAft>
            </a:pPr>
            <a:r>
              <a:rPr lang="en-US"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Take away #4:</a:t>
            </a:r>
            <a:r>
              <a:rPr lang="en-US" b="1"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How DO we replicate it for future iterations?</a:t>
            </a:r>
            <a:endParaRPr lang="en-US" sz="2400"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This question remains unanswered. Further analysis is needed to tease out which activities were successful because of design decisions and which were successful because of personalities.</a:t>
            </a:r>
            <a:endParaRPr lang="en-US"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60A1C6D9-8D03-4DAE-8D2A-13A6B2923B82}"/>
              </a:ext>
            </a:extLst>
          </p:cNvPr>
          <p:cNvPicPr>
            <a:picLocks noChangeAspect="1"/>
          </p:cNvPicPr>
          <p:nvPr/>
        </p:nvPicPr>
        <p:blipFill>
          <a:blip r:embed="rId4"/>
          <a:stretch>
            <a:fillRect/>
          </a:stretch>
        </p:blipFill>
        <p:spPr>
          <a:xfrm>
            <a:off x="7381549" y="3497080"/>
            <a:ext cx="3610174" cy="1616496"/>
          </a:xfrm>
          <a:prstGeom prst="rect">
            <a:avLst/>
          </a:prstGeom>
        </p:spPr>
      </p:pic>
    </p:spTree>
    <p:extLst>
      <p:ext uri="{BB962C8B-B14F-4D97-AF65-F5344CB8AC3E}">
        <p14:creationId xmlns:p14="http://schemas.microsoft.com/office/powerpoint/2010/main" val="19824313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6" name="TextBox 5">
            <a:extLst>
              <a:ext uri="{FF2B5EF4-FFF2-40B4-BE49-F238E27FC236}">
                <a16:creationId xmlns:a16="http://schemas.microsoft.com/office/drawing/2014/main" id="{4BE59BA0-CC0B-4B85-A785-9BC9F6333F40}"/>
              </a:ext>
            </a:extLst>
          </p:cNvPr>
          <p:cNvSpPr txBox="1"/>
          <p:nvPr/>
        </p:nvSpPr>
        <p:spPr>
          <a:xfrm>
            <a:off x="253015" y="119539"/>
            <a:ext cx="5736301" cy="584775"/>
          </a:xfrm>
          <a:prstGeom prst="rect">
            <a:avLst/>
          </a:prstGeom>
          <a:noFill/>
        </p:spPr>
        <p:txBody>
          <a:bodyPr wrap="square" rtlCol="0">
            <a:spAutoFit/>
          </a:bodyPr>
          <a:lstStyle/>
          <a:p>
            <a:r>
              <a:rPr lang="en-US" sz="3200" dirty="0">
                <a:solidFill>
                  <a:srgbClr val="000099"/>
                </a:solidFill>
              </a:rPr>
              <a:t> DEVELOPMENT DISCUSSION</a:t>
            </a:r>
          </a:p>
        </p:txBody>
      </p:sp>
      <p:sp>
        <p:nvSpPr>
          <p:cNvPr id="11" name="TextBox 10">
            <a:extLst>
              <a:ext uri="{FF2B5EF4-FFF2-40B4-BE49-F238E27FC236}">
                <a16:creationId xmlns:a16="http://schemas.microsoft.com/office/drawing/2014/main" id="{2AE54E5D-AA15-4EFB-8FD7-4D28616B9B32}"/>
              </a:ext>
            </a:extLst>
          </p:cNvPr>
          <p:cNvSpPr txBox="1"/>
          <p:nvPr/>
        </p:nvSpPr>
        <p:spPr>
          <a:xfrm>
            <a:off x="253015" y="704313"/>
            <a:ext cx="6836717" cy="34163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2400" dirty="0"/>
              <a:t>Participants found the synchronous sessions to be effective in: </a:t>
            </a:r>
          </a:p>
          <a:p>
            <a:pPr marL="342900" indent="-342900">
              <a:buFont typeface="Arial" panose="020B0604020202020204" pitchFamily="34" charset="0"/>
              <a:buChar char="•"/>
            </a:pPr>
            <a:r>
              <a:rPr lang="en-US" sz="2400" dirty="0"/>
              <a:t>reviewing, reinforcing, and practicing the concepts presented asynchronously</a:t>
            </a:r>
          </a:p>
          <a:p>
            <a:pPr marL="285750" indent="-285750">
              <a:buFont typeface="Arial" panose="020B0604020202020204" pitchFamily="34" charset="0"/>
              <a:buChar char="•"/>
            </a:pPr>
            <a:r>
              <a:rPr lang="en-US" sz="2400" dirty="0"/>
              <a:t>Developing a social presence </a:t>
            </a:r>
          </a:p>
          <a:p>
            <a:pPr marL="285750" indent="-285750">
              <a:buFont typeface="Arial" panose="020B0604020202020204" pitchFamily="34" charset="0"/>
              <a:buChar char="•"/>
            </a:pPr>
            <a:r>
              <a:rPr lang="en-US" sz="2400" dirty="0"/>
              <a:t>Fostering NATO interoperability on a limited scale. </a:t>
            </a:r>
          </a:p>
          <a:p>
            <a:r>
              <a:rPr lang="en-US" sz="2400" b="1" dirty="0"/>
              <a:t>When the participants experienced the presence of others in a class with them, they felt supported in what they were trying to accomplish</a:t>
            </a:r>
          </a:p>
        </p:txBody>
      </p:sp>
      <p:sp>
        <p:nvSpPr>
          <p:cNvPr id="12" name="TextBox 11">
            <a:extLst>
              <a:ext uri="{FF2B5EF4-FFF2-40B4-BE49-F238E27FC236}">
                <a16:creationId xmlns:a16="http://schemas.microsoft.com/office/drawing/2014/main" id="{8029C9D4-3CA7-4B90-B24D-1132A59C18A6}"/>
              </a:ext>
            </a:extLst>
          </p:cNvPr>
          <p:cNvSpPr txBox="1"/>
          <p:nvPr/>
        </p:nvSpPr>
        <p:spPr>
          <a:xfrm>
            <a:off x="7741085" y="438411"/>
            <a:ext cx="4197899" cy="48936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2400" dirty="0"/>
              <a:t>This aligned with the PLTCE team’s decision to include a synchronous component.</a:t>
            </a:r>
          </a:p>
          <a:p>
            <a:pPr marL="342900" indent="-342900">
              <a:buFont typeface="Arial" panose="020B0604020202020204" pitchFamily="34" charset="0"/>
              <a:buChar char="•"/>
            </a:pPr>
            <a:r>
              <a:rPr lang="en-US" sz="2400" dirty="0"/>
              <a:t> Synchronous sessions add to the quality of the learning experience </a:t>
            </a:r>
          </a:p>
          <a:p>
            <a:pPr marL="342900" indent="-342900">
              <a:buFont typeface="Arial" panose="020B0604020202020204" pitchFamily="34" charset="0"/>
              <a:buChar char="•"/>
            </a:pPr>
            <a:r>
              <a:rPr lang="en-US" sz="2400" dirty="0"/>
              <a:t>can contribute to increased retention </a:t>
            </a:r>
          </a:p>
          <a:p>
            <a:pPr marL="342900" indent="-342900">
              <a:buFont typeface="Arial" panose="020B0604020202020204" pitchFamily="34" charset="0"/>
              <a:buChar char="•"/>
            </a:pPr>
            <a:r>
              <a:rPr lang="en-US" sz="2400" dirty="0"/>
              <a:t>can serve as a catalyst for creating targeted opportunities for learners to address course content through active engagement</a:t>
            </a:r>
          </a:p>
        </p:txBody>
      </p:sp>
    </p:spTree>
    <p:extLst>
      <p:ext uri="{BB962C8B-B14F-4D97-AF65-F5344CB8AC3E}">
        <p14:creationId xmlns:p14="http://schemas.microsoft.com/office/powerpoint/2010/main" val="5115561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6" name="TextBox 5">
            <a:extLst>
              <a:ext uri="{FF2B5EF4-FFF2-40B4-BE49-F238E27FC236}">
                <a16:creationId xmlns:a16="http://schemas.microsoft.com/office/drawing/2014/main" id="{4BE59BA0-CC0B-4B85-A785-9BC9F6333F40}"/>
              </a:ext>
            </a:extLst>
          </p:cNvPr>
          <p:cNvSpPr txBox="1"/>
          <p:nvPr/>
        </p:nvSpPr>
        <p:spPr>
          <a:xfrm>
            <a:off x="253015" y="233180"/>
            <a:ext cx="6511040" cy="584775"/>
          </a:xfrm>
          <a:prstGeom prst="rect">
            <a:avLst/>
          </a:prstGeom>
          <a:noFill/>
        </p:spPr>
        <p:txBody>
          <a:bodyPr wrap="square" rtlCol="0">
            <a:spAutoFit/>
          </a:bodyPr>
          <a:lstStyle/>
          <a:p>
            <a:r>
              <a:rPr lang="en-US" sz="3200" dirty="0">
                <a:solidFill>
                  <a:srgbClr val="000099"/>
                </a:solidFill>
              </a:rPr>
              <a:t>EVALUATE (and begin the cycle again)</a:t>
            </a:r>
          </a:p>
        </p:txBody>
      </p:sp>
      <p:sp>
        <p:nvSpPr>
          <p:cNvPr id="4" name="TextBox 3">
            <a:extLst>
              <a:ext uri="{FF2B5EF4-FFF2-40B4-BE49-F238E27FC236}">
                <a16:creationId xmlns:a16="http://schemas.microsoft.com/office/drawing/2014/main" id="{46798A7F-422A-41FC-A4A2-DF4A89B32F01}"/>
              </a:ext>
            </a:extLst>
          </p:cNvPr>
          <p:cNvSpPr txBox="1"/>
          <p:nvPr/>
        </p:nvSpPr>
        <p:spPr>
          <a:xfrm>
            <a:off x="253015" y="907852"/>
            <a:ext cx="8159262" cy="1754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285750" indent="-285750">
              <a:buFont typeface="Arial" panose="020B0604020202020204" pitchFamily="34" charset="0"/>
              <a:buChar char="•"/>
            </a:pPr>
            <a:r>
              <a:rPr lang="en-US" dirty="0"/>
              <a:t>On going revisions. </a:t>
            </a:r>
          </a:p>
          <a:p>
            <a:pPr marL="285750" indent="-285750">
              <a:buFont typeface="Arial" panose="020B0604020202020204" pitchFamily="34" charset="0"/>
              <a:buChar char="•"/>
            </a:pPr>
            <a:r>
              <a:rPr lang="en-US" dirty="0"/>
              <a:t>Although the participants perceived the NATO writing tasks and documents as authentic, the goal of simulating NATO interoperability through collaboration during the synchronous sessions needs to be clarified and elaborated. </a:t>
            </a:r>
          </a:p>
          <a:p>
            <a:pPr marL="285750" indent="-285750">
              <a:buFont typeface="Arial" panose="020B0604020202020204" pitchFamily="34" charset="0"/>
              <a:buChar char="•"/>
            </a:pPr>
            <a:r>
              <a:rPr lang="en-US" dirty="0"/>
              <a:t>Additional collaborative activities and opportunities to share personal NATO and military experiences can be included in the course as well. </a:t>
            </a:r>
          </a:p>
        </p:txBody>
      </p:sp>
      <p:pic>
        <p:nvPicPr>
          <p:cNvPr id="8" name="Picture 7">
            <a:extLst>
              <a:ext uri="{FF2B5EF4-FFF2-40B4-BE49-F238E27FC236}">
                <a16:creationId xmlns:a16="http://schemas.microsoft.com/office/drawing/2014/main" id="{B765722C-012D-449A-8DCC-13B386E2A565}"/>
              </a:ext>
            </a:extLst>
          </p:cNvPr>
          <p:cNvPicPr>
            <a:picLocks noChangeAspect="1"/>
          </p:cNvPicPr>
          <p:nvPr/>
        </p:nvPicPr>
        <p:blipFill>
          <a:blip r:embed="rId4"/>
          <a:stretch>
            <a:fillRect/>
          </a:stretch>
        </p:blipFill>
        <p:spPr>
          <a:xfrm>
            <a:off x="8016471" y="3181611"/>
            <a:ext cx="3448882" cy="1960605"/>
          </a:xfrm>
          <a:prstGeom prst="rect">
            <a:avLst/>
          </a:prstGeom>
        </p:spPr>
      </p:pic>
      <p:sp>
        <p:nvSpPr>
          <p:cNvPr id="9" name="TextBox 8">
            <a:extLst>
              <a:ext uri="{FF2B5EF4-FFF2-40B4-BE49-F238E27FC236}">
                <a16:creationId xmlns:a16="http://schemas.microsoft.com/office/drawing/2014/main" id="{CF14C100-DAED-4C48-BC54-F9C342D5D1B3}"/>
              </a:ext>
            </a:extLst>
          </p:cNvPr>
          <p:cNvSpPr txBox="1"/>
          <p:nvPr/>
        </p:nvSpPr>
        <p:spPr>
          <a:xfrm>
            <a:off x="726647" y="3130319"/>
            <a:ext cx="6501008" cy="258532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b="1" dirty="0"/>
              <a:t>Synchronous and Asynchronous</a:t>
            </a:r>
          </a:p>
          <a:p>
            <a:r>
              <a:rPr lang="en-US" dirty="0"/>
              <a:t>The benefits and limitations of the asynchronous/synchronous balance should be reviewed in light of the time considerations and potential conflicts with the participants’ work schedules.  Ultimately, when the course has NATO-approved status, leadership in the NATO workplace will consider the course professional development, allowing staff officers the time to engage with the asynchronous work and to participate in the synchronous sessions.  </a:t>
            </a:r>
          </a:p>
          <a:p>
            <a:endParaRPr lang="en-US" dirty="0"/>
          </a:p>
        </p:txBody>
      </p:sp>
    </p:spTree>
    <p:extLst>
      <p:ext uri="{BB962C8B-B14F-4D97-AF65-F5344CB8AC3E}">
        <p14:creationId xmlns:p14="http://schemas.microsoft.com/office/powerpoint/2010/main" val="38958499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6" name="TextBox 5">
            <a:extLst>
              <a:ext uri="{FF2B5EF4-FFF2-40B4-BE49-F238E27FC236}">
                <a16:creationId xmlns:a16="http://schemas.microsoft.com/office/drawing/2014/main" id="{4BE59BA0-CC0B-4B85-A785-9BC9F6333F40}"/>
              </a:ext>
            </a:extLst>
          </p:cNvPr>
          <p:cNvSpPr txBox="1"/>
          <p:nvPr/>
        </p:nvSpPr>
        <p:spPr>
          <a:xfrm>
            <a:off x="253015" y="233180"/>
            <a:ext cx="6511040" cy="1077218"/>
          </a:xfrm>
          <a:prstGeom prst="rect">
            <a:avLst/>
          </a:prstGeom>
          <a:noFill/>
        </p:spPr>
        <p:txBody>
          <a:bodyPr wrap="square" rtlCol="0">
            <a:spAutoFit/>
          </a:bodyPr>
          <a:lstStyle/>
          <a:p>
            <a:r>
              <a:rPr lang="en-US" sz="3200" dirty="0">
                <a:solidFill>
                  <a:srgbClr val="000099"/>
                </a:solidFill>
              </a:rPr>
              <a:t>CONCLUSION</a:t>
            </a:r>
          </a:p>
          <a:p>
            <a:r>
              <a:rPr lang="en-US" sz="3200" dirty="0">
                <a:solidFill>
                  <a:srgbClr val="000099"/>
                </a:solidFill>
              </a:rPr>
              <a:t> Continue to:</a:t>
            </a:r>
          </a:p>
        </p:txBody>
      </p:sp>
      <p:sp>
        <p:nvSpPr>
          <p:cNvPr id="7" name="Rectangle 6">
            <a:extLst>
              <a:ext uri="{FF2B5EF4-FFF2-40B4-BE49-F238E27FC236}">
                <a16:creationId xmlns:a16="http://schemas.microsoft.com/office/drawing/2014/main" id="{F66872B5-76F1-4E9B-A867-4F541A777F78}"/>
              </a:ext>
            </a:extLst>
          </p:cNvPr>
          <p:cNvSpPr/>
          <p:nvPr/>
        </p:nvSpPr>
        <p:spPr>
          <a:xfrm>
            <a:off x="422032" y="1301262"/>
            <a:ext cx="7408984" cy="4154984"/>
          </a:xfrm>
          <a:prstGeom prst="rect">
            <a:avLst/>
          </a:prstGeom>
        </p:spPr>
        <p:txBody>
          <a:bodyPr wrap="square">
            <a:spAutoFit/>
          </a:bodyPr>
          <a:lstStyle/>
          <a:p>
            <a:pPr marL="285750" indent="-285750">
              <a:buFont typeface="Arial" panose="020B0604020202020204" pitchFamily="34" charset="0"/>
              <a:buChar char="•"/>
            </a:pPr>
            <a:r>
              <a:rPr lang="en-US" sz="2400" b="1" dirty="0">
                <a:solidFill>
                  <a:srgbClr val="000099"/>
                </a:solidFill>
              </a:rPr>
              <a:t>make improvements through action and reflection</a:t>
            </a:r>
          </a:p>
          <a:p>
            <a:pPr marL="285750" indent="-285750">
              <a:buFont typeface="Arial" panose="020B0604020202020204" pitchFamily="34" charset="0"/>
              <a:buChar char="•"/>
            </a:pPr>
            <a:r>
              <a:rPr lang="en-US" sz="2400" b="1" dirty="0">
                <a:solidFill>
                  <a:srgbClr val="000099"/>
                </a:solidFill>
              </a:rPr>
              <a:t>research the real, complex and often confusing circumstances and constraints of the online instruction </a:t>
            </a:r>
          </a:p>
          <a:p>
            <a:pPr marL="285750" indent="-285750">
              <a:buFont typeface="Arial" panose="020B0604020202020204" pitchFamily="34" charset="0"/>
              <a:buChar char="•"/>
            </a:pPr>
            <a:r>
              <a:rPr lang="en-US" sz="2400" b="1" dirty="0">
                <a:solidFill>
                  <a:srgbClr val="000099"/>
                </a:solidFill>
              </a:rPr>
              <a:t>recognize and translate evolving ideas into action</a:t>
            </a:r>
          </a:p>
          <a:p>
            <a:pPr marL="285750" indent="-285750">
              <a:buFont typeface="Arial" panose="020B0604020202020204" pitchFamily="34" charset="0"/>
              <a:buChar char="•"/>
            </a:pPr>
            <a:r>
              <a:rPr lang="en-US" sz="2400" b="1" dirty="0">
                <a:solidFill>
                  <a:srgbClr val="000099"/>
                </a:solidFill>
              </a:rPr>
              <a:t>think systematically about what happens in the online classroom </a:t>
            </a:r>
          </a:p>
          <a:p>
            <a:pPr marL="285750" indent="-285750">
              <a:buFont typeface="Arial" panose="020B0604020202020204" pitchFamily="34" charset="0"/>
              <a:buChar char="•"/>
            </a:pPr>
            <a:r>
              <a:rPr lang="en-US" sz="2400" b="1" dirty="0">
                <a:solidFill>
                  <a:srgbClr val="000099"/>
                </a:solidFill>
              </a:rPr>
              <a:t>implement action where improvements are thought to be possible </a:t>
            </a:r>
          </a:p>
          <a:p>
            <a:pPr marL="285750" indent="-285750">
              <a:buFont typeface="Arial" panose="020B0604020202020204" pitchFamily="34" charset="0"/>
              <a:buChar char="•"/>
            </a:pPr>
            <a:r>
              <a:rPr lang="en-US" sz="2400" b="1" dirty="0">
                <a:solidFill>
                  <a:srgbClr val="000099"/>
                </a:solidFill>
              </a:rPr>
              <a:t>monitor and evaluate the effects of the action with a view to continuing the improvement in continued versions of the course </a:t>
            </a:r>
          </a:p>
        </p:txBody>
      </p:sp>
      <p:pic>
        <p:nvPicPr>
          <p:cNvPr id="12" name="Picture 4" descr="ADDIE Model: Instructional Design - Educational Technology">
            <a:extLst>
              <a:ext uri="{FF2B5EF4-FFF2-40B4-BE49-F238E27FC236}">
                <a16:creationId xmlns:a16="http://schemas.microsoft.com/office/drawing/2014/main" id="{B77FC031-F180-480F-A673-EB640B77B1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0338" y="3162951"/>
            <a:ext cx="3757858" cy="242895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Rounded Corners 14">
            <a:extLst>
              <a:ext uri="{FF2B5EF4-FFF2-40B4-BE49-F238E27FC236}">
                <a16:creationId xmlns:a16="http://schemas.microsoft.com/office/drawing/2014/main" id="{4A85A82C-7581-4DFA-A08E-6549B62E00BD}"/>
              </a:ext>
            </a:extLst>
          </p:cNvPr>
          <p:cNvSpPr/>
          <p:nvPr/>
        </p:nvSpPr>
        <p:spPr>
          <a:xfrm>
            <a:off x="9619380" y="1066830"/>
            <a:ext cx="708653" cy="11488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t>What?</a:t>
            </a:r>
          </a:p>
          <a:p>
            <a:r>
              <a:rPr lang="en-US" sz="1200" dirty="0"/>
              <a:t>Who?</a:t>
            </a:r>
          </a:p>
          <a:p>
            <a:r>
              <a:rPr lang="en-US" sz="1200" dirty="0"/>
              <a:t>Why?</a:t>
            </a:r>
          </a:p>
          <a:p>
            <a:r>
              <a:rPr lang="en-US" sz="1200" dirty="0"/>
              <a:t>How?</a:t>
            </a:r>
          </a:p>
        </p:txBody>
      </p:sp>
      <p:graphicFrame>
        <p:nvGraphicFramePr>
          <p:cNvPr id="11" name="Diagram 10">
            <a:extLst>
              <a:ext uri="{FF2B5EF4-FFF2-40B4-BE49-F238E27FC236}">
                <a16:creationId xmlns:a16="http://schemas.microsoft.com/office/drawing/2014/main" id="{00634CE2-85F7-496F-9C4A-DCB56D29B993}"/>
              </a:ext>
            </a:extLst>
          </p:cNvPr>
          <p:cNvGraphicFramePr/>
          <p:nvPr>
            <p:extLst>
              <p:ext uri="{D42A27DB-BD31-4B8C-83A1-F6EECF244321}">
                <p14:modId xmlns:p14="http://schemas.microsoft.com/office/powerpoint/2010/main" val="2991927784"/>
              </p:ext>
            </p:extLst>
          </p:nvPr>
        </p:nvGraphicFramePr>
        <p:xfrm>
          <a:off x="7831016" y="310308"/>
          <a:ext cx="4318284" cy="266187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1332611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4000"/>
            <a:lum/>
          </a:blip>
          <a:srcRect/>
          <a:stretch>
            <a:fillRect l="-20000" r="-20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839F7E-16CC-445F-9284-DEFB63CB61FE}"/>
              </a:ext>
            </a:extLst>
          </p:cNvPr>
          <p:cNvSpPr/>
          <p:nvPr/>
        </p:nvSpPr>
        <p:spPr>
          <a:xfrm>
            <a:off x="462116" y="334296"/>
            <a:ext cx="11228439"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References</a:t>
            </a:r>
            <a:endParaRPr kumimoji="0" lang="en-US" sz="2400" b="0" i="1" u="none" strike="noStrike" kern="1200" cap="none" spc="0" normalizeH="0" baseline="0" noProof="0" dirty="0">
              <a:ln>
                <a:noFill/>
              </a:ln>
              <a:solidFill>
                <a:srgbClr val="000099"/>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1A1DE215-36FD-44A4-85E5-1A6281CBE204}"/>
              </a:ext>
            </a:extLst>
          </p:cNvPr>
          <p:cNvSpPr/>
          <p:nvPr/>
        </p:nvSpPr>
        <p:spPr>
          <a:xfrm>
            <a:off x="645267" y="1031531"/>
            <a:ext cx="7944255" cy="1477328"/>
          </a:xfrm>
          <a:prstGeom prst="rect">
            <a:avLst/>
          </a:prstGeom>
        </p:spPr>
        <p:txBody>
          <a:bodyPr wrap="square">
            <a:spAutoFit/>
          </a:bodyPr>
          <a:lstStyle/>
          <a:p>
            <a:r>
              <a:rPr lang="en-US" dirty="0"/>
              <a:t>Corey, S. M. (1953). </a:t>
            </a:r>
            <a:r>
              <a:rPr lang="en-US" i="1" dirty="0"/>
              <a:t>Action research to improve school practices.</a:t>
            </a:r>
            <a:r>
              <a:rPr lang="en-US" dirty="0"/>
              <a:t> Bureau of 	Publications, Teachers Co.</a:t>
            </a:r>
          </a:p>
          <a:p>
            <a:endParaRPr lang="en-US" dirty="0"/>
          </a:p>
          <a:p>
            <a:r>
              <a:rPr lang="en-US" dirty="0"/>
              <a:t>Lewin, K. (1946) Action research and minority problems, in G.W. Lewin (Ed.) 	Resolving Social Conflicts. New York: Harper &amp; Row (1948). </a:t>
            </a:r>
          </a:p>
        </p:txBody>
      </p:sp>
    </p:spTree>
    <p:extLst>
      <p:ext uri="{BB962C8B-B14F-4D97-AF65-F5344CB8AC3E}">
        <p14:creationId xmlns:p14="http://schemas.microsoft.com/office/powerpoint/2010/main" val="9086527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4000"/>
            <a:lum/>
          </a:blip>
          <a:srcRect/>
          <a:stretch>
            <a:fillRect l="-20000" r="-20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839F7E-16CC-445F-9284-DEFB63CB61FE}"/>
              </a:ext>
            </a:extLst>
          </p:cNvPr>
          <p:cNvSpPr/>
          <p:nvPr/>
        </p:nvSpPr>
        <p:spPr>
          <a:xfrm>
            <a:off x="462116" y="334296"/>
            <a:ext cx="11228439"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How might we change things at the same time as studying them?</a:t>
            </a:r>
            <a:endParaRPr kumimoji="0" lang="en-US" sz="2400" b="0" i="1" u="none" strike="noStrike" kern="1200" cap="none" spc="0" normalizeH="0" baseline="0" noProof="0" dirty="0">
              <a:ln>
                <a:noFill/>
              </a:ln>
              <a:solidFill>
                <a:srgbClr val="000099"/>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B24DFB56-ADF3-429B-8FFF-6389AC54B85B}"/>
              </a:ext>
            </a:extLst>
          </p:cNvPr>
          <p:cNvSpPr txBox="1"/>
          <p:nvPr/>
        </p:nvSpPr>
        <p:spPr>
          <a:xfrm>
            <a:off x="4246325" y="2967335"/>
            <a:ext cx="3782859" cy="923330"/>
          </a:xfrm>
          <a:prstGeom prst="rect">
            <a:avLst/>
          </a:prstGeom>
          <a:noFill/>
        </p:spPr>
        <p:txBody>
          <a:bodyPr wrap="square" rtlCol="0">
            <a:spAutoFit/>
          </a:bodyPr>
          <a:lstStyle/>
          <a:p>
            <a:r>
              <a:rPr lang="en-US" sz="5400" dirty="0"/>
              <a:t>QUESTIONS?</a:t>
            </a:r>
          </a:p>
        </p:txBody>
      </p:sp>
    </p:spTree>
    <p:extLst>
      <p:ext uri="{BB962C8B-B14F-4D97-AF65-F5344CB8AC3E}">
        <p14:creationId xmlns:p14="http://schemas.microsoft.com/office/powerpoint/2010/main" val="2258617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6" name="TextBox 5">
            <a:extLst>
              <a:ext uri="{FF2B5EF4-FFF2-40B4-BE49-F238E27FC236}">
                <a16:creationId xmlns:a16="http://schemas.microsoft.com/office/drawing/2014/main" id="{4BE59BA0-CC0B-4B85-A785-9BC9F6333F40}"/>
              </a:ext>
            </a:extLst>
          </p:cNvPr>
          <p:cNvSpPr txBox="1"/>
          <p:nvPr/>
        </p:nvSpPr>
        <p:spPr>
          <a:xfrm>
            <a:off x="515815" y="257908"/>
            <a:ext cx="11014546" cy="1323439"/>
          </a:xfrm>
          <a:prstGeom prst="rect">
            <a:avLst/>
          </a:prstGeom>
          <a:noFill/>
        </p:spPr>
        <p:txBody>
          <a:bodyPr wrap="square" rtlCol="0">
            <a:spAutoFit/>
          </a:bodyPr>
          <a:lstStyle/>
          <a:p>
            <a:r>
              <a:rPr lang="en-US" sz="3200" dirty="0">
                <a:solidFill>
                  <a:srgbClr val="000099"/>
                </a:solidFill>
              </a:rPr>
              <a:t>WHAT IS ACTION RESEARCH?</a:t>
            </a:r>
          </a:p>
          <a:p>
            <a:r>
              <a:rPr lang="en-US" sz="2400" b="1" dirty="0">
                <a:solidFill>
                  <a:srgbClr val="000099"/>
                </a:solidFill>
              </a:rPr>
              <a:t>BLUF: action research is a useful way of doing research if you are a practitioner who wishes to improve your understanding of your practice-</a:t>
            </a:r>
          </a:p>
        </p:txBody>
      </p:sp>
      <p:sp>
        <p:nvSpPr>
          <p:cNvPr id="7" name="TextBox 6">
            <a:extLst>
              <a:ext uri="{FF2B5EF4-FFF2-40B4-BE49-F238E27FC236}">
                <a16:creationId xmlns:a16="http://schemas.microsoft.com/office/drawing/2014/main" id="{64DC5E00-11F5-447B-BDEA-90862EEBEEA9}"/>
              </a:ext>
            </a:extLst>
          </p:cNvPr>
          <p:cNvSpPr txBox="1"/>
          <p:nvPr/>
        </p:nvSpPr>
        <p:spPr>
          <a:xfrm>
            <a:off x="253015" y="1720170"/>
            <a:ext cx="5533293" cy="3785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2400" dirty="0"/>
              <a:t>A systematic approach: </a:t>
            </a:r>
          </a:p>
          <a:p>
            <a:pPr marL="285750" indent="-285750">
              <a:buFont typeface="Arial" panose="020B0604020202020204" pitchFamily="34" charset="0"/>
              <a:buChar char="•"/>
            </a:pPr>
            <a:r>
              <a:rPr lang="en-US" sz="2400" dirty="0"/>
              <a:t>To introduce innovations in TEACHING and LEARNING</a:t>
            </a:r>
          </a:p>
          <a:p>
            <a:pPr marL="285750" indent="-285750">
              <a:buFont typeface="Arial" panose="020B0604020202020204" pitchFamily="34" charset="0"/>
              <a:buChar char="•"/>
            </a:pPr>
            <a:r>
              <a:rPr lang="en-US" sz="2400" dirty="0"/>
              <a:t>To position the educator as producer of educational theory and user of that theory</a:t>
            </a:r>
          </a:p>
          <a:p>
            <a:pPr marL="285750" indent="-285750">
              <a:buFont typeface="Arial" panose="020B0604020202020204" pitchFamily="34" charset="0"/>
              <a:buChar char="•"/>
            </a:pPr>
            <a:r>
              <a:rPr lang="en-US" sz="2400" dirty="0"/>
              <a:t>To improve TEACHING and LEARNING practice </a:t>
            </a:r>
          </a:p>
          <a:p>
            <a:pPr marL="285750" indent="-285750">
              <a:buFont typeface="Arial" panose="020B0604020202020204" pitchFamily="34" charset="0"/>
              <a:buChar char="•"/>
            </a:pPr>
            <a:r>
              <a:rPr lang="en-US" sz="2400" dirty="0"/>
              <a:t>To produce knowledge about TEACHING and LEARNING</a:t>
            </a:r>
          </a:p>
        </p:txBody>
      </p:sp>
      <p:sp>
        <p:nvSpPr>
          <p:cNvPr id="8" name="TextBox 7">
            <a:extLst>
              <a:ext uri="{FF2B5EF4-FFF2-40B4-BE49-F238E27FC236}">
                <a16:creationId xmlns:a16="http://schemas.microsoft.com/office/drawing/2014/main" id="{71DFE59C-D31C-4B2B-9B64-30FDC1109DC1}"/>
              </a:ext>
            </a:extLst>
          </p:cNvPr>
          <p:cNvSpPr txBox="1"/>
          <p:nvPr/>
        </p:nvSpPr>
        <p:spPr>
          <a:xfrm>
            <a:off x="6096000" y="2285890"/>
            <a:ext cx="5842984"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b="1" dirty="0">
                <a:solidFill>
                  <a:srgbClr val="000099"/>
                </a:solidFill>
              </a:rPr>
              <a:t>It is about change</a:t>
            </a:r>
            <a:endParaRPr lang="en-US" sz="2400" dirty="0">
              <a:solidFill>
                <a:srgbClr val="000099"/>
              </a:solidFill>
            </a:endParaRPr>
          </a:p>
          <a:p>
            <a:r>
              <a:rPr lang="en-US" sz="2400" dirty="0">
                <a:solidFill>
                  <a:srgbClr val="000099"/>
                </a:solidFill>
              </a:rPr>
              <a:t>Sparks </a:t>
            </a:r>
            <a:r>
              <a:rPr lang="en-US" sz="2400" b="1" dirty="0">
                <a:solidFill>
                  <a:srgbClr val="000099"/>
                </a:solidFill>
              </a:rPr>
              <a:t>evaluation</a:t>
            </a:r>
            <a:r>
              <a:rPr lang="en-US" sz="2400" dirty="0">
                <a:solidFill>
                  <a:srgbClr val="000099"/>
                </a:solidFill>
              </a:rPr>
              <a:t> and </a:t>
            </a:r>
            <a:r>
              <a:rPr lang="en-US" sz="2400" b="1" dirty="0">
                <a:solidFill>
                  <a:srgbClr val="000099"/>
                </a:solidFill>
              </a:rPr>
              <a:t>reflection</a:t>
            </a:r>
            <a:r>
              <a:rPr lang="en-US" sz="2400" dirty="0">
                <a:solidFill>
                  <a:srgbClr val="000099"/>
                </a:solidFill>
              </a:rPr>
              <a:t> to help educators to:</a:t>
            </a:r>
          </a:p>
          <a:p>
            <a:pPr marL="342900" indent="-342900">
              <a:buFont typeface="Arial" panose="020B0604020202020204" pitchFamily="34" charset="0"/>
              <a:buChar char="•"/>
            </a:pPr>
            <a:r>
              <a:rPr lang="en-US" sz="2400" dirty="0">
                <a:solidFill>
                  <a:srgbClr val="000099"/>
                </a:solidFill>
              </a:rPr>
              <a:t>Make changes in </a:t>
            </a:r>
            <a:r>
              <a:rPr lang="en-US" sz="2400" b="1" dirty="0">
                <a:solidFill>
                  <a:srgbClr val="000099"/>
                </a:solidFill>
              </a:rPr>
              <a:t>practice</a:t>
            </a:r>
            <a:r>
              <a:rPr lang="en-US" sz="2400" dirty="0">
                <a:solidFill>
                  <a:srgbClr val="000099"/>
                </a:solidFill>
              </a:rPr>
              <a:t> with increased </a:t>
            </a:r>
            <a:r>
              <a:rPr lang="en-US" sz="2400" b="1" dirty="0">
                <a:solidFill>
                  <a:srgbClr val="000099"/>
                </a:solidFill>
              </a:rPr>
              <a:t>knowledge</a:t>
            </a:r>
            <a:r>
              <a:rPr lang="en-US" sz="2400" dirty="0">
                <a:solidFill>
                  <a:srgbClr val="000099"/>
                </a:solidFill>
              </a:rPr>
              <a:t> and </a:t>
            </a:r>
            <a:r>
              <a:rPr lang="en-US" sz="2400" b="1" dirty="0">
                <a:solidFill>
                  <a:srgbClr val="000099"/>
                </a:solidFill>
              </a:rPr>
              <a:t>confidence</a:t>
            </a:r>
          </a:p>
          <a:p>
            <a:pPr marL="342900" indent="-342900">
              <a:buFont typeface="Arial" panose="020B0604020202020204" pitchFamily="34" charset="0"/>
              <a:buChar char="•"/>
            </a:pPr>
            <a:r>
              <a:rPr lang="en-US" sz="2400" dirty="0">
                <a:solidFill>
                  <a:srgbClr val="000099"/>
                </a:solidFill>
              </a:rPr>
              <a:t>Explore new initiatives and strategies</a:t>
            </a:r>
          </a:p>
        </p:txBody>
      </p:sp>
    </p:spTree>
    <p:extLst>
      <p:ext uri="{BB962C8B-B14F-4D97-AF65-F5344CB8AC3E}">
        <p14:creationId xmlns:p14="http://schemas.microsoft.com/office/powerpoint/2010/main" val="1674624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Effect transition="in" filter="fade">
                                      <p:cBhvr>
                                        <p:cTn id="13" dur="500"/>
                                        <p:tgtEl>
                                          <p:spTgt spid="7">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xEl>
                                              <p:pRg st="2" end="2"/>
                                            </p:txEl>
                                          </p:spTgt>
                                        </p:tgtEl>
                                        <p:attrNameLst>
                                          <p:attrName>style.visibility</p:attrName>
                                        </p:attrNameLst>
                                      </p:cBhvr>
                                      <p:to>
                                        <p:strVal val="visible"/>
                                      </p:to>
                                    </p:set>
                                    <p:animEffect transition="in" filter="fade">
                                      <p:cBhvr>
                                        <p:cTn id="18" dur="500"/>
                                        <p:tgtEl>
                                          <p:spTgt spid="7">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animEffect transition="in" filter="fade">
                                      <p:cBhvr>
                                        <p:cTn id="23" dur="500"/>
                                        <p:tgtEl>
                                          <p:spTgt spid="7">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
                                            <p:txEl>
                                              <p:pRg st="4" end="4"/>
                                            </p:txEl>
                                          </p:spTgt>
                                        </p:tgtEl>
                                        <p:attrNameLst>
                                          <p:attrName>style.visibility</p:attrName>
                                        </p:attrNameLst>
                                      </p:cBhvr>
                                      <p:to>
                                        <p:strVal val="visible"/>
                                      </p:to>
                                    </p:set>
                                    <p:animEffect transition="in" filter="fade">
                                      <p:cBhvr>
                                        <p:cTn id="28" dur="500"/>
                                        <p:tgtEl>
                                          <p:spTgt spid="7">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8">
                                            <p:txEl>
                                              <p:pRg st="0" end="0"/>
                                            </p:txEl>
                                          </p:spTgt>
                                        </p:tgtEl>
                                        <p:attrNameLst>
                                          <p:attrName>style.visibility</p:attrName>
                                        </p:attrNameLst>
                                      </p:cBhvr>
                                      <p:to>
                                        <p:strVal val="visible"/>
                                      </p:to>
                                    </p:set>
                                    <p:anim calcmode="lin" valueType="num">
                                      <p:cBhvr>
                                        <p:cTn id="33"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34"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35" dur="500"/>
                                        <p:tgtEl>
                                          <p:spTgt spid="8">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8">
                                            <p:txEl>
                                              <p:pRg st="1" end="1"/>
                                            </p:txEl>
                                          </p:spTgt>
                                        </p:tgtEl>
                                        <p:attrNameLst>
                                          <p:attrName>style.visibility</p:attrName>
                                        </p:attrNameLst>
                                      </p:cBhvr>
                                      <p:to>
                                        <p:strVal val="visible"/>
                                      </p:to>
                                    </p:set>
                                    <p:anim calcmode="lin" valueType="num">
                                      <p:cBhvr>
                                        <p:cTn id="40" dur="500" fill="hold"/>
                                        <p:tgtEl>
                                          <p:spTgt spid="8">
                                            <p:txEl>
                                              <p:pRg st="1" end="1"/>
                                            </p:txEl>
                                          </p:spTgt>
                                        </p:tgtEl>
                                        <p:attrNameLst>
                                          <p:attrName>ppt_w</p:attrName>
                                        </p:attrNameLst>
                                      </p:cBhvr>
                                      <p:tavLst>
                                        <p:tav tm="0">
                                          <p:val>
                                            <p:fltVal val="0"/>
                                          </p:val>
                                        </p:tav>
                                        <p:tav tm="100000">
                                          <p:val>
                                            <p:strVal val="#ppt_w"/>
                                          </p:val>
                                        </p:tav>
                                      </p:tavLst>
                                    </p:anim>
                                    <p:anim calcmode="lin" valueType="num">
                                      <p:cBhvr>
                                        <p:cTn id="41" dur="500" fill="hold"/>
                                        <p:tgtEl>
                                          <p:spTgt spid="8">
                                            <p:txEl>
                                              <p:pRg st="1" end="1"/>
                                            </p:txEl>
                                          </p:spTgt>
                                        </p:tgtEl>
                                        <p:attrNameLst>
                                          <p:attrName>ppt_h</p:attrName>
                                        </p:attrNameLst>
                                      </p:cBhvr>
                                      <p:tavLst>
                                        <p:tav tm="0">
                                          <p:val>
                                            <p:fltVal val="0"/>
                                          </p:val>
                                        </p:tav>
                                        <p:tav tm="100000">
                                          <p:val>
                                            <p:strVal val="#ppt_h"/>
                                          </p:val>
                                        </p:tav>
                                      </p:tavLst>
                                    </p:anim>
                                    <p:animEffect transition="in" filter="fade">
                                      <p:cBhvr>
                                        <p:cTn id="42" dur="500"/>
                                        <p:tgtEl>
                                          <p:spTgt spid="8">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8">
                                            <p:txEl>
                                              <p:pRg st="2" end="2"/>
                                            </p:txEl>
                                          </p:spTgt>
                                        </p:tgtEl>
                                        <p:attrNameLst>
                                          <p:attrName>style.visibility</p:attrName>
                                        </p:attrNameLst>
                                      </p:cBhvr>
                                      <p:to>
                                        <p:strVal val="visible"/>
                                      </p:to>
                                    </p:set>
                                    <p:animEffect transition="in" filter="fade">
                                      <p:cBhvr>
                                        <p:cTn id="47" dur="500"/>
                                        <p:tgtEl>
                                          <p:spTgt spid="8">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8">
                                            <p:txEl>
                                              <p:pRg st="3" end="3"/>
                                            </p:txEl>
                                          </p:spTgt>
                                        </p:tgtEl>
                                        <p:attrNameLst>
                                          <p:attrName>style.visibility</p:attrName>
                                        </p:attrNameLst>
                                      </p:cBhvr>
                                      <p:to>
                                        <p:strVal val="visible"/>
                                      </p:to>
                                    </p:set>
                                    <p:animEffect transition="in" filter="fade">
                                      <p:cBhvr>
                                        <p:cTn id="5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6" name="TextBox 5">
            <a:extLst>
              <a:ext uri="{FF2B5EF4-FFF2-40B4-BE49-F238E27FC236}">
                <a16:creationId xmlns:a16="http://schemas.microsoft.com/office/drawing/2014/main" id="{4BE59BA0-CC0B-4B85-A785-9BC9F6333F40}"/>
              </a:ext>
            </a:extLst>
          </p:cNvPr>
          <p:cNvSpPr txBox="1"/>
          <p:nvPr/>
        </p:nvSpPr>
        <p:spPr>
          <a:xfrm>
            <a:off x="515815" y="150606"/>
            <a:ext cx="11014546" cy="584775"/>
          </a:xfrm>
          <a:prstGeom prst="rect">
            <a:avLst/>
          </a:prstGeom>
          <a:noFill/>
        </p:spPr>
        <p:txBody>
          <a:bodyPr wrap="square" rtlCol="0">
            <a:spAutoFit/>
          </a:bodyPr>
          <a:lstStyle/>
          <a:p>
            <a:r>
              <a:rPr lang="en-US" sz="3200" dirty="0">
                <a:solidFill>
                  <a:srgbClr val="000099"/>
                </a:solidFill>
              </a:rPr>
              <a:t>WHAT IS ACTION RESEARCH?</a:t>
            </a:r>
          </a:p>
        </p:txBody>
      </p:sp>
      <p:sp>
        <p:nvSpPr>
          <p:cNvPr id="9" name="TextBox 8">
            <a:extLst>
              <a:ext uri="{FF2B5EF4-FFF2-40B4-BE49-F238E27FC236}">
                <a16:creationId xmlns:a16="http://schemas.microsoft.com/office/drawing/2014/main" id="{019B49B4-F5AF-42D9-9F3C-F1998FAC8E70}"/>
              </a:ext>
            </a:extLst>
          </p:cNvPr>
          <p:cNvSpPr txBox="1"/>
          <p:nvPr/>
        </p:nvSpPr>
        <p:spPr>
          <a:xfrm>
            <a:off x="253015" y="771016"/>
            <a:ext cx="10738708" cy="12003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2400" dirty="0"/>
              <a:t>A cycle of planning, action, observation, and reflection, where the reflection phases paves the way for further cycles of planning, acting, observing and reflecting in a spiral of learning</a:t>
            </a:r>
          </a:p>
        </p:txBody>
      </p:sp>
      <p:sp>
        <p:nvSpPr>
          <p:cNvPr id="4" name="TextBox 3">
            <a:extLst>
              <a:ext uri="{FF2B5EF4-FFF2-40B4-BE49-F238E27FC236}">
                <a16:creationId xmlns:a16="http://schemas.microsoft.com/office/drawing/2014/main" id="{ABA56E56-AE45-4A89-9F06-3E334BA8F356}"/>
              </a:ext>
            </a:extLst>
          </p:cNvPr>
          <p:cNvSpPr txBox="1"/>
          <p:nvPr/>
        </p:nvSpPr>
        <p:spPr>
          <a:xfrm>
            <a:off x="436655" y="2006981"/>
            <a:ext cx="1527243" cy="461665"/>
          </a:xfrm>
          <a:prstGeom prst="rect">
            <a:avLst/>
          </a:prstGeom>
          <a:noFill/>
        </p:spPr>
        <p:txBody>
          <a:bodyPr wrap="square" rtlCol="0">
            <a:spAutoFit/>
          </a:bodyPr>
          <a:lstStyle/>
          <a:p>
            <a:r>
              <a:rPr lang="en-US" sz="2400" b="1" dirty="0"/>
              <a:t>What it is</a:t>
            </a:r>
          </a:p>
        </p:txBody>
      </p:sp>
      <p:sp>
        <p:nvSpPr>
          <p:cNvPr id="7" name="TextBox 6">
            <a:extLst>
              <a:ext uri="{FF2B5EF4-FFF2-40B4-BE49-F238E27FC236}">
                <a16:creationId xmlns:a16="http://schemas.microsoft.com/office/drawing/2014/main" id="{07EA7672-D4C0-4F99-A191-3CDF87F44925}"/>
              </a:ext>
            </a:extLst>
          </p:cNvPr>
          <p:cNvSpPr txBox="1"/>
          <p:nvPr/>
        </p:nvSpPr>
        <p:spPr>
          <a:xfrm>
            <a:off x="515815" y="2374879"/>
            <a:ext cx="5301325" cy="3416320"/>
          </a:xfrm>
          <a:prstGeom prst="rect">
            <a:avLst/>
          </a:prstGeom>
          <a:noFill/>
        </p:spPr>
        <p:txBody>
          <a:bodyPr wrap="square" rtlCol="0">
            <a:spAutoFit/>
          </a:bodyPr>
          <a:lstStyle/>
          <a:p>
            <a:pPr marL="285750" indent="-285750">
              <a:buFont typeface="Arial" panose="020B0604020202020204" pitchFamily="34" charset="0"/>
              <a:buChar char="•"/>
            </a:pPr>
            <a:r>
              <a:rPr lang="en-US" sz="2400" b="1" dirty="0">
                <a:solidFill>
                  <a:srgbClr val="000099"/>
                </a:solidFill>
              </a:rPr>
              <a:t>A Process</a:t>
            </a:r>
          </a:p>
          <a:p>
            <a:pPr marL="285750" indent="-285750">
              <a:buFont typeface="Arial" panose="020B0604020202020204" pitchFamily="34" charset="0"/>
              <a:buChar char="•"/>
            </a:pPr>
            <a:r>
              <a:rPr lang="en-US" sz="2400" b="1" dirty="0">
                <a:solidFill>
                  <a:srgbClr val="000099"/>
                </a:solidFill>
              </a:rPr>
              <a:t>Cyclical</a:t>
            </a:r>
          </a:p>
          <a:p>
            <a:pPr marL="285750" indent="-285750">
              <a:buFont typeface="Arial" panose="020B0604020202020204" pitchFamily="34" charset="0"/>
              <a:buChar char="•"/>
            </a:pPr>
            <a:r>
              <a:rPr lang="en-US" sz="2400" b="1" dirty="0">
                <a:solidFill>
                  <a:srgbClr val="000099"/>
                </a:solidFill>
              </a:rPr>
              <a:t>Collaborative</a:t>
            </a:r>
          </a:p>
          <a:p>
            <a:pPr marL="285750" indent="-285750">
              <a:buFont typeface="Arial" panose="020B0604020202020204" pitchFamily="34" charset="0"/>
              <a:buChar char="•"/>
            </a:pPr>
            <a:r>
              <a:rPr lang="en-US" sz="2400" b="1" dirty="0">
                <a:solidFill>
                  <a:srgbClr val="000099"/>
                </a:solidFill>
              </a:rPr>
              <a:t>Practical and relevant</a:t>
            </a:r>
          </a:p>
          <a:p>
            <a:pPr marL="285750" indent="-285750">
              <a:buFont typeface="Arial" panose="020B0604020202020204" pitchFamily="34" charset="0"/>
              <a:buChar char="•"/>
            </a:pPr>
            <a:r>
              <a:rPr lang="en-US" sz="2400" b="1" dirty="0">
                <a:solidFill>
                  <a:srgbClr val="000099"/>
                </a:solidFill>
              </a:rPr>
              <a:t>Contextualized</a:t>
            </a:r>
          </a:p>
          <a:p>
            <a:pPr marL="285750" indent="-285750">
              <a:buFont typeface="Arial" panose="020B0604020202020204" pitchFamily="34" charset="0"/>
              <a:buChar char="•"/>
            </a:pPr>
            <a:r>
              <a:rPr lang="en-US" sz="2400" b="1" dirty="0">
                <a:solidFill>
                  <a:srgbClr val="000099"/>
                </a:solidFill>
              </a:rPr>
              <a:t>About how</a:t>
            </a:r>
          </a:p>
          <a:p>
            <a:pPr marL="285750" indent="-285750">
              <a:buFont typeface="Arial" panose="020B0604020202020204" pitchFamily="34" charset="0"/>
              <a:buChar char="•"/>
            </a:pPr>
            <a:r>
              <a:rPr lang="en-US" sz="2400" b="1" dirty="0">
                <a:solidFill>
                  <a:srgbClr val="000099"/>
                </a:solidFill>
              </a:rPr>
              <a:t>A way to improve instructional practice by observing, revising, and reflecting</a:t>
            </a:r>
          </a:p>
        </p:txBody>
      </p:sp>
      <p:sp>
        <p:nvSpPr>
          <p:cNvPr id="10" name="TextBox 9">
            <a:extLst>
              <a:ext uri="{FF2B5EF4-FFF2-40B4-BE49-F238E27FC236}">
                <a16:creationId xmlns:a16="http://schemas.microsoft.com/office/drawing/2014/main" id="{EC8F92E8-BCB7-4EBF-8AA2-2569674760AD}"/>
              </a:ext>
            </a:extLst>
          </p:cNvPr>
          <p:cNvSpPr txBox="1"/>
          <p:nvPr/>
        </p:nvSpPr>
        <p:spPr>
          <a:xfrm>
            <a:off x="6585626" y="2006980"/>
            <a:ext cx="4406097" cy="3416320"/>
          </a:xfrm>
          <a:prstGeom prst="rect">
            <a:avLst/>
          </a:prstGeom>
          <a:noFill/>
        </p:spPr>
        <p:txBody>
          <a:bodyPr wrap="square" rtlCol="0">
            <a:spAutoFit/>
          </a:bodyPr>
          <a:lstStyle/>
          <a:p>
            <a:r>
              <a:rPr lang="en-US" sz="2400" b="1" dirty="0"/>
              <a:t>What it isn’t</a:t>
            </a:r>
          </a:p>
          <a:p>
            <a:pPr marL="285750" indent="-285750">
              <a:buFont typeface="Arial" panose="020B0604020202020204" pitchFamily="34" charset="0"/>
              <a:buChar char="•"/>
            </a:pPr>
            <a:r>
              <a:rPr lang="en-US" sz="2400" b="1" dirty="0">
                <a:solidFill>
                  <a:srgbClr val="000099"/>
                </a:solidFill>
              </a:rPr>
              <a:t>Problem solving</a:t>
            </a:r>
          </a:p>
          <a:p>
            <a:pPr marL="285750" indent="-285750">
              <a:buFont typeface="Arial" panose="020B0604020202020204" pitchFamily="34" charset="0"/>
              <a:buChar char="•"/>
            </a:pPr>
            <a:r>
              <a:rPr lang="en-US" sz="2400" b="1" dirty="0">
                <a:solidFill>
                  <a:srgbClr val="000099"/>
                </a:solidFill>
              </a:rPr>
              <a:t>Linear</a:t>
            </a:r>
          </a:p>
          <a:p>
            <a:pPr marL="285750" indent="-285750">
              <a:buFont typeface="Arial" panose="020B0604020202020204" pitchFamily="34" charset="0"/>
              <a:buChar char="•"/>
            </a:pPr>
            <a:r>
              <a:rPr lang="en-US" sz="2400" b="1" dirty="0">
                <a:solidFill>
                  <a:srgbClr val="000099"/>
                </a:solidFill>
              </a:rPr>
              <a:t>Not research on or about people</a:t>
            </a:r>
          </a:p>
          <a:p>
            <a:pPr marL="285750" indent="-285750">
              <a:buFont typeface="Arial" panose="020B0604020202020204" pitchFamily="34" charset="0"/>
              <a:buChar char="•"/>
            </a:pPr>
            <a:r>
              <a:rPr lang="en-US" sz="2400" b="1" dirty="0">
                <a:solidFill>
                  <a:srgbClr val="000099"/>
                </a:solidFill>
              </a:rPr>
              <a:t>Conclusive</a:t>
            </a:r>
          </a:p>
          <a:p>
            <a:pPr marL="285750" indent="-285750">
              <a:buFont typeface="Arial" panose="020B0604020202020204" pitchFamily="34" charset="0"/>
              <a:buChar char="•"/>
            </a:pPr>
            <a:r>
              <a:rPr lang="en-US" sz="2400" b="1" dirty="0">
                <a:solidFill>
                  <a:srgbClr val="000099"/>
                </a:solidFill>
              </a:rPr>
              <a:t>Generalizable </a:t>
            </a:r>
          </a:p>
          <a:p>
            <a:pPr marL="285750" indent="-285750">
              <a:buFont typeface="Arial" panose="020B0604020202020204" pitchFamily="34" charset="0"/>
              <a:buChar char="•"/>
            </a:pPr>
            <a:r>
              <a:rPr lang="en-US" sz="2400" b="1" dirty="0">
                <a:solidFill>
                  <a:srgbClr val="000099"/>
                </a:solidFill>
              </a:rPr>
              <a:t>About Why</a:t>
            </a:r>
          </a:p>
          <a:p>
            <a:pPr marL="285750" indent="-285750">
              <a:buFont typeface="Arial" panose="020B0604020202020204" pitchFamily="34" charset="0"/>
              <a:buChar char="•"/>
            </a:pPr>
            <a:r>
              <a:rPr lang="en-US" sz="2400" b="1" dirty="0">
                <a:solidFill>
                  <a:srgbClr val="000099"/>
                </a:solidFill>
              </a:rPr>
              <a:t>A trend </a:t>
            </a:r>
          </a:p>
        </p:txBody>
      </p:sp>
    </p:spTree>
    <p:extLst>
      <p:ext uri="{BB962C8B-B14F-4D97-AF65-F5344CB8AC3E}">
        <p14:creationId xmlns:p14="http://schemas.microsoft.com/office/powerpoint/2010/main" val="674895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 calcmode="lin" valueType="num">
                                      <p:cBhvr>
                                        <p:cTn id="14" dur="500" fill="hold"/>
                                        <p:tgtEl>
                                          <p:spTgt spid="10">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10">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10">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 calcmode="lin" valueType="num">
                                      <p:cBhvr>
                                        <p:cTn id="21"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7">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7">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0">
                                            <p:txEl>
                                              <p:pRg st="2" end="2"/>
                                            </p:txEl>
                                          </p:spTgt>
                                        </p:tgtEl>
                                        <p:attrNameLst>
                                          <p:attrName>style.visibility</p:attrName>
                                        </p:attrNameLst>
                                      </p:cBhvr>
                                      <p:to>
                                        <p:strVal val="visible"/>
                                      </p:to>
                                    </p:set>
                                    <p:anim calcmode="lin" valueType="num">
                                      <p:cBhvr>
                                        <p:cTn id="28" dur="500" fill="hold"/>
                                        <p:tgtEl>
                                          <p:spTgt spid="10">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10">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10">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7">
                                            <p:txEl>
                                              <p:pRg st="2" end="2"/>
                                            </p:txEl>
                                          </p:spTgt>
                                        </p:tgtEl>
                                        <p:attrNameLst>
                                          <p:attrName>style.visibility</p:attrName>
                                        </p:attrNameLst>
                                      </p:cBhvr>
                                      <p:to>
                                        <p:strVal val="visible"/>
                                      </p:to>
                                    </p:set>
                                    <p:anim calcmode="lin" valueType="num">
                                      <p:cBhvr>
                                        <p:cTn id="35" dur="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36" dur="500" fill="hold"/>
                                        <p:tgtEl>
                                          <p:spTgt spid="7">
                                            <p:txEl>
                                              <p:pRg st="2" end="2"/>
                                            </p:txEl>
                                          </p:spTgt>
                                        </p:tgtEl>
                                        <p:attrNameLst>
                                          <p:attrName>ppt_h</p:attrName>
                                        </p:attrNameLst>
                                      </p:cBhvr>
                                      <p:tavLst>
                                        <p:tav tm="0">
                                          <p:val>
                                            <p:fltVal val="0"/>
                                          </p:val>
                                        </p:tav>
                                        <p:tav tm="100000">
                                          <p:val>
                                            <p:strVal val="#ppt_h"/>
                                          </p:val>
                                        </p:tav>
                                      </p:tavLst>
                                    </p:anim>
                                    <p:animEffect transition="in" filter="fade">
                                      <p:cBhvr>
                                        <p:cTn id="37" dur="500"/>
                                        <p:tgtEl>
                                          <p:spTgt spid="7">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0">
                                            <p:txEl>
                                              <p:pRg st="3" end="3"/>
                                            </p:txEl>
                                          </p:spTgt>
                                        </p:tgtEl>
                                        <p:attrNameLst>
                                          <p:attrName>style.visibility</p:attrName>
                                        </p:attrNameLst>
                                      </p:cBhvr>
                                      <p:to>
                                        <p:strVal val="visible"/>
                                      </p:to>
                                    </p:set>
                                    <p:anim calcmode="lin" valueType="num">
                                      <p:cBhvr>
                                        <p:cTn id="42" dur="500" fill="hold"/>
                                        <p:tgtEl>
                                          <p:spTgt spid="10">
                                            <p:txEl>
                                              <p:pRg st="3" end="3"/>
                                            </p:txEl>
                                          </p:spTgt>
                                        </p:tgtEl>
                                        <p:attrNameLst>
                                          <p:attrName>ppt_w</p:attrName>
                                        </p:attrNameLst>
                                      </p:cBhvr>
                                      <p:tavLst>
                                        <p:tav tm="0">
                                          <p:val>
                                            <p:fltVal val="0"/>
                                          </p:val>
                                        </p:tav>
                                        <p:tav tm="100000">
                                          <p:val>
                                            <p:strVal val="#ppt_w"/>
                                          </p:val>
                                        </p:tav>
                                      </p:tavLst>
                                    </p:anim>
                                    <p:anim calcmode="lin" valueType="num">
                                      <p:cBhvr>
                                        <p:cTn id="43" dur="500" fill="hold"/>
                                        <p:tgtEl>
                                          <p:spTgt spid="10">
                                            <p:txEl>
                                              <p:pRg st="3" end="3"/>
                                            </p:txEl>
                                          </p:spTgt>
                                        </p:tgtEl>
                                        <p:attrNameLst>
                                          <p:attrName>ppt_h</p:attrName>
                                        </p:attrNameLst>
                                      </p:cBhvr>
                                      <p:tavLst>
                                        <p:tav tm="0">
                                          <p:val>
                                            <p:fltVal val="0"/>
                                          </p:val>
                                        </p:tav>
                                        <p:tav tm="100000">
                                          <p:val>
                                            <p:strVal val="#ppt_h"/>
                                          </p:val>
                                        </p:tav>
                                      </p:tavLst>
                                    </p:anim>
                                    <p:animEffect transition="in" filter="fade">
                                      <p:cBhvr>
                                        <p:cTn id="44" dur="500"/>
                                        <p:tgtEl>
                                          <p:spTgt spid="10">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7">
                                            <p:txEl>
                                              <p:pRg st="3" end="3"/>
                                            </p:txEl>
                                          </p:spTgt>
                                        </p:tgtEl>
                                        <p:attrNameLst>
                                          <p:attrName>style.visibility</p:attrName>
                                        </p:attrNameLst>
                                      </p:cBhvr>
                                      <p:to>
                                        <p:strVal val="visible"/>
                                      </p:to>
                                    </p:set>
                                    <p:anim calcmode="lin" valueType="num">
                                      <p:cBhvr>
                                        <p:cTn id="49" dur="500" fill="hold"/>
                                        <p:tgtEl>
                                          <p:spTgt spid="7">
                                            <p:txEl>
                                              <p:pRg st="3" end="3"/>
                                            </p:txEl>
                                          </p:spTgt>
                                        </p:tgtEl>
                                        <p:attrNameLst>
                                          <p:attrName>ppt_w</p:attrName>
                                        </p:attrNameLst>
                                      </p:cBhvr>
                                      <p:tavLst>
                                        <p:tav tm="0">
                                          <p:val>
                                            <p:fltVal val="0"/>
                                          </p:val>
                                        </p:tav>
                                        <p:tav tm="100000">
                                          <p:val>
                                            <p:strVal val="#ppt_w"/>
                                          </p:val>
                                        </p:tav>
                                      </p:tavLst>
                                    </p:anim>
                                    <p:anim calcmode="lin" valueType="num">
                                      <p:cBhvr>
                                        <p:cTn id="50" dur="500" fill="hold"/>
                                        <p:tgtEl>
                                          <p:spTgt spid="7">
                                            <p:txEl>
                                              <p:pRg st="3" end="3"/>
                                            </p:txEl>
                                          </p:spTgt>
                                        </p:tgtEl>
                                        <p:attrNameLst>
                                          <p:attrName>ppt_h</p:attrName>
                                        </p:attrNameLst>
                                      </p:cBhvr>
                                      <p:tavLst>
                                        <p:tav tm="0">
                                          <p:val>
                                            <p:fltVal val="0"/>
                                          </p:val>
                                        </p:tav>
                                        <p:tav tm="100000">
                                          <p:val>
                                            <p:strVal val="#ppt_h"/>
                                          </p:val>
                                        </p:tav>
                                      </p:tavLst>
                                    </p:anim>
                                    <p:animEffect transition="in" filter="fade">
                                      <p:cBhvr>
                                        <p:cTn id="51" dur="500"/>
                                        <p:tgtEl>
                                          <p:spTgt spid="7">
                                            <p:txEl>
                                              <p:pRg st="3" end="3"/>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
                                            <p:txEl>
                                              <p:pRg st="4" end="4"/>
                                            </p:txEl>
                                          </p:spTgt>
                                        </p:tgtEl>
                                        <p:attrNameLst>
                                          <p:attrName>style.visibility</p:attrName>
                                        </p:attrNameLst>
                                      </p:cBhvr>
                                      <p:to>
                                        <p:strVal val="visible"/>
                                      </p:to>
                                    </p:set>
                                    <p:anim calcmode="lin" valueType="num">
                                      <p:cBhvr>
                                        <p:cTn id="56" dur="500" fill="hold"/>
                                        <p:tgtEl>
                                          <p:spTgt spid="10">
                                            <p:txEl>
                                              <p:pRg st="4" end="4"/>
                                            </p:txEl>
                                          </p:spTgt>
                                        </p:tgtEl>
                                        <p:attrNameLst>
                                          <p:attrName>ppt_w</p:attrName>
                                        </p:attrNameLst>
                                      </p:cBhvr>
                                      <p:tavLst>
                                        <p:tav tm="0">
                                          <p:val>
                                            <p:fltVal val="0"/>
                                          </p:val>
                                        </p:tav>
                                        <p:tav tm="100000">
                                          <p:val>
                                            <p:strVal val="#ppt_w"/>
                                          </p:val>
                                        </p:tav>
                                      </p:tavLst>
                                    </p:anim>
                                    <p:anim calcmode="lin" valueType="num">
                                      <p:cBhvr>
                                        <p:cTn id="57" dur="500" fill="hold"/>
                                        <p:tgtEl>
                                          <p:spTgt spid="10">
                                            <p:txEl>
                                              <p:pRg st="4" end="4"/>
                                            </p:txEl>
                                          </p:spTgt>
                                        </p:tgtEl>
                                        <p:attrNameLst>
                                          <p:attrName>ppt_h</p:attrName>
                                        </p:attrNameLst>
                                      </p:cBhvr>
                                      <p:tavLst>
                                        <p:tav tm="0">
                                          <p:val>
                                            <p:fltVal val="0"/>
                                          </p:val>
                                        </p:tav>
                                        <p:tav tm="100000">
                                          <p:val>
                                            <p:strVal val="#ppt_h"/>
                                          </p:val>
                                        </p:tav>
                                      </p:tavLst>
                                    </p:anim>
                                    <p:animEffect transition="in" filter="fade">
                                      <p:cBhvr>
                                        <p:cTn id="58" dur="500"/>
                                        <p:tgtEl>
                                          <p:spTgt spid="10">
                                            <p:txEl>
                                              <p:pRg st="4" end="4"/>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7">
                                            <p:txEl>
                                              <p:pRg st="4" end="4"/>
                                            </p:txEl>
                                          </p:spTgt>
                                        </p:tgtEl>
                                        <p:attrNameLst>
                                          <p:attrName>style.visibility</p:attrName>
                                        </p:attrNameLst>
                                      </p:cBhvr>
                                      <p:to>
                                        <p:strVal val="visible"/>
                                      </p:to>
                                    </p:set>
                                    <p:anim calcmode="lin" valueType="num">
                                      <p:cBhvr>
                                        <p:cTn id="63" dur="500" fill="hold"/>
                                        <p:tgtEl>
                                          <p:spTgt spid="7">
                                            <p:txEl>
                                              <p:pRg st="4" end="4"/>
                                            </p:txEl>
                                          </p:spTgt>
                                        </p:tgtEl>
                                        <p:attrNameLst>
                                          <p:attrName>ppt_w</p:attrName>
                                        </p:attrNameLst>
                                      </p:cBhvr>
                                      <p:tavLst>
                                        <p:tav tm="0">
                                          <p:val>
                                            <p:fltVal val="0"/>
                                          </p:val>
                                        </p:tav>
                                        <p:tav tm="100000">
                                          <p:val>
                                            <p:strVal val="#ppt_w"/>
                                          </p:val>
                                        </p:tav>
                                      </p:tavLst>
                                    </p:anim>
                                    <p:anim calcmode="lin" valueType="num">
                                      <p:cBhvr>
                                        <p:cTn id="64" dur="500" fill="hold"/>
                                        <p:tgtEl>
                                          <p:spTgt spid="7">
                                            <p:txEl>
                                              <p:pRg st="4" end="4"/>
                                            </p:txEl>
                                          </p:spTgt>
                                        </p:tgtEl>
                                        <p:attrNameLst>
                                          <p:attrName>ppt_h</p:attrName>
                                        </p:attrNameLst>
                                      </p:cBhvr>
                                      <p:tavLst>
                                        <p:tav tm="0">
                                          <p:val>
                                            <p:fltVal val="0"/>
                                          </p:val>
                                        </p:tav>
                                        <p:tav tm="100000">
                                          <p:val>
                                            <p:strVal val="#ppt_h"/>
                                          </p:val>
                                        </p:tav>
                                      </p:tavLst>
                                    </p:anim>
                                    <p:animEffect transition="in" filter="fade">
                                      <p:cBhvr>
                                        <p:cTn id="65" dur="500"/>
                                        <p:tgtEl>
                                          <p:spTgt spid="7">
                                            <p:txEl>
                                              <p:pRg st="4" end="4"/>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10">
                                            <p:txEl>
                                              <p:pRg st="5" end="5"/>
                                            </p:txEl>
                                          </p:spTgt>
                                        </p:tgtEl>
                                        <p:attrNameLst>
                                          <p:attrName>style.visibility</p:attrName>
                                        </p:attrNameLst>
                                      </p:cBhvr>
                                      <p:to>
                                        <p:strVal val="visible"/>
                                      </p:to>
                                    </p:set>
                                    <p:anim calcmode="lin" valueType="num">
                                      <p:cBhvr>
                                        <p:cTn id="70" dur="500" fill="hold"/>
                                        <p:tgtEl>
                                          <p:spTgt spid="10">
                                            <p:txEl>
                                              <p:pRg st="5" end="5"/>
                                            </p:txEl>
                                          </p:spTgt>
                                        </p:tgtEl>
                                        <p:attrNameLst>
                                          <p:attrName>ppt_w</p:attrName>
                                        </p:attrNameLst>
                                      </p:cBhvr>
                                      <p:tavLst>
                                        <p:tav tm="0">
                                          <p:val>
                                            <p:fltVal val="0"/>
                                          </p:val>
                                        </p:tav>
                                        <p:tav tm="100000">
                                          <p:val>
                                            <p:strVal val="#ppt_w"/>
                                          </p:val>
                                        </p:tav>
                                      </p:tavLst>
                                    </p:anim>
                                    <p:anim calcmode="lin" valueType="num">
                                      <p:cBhvr>
                                        <p:cTn id="71" dur="500" fill="hold"/>
                                        <p:tgtEl>
                                          <p:spTgt spid="10">
                                            <p:txEl>
                                              <p:pRg st="5" end="5"/>
                                            </p:txEl>
                                          </p:spTgt>
                                        </p:tgtEl>
                                        <p:attrNameLst>
                                          <p:attrName>ppt_h</p:attrName>
                                        </p:attrNameLst>
                                      </p:cBhvr>
                                      <p:tavLst>
                                        <p:tav tm="0">
                                          <p:val>
                                            <p:fltVal val="0"/>
                                          </p:val>
                                        </p:tav>
                                        <p:tav tm="100000">
                                          <p:val>
                                            <p:strVal val="#ppt_h"/>
                                          </p:val>
                                        </p:tav>
                                      </p:tavLst>
                                    </p:anim>
                                    <p:animEffect transition="in" filter="fade">
                                      <p:cBhvr>
                                        <p:cTn id="72" dur="500"/>
                                        <p:tgtEl>
                                          <p:spTgt spid="10">
                                            <p:txEl>
                                              <p:pRg st="5" end="5"/>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nodeType="clickEffect">
                                  <p:stCondLst>
                                    <p:cond delay="0"/>
                                  </p:stCondLst>
                                  <p:childTnLst>
                                    <p:set>
                                      <p:cBhvr>
                                        <p:cTn id="76" dur="1" fill="hold">
                                          <p:stCondLst>
                                            <p:cond delay="0"/>
                                          </p:stCondLst>
                                        </p:cTn>
                                        <p:tgtEl>
                                          <p:spTgt spid="7">
                                            <p:txEl>
                                              <p:pRg st="5" end="5"/>
                                            </p:txEl>
                                          </p:spTgt>
                                        </p:tgtEl>
                                        <p:attrNameLst>
                                          <p:attrName>style.visibility</p:attrName>
                                        </p:attrNameLst>
                                      </p:cBhvr>
                                      <p:to>
                                        <p:strVal val="visible"/>
                                      </p:to>
                                    </p:set>
                                    <p:anim calcmode="lin" valueType="num">
                                      <p:cBhvr>
                                        <p:cTn id="77" dur="500" fill="hold"/>
                                        <p:tgtEl>
                                          <p:spTgt spid="7">
                                            <p:txEl>
                                              <p:pRg st="5" end="5"/>
                                            </p:txEl>
                                          </p:spTgt>
                                        </p:tgtEl>
                                        <p:attrNameLst>
                                          <p:attrName>ppt_w</p:attrName>
                                        </p:attrNameLst>
                                      </p:cBhvr>
                                      <p:tavLst>
                                        <p:tav tm="0">
                                          <p:val>
                                            <p:fltVal val="0"/>
                                          </p:val>
                                        </p:tav>
                                        <p:tav tm="100000">
                                          <p:val>
                                            <p:strVal val="#ppt_w"/>
                                          </p:val>
                                        </p:tav>
                                      </p:tavLst>
                                    </p:anim>
                                    <p:anim calcmode="lin" valueType="num">
                                      <p:cBhvr>
                                        <p:cTn id="78" dur="500" fill="hold"/>
                                        <p:tgtEl>
                                          <p:spTgt spid="7">
                                            <p:txEl>
                                              <p:pRg st="5" end="5"/>
                                            </p:txEl>
                                          </p:spTgt>
                                        </p:tgtEl>
                                        <p:attrNameLst>
                                          <p:attrName>ppt_h</p:attrName>
                                        </p:attrNameLst>
                                      </p:cBhvr>
                                      <p:tavLst>
                                        <p:tav tm="0">
                                          <p:val>
                                            <p:fltVal val="0"/>
                                          </p:val>
                                        </p:tav>
                                        <p:tav tm="100000">
                                          <p:val>
                                            <p:strVal val="#ppt_h"/>
                                          </p:val>
                                        </p:tav>
                                      </p:tavLst>
                                    </p:anim>
                                    <p:animEffect transition="in" filter="fade">
                                      <p:cBhvr>
                                        <p:cTn id="79" dur="500"/>
                                        <p:tgtEl>
                                          <p:spTgt spid="7">
                                            <p:txEl>
                                              <p:pRg st="5" end="5"/>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nodeType="clickEffect">
                                  <p:stCondLst>
                                    <p:cond delay="0"/>
                                  </p:stCondLst>
                                  <p:childTnLst>
                                    <p:set>
                                      <p:cBhvr>
                                        <p:cTn id="83" dur="1" fill="hold">
                                          <p:stCondLst>
                                            <p:cond delay="0"/>
                                          </p:stCondLst>
                                        </p:cTn>
                                        <p:tgtEl>
                                          <p:spTgt spid="10">
                                            <p:txEl>
                                              <p:pRg st="6" end="6"/>
                                            </p:txEl>
                                          </p:spTgt>
                                        </p:tgtEl>
                                        <p:attrNameLst>
                                          <p:attrName>style.visibility</p:attrName>
                                        </p:attrNameLst>
                                      </p:cBhvr>
                                      <p:to>
                                        <p:strVal val="visible"/>
                                      </p:to>
                                    </p:set>
                                    <p:anim calcmode="lin" valueType="num">
                                      <p:cBhvr>
                                        <p:cTn id="84" dur="500" fill="hold"/>
                                        <p:tgtEl>
                                          <p:spTgt spid="10">
                                            <p:txEl>
                                              <p:pRg st="6" end="6"/>
                                            </p:txEl>
                                          </p:spTgt>
                                        </p:tgtEl>
                                        <p:attrNameLst>
                                          <p:attrName>ppt_w</p:attrName>
                                        </p:attrNameLst>
                                      </p:cBhvr>
                                      <p:tavLst>
                                        <p:tav tm="0">
                                          <p:val>
                                            <p:fltVal val="0"/>
                                          </p:val>
                                        </p:tav>
                                        <p:tav tm="100000">
                                          <p:val>
                                            <p:strVal val="#ppt_w"/>
                                          </p:val>
                                        </p:tav>
                                      </p:tavLst>
                                    </p:anim>
                                    <p:anim calcmode="lin" valueType="num">
                                      <p:cBhvr>
                                        <p:cTn id="85" dur="500" fill="hold"/>
                                        <p:tgtEl>
                                          <p:spTgt spid="10">
                                            <p:txEl>
                                              <p:pRg st="6" end="6"/>
                                            </p:txEl>
                                          </p:spTgt>
                                        </p:tgtEl>
                                        <p:attrNameLst>
                                          <p:attrName>ppt_h</p:attrName>
                                        </p:attrNameLst>
                                      </p:cBhvr>
                                      <p:tavLst>
                                        <p:tav tm="0">
                                          <p:val>
                                            <p:fltVal val="0"/>
                                          </p:val>
                                        </p:tav>
                                        <p:tav tm="100000">
                                          <p:val>
                                            <p:strVal val="#ppt_h"/>
                                          </p:val>
                                        </p:tav>
                                      </p:tavLst>
                                    </p:anim>
                                    <p:animEffect transition="in" filter="fade">
                                      <p:cBhvr>
                                        <p:cTn id="86" dur="500"/>
                                        <p:tgtEl>
                                          <p:spTgt spid="10">
                                            <p:txEl>
                                              <p:pRg st="6" end="6"/>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nodeType="clickEffect">
                                  <p:stCondLst>
                                    <p:cond delay="0"/>
                                  </p:stCondLst>
                                  <p:childTnLst>
                                    <p:set>
                                      <p:cBhvr>
                                        <p:cTn id="90" dur="1" fill="hold">
                                          <p:stCondLst>
                                            <p:cond delay="0"/>
                                          </p:stCondLst>
                                        </p:cTn>
                                        <p:tgtEl>
                                          <p:spTgt spid="7">
                                            <p:txEl>
                                              <p:pRg st="6" end="6"/>
                                            </p:txEl>
                                          </p:spTgt>
                                        </p:tgtEl>
                                        <p:attrNameLst>
                                          <p:attrName>style.visibility</p:attrName>
                                        </p:attrNameLst>
                                      </p:cBhvr>
                                      <p:to>
                                        <p:strVal val="visible"/>
                                      </p:to>
                                    </p:set>
                                    <p:anim calcmode="lin" valueType="num">
                                      <p:cBhvr>
                                        <p:cTn id="91" dur="500" fill="hold"/>
                                        <p:tgtEl>
                                          <p:spTgt spid="7">
                                            <p:txEl>
                                              <p:pRg st="6" end="6"/>
                                            </p:txEl>
                                          </p:spTgt>
                                        </p:tgtEl>
                                        <p:attrNameLst>
                                          <p:attrName>ppt_w</p:attrName>
                                        </p:attrNameLst>
                                      </p:cBhvr>
                                      <p:tavLst>
                                        <p:tav tm="0">
                                          <p:val>
                                            <p:fltVal val="0"/>
                                          </p:val>
                                        </p:tav>
                                        <p:tav tm="100000">
                                          <p:val>
                                            <p:strVal val="#ppt_w"/>
                                          </p:val>
                                        </p:tav>
                                      </p:tavLst>
                                    </p:anim>
                                    <p:anim calcmode="lin" valueType="num">
                                      <p:cBhvr>
                                        <p:cTn id="92" dur="500" fill="hold"/>
                                        <p:tgtEl>
                                          <p:spTgt spid="7">
                                            <p:txEl>
                                              <p:pRg st="6" end="6"/>
                                            </p:txEl>
                                          </p:spTgt>
                                        </p:tgtEl>
                                        <p:attrNameLst>
                                          <p:attrName>ppt_h</p:attrName>
                                        </p:attrNameLst>
                                      </p:cBhvr>
                                      <p:tavLst>
                                        <p:tav tm="0">
                                          <p:val>
                                            <p:fltVal val="0"/>
                                          </p:val>
                                        </p:tav>
                                        <p:tav tm="100000">
                                          <p:val>
                                            <p:strVal val="#ppt_h"/>
                                          </p:val>
                                        </p:tav>
                                      </p:tavLst>
                                    </p:anim>
                                    <p:animEffect transition="in" filter="fade">
                                      <p:cBhvr>
                                        <p:cTn id="93" dur="500"/>
                                        <p:tgtEl>
                                          <p:spTgt spid="7">
                                            <p:txEl>
                                              <p:pRg st="6" end="6"/>
                                            </p:txEl>
                                          </p:spTgt>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nodeType="clickEffect">
                                  <p:stCondLst>
                                    <p:cond delay="0"/>
                                  </p:stCondLst>
                                  <p:childTnLst>
                                    <p:set>
                                      <p:cBhvr>
                                        <p:cTn id="97" dur="1" fill="hold">
                                          <p:stCondLst>
                                            <p:cond delay="0"/>
                                          </p:stCondLst>
                                        </p:cTn>
                                        <p:tgtEl>
                                          <p:spTgt spid="10">
                                            <p:txEl>
                                              <p:pRg st="7" end="7"/>
                                            </p:txEl>
                                          </p:spTgt>
                                        </p:tgtEl>
                                        <p:attrNameLst>
                                          <p:attrName>style.visibility</p:attrName>
                                        </p:attrNameLst>
                                      </p:cBhvr>
                                      <p:to>
                                        <p:strVal val="visible"/>
                                      </p:to>
                                    </p:set>
                                    <p:anim calcmode="lin" valueType="num">
                                      <p:cBhvr>
                                        <p:cTn id="98" dur="500" fill="hold"/>
                                        <p:tgtEl>
                                          <p:spTgt spid="10">
                                            <p:txEl>
                                              <p:pRg st="7" end="7"/>
                                            </p:txEl>
                                          </p:spTgt>
                                        </p:tgtEl>
                                        <p:attrNameLst>
                                          <p:attrName>ppt_w</p:attrName>
                                        </p:attrNameLst>
                                      </p:cBhvr>
                                      <p:tavLst>
                                        <p:tav tm="0">
                                          <p:val>
                                            <p:fltVal val="0"/>
                                          </p:val>
                                        </p:tav>
                                        <p:tav tm="100000">
                                          <p:val>
                                            <p:strVal val="#ppt_w"/>
                                          </p:val>
                                        </p:tav>
                                      </p:tavLst>
                                    </p:anim>
                                    <p:anim calcmode="lin" valueType="num">
                                      <p:cBhvr>
                                        <p:cTn id="99" dur="500" fill="hold"/>
                                        <p:tgtEl>
                                          <p:spTgt spid="10">
                                            <p:txEl>
                                              <p:pRg st="7" end="7"/>
                                            </p:txEl>
                                          </p:spTgt>
                                        </p:tgtEl>
                                        <p:attrNameLst>
                                          <p:attrName>ppt_h</p:attrName>
                                        </p:attrNameLst>
                                      </p:cBhvr>
                                      <p:tavLst>
                                        <p:tav tm="0">
                                          <p:val>
                                            <p:fltVal val="0"/>
                                          </p:val>
                                        </p:tav>
                                        <p:tav tm="100000">
                                          <p:val>
                                            <p:strVal val="#ppt_h"/>
                                          </p:val>
                                        </p:tav>
                                      </p:tavLst>
                                    </p:anim>
                                    <p:animEffect transition="in" filter="fade">
                                      <p:cBhvr>
                                        <p:cTn id="100" dur="500"/>
                                        <p:tgtEl>
                                          <p:spTgt spid="1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dirty="0">
                <a:solidFill>
                  <a:schemeClr val="bg1"/>
                </a:solidFill>
              </a:rPr>
              <a:t>NATO BILC Professional Development Seminar</a:t>
            </a:r>
          </a:p>
          <a:p>
            <a:pPr algn="ctr"/>
            <a:r>
              <a:rPr lang="en-US" b="1" dirty="0">
                <a:solidFill>
                  <a:schemeClr val="bg1"/>
                </a:solidFill>
              </a:rPr>
              <a:t>Provo, Utah</a:t>
            </a:r>
          </a:p>
          <a:p>
            <a:pPr algn="ctr"/>
            <a:r>
              <a:rPr lang="en-US" b="1" dirty="0">
                <a:solidFill>
                  <a:schemeClr val="bg1"/>
                </a:solidFill>
              </a:rPr>
              <a:t>16 - 21 October 2022</a:t>
            </a:r>
          </a:p>
        </p:txBody>
      </p:sp>
      <p:sp>
        <p:nvSpPr>
          <p:cNvPr id="6" name="TextBox 5">
            <a:extLst>
              <a:ext uri="{FF2B5EF4-FFF2-40B4-BE49-F238E27FC236}">
                <a16:creationId xmlns:a16="http://schemas.microsoft.com/office/drawing/2014/main" id="{4BE59BA0-CC0B-4B85-A785-9BC9F6333F40}"/>
              </a:ext>
            </a:extLst>
          </p:cNvPr>
          <p:cNvSpPr txBox="1"/>
          <p:nvPr/>
        </p:nvSpPr>
        <p:spPr>
          <a:xfrm>
            <a:off x="515815" y="257908"/>
            <a:ext cx="9029629" cy="584775"/>
          </a:xfrm>
          <a:prstGeom prst="rect">
            <a:avLst/>
          </a:prstGeom>
          <a:noFill/>
        </p:spPr>
        <p:txBody>
          <a:bodyPr wrap="square" rtlCol="0">
            <a:spAutoFit/>
          </a:bodyPr>
          <a:lstStyle/>
          <a:p>
            <a:r>
              <a:rPr lang="en-US" sz="3200" dirty="0">
                <a:solidFill>
                  <a:srgbClr val="000099"/>
                </a:solidFill>
              </a:rPr>
              <a:t>WHY ACTION RESEARCH? </a:t>
            </a:r>
          </a:p>
        </p:txBody>
      </p:sp>
      <p:sp>
        <p:nvSpPr>
          <p:cNvPr id="8" name="TextBox 7">
            <a:extLst>
              <a:ext uri="{FF2B5EF4-FFF2-40B4-BE49-F238E27FC236}">
                <a16:creationId xmlns:a16="http://schemas.microsoft.com/office/drawing/2014/main" id="{08C1188E-787D-4D2F-A086-432E4E2813D6}"/>
              </a:ext>
            </a:extLst>
          </p:cNvPr>
          <p:cNvSpPr txBox="1"/>
          <p:nvPr/>
        </p:nvSpPr>
        <p:spPr>
          <a:xfrm>
            <a:off x="582748" y="4524822"/>
            <a:ext cx="10597662" cy="101566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342900" indent="-342900">
              <a:buFont typeface="Arial" panose="020B0604020202020204" pitchFamily="34" charset="0"/>
              <a:buChar char="•"/>
            </a:pPr>
            <a:r>
              <a:rPr lang="en-US" sz="2000" dirty="0">
                <a:solidFill>
                  <a:srgbClr val="000099"/>
                </a:solidFill>
              </a:rPr>
              <a:t>No separation between the design and delivery of teaching and the process of researching these activities </a:t>
            </a:r>
          </a:p>
          <a:p>
            <a:pPr marL="342900" indent="-342900">
              <a:buFont typeface="Arial" panose="020B0604020202020204" pitchFamily="34" charset="0"/>
              <a:buChar char="•"/>
            </a:pPr>
            <a:r>
              <a:rPr lang="en-US" sz="2000" dirty="0">
                <a:solidFill>
                  <a:srgbClr val="000099"/>
                </a:solidFill>
              </a:rPr>
              <a:t>Brings theory and practice closer together.</a:t>
            </a:r>
          </a:p>
        </p:txBody>
      </p:sp>
      <p:sp>
        <p:nvSpPr>
          <p:cNvPr id="11" name="TextBox 10">
            <a:extLst>
              <a:ext uri="{FF2B5EF4-FFF2-40B4-BE49-F238E27FC236}">
                <a16:creationId xmlns:a16="http://schemas.microsoft.com/office/drawing/2014/main" id="{B738B2DB-ABFC-43C2-8B02-96A5ACB85E94}"/>
              </a:ext>
            </a:extLst>
          </p:cNvPr>
          <p:cNvSpPr txBox="1"/>
          <p:nvPr/>
        </p:nvSpPr>
        <p:spPr>
          <a:xfrm>
            <a:off x="582747" y="2787425"/>
            <a:ext cx="10597662" cy="6463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b="1" dirty="0">
                <a:solidFill>
                  <a:srgbClr val="000099"/>
                </a:solidFill>
              </a:rPr>
              <a:t>Action research represents an extension of the reflection and critical self-reflection that an educator employs on a daily basis in their classroom.</a:t>
            </a:r>
          </a:p>
        </p:txBody>
      </p:sp>
      <p:sp>
        <p:nvSpPr>
          <p:cNvPr id="15" name="Arrow: Down 14">
            <a:extLst>
              <a:ext uri="{FF2B5EF4-FFF2-40B4-BE49-F238E27FC236}">
                <a16:creationId xmlns:a16="http://schemas.microsoft.com/office/drawing/2014/main" id="{E4D0D538-47C7-4FFF-A02E-BA518CD75BB6}"/>
              </a:ext>
            </a:extLst>
          </p:cNvPr>
          <p:cNvSpPr/>
          <p:nvPr/>
        </p:nvSpPr>
        <p:spPr>
          <a:xfrm>
            <a:off x="5535794" y="3683661"/>
            <a:ext cx="419529" cy="727450"/>
          </a:xfrm>
          <a:prstGeom prst="downArrow">
            <a:avLst>
              <a:gd name="adj1" fmla="val 5601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B3055CE-076A-4332-9977-5C91EA766BFF}"/>
              </a:ext>
            </a:extLst>
          </p:cNvPr>
          <p:cNvSpPr/>
          <p:nvPr/>
        </p:nvSpPr>
        <p:spPr>
          <a:xfrm>
            <a:off x="4217116" y="1011961"/>
            <a:ext cx="3328925" cy="646331"/>
          </a:xfrm>
          <a:prstGeom prst="rect">
            <a:avLst/>
          </a:prstGeom>
        </p:spPr>
        <p:txBody>
          <a:bodyPr wrap="none">
            <a:spAutoFit/>
          </a:bodyPr>
          <a:lstStyle/>
          <a:p>
            <a:r>
              <a:rPr lang="en-US" sz="3600" b="1" dirty="0">
                <a:solidFill>
                  <a:srgbClr val="000099"/>
                </a:solidFill>
                <a:latin typeface="Calibri" panose="020F0502020204030204" pitchFamily="34" charset="0"/>
                <a:ea typeface="Calibri" panose="020F0502020204030204" pitchFamily="34" charset="0"/>
                <a:cs typeface="Times New Roman" panose="02020603050405020304" pitchFamily="18" charset="0"/>
              </a:rPr>
              <a:t>We already do it</a:t>
            </a:r>
            <a:endParaRPr lang="en-US" sz="3600" dirty="0"/>
          </a:p>
        </p:txBody>
      </p:sp>
      <p:sp>
        <p:nvSpPr>
          <p:cNvPr id="12" name="Arrow: Down 11">
            <a:extLst>
              <a:ext uri="{FF2B5EF4-FFF2-40B4-BE49-F238E27FC236}">
                <a16:creationId xmlns:a16="http://schemas.microsoft.com/office/drawing/2014/main" id="{B25C35A4-01FC-4CB8-A5B6-297022B409F3}"/>
              </a:ext>
            </a:extLst>
          </p:cNvPr>
          <p:cNvSpPr/>
          <p:nvPr/>
        </p:nvSpPr>
        <p:spPr>
          <a:xfrm>
            <a:off x="5535794" y="1827571"/>
            <a:ext cx="419529" cy="75251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5179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fill="hold"/>
                                        <p:tgtEl>
                                          <p:spTgt spid="15"/>
                                        </p:tgtEl>
                                        <p:attrNameLst>
                                          <p:attrName>ppt_w</p:attrName>
                                        </p:attrNameLst>
                                      </p:cBhvr>
                                      <p:tavLst>
                                        <p:tav tm="0">
                                          <p:val>
                                            <p:fltVal val="0"/>
                                          </p:val>
                                        </p:tav>
                                        <p:tav tm="100000">
                                          <p:val>
                                            <p:strVal val="#ppt_w"/>
                                          </p:val>
                                        </p:tav>
                                      </p:tavLst>
                                    </p:anim>
                                    <p:anim calcmode="lin" valueType="num">
                                      <p:cBhvr>
                                        <p:cTn id="22" dur="500" fill="hold"/>
                                        <p:tgtEl>
                                          <p:spTgt spid="15"/>
                                        </p:tgtEl>
                                        <p:attrNameLst>
                                          <p:attrName>ppt_h</p:attrName>
                                        </p:attrNameLst>
                                      </p:cBhvr>
                                      <p:tavLst>
                                        <p:tav tm="0">
                                          <p:val>
                                            <p:fltVal val="0"/>
                                          </p:val>
                                        </p:tav>
                                        <p:tav tm="100000">
                                          <p:val>
                                            <p:strVal val="#ppt_h"/>
                                          </p:val>
                                        </p:tav>
                                      </p:tavLst>
                                    </p:anim>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5"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5" name="TextBox 4">
            <a:extLst>
              <a:ext uri="{FF2B5EF4-FFF2-40B4-BE49-F238E27FC236}">
                <a16:creationId xmlns:a16="http://schemas.microsoft.com/office/drawing/2014/main" id="{3C55570D-5990-412B-8E63-193585199C18}"/>
              </a:ext>
            </a:extLst>
          </p:cNvPr>
          <p:cNvSpPr txBox="1"/>
          <p:nvPr/>
        </p:nvSpPr>
        <p:spPr>
          <a:xfrm>
            <a:off x="2016369" y="5906784"/>
            <a:ext cx="8159262" cy="923330"/>
          </a:xfrm>
          <a:prstGeom prst="rect">
            <a:avLst/>
          </a:prstGeom>
          <a:noFill/>
        </p:spPr>
        <p:txBody>
          <a:bodyPr wrap="square" rtlCol="0">
            <a:spAutoFit/>
          </a:bodyPr>
          <a:lstStyle/>
          <a:p>
            <a:pPr algn="ctr"/>
            <a:r>
              <a:rPr lang="en-US" b="1">
                <a:solidFill>
                  <a:schemeClr val="bg1"/>
                </a:solidFill>
              </a:rPr>
              <a:t>NATO BILC Professional Development Seminar</a:t>
            </a:r>
          </a:p>
          <a:p>
            <a:pPr algn="ctr"/>
            <a:r>
              <a:rPr lang="en-US" b="1">
                <a:solidFill>
                  <a:schemeClr val="bg1"/>
                </a:solidFill>
              </a:rPr>
              <a:t>Provo, Utah</a:t>
            </a:r>
          </a:p>
          <a:p>
            <a:pPr algn="ctr"/>
            <a:r>
              <a:rPr lang="en-US" b="1">
                <a:solidFill>
                  <a:schemeClr val="bg1"/>
                </a:solidFill>
              </a:rPr>
              <a:t>16 - 21 October 2022</a:t>
            </a:r>
            <a:endParaRPr lang="en-US" b="1" dirty="0">
              <a:solidFill>
                <a:schemeClr val="bg1"/>
              </a:solidFill>
            </a:endParaRPr>
          </a:p>
        </p:txBody>
      </p:sp>
      <p:sp>
        <p:nvSpPr>
          <p:cNvPr id="6" name="TextBox 5">
            <a:extLst>
              <a:ext uri="{FF2B5EF4-FFF2-40B4-BE49-F238E27FC236}">
                <a16:creationId xmlns:a16="http://schemas.microsoft.com/office/drawing/2014/main" id="{4BE59BA0-CC0B-4B85-A785-9BC9F6333F40}"/>
              </a:ext>
            </a:extLst>
          </p:cNvPr>
          <p:cNvSpPr txBox="1"/>
          <p:nvPr/>
        </p:nvSpPr>
        <p:spPr>
          <a:xfrm>
            <a:off x="253015" y="181057"/>
            <a:ext cx="4843092" cy="1077218"/>
          </a:xfrm>
          <a:prstGeom prst="rect">
            <a:avLst/>
          </a:prstGeom>
          <a:noFill/>
        </p:spPr>
        <p:txBody>
          <a:bodyPr wrap="square" rtlCol="0">
            <a:spAutoFit/>
          </a:bodyPr>
          <a:lstStyle/>
          <a:p>
            <a:r>
              <a:rPr lang="en-US" sz="3200" dirty="0">
                <a:solidFill>
                  <a:srgbClr val="000099"/>
                </a:solidFill>
              </a:rPr>
              <a:t>AN ACTION RESEARCH CYCLE</a:t>
            </a:r>
          </a:p>
        </p:txBody>
      </p:sp>
      <p:grpSp>
        <p:nvGrpSpPr>
          <p:cNvPr id="8" name="Group 7">
            <a:extLst>
              <a:ext uri="{FF2B5EF4-FFF2-40B4-BE49-F238E27FC236}">
                <a16:creationId xmlns:a16="http://schemas.microsoft.com/office/drawing/2014/main" id="{27FBE9DF-873D-45BB-9FCF-77473CBCABD7}"/>
              </a:ext>
            </a:extLst>
          </p:cNvPr>
          <p:cNvGrpSpPr/>
          <p:nvPr/>
        </p:nvGrpSpPr>
        <p:grpSpPr>
          <a:xfrm>
            <a:off x="5784015" y="597481"/>
            <a:ext cx="6024567" cy="4912468"/>
            <a:chOff x="5784015" y="597481"/>
            <a:chExt cx="6024567" cy="4912468"/>
          </a:xfrm>
        </p:grpSpPr>
        <p:graphicFrame>
          <p:nvGraphicFramePr>
            <p:cNvPr id="9" name="Diagram 8">
              <a:extLst>
                <a:ext uri="{FF2B5EF4-FFF2-40B4-BE49-F238E27FC236}">
                  <a16:creationId xmlns:a16="http://schemas.microsoft.com/office/drawing/2014/main" id="{C87E3D99-4100-4B91-B3DC-8097F1CCE81B}"/>
                </a:ext>
              </a:extLst>
            </p:cNvPr>
            <p:cNvGraphicFramePr/>
            <p:nvPr>
              <p:extLst>
                <p:ext uri="{D42A27DB-BD31-4B8C-83A1-F6EECF244321}">
                  <p14:modId xmlns:p14="http://schemas.microsoft.com/office/powerpoint/2010/main" val="1600438287"/>
                </p:ext>
              </p:extLst>
            </p:nvPr>
          </p:nvGraphicFramePr>
          <p:xfrm>
            <a:off x="5784015" y="597481"/>
            <a:ext cx="6024567" cy="49124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Rectangle: Rounded Corners 10">
              <a:extLst>
                <a:ext uri="{FF2B5EF4-FFF2-40B4-BE49-F238E27FC236}">
                  <a16:creationId xmlns:a16="http://schemas.microsoft.com/office/drawing/2014/main" id="{434B7C01-1C1D-488C-8388-F9E65D15D5B0}"/>
                </a:ext>
              </a:extLst>
            </p:cNvPr>
            <p:cNvSpPr/>
            <p:nvPr/>
          </p:nvSpPr>
          <p:spPr>
            <a:xfrm>
              <a:off x="8219368" y="2109608"/>
              <a:ext cx="1173609" cy="19008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What do we want to investigate</a:t>
              </a:r>
            </a:p>
          </p:txBody>
        </p:sp>
      </p:grpSp>
      <p:sp>
        <p:nvSpPr>
          <p:cNvPr id="14" name="TextBox 13">
            <a:extLst>
              <a:ext uri="{FF2B5EF4-FFF2-40B4-BE49-F238E27FC236}">
                <a16:creationId xmlns:a16="http://schemas.microsoft.com/office/drawing/2014/main" id="{A3E5F021-88A6-4588-BA02-30B3CFCD5004}"/>
              </a:ext>
            </a:extLst>
          </p:cNvPr>
          <p:cNvSpPr txBox="1"/>
          <p:nvPr/>
        </p:nvSpPr>
        <p:spPr>
          <a:xfrm>
            <a:off x="383418" y="1373965"/>
            <a:ext cx="5281274" cy="3539430"/>
          </a:xfrm>
          <a:prstGeom prst="rect">
            <a:avLst/>
          </a:prstGeom>
          <a:noFill/>
        </p:spPr>
        <p:txBody>
          <a:bodyPr wrap="square" rtlCol="0">
            <a:spAutoFit/>
          </a:bodyPr>
          <a:lstStyle/>
          <a:p>
            <a:r>
              <a:rPr lang="en-US" sz="2800" b="1" dirty="0">
                <a:solidFill>
                  <a:srgbClr val="000099"/>
                </a:solidFill>
              </a:rPr>
              <a:t>Many models exist but all share the same basic principles:</a:t>
            </a:r>
          </a:p>
          <a:p>
            <a:pPr marL="285750" indent="-285750">
              <a:buFont typeface="Arial" panose="020B0604020202020204" pitchFamily="34" charset="0"/>
              <a:buChar char="•"/>
            </a:pPr>
            <a:r>
              <a:rPr lang="en-US" sz="2800" b="1" dirty="0">
                <a:solidFill>
                  <a:srgbClr val="000099"/>
                </a:solidFill>
              </a:rPr>
              <a:t>A central focus or topic </a:t>
            </a:r>
          </a:p>
          <a:p>
            <a:pPr marL="285750" indent="-285750">
              <a:buFont typeface="Arial" panose="020B0604020202020204" pitchFamily="34" charset="0"/>
              <a:buChar char="•"/>
            </a:pPr>
            <a:r>
              <a:rPr lang="en-US" sz="2800" b="1" dirty="0">
                <a:solidFill>
                  <a:srgbClr val="000099"/>
                </a:solidFill>
              </a:rPr>
              <a:t>Observation or monitoring</a:t>
            </a:r>
          </a:p>
          <a:p>
            <a:pPr marL="285750" indent="-285750">
              <a:buFont typeface="Arial" panose="020B0604020202020204" pitchFamily="34" charset="0"/>
              <a:buChar char="•"/>
            </a:pPr>
            <a:r>
              <a:rPr lang="en-US" sz="2800" b="1" dirty="0">
                <a:solidFill>
                  <a:srgbClr val="000099"/>
                </a:solidFill>
              </a:rPr>
              <a:t>Collection and synthesis of data </a:t>
            </a:r>
          </a:p>
          <a:p>
            <a:pPr marL="285750" indent="-285750">
              <a:buFont typeface="Arial" panose="020B0604020202020204" pitchFamily="34" charset="0"/>
              <a:buChar char="•"/>
            </a:pPr>
            <a:r>
              <a:rPr lang="en-US" sz="2800" b="1" dirty="0">
                <a:solidFill>
                  <a:srgbClr val="000099"/>
                </a:solidFill>
              </a:rPr>
              <a:t>Some type of action is taken </a:t>
            </a:r>
          </a:p>
          <a:p>
            <a:pPr marL="285750" indent="-285750">
              <a:buFont typeface="Arial" panose="020B0604020202020204" pitchFamily="34" charset="0"/>
              <a:buChar char="•"/>
            </a:pPr>
            <a:r>
              <a:rPr lang="en-US" sz="2800" b="1" dirty="0">
                <a:solidFill>
                  <a:srgbClr val="000099"/>
                </a:solidFill>
              </a:rPr>
              <a:t>Next stage of action research (varies)</a:t>
            </a:r>
          </a:p>
        </p:txBody>
      </p:sp>
    </p:spTree>
    <p:extLst>
      <p:ext uri="{BB962C8B-B14F-4D97-AF65-F5344CB8AC3E}">
        <p14:creationId xmlns:p14="http://schemas.microsoft.com/office/powerpoint/2010/main" val="1983313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animEffect transition="in" filter="fade">
                                      <p:cBhvr>
                                        <p:cTn id="7" dur="500"/>
                                        <p:tgtEl>
                                          <p:spTgt spid="1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xEl>
                                              <p:pRg st="2" end="2"/>
                                            </p:txEl>
                                          </p:spTgt>
                                        </p:tgtEl>
                                        <p:attrNameLst>
                                          <p:attrName>style.visibility</p:attrName>
                                        </p:attrNameLst>
                                      </p:cBhvr>
                                      <p:to>
                                        <p:strVal val="visible"/>
                                      </p:to>
                                    </p:set>
                                    <p:animEffect transition="in" filter="fade">
                                      <p:cBhvr>
                                        <p:cTn id="12" dur="500"/>
                                        <p:tgtEl>
                                          <p:spTgt spid="1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xEl>
                                              <p:pRg st="3" end="3"/>
                                            </p:txEl>
                                          </p:spTgt>
                                        </p:tgtEl>
                                        <p:attrNameLst>
                                          <p:attrName>style.visibility</p:attrName>
                                        </p:attrNameLst>
                                      </p:cBhvr>
                                      <p:to>
                                        <p:strVal val="visible"/>
                                      </p:to>
                                    </p:set>
                                    <p:animEffect transition="in" filter="fade">
                                      <p:cBhvr>
                                        <p:cTn id="17" dur="500"/>
                                        <p:tgtEl>
                                          <p:spTgt spid="1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xEl>
                                              <p:pRg st="4" end="4"/>
                                            </p:txEl>
                                          </p:spTgt>
                                        </p:tgtEl>
                                        <p:attrNameLst>
                                          <p:attrName>style.visibility</p:attrName>
                                        </p:attrNameLst>
                                      </p:cBhvr>
                                      <p:to>
                                        <p:strVal val="visible"/>
                                      </p:to>
                                    </p:set>
                                    <p:animEffect transition="in" filter="fade">
                                      <p:cBhvr>
                                        <p:cTn id="22" dur="500"/>
                                        <p:tgtEl>
                                          <p:spTgt spid="1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xEl>
                                              <p:pRg st="5" end="5"/>
                                            </p:txEl>
                                          </p:spTgt>
                                        </p:tgtEl>
                                        <p:attrNameLst>
                                          <p:attrName>style.visibility</p:attrName>
                                        </p:attrNameLst>
                                      </p:cBhvr>
                                      <p:to>
                                        <p:strVal val="visible"/>
                                      </p:to>
                                    </p:set>
                                    <p:animEffect transition="in" filter="fade">
                                      <p:cBhvr>
                                        <p:cTn id="27" dur="500"/>
                                        <p:tgtEl>
                                          <p:spTgt spid="1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heel(1)">
                                      <p:cBhvr>
                                        <p:cTn id="3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24717DA-0300-4297-B453-65314C5BEA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4947" y="1622142"/>
            <a:ext cx="6685414" cy="4178384"/>
          </a:xfrm>
          <a:prstGeom prst="rect">
            <a:avLst/>
          </a:prstGeom>
        </p:spPr>
      </p:pic>
      <p:sp>
        <p:nvSpPr>
          <p:cNvPr id="2" name="Title 1">
            <a:extLst>
              <a:ext uri="{FF2B5EF4-FFF2-40B4-BE49-F238E27FC236}">
                <a16:creationId xmlns:a16="http://schemas.microsoft.com/office/drawing/2014/main" id="{F3AA242D-B507-4381-A8CB-EFA346570379}"/>
              </a:ext>
            </a:extLst>
          </p:cNvPr>
          <p:cNvSpPr>
            <a:spLocks noGrp="1"/>
          </p:cNvSpPr>
          <p:nvPr>
            <p:ph type="ctrTitle"/>
          </p:nvPr>
        </p:nvSpPr>
        <p:spPr>
          <a:xfrm>
            <a:off x="8546840" y="1756506"/>
            <a:ext cx="3027898" cy="3668148"/>
          </a:xfrm>
          <a:solidFill>
            <a:schemeClr val="accent1">
              <a:lumMod val="50000"/>
            </a:schemeClr>
          </a:solidFill>
        </p:spPr>
        <p:style>
          <a:lnRef idx="3">
            <a:schemeClr val="lt1"/>
          </a:lnRef>
          <a:fillRef idx="1">
            <a:schemeClr val="accent1"/>
          </a:fillRef>
          <a:effectRef idx="1">
            <a:schemeClr val="accent1"/>
          </a:effectRef>
          <a:fontRef idx="minor">
            <a:schemeClr val="lt1"/>
          </a:fontRef>
        </p:style>
        <p:txBody>
          <a:bodyPr anchor="ctr">
            <a:normAutofit/>
          </a:bodyPr>
          <a:lstStyle/>
          <a:p>
            <a:pPr algn="ctr"/>
            <a:br>
              <a:rPr lang="en-US" dirty="0">
                <a:solidFill>
                  <a:srgbClr val="FFFFFF"/>
                </a:solidFill>
              </a:rPr>
            </a:br>
            <a:br>
              <a:rPr lang="en-US" dirty="0">
                <a:solidFill>
                  <a:srgbClr val="FFFFFF"/>
                </a:solidFill>
              </a:rPr>
            </a:br>
            <a:br>
              <a:rPr lang="en-US" dirty="0">
                <a:solidFill>
                  <a:srgbClr val="FFFFFF"/>
                </a:solidFill>
              </a:rPr>
            </a:br>
            <a:r>
              <a:rPr lang="en-US" sz="3200" dirty="0">
                <a:solidFill>
                  <a:srgbClr val="FFFFFF"/>
                </a:solidFill>
              </a:rPr>
              <a:t> WELCOME</a:t>
            </a:r>
          </a:p>
        </p:txBody>
      </p:sp>
      <p:sp>
        <p:nvSpPr>
          <p:cNvPr id="3" name="Subtitle 2">
            <a:extLst>
              <a:ext uri="{FF2B5EF4-FFF2-40B4-BE49-F238E27FC236}">
                <a16:creationId xmlns:a16="http://schemas.microsoft.com/office/drawing/2014/main" id="{A4F4068D-37AE-4B7D-BC75-216B123A6C44}"/>
              </a:ext>
            </a:extLst>
          </p:cNvPr>
          <p:cNvSpPr>
            <a:spLocks noGrp="1"/>
          </p:cNvSpPr>
          <p:nvPr>
            <p:ph type="subTitle" idx="1"/>
          </p:nvPr>
        </p:nvSpPr>
        <p:spPr>
          <a:xfrm>
            <a:off x="4808345" y="238364"/>
            <a:ext cx="3202016" cy="649222"/>
          </a:xfrm>
          <a:solidFill>
            <a:schemeClr val="accent1">
              <a:lumMod val="20000"/>
              <a:lumOff val="80000"/>
            </a:schemeClr>
          </a:solidFill>
        </p:spPr>
        <p:txBody>
          <a:bodyPr anchor="ctr">
            <a:normAutofit/>
          </a:bodyPr>
          <a:lstStyle/>
          <a:p>
            <a:r>
              <a:rPr lang="en-US" sz="1800" b="1" dirty="0">
                <a:solidFill>
                  <a:srgbClr val="000099">
                    <a:alpha val="75000"/>
                  </a:srgbClr>
                </a:solidFill>
              </a:rPr>
              <a:t>NATO Writing Strategies</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1539" y="2340166"/>
            <a:ext cx="1458499" cy="1458499"/>
          </a:xfrm>
          <a:prstGeom prst="rect">
            <a:avLst/>
          </a:prstGeom>
          <a:ln w="12700">
            <a:solidFill>
              <a:schemeClr val="bg1">
                <a:lumMod val="50000"/>
              </a:schemeClr>
            </a:solidFill>
          </a:ln>
        </p:spPr>
      </p:pic>
      <p:sp>
        <p:nvSpPr>
          <p:cNvPr id="5" name="TextBox 4">
            <a:extLst>
              <a:ext uri="{FF2B5EF4-FFF2-40B4-BE49-F238E27FC236}">
                <a16:creationId xmlns:a16="http://schemas.microsoft.com/office/drawing/2014/main" id="{06955382-9438-452A-A015-6F8745ECB7DA}"/>
              </a:ext>
            </a:extLst>
          </p:cNvPr>
          <p:cNvSpPr txBox="1"/>
          <p:nvPr/>
        </p:nvSpPr>
        <p:spPr>
          <a:xfrm>
            <a:off x="485191" y="270588"/>
            <a:ext cx="3853543" cy="584775"/>
          </a:xfrm>
          <a:prstGeom prst="rect">
            <a:avLst/>
          </a:prstGeom>
          <a:solidFill>
            <a:schemeClr val="accent1">
              <a:lumMod val="50000"/>
            </a:schemeClr>
          </a:solidFill>
        </p:spPr>
        <p:txBody>
          <a:bodyPr wrap="square" rtlCol="0">
            <a:spAutoFit/>
          </a:bodyPr>
          <a:lstStyle/>
          <a:p>
            <a:r>
              <a:rPr lang="en-US" sz="3200" dirty="0">
                <a:solidFill>
                  <a:schemeClr val="bg1"/>
                </a:solidFill>
              </a:rPr>
              <a:t>THE COURSE</a:t>
            </a:r>
          </a:p>
        </p:txBody>
      </p:sp>
    </p:spTree>
    <p:extLst>
      <p:ext uri="{BB962C8B-B14F-4D97-AF65-F5344CB8AC3E}">
        <p14:creationId xmlns:p14="http://schemas.microsoft.com/office/powerpoint/2010/main" val="4209711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0ECCD-C2BA-4AA5-BC4C-1F7BEFE63677}"/>
              </a:ext>
            </a:extLst>
          </p:cNvPr>
          <p:cNvPicPr>
            <a:picLocks noChangeAspect="1"/>
          </p:cNvPicPr>
          <p:nvPr/>
        </p:nvPicPr>
        <p:blipFill>
          <a:blip r:embed="rId2"/>
          <a:stretch>
            <a:fillRect/>
          </a:stretch>
        </p:blipFill>
        <p:spPr>
          <a:xfrm>
            <a:off x="253015" y="5906784"/>
            <a:ext cx="847056" cy="831677"/>
          </a:xfrm>
          <a:prstGeom prst="rect">
            <a:avLst/>
          </a:prstGeom>
        </p:spPr>
      </p:pic>
      <p:pic>
        <p:nvPicPr>
          <p:cNvPr id="3" name="Picture 2">
            <a:extLst>
              <a:ext uri="{FF2B5EF4-FFF2-40B4-BE49-F238E27FC236}">
                <a16:creationId xmlns:a16="http://schemas.microsoft.com/office/drawing/2014/main" id="{51507D1C-EE1F-4857-8386-07058A27018A}"/>
              </a:ext>
            </a:extLst>
          </p:cNvPr>
          <p:cNvPicPr>
            <a:picLocks noChangeAspect="1"/>
          </p:cNvPicPr>
          <p:nvPr/>
        </p:nvPicPr>
        <p:blipFill>
          <a:blip r:embed="rId3"/>
          <a:stretch>
            <a:fillRect/>
          </a:stretch>
        </p:blipFill>
        <p:spPr>
          <a:xfrm>
            <a:off x="10991723" y="5791199"/>
            <a:ext cx="947261" cy="947261"/>
          </a:xfrm>
          <a:prstGeom prst="rect">
            <a:avLst/>
          </a:prstGeom>
        </p:spPr>
      </p:pic>
      <p:sp>
        <p:nvSpPr>
          <p:cNvPr id="6" name="TextBox 5">
            <a:extLst>
              <a:ext uri="{FF2B5EF4-FFF2-40B4-BE49-F238E27FC236}">
                <a16:creationId xmlns:a16="http://schemas.microsoft.com/office/drawing/2014/main" id="{4BE59BA0-CC0B-4B85-A785-9BC9F6333F40}"/>
              </a:ext>
            </a:extLst>
          </p:cNvPr>
          <p:cNvSpPr txBox="1"/>
          <p:nvPr/>
        </p:nvSpPr>
        <p:spPr>
          <a:xfrm>
            <a:off x="348548" y="402874"/>
            <a:ext cx="5550447" cy="584775"/>
          </a:xfrm>
          <a:prstGeom prst="rect">
            <a:avLst/>
          </a:prstGeom>
          <a:noFill/>
        </p:spPr>
        <p:txBody>
          <a:bodyPr wrap="square" rtlCol="0">
            <a:spAutoFit/>
          </a:bodyPr>
          <a:lstStyle/>
          <a:p>
            <a:r>
              <a:rPr lang="en-US" sz="3200" dirty="0">
                <a:solidFill>
                  <a:srgbClr val="000099"/>
                </a:solidFill>
              </a:rPr>
              <a:t>BACKGROUND</a:t>
            </a:r>
          </a:p>
        </p:txBody>
      </p:sp>
      <p:sp>
        <p:nvSpPr>
          <p:cNvPr id="4" name="Rectangle 3">
            <a:extLst>
              <a:ext uri="{FF2B5EF4-FFF2-40B4-BE49-F238E27FC236}">
                <a16:creationId xmlns:a16="http://schemas.microsoft.com/office/drawing/2014/main" id="{FCAE1995-DF6E-4E11-8C32-F59C66F2ACF9}"/>
              </a:ext>
            </a:extLst>
          </p:cNvPr>
          <p:cNvSpPr/>
          <p:nvPr/>
        </p:nvSpPr>
        <p:spPr>
          <a:xfrm>
            <a:off x="348548" y="1100401"/>
            <a:ext cx="5639657" cy="1754326"/>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en-US" dirty="0">
                <a:ea typeface="Calibri" panose="020F0502020204030204" pitchFamily="34" charset="0"/>
              </a:rPr>
              <a:t>NEEDS ANALYSIS</a:t>
            </a:r>
          </a:p>
          <a:p>
            <a:pPr marL="285750" indent="-285750">
              <a:buFont typeface="Arial" panose="020B0604020202020204" pitchFamily="34" charset="0"/>
              <a:buChar char="•"/>
            </a:pPr>
            <a:r>
              <a:rPr lang="en-US" dirty="0">
                <a:ea typeface="Calibri" panose="020F0502020204030204" pitchFamily="34" charset="0"/>
              </a:rPr>
              <a:t>2016-2017 Language Needs Analysis (LNA)</a:t>
            </a:r>
            <a:r>
              <a:rPr lang="en-US" dirty="0"/>
              <a:t> </a:t>
            </a:r>
          </a:p>
          <a:p>
            <a:pPr marL="285750" indent="-285750">
              <a:buFont typeface="Arial" panose="020B0604020202020204" pitchFamily="34" charset="0"/>
              <a:buChar char="•"/>
            </a:pPr>
            <a:r>
              <a:rPr lang="en-US" dirty="0"/>
              <a:t>Assessed the  language proficiency of 35 NATO staff officers in the four skills</a:t>
            </a:r>
          </a:p>
          <a:p>
            <a:pPr marL="285750" indent="-285750">
              <a:buFont typeface="Arial" panose="020B0604020202020204" pitchFamily="34" charset="0"/>
              <a:buChar char="•"/>
            </a:pPr>
            <a:r>
              <a:rPr lang="en-US" dirty="0"/>
              <a:t>Survey of work-related language challenges</a:t>
            </a:r>
          </a:p>
          <a:p>
            <a:pPr marL="285750" indent="-285750">
              <a:buFont typeface="Arial" panose="020B0604020202020204" pitchFamily="34" charset="0"/>
              <a:buChar char="•"/>
            </a:pPr>
            <a:r>
              <a:rPr lang="en-US" dirty="0">
                <a:ea typeface="Calibri" panose="020F0502020204030204" pitchFamily="34" charset="0"/>
              </a:rPr>
              <a:t>Forty percent cited writing difficulties (not unexpected)</a:t>
            </a:r>
          </a:p>
        </p:txBody>
      </p:sp>
      <p:sp>
        <p:nvSpPr>
          <p:cNvPr id="8" name="TextBox 7">
            <a:extLst>
              <a:ext uri="{FF2B5EF4-FFF2-40B4-BE49-F238E27FC236}">
                <a16:creationId xmlns:a16="http://schemas.microsoft.com/office/drawing/2014/main" id="{94F30779-A613-43BB-B9F4-5BDEFCA65FFB}"/>
              </a:ext>
            </a:extLst>
          </p:cNvPr>
          <p:cNvSpPr txBox="1"/>
          <p:nvPr/>
        </p:nvSpPr>
        <p:spPr>
          <a:xfrm>
            <a:off x="6893169" y="751344"/>
            <a:ext cx="3997569" cy="535531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Arial" panose="020B0604020202020204" pitchFamily="34" charset="0"/>
              <a:buChar char="•"/>
            </a:pPr>
            <a:r>
              <a:rPr lang="en-US" dirty="0">
                <a:solidFill>
                  <a:srgbClr val="000099"/>
                </a:solidFill>
              </a:rPr>
              <a:t>Self-paced online resource (Asynchronous) </a:t>
            </a:r>
          </a:p>
          <a:p>
            <a:pPr marL="285750" indent="-285750">
              <a:buFont typeface="Arial" panose="020B0604020202020204" pitchFamily="34" charset="0"/>
              <a:buChar char="•"/>
            </a:pPr>
            <a:r>
              <a:rPr lang="en-US" dirty="0">
                <a:solidFill>
                  <a:srgbClr val="000099"/>
                </a:solidFill>
              </a:rPr>
              <a:t>Real-world NATO workplace scenarios</a:t>
            </a:r>
          </a:p>
          <a:p>
            <a:pPr marL="285750" indent="-285750">
              <a:buFont typeface="Arial" panose="020B0604020202020204" pitchFamily="34" charset="0"/>
              <a:buChar char="•"/>
            </a:pPr>
            <a:r>
              <a:rPr lang="en-US" dirty="0">
                <a:solidFill>
                  <a:srgbClr val="000099"/>
                </a:solidFill>
              </a:rPr>
              <a:t>Authentic NATO writing tasks and documents</a:t>
            </a:r>
          </a:p>
          <a:p>
            <a:pPr marL="285750" indent="-285750">
              <a:buFont typeface="Arial" panose="020B0604020202020204" pitchFamily="34" charset="0"/>
              <a:buChar char="•"/>
            </a:pPr>
            <a:r>
              <a:rPr lang="en-US" dirty="0">
                <a:solidFill>
                  <a:srgbClr val="000099"/>
                </a:solidFill>
              </a:rPr>
              <a:t>Ten micro-learning modules identified in survey of respondents from nine countries:</a:t>
            </a:r>
          </a:p>
          <a:p>
            <a:pPr marL="742950" lvl="1" indent="-285750">
              <a:buFont typeface="Wingdings" panose="05000000000000000000" pitchFamily="2" charset="2"/>
              <a:buChar char="Ø"/>
            </a:pPr>
            <a:r>
              <a:rPr lang="en-US" dirty="0">
                <a:solidFill>
                  <a:srgbClr val="000099"/>
                </a:solidFill>
              </a:rPr>
              <a:t>Direct and concise</a:t>
            </a:r>
            <a:endParaRPr lang="en-US" sz="2400" dirty="0">
              <a:solidFill>
                <a:srgbClr val="000099"/>
              </a:solidFill>
            </a:endParaRPr>
          </a:p>
          <a:p>
            <a:pPr marL="742950" lvl="1" indent="-285750">
              <a:buFont typeface="Wingdings" panose="05000000000000000000" pitchFamily="2" charset="2"/>
              <a:buChar char="Ø"/>
            </a:pPr>
            <a:r>
              <a:rPr lang="en-US" dirty="0">
                <a:solidFill>
                  <a:srgbClr val="000099"/>
                </a:solidFill>
              </a:rPr>
              <a:t>Cohesion</a:t>
            </a:r>
            <a:endParaRPr lang="en-US" sz="2400" dirty="0">
              <a:solidFill>
                <a:srgbClr val="000099"/>
              </a:solidFill>
            </a:endParaRPr>
          </a:p>
          <a:p>
            <a:pPr marL="742950" lvl="1" indent="-285750">
              <a:buFont typeface="Wingdings" panose="05000000000000000000" pitchFamily="2" charset="2"/>
              <a:buChar char="Ø"/>
            </a:pPr>
            <a:r>
              <a:rPr lang="en-US" dirty="0">
                <a:solidFill>
                  <a:srgbClr val="000099"/>
                </a:solidFill>
              </a:rPr>
              <a:t>Tone</a:t>
            </a:r>
            <a:endParaRPr lang="en-US" sz="2400" dirty="0">
              <a:solidFill>
                <a:srgbClr val="000099"/>
              </a:solidFill>
            </a:endParaRPr>
          </a:p>
          <a:p>
            <a:pPr marL="742950" lvl="1" indent="-285750">
              <a:buFont typeface="Wingdings" panose="05000000000000000000" pitchFamily="2" charset="2"/>
              <a:buChar char="Ø"/>
            </a:pPr>
            <a:r>
              <a:rPr lang="en-US" dirty="0">
                <a:solidFill>
                  <a:srgbClr val="000099"/>
                </a:solidFill>
              </a:rPr>
              <a:t>Parallel Forms</a:t>
            </a:r>
            <a:endParaRPr lang="en-US" sz="2400" dirty="0">
              <a:solidFill>
                <a:srgbClr val="000099"/>
              </a:solidFill>
            </a:endParaRPr>
          </a:p>
          <a:p>
            <a:pPr marL="742950" lvl="1" indent="-285750">
              <a:buFont typeface="Wingdings" panose="05000000000000000000" pitchFamily="2" charset="2"/>
              <a:buChar char="Ø"/>
            </a:pPr>
            <a:r>
              <a:rPr lang="en-US" dirty="0">
                <a:solidFill>
                  <a:srgbClr val="000099"/>
                </a:solidFill>
              </a:rPr>
              <a:t>Gender-Neutral Language</a:t>
            </a:r>
            <a:endParaRPr lang="en-US" sz="2400" dirty="0">
              <a:solidFill>
                <a:srgbClr val="000099"/>
              </a:solidFill>
            </a:endParaRPr>
          </a:p>
          <a:p>
            <a:pPr marL="742950" lvl="1" indent="-285750">
              <a:buFont typeface="Wingdings" panose="05000000000000000000" pitchFamily="2" charset="2"/>
              <a:buChar char="Ø"/>
            </a:pPr>
            <a:r>
              <a:rPr lang="en-US" dirty="0">
                <a:solidFill>
                  <a:srgbClr val="000099"/>
                </a:solidFill>
              </a:rPr>
              <a:t>Common NATO Phrases</a:t>
            </a:r>
            <a:endParaRPr lang="en-US" sz="2400" dirty="0">
              <a:solidFill>
                <a:srgbClr val="000099"/>
              </a:solidFill>
            </a:endParaRPr>
          </a:p>
          <a:p>
            <a:pPr marL="742950" lvl="1" indent="-285750">
              <a:buFont typeface="Wingdings" panose="05000000000000000000" pitchFamily="2" charset="2"/>
              <a:buChar char="Ø"/>
            </a:pPr>
            <a:r>
              <a:rPr lang="en-US" dirty="0">
                <a:solidFill>
                  <a:srgbClr val="000099"/>
                </a:solidFill>
              </a:rPr>
              <a:t>Using “the”</a:t>
            </a:r>
            <a:endParaRPr lang="en-US" sz="2400" dirty="0">
              <a:solidFill>
                <a:srgbClr val="000099"/>
              </a:solidFill>
            </a:endParaRPr>
          </a:p>
          <a:p>
            <a:pPr marL="742950" lvl="1" indent="-285750">
              <a:buFont typeface="Wingdings" panose="05000000000000000000" pitchFamily="2" charset="2"/>
              <a:buChar char="Ø"/>
            </a:pPr>
            <a:r>
              <a:rPr lang="en-US" dirty="0">
                <a:solidFill>
                  <a:srgbClr val="000099"/>
                </a:solidFill>
              </a:rPr>
              <a:t>NATO Spelling</a:t>
            </a:r>
            <a:endParaRPr lang="en-US" sz="2400" dirty="0">
              <a:solidFill>
                <a:srgbClr val="000099"/>
              </a:solidFill>
            </a:endParaRPr>
          </a:p>
          <a:p>
            <a:pPr marL="742950" lvl="1" indent="-285750">
              <a:buFont typeface="Wingdings" panose="05000000000000000000" pitchFamily="2" charset="2"/>
              <a:buChar char="Ø"/>
            </a:pPr>
            <a:r>
              <a:rPr lang="en-US" dirty="0">
                <a:solidFill>
                  <a:srgbClr val="000099"/>
                </a:solidFill>
              </a:rPr>
              <a:t>Comma Usage</a:t>
            </a:r>
            <a:endParaRPr lang="en-US" sz="2400" dirty="0">
              <a:solidFill>
                <a:srgbClr val="000099"/>
              </a:solidFill>
            </a:endParaRPr>
          </a:p>
          <a:p>
            <a:pPr marL="742950" lvl="1" indent="-285750">
              <a:buFont typeface="Wingdings" panose="05000000000000000000" pitchFamily="2" charset="2"/>
              <a:buChar char="Ø"/>
            </a:pPr>
            <a:r>
              <a:rPr lang="en-US" dirty="0">
                <a:solidFill>
                  <a:srgbClr val="000099"/>
                </a:solidFill>
              </a:rPr>
              <a:t>Hyphen Usage</a:t>
            </a:r>
          </a:p>
          <a:p>
            <a:endParaRPr lang="en-US" dirty="0"/>
          </a:p>
        </p:txBody>
      </p:sp>
      <p:sp>
        <p:nvSpPr>
          <p:cNvPr id="7" name="TextBox 6">
            <a:extLst>
              <a:ext uri="{FF2B5EF4-FFF2-40B4-BE49-F238E27FC236}">
                <a16:creationId xmlns:a16="http://schemas.microsoft.com/office/drawing/2014/main" id="{428782A5-E76E-4EEC-8163-CD7C94B13206}"/>
              </a:ext>
            </a:extLst>
          </p:cNvPr>
          <p:cNvSpPr txBox="1"/>
          <p:nvPr/>
        </p:nvSpPr>
        <p:spPr>
          <a:xfrm>
            <a:off x="368848" y="3828967"/>
            <a:ext cx="5639657" cy="1754326"/>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dirty="0"/>
              <a:t>NATO e-Learning Office</a:t>
            </a:r>
          </a:p>
          <a:p>
            <a:pPr marL="285750" indent="-285750">
              <a:buFont typeface="Arial" panose="020B0604020202020204" pitchFamily="34" charset="0"/>
              <a:buChar char="•"/>
            </a:pPr>
            <a:r>
              <a:rPr lang="en-US" dirty="0"/>
              <a:t>Suggested a self-paced online resource to help staff officers improve their NATO-specific writing skills</a:t>
            </a:r>
          </a:p>
          <a:p>
            <a:pPr marL="285750" indent="-285750">
              <a:buFont typeface="Arial" panose="020B0604020202020204" pitchFamily="34" charset="0"/>
              <a:buChar char="•"/>
            </a:pPr>
            <a:r>
              <a:rPr lang="en-US" dirty="0"/>
              <a:t>Subject matter experts (SMEs) from BILC and instructional designers developed the English Language Training Enhancement Course (ELTEC2). </a:t>
            </a:r>
            <a:endParaRPr lang="en-US" dirty="0">
              <a:ea typeface="Calibri" panose="020F0502020204030204" pitchFamily="34" charset="0"/>
            </a:endParaRPr>
          </a:p>
        </p:txBody>
      </p:sp>
      <p:sp>
        <p:nvSpPr>
          <p:cNvPr id="9" name="Arrow: Down 8">
            <a:extLst>
              <a:ext uri="{FF2B5EF4-FFF2-40B4-BE49-F238E27FC236}">
                <a16:creationId xmlns:a16="http://schemas.microsoft.com/office/drawing/2014/main" id="{BA43DB7E-755A-4DDC-B662-B885084F764D}"/>
              </a:ext>
            </a:extLst>
          </p:cNvPr>
          <p:cNvSpPr/>
          <p:nvPr/>
        </p:nvSpPr>
        <p:spPr>
          <a:xfrm>
            <a:off x="2778369" y="2967479"/>
            <a:ext cx="410308" cy="7487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Curved Up 21">
            <a:extLst>
              <a:ext uri="{FF2B5EF4-FFF2-40B4-BE49-F238E27FC236}">
                <a16:creationId xmlns:a16="http://schemas.microsoft.com/office/drawing/2014/main" id="{F898BCB4-24E8-4CDC-AEB5-2A88B1CA8CEE}"/>
              </a:ext>
            </a:extLst>
          </p:cNvPr>
          <p:cNvSpPr/>
          <p:nvPr/>
        </p:nvSpPr>
        <p:spPr>
          <a:xfrm>
            <a:off x="5898995" y="5740896"/>
            <a:ext cx="1303548" cy="844272"/>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TextBox 22">
            <a:extLst>
              <a:ext uri="{FF2B5EF4-FFF2-40B4-BE49-F238E27FC236}">
                <a16:creationId xmlns:a16="http://schemas.microsoft.com/office/drawing/2014/main" id="{3FA9EFC3-CF11-4F67-AE0B-BC0E0A3B85E1}"/>
              </a:ext>
            </a:extLst>
          </p:cNvPr>
          <p:cNvSpPr txBox="1"/>
          <p:nvPr/>
        </p:nvSpPr>
        <p:spPr>
          <a:xfrm>
            <a:off x="6893169" y="339773"/>
            <a:ext cx="2719754" cy="461665"/>
          </a:xfrm>
          <a:prstGeom prst="rect">
            <a:avLst/>
          </a:prstGeom>
          <a:noFill/>
        </p:spPr>
        <p:txBody>
          <a:bodyPr wrap="square" rtlCol="0">
            <a:spAutoFit/>
          </a:bodyPr>
          <a:lstStyle/>
          <a:p>
            <a:r>
              <a:rPr lang="en-US" sz="2400" b="1" dirty="0">
                <a:solidFill>
                  <a:srgbClr val="000099"/>
                </a:solidFill>
              </a:rPr>
              <a:t>ELTEC2</a:t>
            </a:r>
          </a:p>
        </p:txBody>
      </p:sp>
    </p:spTree>
    <p:extLst>
      <p:ext uri="{BB962C8B-B14F-4D97-AF65-F5344CB8AC3E}">
        <p14:creationId xmlns:p14="http://schemas.microsoft.com/office/powerpoint/2010/main" val="2087664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p:cTn id="13"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4">
                                            <p:txEl>
                                              <p:pRg st="1" end="1"/>
                                            </p:txEl>
                                          </p:spTgt>
                                        </p:tgtEl>
                                      </p:cBhvr>
                                    </p:animEffect>
                                  </p:childTnLst>
                                </p:cTn>
                              </p:par>
                              <p:par>
                                <p:cTn id="16" presetID="53" presetClass="entr" presetSubtype="16" fill="hold"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 calcmode="lin" valueType="num">
                                      <p:cBhvr>
                                        <p:cTn id="18"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9"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0" dur="500"/>
                                        <p:tgtEl>
                                          <p:spTgt spid="4">
                                            <p:txEl>
                                              <p:pRg st="2" end="2"/>
                                            </p:txEl>
                                          </p:spTgt>
                                        </p:tgtEl>
                                      </p:cBhvr>
                                    </p:animEffect>
                                  </p:childTnLst>
                                </p:cTn>
                              </p:par>
                              <p:par>
                                <p:cTn id="21" presetID="53" presetClass="entr" presetSubtype="16" fill="hold"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 calcmode="lin" valueType="num">
                                      <p:cBhvr>
                                        <p:cTn id="23"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4"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25" dur="500"/>
                                        <p:tgtEl>
                                          <p:spTgt spid="4">
                                            <p:txEl>
                                              <p:pRg st="3" end="3"/>
                                            </p:txEl>
                                          </p:spTgt>
                                        </p:tgtEl>
                                      </p:cBhvr>
                                    </p:animEffect>
                                  </p:childTnLst>
                                </p:cTn>
                              </p:par>
                              <p:par>
                                <p:cTn id="26" presetID="53" presetClass="entr" presetSubtype="16" fill="hold" nodeType="with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 calcmode="lin" valueType="num">
                                      <p:cBhvr>
                                        <p:cTn id="28"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4">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1"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p:cTn id="41" dur="500" fill="hold"/>
                                        <p:tgtEl>
                                          <p:spTgt spid="7"/>
                                        </p:tgtEl>
                                        <p:attrNameLst>
                                          <p:attrName>ppt_w</p:attrName>
                                        </p:attrNameLst>
                                      </p:cBhvr>
                                      <p:tavLst>
                                        <p:tav tm="0">
                                          <p:val>
                                            <p:fltVal val="0"/>
                                          </p:val>
                                        </p:tav>
                                        <p:tav tm="100000">
                                          <p:val>
                                            <p:strVal val="#ppt_w"/>
                                          </p:val>
                                        </p:tav>
                                      </p:tavLst>
                                    </p:anim>
                                    <p:anim calcmode="lin" valueType="num">
                                      <p:cBhvr>
                                        <p:cTn id="42" dur="500" fill="hold"/>
                                        <p:tgtEl>
                                          <p:spTgt spid="7"/>
                                        </p:tgtEl>
                                        <p:attrNameLst>
                                          <p:attrName>ppt_h</p:attrName>
                                        </p:attrNameLst>
                                      </p:cBhvr>
                                      <p:tavLst>
                                        <p:tav tm="0">
                                          <p:val>
                                            <p:fltVal val="0"/>
                                          </p:val>
                                        </p:tav>
                                        <p:tav tm="100000">
                                          <p:val>
                                            <p:strVal val="#ppt_h"/>
                                          </p:val>
                                        </p:tav>
                                      </p:tavLst>
                                    </p:anim>
                                    <p:animEffect transition="in" filter="fade">
                                      <p:cBhvr>
                                        <p:cTn id="43" dur="5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fade">
                                      <p:cBhvr>
                                        <p:cTn id="48" dur="500"/>
                                        <p:tgtEl>
                                          <p:spTgt spid="22"/>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anim calcmode="lin" valueType="num">
                                      <p:cBhvr>
                                        <p:cTn id="53" dur="500" fill="hold"/>
                                        <p:tgtEl>
                                          <p:spTgt spid="23"/>
                                        </p:tgtEl>
                                        <p:attrNameLst>
                                          <p:attrName>ppt_w</p:attrName>
                                        </p:attrNameLst>
                                      </p:cBhvr>
                                      <p:tavLst>
                                        <p:tav tm="0">
                                          <p:val>
                                            <p:fltVal val="0"/>
                                          </p:val>
                                        </p:tav>
                                        <p:tav tm="100000">
                                          <p:val>
                                            <p:strVal val="#ppt_w"/>
                                          </p:val>
                                        </p:tav>
                                      </p:tavLst>
                                    </p:anim>
                                    <p:anim calcmode="lin" valueType="num">
                                      <p:cBhvr>
                                        <p:cTn id="54" dur="500" fill="hold"/>
                                        <p:tgtEl>
                                          <p:spTgt spid="23"/>
                                        </p:tgtEl>
                                        <p:attrNameLst>
                                          <p:attrName>ppt_h</p:attrName>
                                        </p:attrNameLst>
                                      </p:cBhvr>
                                      <p:tavLst>
                                        <p:tav tm="0">
                                          <p:val>
                                            <p:fltVal val="0"/>
                                          </p:val>
                                        </p:tav>
                                        <p:tav tm="100000">
                                          <p:val>
                                            <p:strVal val="#ppt_h"/>
                                          </p:val>
                                        </p:tav>
                                      </p:tavLst>
                                    </p:anim>
                                    <p:animEffect transition="in" filter="fade">
                                      <p:cBhvr>
                                        <p:cTn id="55" dur="500"/>
                                        <p:tgtEl>
                                          <p:spTgt spid="23"/>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8"/>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8">
                                            <p:txEl>
                                              <p:pRg st="0" end="0"/>
                                            </p:txEl>
                                          </p:spTgt>
                                        </p:tgtEl>
                                        <p:attrNameLst>
                                          <p:attrName>style.visibility</p:attrName>
                                        </p:attrNameLst>
                                      </p:cBhvr>
                                      <p:to>
                                        <p:strVal val="visible"/>
                                      </p:to>
                                    </p:set>
                                  </p:childTnLst>
                                </p:cTn>
                              </p:par>
                              <p:par>
                                <p:cTn id="64" presetID="1" presetClass="entr" presetSubtype="0" fill="hold" nodeType="withEffect">
                                  <p:stCondLst>
                                    <p:cond delay="0"/>
                                  </p:stCondLst>
                                  <p:childTnLst>
                                    <p:set>
                                      <p:cBhvr>
                                        <p:cTn id="65" dur="1" fill="hold">
                                          <p:stCondLst>
                                            <p:cond delay="0"/>
                                          </p:stCondLst>
                                        </p:cTn>
                                        <p:tgtEl>
                                          <p:spTgt spid="8">
                                            <p:txEl>
                                              <p:pRg st="1" end="1"/>
                                            </p:txEl>
                                          </p:spTgt>
                                        </p:tgtEl>
                                        <p:attrNameLst>
                                          <p:attrName>style.visibility</p:attrName>
                                        </p:attrNameLst>
                                      </p:cBhvr>
                                      <p:to>
                                        <p:strVal val="visible"/>
                                      </p:to>
                                    </p:set>
                                  </p:childTnLst>
                                </p:cTn>
                              </p:par>
                              <p:par>
                                <p:cTn id="66" presetID="1" presetClass="entr" presetSubtype="0" fill="hold" nodeType="withEffect">
                                  <p:stCondLst>
                                    <p:cond delay="0"/>
                                  </p:stCondLst>
                                  <p:childTnLst>
                                    <p:set>
                                      <p:cBhvr>
                                        <p:cTn id="67" dur="1" fill="hold">
                                          <p:stCondLst>
                                            <p:cond delay="0"/>
                                          </p:stCondLst>
                                        </p:cTn>
                                        <p:tgtEl>
                                          <p:spTgt spid="8">
                                            <p:txEl>
                                              <p:pRg st="2" end="2"/>
                                            </p:txEl>
                                          </p:spTgt>
                                        </p:tgtEl>
                                        <p:attrNameLst>
                                          <p:attrName>style.visibility</p:attrName>
                                        </p:attrNameLst>
                                      </p:cBhvr>
                                      <p:to>
                                        <p:strVal val="visible"/>
                                      </p:to>
                                    </p:set>
                                  </p:childTnLst>
                                </p:cTn>
                              </p:par>
                              <p:par>
                                <p:cTn id="68" presetID="1" presetClass="entr" presetSubtype="0" fill="hold" nodeType="withEffect">
                                  <p:stCondLst>
                                    <p:cond delay="0"/>
                                  </p:stCondLst>
                                  <p:childTnLst>
                                    <p:set>
                                      <p:cBhvr>
                                        <p:cTn id="69"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nodeType="clickEffect">
                                  <p:stCondLst>
                                    <p:cond delay="0"/>
                                  </p:stCondLst>
                                  <p:childTnLst>
                                    <p:set>
                                      <p:cBhvr>
                                        <p:cTn id="77"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nodeType="clickEffect">
                                  <p:stCondLst>
                                    <p:cond delay="0"/>
                                  </p:stCondLst>
                                  <p:childTnLst>
                                    <p:set>
                                      <p:cBhvr>
                                        <p:cTn id="85"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nodeType="clickEffect">
                                  <p:stCondLst>
                                    <p:cond delay="0"/>
                                  </p:stCondLst>
                                  <p:childTnLst>
                                    <p:set>
                                      <p:cBhvr>
                                        <p:cTn id="89"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nodeType="clickEffect">
                                  <p:stCondLst>
                                    <p:cond delay="0"/>
                                  </p:stCondLst>
                                  <p:childTnLst>
                                    <p:set>
                                      <p:cBhvr>
                                        <p:cTn id="93"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94" fill="hold">
                      <p:stCondLst>
                        <p:cond delay="indefinite"/>
                      </p:stCondLst>
                      <p:childTnLst>
                        <p:par>
                          <p:cTn id="95" fill="hold">
                            <p:stCondLst>
                              <p:cond delay="0"/>
                            </p:stCondLst>
                            <p:childTnLst>
                              <p:par>
                                <p:cTn id="96" presetID="1" presetClass="entr" presetSubtype="0" fill="hold" nodeType="clickEffect">
                                  <p:stCondLst>
                                    <p:cond delay="0"/>
                                  </p:stCondLst>
                                  <p:childTnLst>
                                    <p:set>
                                      <p:cBhvr>
                                        <p:cTn id="97"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nodeType="clickEffect">
                                  <p:stCondLst>
                                    <p:cond delay="0"/>
                                  </p:stCondLst>
                                  <p:childTnLst>
                                    <p:set>
                                      <p:cBhvr>
                                        <p:cTn id="101"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par>
                    <p:cTn id="102" fill="hold">
                      <p:stCondLst>
                        <p:cond delay="indefinite"/>
                      </p:stCondLst>
                      <p:childTnLst>
                        <p:par>
                          <p:cTn id="103" fill="hold">
                            <p:stCondLst>
                              <p:cond delay="0"/>
                            </p:stCondLst>
                            <p:childTnLst>
                              <p:par>
                                <p:cTn id="104" presetID="1" presetClass="entr" presetSubtype="0" fill="hold" nodeType="clickEffect">
                                  <p:stCondLst>
                                    <p:cond delay="0"/>
                                  </p:stCondLst>
                                  <p:childTnLst>
                                    <p:set>
                                      <p:cBhvr>
                                        <p:cTn id="105" dur="1" fill="hold">
                                          <p:stCondLst>
                                            <p:cond delay="0"/>
                                          </p:stCondLst>
                                        </p:cTn>
                                        <p:tgtEl>
                                          <p:spTgt spid="8">
                                            <p:txEl>
                                              <p:pRg st="11" end="11"/>
                                            </p:txEl>
                                          </p:spTgt>
                                        </p:tgtEl>
                                        <p:attrNameLst>
                                          <p:attrName>style.visibility</p:attrName>
                                        </p:attrNameLst>
                                      </p:cBhvr>
                                      <p:to>
                                        <p:strVal val="visible"/>
                                      </p:to>
                                    </p:set>
                                  </p:childTnLst>
                                </p:cTn>
                              </p:par>
                            </p:childTnLst>
                          </p:cTn>
                        </p:par>
                      </p:childTnLst>
                    </p:cTn>
                  </p:par>
                  <p:par>
                    <p:cTn id="106" fill="hold">
                      <p:stCondLst>
                        <p:cond delay="indefinite"/>
                      </p:stCondLst>
                      <p:childTnLst>
                        <p:par>
                          <p:cTn id="107" fill="hold">
                            <p:stCondLst>
                              <p:cond delay="0"/>
                            </p:stCondLst>
                            <p:childTnLst>
                              <p:par>
                                <p:cTn id="108" presetID="1" presetClass="entr" presetSubtype="0" fill="hold" nodeType="clickEffect">
                                  <p:stCondLst>
                                    <p:cond delay="0"/>
                                  </p:stCondLst>
                                  <p:childTnLst>
                                    <p:set>
                                      <p:cBhvr>
                                        <p:cTn id="109" dur="1" fill="hold">
                                          <p:stCondLst>
                                            <p:cond delay="0"/>
                                          </p:stCondLst>
                                        </p:cTn>
                                        <p:tgtEl>
                                          <p:spTgt spid="8">
                                            <p:txEl>
                                              <p:pRg st="12" end="12"/>
                                            </p:txEl>
                                          </p:spTgt>
                                        </p:tgtEl>
                                        <p:attrNameLst>
                                          <p:attrName>style.visibility</p:attrName>
                                        </p:attrNameLst>
                                      </p:cBhvr>
                                      <p:to>
                                        <p:strVal val="visible"/>
                                      </p:to>
                                    </p:set>
                                  </p:childTnLst>
                                </p:cTn>
                              </p:par>
                            </p:childTnLst>
                          </p:cTn>
                        </p:par>
                      </p:childTnLst>
                    </p:cTn>
                  </p:par>
                  <p:par>
                    <p:cTn id="110" fill="hold">
                      <p:stCondLst>
                        <p:cond delay="indefinite"/>
                      </p:stCondLst>
                      <p:childTnLst>
                        <p:par>
                          <p:cTn id="111" fill="hold">
                            <p:stCondLst>
                              <p:cond delay="0"/>
                            </p:stCondLst>
                            <p:childTnLst>
                              <p:par>
                                <p:cTn id="112" presetID="1" presetClass="entr" presetSubtype="0" fill="hold" nodeType="clickEffect">
                                  <p:stCondLst>
                                    <p:cond delay="0"/>
                                  </p:stCondLst>
                                  <p:childTnLst>
                                    <p:set>
                                      <p:cBhvr>
                                        <p:cTn id="113" dur="1" fill="hold">
                                          <p:stCondLst>
                                            <p:cond delay="0"/>
                                          </p:stCondLst>
                                        </p:cTn>
                                        <p:tgtEl>
                                          <p:spTgt spid="8">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animBg="1"/>
      <p:bldP spid="8" grpId="0" animBg="1"/>
      <p:bldP spid="7" grpId="0" animBg="1"/>
      <p:bldP spid="9" grpId="0" animBg="1"/>
      <p:bldP spid="22" grpId="0" animBg="1"/>
      <p:bldP spid="2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8560</TotalTime>
  <Words>3335</Words>
  <Application>Microsoft Office PowerPoint</Application>
  <PresentationFormat>Widescreen</PresentationFormat>
  <Paragraphs>434</Paragraphs>
  <Slides>35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WELCOME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Campbell</dc:creator>
  <cp:lastModifiedBy>Michael Campbell</cp:lastModifiedBy>
  <cp:revision>218</cp:revision>
  <cp:lastPrinted>2022-10-14T14:40:51Z</cp:lastPrinted>
  <dcterms:created xsi:type="dcterms:W3CDTF">2022-09-26T14:12:55Z</dcterms:created>
  <dcterms:modified xsi:type="dcterms:W3CDTF">2022-11-27T15:12:03Z</dcterms:modified>
</cp:coreProperties>
</file>