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513" r:id="rId4"/>
    <p:sldId id="458" r:id="rId5"/>
    <p:sldId id="448" r:id="rId6"/>
    <p:sldId id="507" r:id="rId7"/>
    <p:sldId id="508" r:id="rId8"/>
    <p:sldId id="509" r:id="rId9"/>
    <p:sldId id="510" r:id="rId10"/>
    <p:sldId id="514" r:id="rId11"/>
    <p:sldId id="511" r:id="rId12"/>
    <p:sldId id="512" r:id="rId13"/>
    <p:sldId id="515" r:id="rId14"/>
    <p:sldId id="517" r:id="rId15"/>
    <p:sldId id="518" r:id="rId16"/>
    <p:sldId id="521" r:id="rId17"/>
    <p:sldId id="522" r:id="rId18"/>
    <p:sldId id="523" r:id="rId19"/>
    <p:sldId id="463" r:id="rId20"/>
    <p:sldId id="527" r:id="rId21"/>
    <p:sldId id="459" r:id="rId22"/>
    <p:sldId id="524" r:id="rId23"/>
    <p:sldId id="526" r:id="rId24"/>
    <p:sldId id="529" r:id="rId25"/>
    <p:sldId id="528" r:id="rId26"/>
    <p:sldId id="530" r:id="rId27"/>
    <p:sldId id="531" r:id="rId28"/>
    <p:sldId id="532" r:id="rId29"/>
    <p:sldId id="496" r:id="rId30"/>
    <p:sldId id="533" r:id="rId31"/>
    <p:sldId id="497" r:id="rId32"/>
  </p:sldIdLst>
  <p:sldSz cx="9906000" cy="6858000" type="A4"/>
  <p:notesSz cx="6797675" cy="9926638"/>
  <p:defaultTextStyle>
    <a:defPPr>
      <a:defRPr lang="it-IT"/>
    </a:defPPr>
    <a:lvl1pPr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34988" indent="-7778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71563" indent="-15716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608138" indent="-23653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144713" indent="-31591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0F01"/>
    <a:srgbClr val="008000"/>
    <a:srgbClr val="FFFF00"/>
    <a:srgbClr val="990000"/>
    <a:srgbClr val="1003BD"/>
    <a:srgbClr val="FF0000"/>
    <a:srgbClr val="CCFFFF"/>
    <a:srgbClr val="0066FF"/>
    <a:srgbClr val="1BA5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4587" autoAdjust="0"/>
    <p:restoredTop sz="81633" autoAdjust="0"/>
  </p:normalViewPr>
  <p:slideViewPr>
    <p:cSldViewPr>
      <p:cViewPr>
        <p:scale>
          <a:sx n="143" d="100"/>
          <a:sy n="143" d="100"/>
        </p:scale>
        <p:origin x="-288" y="22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1792"/>
    </p:cViewPr>
  </p:sorter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390525"/>
            <a:ext cx="5362575" cy="3713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357188" y="4298950"/>
            <a:ext cx="6065837" cy="52752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7274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A106596-504C-4357-A9D0-BAFE0FEB7BDE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5026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498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156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813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471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1859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230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4602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0974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71563" fontAlgn="base">
              <a:spcBef>
                <a:spcPct val="0"/>
              </a:spcBef>
              <a:spcAft>
                <a:spcPct val="0"/>
              </a:spcAft>
              <a:defRPr/>
            </a:pPr>
            <a:fld id="{13D3833D-07BE-4EA1-A3E7-317DACE4D8CE}" type="slidenum">
              <a:rPr lang="it-IT">
                <a:cs typeface="Arial" charset="0"/>
              </a:rPr>
              <a:pPr defTabSz="1071563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6013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48845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91206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32476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4121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1139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7450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87494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it-IT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5617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1340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5033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09707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1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969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43066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77230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WE ARE ENGINNNERING THESE TOOLS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87880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1893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7965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94038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79657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  <p:sp>
        <p:nvSpPr>
          <p:cNvPr id="1229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71563" fontAlgn="base">
              <a:spcBef>
                <a:spcPct val="0"/>
              </a:spcBef>
              <a:spcAft>
                <a:spcPct val="0"/>
              </a:spcAft>
              <a:defRPr/>
            </a:pPr>
            <a:fld id="{04ABB250-BB1F-4163-8243-2EEDF35BB625}" type="slidenum">
              <a:rPr lang="it-IT">
                <a:cs typeface="Arial" charset="0"/>
              </a:rPr>
              <a:pPr defTabSz="1071563"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2523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694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1386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2452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4679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0066FF">
              <a:alpha val="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72743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gency FB" pitchFamily="34" charset="0"/>
            </a:endParaRPr>
          </a:p>
        </p:txBody>
      </p:sp>
      <p:sp>
        <p:nvSpPr>
          <p:cNvPr id="8" name="Rectangle 4"/>
          <p:cNvSpPr>
            <a:spLocks/>
          </p:cNvSpPr>
          <p:nvPr userDrawn="1"/>
        </p:nvSpPr>
        <p:spPr bwMode="auto">
          <a:xfrm>
            <a:off x="0" y="6499384"/>
            <a:ext cx="9777535" cy="288000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ctr"/>
          <a:lstStyle/>
          <a:p>
            <a:pPr marL="180975" defTabSz="1072743" fontAlgn="auto">
              <a:spcBef>
                <a:spcPts val="0"/>
              </a:spcBef>
              <a:spcAft>
                <a:spcPts val="0"/>
              </a:spcAft>
              <a:tabLst>
                <a:tab pos="809625" algn="l"/>
              </a:tabLst>
              <a:defRPr/>
            </a:pPr>
            <a:fld id="{EDAFDD6B-7E03-4E08-A3B9-CE963E3C2EEC}" type="slidenum">
              <a:rPr lang="it-IT" sz="1400" b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pPr marL="180975" defTabSz="1072743" fontAlgn="auto">
                <a:spcBef>
                  <a:spcPts val="0"/>
                </a:spcBef>
                <a:spcAft>
                  <a:spcPts val="0"/>
                </a:spcAft>
                <a:tabLst>
                  <a:tab pos="809625" algn="l"/>
                </a:tabLst>
                <a:defRPr/>
              </a:pPr>
              <a:t>‹n.›</a:t>
            </a:fld>
            <a:r>
              <a:rPr lang="it-IT" sz="1400" b="1" dirty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t> / </a:t>
            </a:r>
            <a:fld id="{775A72BA-5D07-4E64-AF92-A77D95ABD5F6}" type="slidenum">
              <a:rPr lang="it-IT" sz="1400" b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pPr marL="180975" defTabSz="1072743" fontAlgn="auto">
                <a:spcBef>
                  <a:spcPts val="0"/>
                </a:spcBef>
                <a:spcAft>
                  <a:spcPts val="0"/>
                </a:spcAft>
                <a:tabLst>
                  <a:tab pos="809625" algn="l"/>
                </a:tabLst>
                <a:defRPr/>
              </a:pPr>
              <a:t>‹n.›</a:t>
            </a:fld>
            <a:endParaRPr lang="it-IT" sz="1400" b="1" i="1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  <a:latin typeface="Century" pitchFamily="18" charset="0"/>
              <a:cs typeface="Times New Roman" pitchFamily="18" charset="0"/>
              <a:sym typeface="TeX Gyre Heros" charset="0"/>
            </a:endParaRPr>
          </a:p>
        </p:txBody>
      </p:sp>
      <p:pic>
        <p:nvPicPr>
          <p:cNvPr id="7" name="Immagine 6" descr="CFAE_03_LatDX_96dpi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 bwMode="blackGray">
          <a:xfrm>
            <a:off x="5000660" y="12062"/>
            <a:ext cx="5024438" cy="677452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txStyles>
    <p:titleStyle>
      <a:lvl1pPr algn="ctr" defTabSz="1071563" rtl="0" eaLnBrk="0" fontAlgn="base" hangingPunct="0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4572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9144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3716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18288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1638" indent="-401638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538" indent="-334963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39850" indent="-266700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6425" indent="-266700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000" indent="-266700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045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416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2788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160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37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743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115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487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1859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23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460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0974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1.wdp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12.jpeg"/><Relationship Id="rId7" Type="http://schemas.openxmlformats.org/officeDocument/2006/relationships/image" Target="../media/image13.jpeg"/><Relationship Id="rId8" Type="http://schemas.openxmlformats.org/officeDocument/2006/relationships/image" Target="../media/image14.jpeg"/><Relationship Id="rId9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Fs001\Fotografico\Foto CenForAvEn (area riservata)\Riservate Comandante\Libro Bianco\interni\D910 Laboratori  e biblioteca 18 11 14\DSC_682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B8B8B8"/>
              </a:clrFrom>
              <a:clrTo>
                <a:srgbClr val="B8B8B8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96616" y="1305503"/>
            <a:ext cx="6502597" cy="4326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Immagine 5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14287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452438" y="149225"/>
            <a:ext cx="4143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0" y="836712"/>
            <a:ext cx="9906000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AVIATION ENGLISH TRAINING CENTER</a:t>
            </a:r>
          </a:p>
          <a:p>
            <a:pPr algn="ctr"/>
            <a:endParaRPr lang="it-IT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STUDENT-CENTERED TEACHING</a:t>
            </a:r>
          </a:p>
          <a:p>
            <a:pPr algn="ctr"/>
            <a:r>
              <a:rPr lang="it-IT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ITAF LANGUAGE SCHOOL CASE STUDY</a:t>
            </a:r>
          </a:p>
          <a:p>
            <a:pPr algn="ctr"/>
            <a:endPara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COL. STEFANO GENSINI</a:t>
            </a:r>
          </a:p>
          <a:p>
            <a:endParaRPr lang="it-IT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</a:t>
            </a:r>
            <a:r>
              <a:rPr lang="it-IT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OCTOBER 2015</a:t>
            </a:r>
            <a:endPara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29210" y="414908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11785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6696" y="2060848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2980084" y="1916832"/>
            <a:ext cx="6797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LEARNING THEORIES OVERVIEW</a:t>
            </a:r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3008784" y="2998693"/>
            <a:ext cx="67687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</a:t>
            </a:r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STUDENT CENTERED APPROACH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CONCLUSIONS</a:t>
            </a:r>
            <a:endParaRPr lang="it-IT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4" y="4005064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ITAF LANGUAGE SCHOOL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10/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26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STUDENT-CENTERED APPROACH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9" name="Freccia in giù 8"/>
          <p:cNvSpPr/>
          <p:nvPr/>
        </p:nvSpPr>
        <p:spPr>
          <a:xfrm>
            <a:off x="4448944" y="3861048"/>
            <a:ext cx="108012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1784648" y="1196752"/>
            <a:ext cx="648072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EDUCATIONAL PROGRAMS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1856656" y="4653136"/>
            <a:ext cx="6408712" cy="1384995"/>
          </a:xfrm>
          <a:prstGeom prst="rect">
            <a:avLst/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sz="2800" b="1" dirty="0" smtClean="0">
              <a:solidFill>
                <a:srgbClr val="FFFF00"/>
              </a:solidFill>
            </a:endParaRP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EDUCATIONAL METHODS</a:t>
            </a:r>
          </a:p>
          <a:p>
            <a:pPr algn="ctr"/>
            <a:endParaRPr lang="it-IT" sz="2800" b="1" dirty="0" smtClean="0">
              <a:solidFill>
                <a:srgbClr val="FFFF00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1784648" y="1897668"/>
            <a:ext cx="648072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LEARNING EXPERIENCE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1784648" y="2545740"/>
            <a:ext cx="648072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INSTRUCTIONAL APPROACHES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1784648" y="3265820"/>
            <a:ext cx="648072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ACADEMIC SUPPORT SPECIALISTS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11/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40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STUDENT CENTERED APPROACH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9" name="Freccia in giù 8"/>
          <p:cNvSpPr/>
          <p:nvPr/>
        </p:nvSpPr>
        <p:spPr>
          <a:xfrm>
            <a:off x="4448944" y="3861048"/>
            <a:ext cx="108012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1784648" y="1196752"/>
            <a:ext cx="648072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EDUCATIONAL PROGRAMS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1856656" y="4653136"/>
            <a:ext cx="6408712" cy="1384995"/>
          </a:xfrm>
          <a:prstGeom prst="rect">
            <a:avLst/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sz="2800" b="1" dirty="0" smtClean="0">
              <a:solidFill>
                <a:srgbClr val="FFFF00"/>
              </a:solidFill>
            </a:endParaRP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EDUCATIONAL METHODS</a:t>
            </a:r>
          </a:p>
          <a:p>
            <a:pPr algn="ctr"/>
            <a:endParaRPr lang="it-IT" sz="2800" b="1" dirty="0" smtClean="0">
              <a:solidFill>
                <a:srgbClr val="FFFF00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1784648" y="1825660"/>
            <a:ext cx="6480720" cy="52322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LEARNING EXPERIENCE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1784648" y="2545740"/>
            <a:ext cx="648072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INSTRUCTIONAL APPROACHES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1784648" y="3265820"/>
            <a:ext cx="6480720" cy="52322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ACADEMIC SUPPORT STRATEGIES</a:t>
            </a:r>
          </a:p>
        </p:txBody>
      </p:sp>
      <p:sp>
        <p:nvSpPr>
          <p:cNvPr id="3" name="Freccia a destra 2"/>
          <p:cNvSpPr/>
          <p:nvPr/>
        </p:nvSpPr>
        <p:spPr>
          <a:xfrm>
            <a:off x="909936" y="1863988"/>
            <a:ext cx="586680" cy="556900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/>
          <p:cNvSpPr/>
          <p:nvPr/>
        </p:nvSpPr>
        <p:spPr>
          <a:xfrm>
            <a:off x="1062336" y="3232140"/>
            <a:ext cx="586680" cy="556900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12/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21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STUDENT CENTERED APPROACH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488504" y="3194973"/>
            <a:ext cx="2736304" cy="954107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LEARNING </a:t>
            </a:r>
          </a:p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EXPERIENCES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3440832" y="1897668"/>
            <a:ext cx="2664296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INTERACTION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3440832" y="2761764"/>
            <a:ext cx="2664296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COURSE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3440832" y="4057908"/>
            <a:ext cx="2664296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PROGRAM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3440832" y="5138028"/>
            <a:ext cx="2664296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EXPERIENCE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6681192" y="1700808"/>
            <a:ext cx="2664296" cy="1384995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TRADITIONAL ACADEMIC SETTINGS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6681192" y="3717032"/>
            <a:ext cx="2664296" cy="1815882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NON</a:t>
            </a:r>
          </a:p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TRADITIONAL ACADEMIC SETTINGS</a:t>
            </a:r>
          </a:p>
        </p:txBody>
      </p:sp>
      <p:sp>
        <p:nvSpPr>
          <p:cNvPr id="3" name="Rettangolo 2"/>
          <p:cNvSpPr/>
          <p:nvPr/>
        </p:nvSpPr>
        <p:spPr>
          <a:xfrm>
            <a:off x="3290887" y="1412776"/>
            <a:ext cx="2964186" cy="4392488"/>
          </a:xfrm>
          <a:prstGeom prst="rect">
            <a:avLst/>
          </a:prstGeom>
          <a:noFill/>
          <a:ln w="5715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6387231" y="1412776"/>
            <a:ext cx="3102273" cy="4392488"/>
          </a:xfrm>
          <a:prstGeom prst="rect">
            <a:avLst/>
          </a:prstGeom>
          <a:noFill/>
          <a:ln w="5715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13/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71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STUDENT CENTERED APPROACH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488504" y="3194973"/>
            <a:ext cx="2736304" cy="954107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LEARNING </a:t>
            </a:r>
          </a:p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EXPERIENCES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6537176" y="1556792"/>
            <a:ext cx="2808312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EMAIL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6537176" y="2276872"/>
            <a:ext cx="2808312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CHAT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6537176" y="2996952"/>
            <a:ext cx="2808312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VIDEO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6537176" y="4437112"/>
            <a:ext cx="2808312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 smtClean="0">
                <a:solidFill>
                  <a:sysClr val="windowText" lastClr="000000"/>
                </a:solidFill>
              </a:rPr>
              <a:t>APPs</a:t>
            </a:r>
            <a:endParaRPr lang="it-IT" sz="2800" b="1" dirty="0" smtClean="0">
              <a:solidFill>
                <a:sysClr val="windowText" lastClr="000000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6387231" y="1412776"/>
            <a:ext cx="3102273" cy="4392488"/>
          </a:xfrm>
          <a:prstGeom prst="rect">
            <a:avLst/>
          </a:prstGeom>
          <a:noFill/>
          <a:ln w="5715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6537176" y="3717032"/>
            <a:ext cx="2808312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SOFTWARE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6537176" y="5210036"/>
            <a:ext cx="2808312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GAMES</a:t>
            </a:r>
          </a:p>
        </p:txBody>
      </p:sp>
      <p:pic>
        <p:nvPicPr>
          <p:cNvPr id="26" name="Picture 3" descr="\\Fs001\Fotografico\Foto CenForAvEn (area riservata)\Riservate Comandante\ridotta  DSC_68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877" y="1120496"/>
            <a:ext cx="2634267" cy="489221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sellaDiTesto 22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14/30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40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STUDENT CENTERED APPROACH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488504" y="3194973"/>
            <a:ext cx="2736304" cy="954107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ACADEMIC</a:t>
            </a:r>
          </a:p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SUPPORT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3584848" y="1753652"/>
            <a:ext cx="576064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CLASSROOM STRATEGIES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3584848" y="2545740"/>
            <a:ext cx="576064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SCHOOL BASED STRATEGIES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3584848" y="3265820"/>
            <a:ext cx="576064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AFTER HOURS STRATEGIES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3584848" y="4849996"/>
            <a:ext cx="576064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TECHNOL. ASSISTED </a:t>
            </a:r>
            <a:r>
              <a:rPr lang="it-IT" sz="2800" b="1" dirty="0" err="1" smtClean="0">
                <a:solidFill>
                  <a:sysClr val="windowText" lastClr="000000"/>
                </a:solidFill>
              </a:rPr>
              <a:t>STRATs</a:t>
            </a:r>
            <a:endParaRPr lang="it-IT" sz="2800" b="1" dirty="0" smtClean="0">
              <a:solidFill>
                <a:sysClr val="windowText" lastClr="000000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3368825" y="1412776"/>
            <a:ext cx="6120680" cy="4392488"/>
          </a:xfrm>
          <a:prstGeom prst="rect">
            <a:avLst/>
          </a:prstGeom>
          <a:noFill/>
          <a:ln w="5715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584848" y="4057908"/>
            <a:ext cx="576064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OUTSIDE SCHOOL STRATEGIES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15/30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66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STUDENT CENTERED </a:t>
            </a:r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APPROACH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32520" y="1268760"/>
            <a:ext cx="8640960" cy="523220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PERSONALIZED TEACHING AND LEARNING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32520" y="1916832"/>
            <a:ext cx="8640960" cy="523220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STUDENT LEARNING «ANYTIME – ANYWERE»</a:t>
            </a:r>
          </a:p>
        </p:txBody>
      </p:sp>
      <p:pic>
        <p:nvPicPr>
          <p:cNvPr id="13" name="Picture 2" descr="\\Fs001\Fotografico\Foto CenForAvEn (area riservata)\Riservate Comandante\Libro Bianco\interni\D910 Laboratori  e biblioteca 18 11 14\DSC_67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58764" y="2636912"/>
            <a:ext cx="5086524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asellaDiTesto 13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16/30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39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29210" y="414908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11785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6696" y="2060848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2980084" y="1916832"/>
            <a:ext cx="6797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LEARNING THEORIES OVERVIEW</a:t>
            </a:r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3008784" y="2998693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STUDENT CENTERED APPROACH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CONCLUSIONS</a:t>
            </a:r>
            <a:endParaRPr lang="it-IT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5" y="4005064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</a:t>
            </a:r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ITAF LANGUAGE SCHOOL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17/30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1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ITAF LANGUAGE SCHOOL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7170" name="Picture 2" descr="C:\Users\gensini\Desktop\foto\INFRASTRUTTURE\LORETO\MILITARIA\DSC_76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627998"/>
            <a:ext cx="2952328" cy="541214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9" name="Picture 5" descr="luglio 08 2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40832" y="1037160"/>
            <a:ext cx="3721184" cy="2779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C:\Users\antonia.turco\Desktop\ital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824" y="3539455"/>
            <a:ext cx="2016125" cy="2409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C:\Users\antonia.turco\Desktop\cENFORAVE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304" y="3582379"/>
            <a:ext cx="438736" cy="56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ccia in giù 2"/>
          <p:cNvSpPr/>
          <p:nvPr/>
        </p:nvSpPr>
        <p:spPr>
          <a:xfrm rot="3441393">
            <a:off x="4484793" y="4001607"/>
            <a:ext cx="353352" cy="466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Picture 3" descr="C:\Users\gensini\Desktop\foto\INFRASTRUTTURE\LORETO\BIBLIOTECA\DSC_690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248" y="1124744"/>
            <a:ext cx="1800200" cy="2705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6" name="Picture 2" descr="\\Fs001\Fotografico\Foto CenForAvEn (area riservata)\2015\D936 1° Seminario etica e professionalità militare 05 03 15\DSC_705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29064" y="3789040"/>
            <a:ext cx="3272986" cy="2177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CasellaDiTesto 16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18/30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78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ITAF LANGUAGE SCHOOL</a:t>
            </a: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656856" y="1836113"/>
            <a:ext cx="5760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LANGUAGE COURSES</a:t>
            </a:r>
            <a:endParaRPr lang="it-IT" sz="320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224808" y="2420888"/>
            <a:ext cx="3528392" cy="415498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STARTER</a:t>
            </a:r>
            <a:endParaRPr lang="it-IT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224808" y="3068960"/>
            <a:ext cx="3528392" cy="415498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ELEMENTARY</a:t>
            </a:r>
            <a:endParaRPr lang="it-IT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3224808" y="3645024"/>
            <a:ext cx="3528392" cy="415498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PRE-INTERMEDIATE</a:t>
            </a:r>
            <a:endParaRPr lang="it-IT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3224808" y="4365104"/>
            <a:ext cx="3528392" cy="415498"/>
          </a:xfrm>
          <a:prstGeom prst="rect">
            <a:avLst/>
          </a:prstGeom>
          <a:solidFill>
            <a:schemeClr val="tx2">
              <a:lumMod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INTERMEDIATE</a:t>
            </a:r>
            <a:endParaRPr lang="it-IT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3224808" y="4941168"/>
            <a:ext cx="3528392" cy="415498"/>
          </a:xfrm>
          <a:prstGeom prst="rect">
            <a:avLst/>
          </a:prstGeom>
          <a:solidFill>
            <a:schemeClr val="tx2">
              <a:lumMod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UPPER-INTERMEDIATE</a:t>
            </a:r>
            <a:endParaRPr lang="it-IT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3224808" y="5517232"/>
            <a:ext cx="3528392" cy="415498"/>
          </a:xfrm>
          <a:prstGeom prst="rect">
            <a:avLst/>
          </a:prstGeom>
          <a:solidFill>
            <a:schemeClr val="tx2">
              <a:lumMod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ADVANCED</a:t>
            </a:r>
            <a:endParaRPr lang="it-IT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416496" y="1177588"/>
            <a:ext cx="9073008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TEACHER-CENTERED STUDY</a:t>
            </a:r>
            <a:r>
              <a:rPr lang="it-IT" sz="2800" b="1" dirty="0">
                <a:solidFill>
                  <a:srgbClr val="FFFF00"/>
                </a:solidFill>
              </a:rPr>
              <a:t> </a:t>
            </a:r>
            <a:r>
              <a:rPr lang="it-IT" sz="2800" b="1" dirty="0" smtClean="0">
                <a:solidFill>
                  <a:srgbClr val="FFFF00"/>
                </a:solidFill>
              </a:rPr>
              <a:t>APPROACH</a:t>
            </a:r>
          </a:p>
        </p:txBody>
      </p:sp>
      <p:pic>
        <p:nvPicPr>
          <p:cNvPr id="3074" name="Picture 2" descr="\\FS001\Fotografico\Foto CenForAvEn (area riservata)\Riservate Comandante\BILC\DSC_28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1822632"/>
            <a:ext cx="2712566" cy="4076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sellaDiTesto 19"/>
          <p:cNvSpPr txBox="1"/>
          <p:nvPr/>
        </p:nvSpPr>
        <p:spPr>
          <a:xfrm>
            <a:off x="7113240" y="2420888"/>
            <a:ext cx="1985367" cy="1708160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b="1" dirty="0" smtClean="0"/>
          </a:p>
          <a:p>
            <a:pPr algn="ctr"/>
            <a:endParaRPr lang="it-IT" b="1" dirty="0" smtClean="0">
              <a:solidFill>
                <a:srgbClr val="FFFF00"/>
              </a:solidFill>
            </a:endParaRP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E-LEARNING</a:t>
            </a:r>
          </a:p>
          <a:p>
            <a:endParaRPr lang="it-IT" b="1" dirty="0"/>
          </a:p>
          <a:p>
            <a:endParaRPr lang="it-IT" b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7113240" y="4241120"/>
            <a:ext cx="1985367" cy="170816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b="1" dirty="0" smtClean="0"/>
          </a:p>
          <a:p>
            <a:pPr algn="ctr"/>
            <a:endParaRPr lang="it-IT" b="1" dirty="0" smtClean="0">
              <a:solidFill>
                <a:srgbClr val="FFFF00"/>
              </a:solidFill>
            </a:endParaRP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RESIDENT</a:t>
            </a:r>
          </a:p>
          <a:p>
            <a:endParaRPr lang="it-IT" b="1" dirty="0"/>
          </a:p>
          <a:p>
            <a:endParaRPr lang="it-IT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19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51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29210" y="414908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11785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6696" y="2060848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2980084" y="1916832"/>
            <a:ext cx="6797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LEARNING THEORIES OVERVIEW</a:t>
            </a:r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3008784" y="2998693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STUDENT-CENTERED APPROACH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CONCLUSIONS</a:t>
            </a:r>
            <a:endParaRPr lang="it-IT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4" y="4005064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ITAF LANGUAGE SCHOOL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ITAF LANGUAGE SCHOOL</a:t>
            </a: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144688" y="1831424"/>
            <a:ext cx="6151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AVIATION ENGLISH COURSES</a:t>
            </a:r>
            <a:endParaRPr lang="it-IT" sz="3200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416496" y="1177588"/>
            <a:ext cx="9073008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TEACHER-CENTERED STUDY</a:t>
            </a:r>
            <a:r>
              <a:rPr lang="it-IT" sz="2800" b="1" dirty="0">
                <a:solidFill>
                  <a:srgbClr val="FFFF00"/>
                </a:solidFill>
              </a:rPr>
              <a:t> </a:t>
            </a:r>
            <a:r>
              <a:rPr lang="it-IT" sz="2800" b="1" dirty="0" smtClean="0">
                <a:solidFill>
                  <a:srgbClr val="FFFF00"/>
                </a:solidFill>
              </a:rPr>
              <a:t>APPROACH</a:t>
            </a:r>
          </a:p>
        </p:txBody>
      </p:sp>
      <p:pic>
        <p:nvPicPr>
          <p:cNvPr id="4098" name="Picture 2" descr="\\FS001\Fotografico\Foto CenForAvEn (area riservata)\Riservate Comandante\Allievo al Centro\vlcsnap-00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856" y="2276872"/>
            <a:ext cx="5595374" cy="31473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560512" y="3845947"/>
            <a:ext cx="3785567" cy="203132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b="1" dirty="0" smtClean="0">
              <a:solidFill>
                <a:srgbClr val="FFFF00"/>
              </a:solidFill>
            </a:endParaRP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- ICAO -</a:t>
            </a: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GUIDELINES FOR AVIATION ENGLISH TRAINING PROGRAMME</a:t>
            </a:r>
            <a:endParaRPr lang="it-IT" b="1" dirty="0"/>
          </a:p>
          <a:p>
            <a:endParaRPr lang="it-IT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20/30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78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ITAF LANGUAGE SCHOOL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32520" y="1268760"/>
            <a:ext cx="8640960" cy="523220"/>
          </a:xfrm>
          <a:prstGeom prst="rect">
            <a:avLst/>
          </a:prstGeom>
          <a:solidFill>
            <a:srgbClr val="630F0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TEACHING TOOLS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560512" y="1969676"/>
            <a:ext cx="8640960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DISCUSSION GROUPS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560512" y="2617748"/>
            <a:ext cx="8640960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ONE-MINUTE PAPERS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560512" y="3212976"/>
            <a:ext cx="8640960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CASE STUDIES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560512" y="3841884"/>
            <a:ext cx="8640960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CONCEPT MAPPING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560512" y="4509120"/>
            <a:ext cx="8640960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TUTORIAL WORKSHEETS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560512" y="5138028"/>
            <a:ext cx="8640960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PROBLEM SOLVING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21/30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22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ITAF LANGUAGE SCHOOL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32520" y="1268760"/>
            <a:ext cx="8640960" cy="523220"/>
          </a:xfrm>
          <a:prstGeom prst="rect">
            <a:avLst/>
          </a:prstGeom>
          <a:solidFill>
            <a:srgbClr val="630F0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WORKING DAY PERIODS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560512" y="2477214"/>
            <a:ext cx="4032448" cy="181588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TEACHER</a:t>
            </a: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CENTERED</a:t>
            </a: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STUDY</a:t>
            </a: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APPROACH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5169024" y="2492896"/>
            <a:ext cx="4032448" cy="181588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STUDENT</a:t>
            </a: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CENTERED</a:t>
            </a: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STUDY</a:t>
            </a: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APPROACH</a:t>
            </a:r>
          </a:p>
        </p:txBody>
      </p:sp>
      <p:sp>
        <p:nvSpPr>
          <p:cNvPr id="9" name="Freccia bidirezionale orizzontale 8"/>
          <p:cNvSpPr/>
          <p:nvPr/>
        </p:nvSpPr>
        <p:spPr>
          <a:xfrm>
            <a:off x="1496616" y="4725144"/>
            <a:ext cx="2304256" cy="93610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bidirezionale orizzontale 18"/>
          <p:cNvSpPr/>
          <p:nvPr/>
        </p:nvSpPr>
        <p:spPr>
          <a:xfrm>
            <a:off x="6033120" y="4725144"/>
            <a:ext cx="2304256" cy="93610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540905" y="4941168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08.00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3853273" y="4941168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13.30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5005401" y="4941168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14.30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8317769" y="4941168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16.30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22/30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01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ITAF LANGUAGE SCHOOL</a:t>
            </a: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337968" y="1831424"/>
            <a:ext cx="6151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AVIATION ENGLISH COURSES</a:t>
            </a:r>
            <a:endParaRPr lang="it-IT" sz="3200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3224808" y="2852936"/>
            <a:ext cx="3528392" cy="415498"/>
          </a:xfrm>
          <a:prstGeom prst="rect">
            <a:avLst/>
          </a:prstGeom>
          <a:solidFill>
            <a:schemeClr val="tx2">
              <a:lumMod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INTERMEDIATE</a:t>
            </a:r>
            <a:endParaRPr lang="it-IT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3224808" y="3501008"/>
            <a:ext cx="3528392" cy="415498"/>
          </a:xfrm>
          <a:prstGeom prst="rect">
            <a:avLst/>
          </a:prstGeom>
          <a:solidFill>
            <a:schemeClr val="tx2">
              <a:lumMod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UPPER-INTERMEDIATE</a:t>
            </a:r>
            <a:endParaRPr lang="it-IT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3224808" y="4149080"/>
            <a:ext cx="3528392" cy="415498"/>
          </a:xfrm>
          <a:prstGeom prst="rect">
            <a:avLst/>
          </a:prstGeom>
          <a:solidFill>
            <a:schemeClr val="tx2">
              <a:lumMod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ADVANCED</a:t>
            </a:r>
            <a:endParaRPr lang="it-IT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416496" y="1177588"/>
            <a:ext cx="9073008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TEACHER CENTERED</a:t>
            </a:r>
            <a:r>
              <a:rPr lang="it-IT" sz="2800" b="1" dirty="0">
                <a:solidFill>
                  <a:srgbClr val="FFFF00"/>
                </a:solidFill>
              </a:rPr>
              <a:t> </a:t>
            </a:r>
            <a:r>
              <a:rPr lang="it-IT" sz="2800" b="1" dirty="0" smtClean="0">
                <a:solidFill>
                  <a:srgbClr val="FFFF00"/>
                </a:solidFill>
              </a:rPr>
              <a:t>STUDY</a:t>
            </a:r>
            <a:r>
              <a:rPr lang="it-IT" sz="2800" b="1" dirty="0">
                <a:solidFill>
                  <a:srgbClr val="FFFF00"/>
                </a:solidFill>
              </a:rPr>
              <a:t> </a:t>
            </a:r>
            <a:r>
              <a:rPr lang="it-IT" sz="2800" b="1" dirty="0" smtClean="0">
                <a:solidFill>
                  <a:srgbClr val="FFFF00"/>
                </a:solidFill>
              </a:rPr>
              <a:t>APPROACH</a:t>
            </a:r>
          </a:p>
        </p:txBody>
      </p:sp>
      <p:pic>
        <p:nvPicPr>
          <p:cNvPr id="3074" name="Picture 2" descr="\\FS001\Fotografico\Foto CenForAvEn (area riservata)\Riservate Comandante\BILC\DSC_28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1822632"/>
            <a:ext cx="2712566" cy="4076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/>
          <p:cNvSpPr txBox="1"/>
          <p:nvPr/>
        </p:nvSpPr>
        <p:spPr>
          <a:xfrm>
            <a:off x="7113240" y="2852936"/>
            <a:ext cx="1985367" cy="170816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b="1" dirty="0" smtClean="0"/>
          </a:p>
          <a:p>
            <a:pPr algn="ctr"/>
            <a:endParaRPr lang="it-IT" b="1" dirty="0" smtClean="0">
              <a:solidFill>
                <a:srgbClr val="FFFF00"/>
              </a:solidFill>
            </a:endParaRP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RESIDENT</a:t>
            </a:r>
          </a:p>
          <a:p>
            <a:endParaRPr lang="it-IT" b="1" dirty="0"/>
          </a:p>
          <a:p>
            <a:endParaRPr lang="it-IT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23/30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47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ITAF LANGUAGE SCHOOL</a:t>
            </a: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337968" y="1831424"/>
            <a:ext cx="6151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AVIATION ENGLISH COURSES</a:t>
            </a:r>
            <a:endParaRPr lang="it-IT" sz="3200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3224808" y="2852936"/>
            <a:ext cx="3528392" cy="415498"/>
          </a:xfrm>
          <a:prstGeom prst="rect">
            <a:avLst/>
          </a:prstGeom>
          <a:solidFill>
            <a:schemeClr val="tx2">
              <a:lumMod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INTERMEDIATE</a:t>
            </a:r>
            <a:endParaRPr lang="it-IT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3224808" y="3501008"/>
            <a:ext cx="3528392" cy="415498"/>
          </a:xfrm>
          <a:prstGeom prst="rect">
            <a:avLst/>
          </a:prstGeom>
          <a:solidFill>
            <a:schemeClr val="tx2">
              <a:lumMod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UPPER-INTERMEDIATE</a:t>
            </a:r>
            <a:endParaRPr lang="it-IT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3224808" y="4149080"/>
            <a:ext cx="3528392" cy="415498"/>
          </a:xfrm>
          <a:prstGeom prst="rect">
            <a:avLst/>
          </a:prstGeom>
          <a:solidFill>
            <a:schemeClr val="tx2">
              <a:lumMod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ADVANCED</a:t>
            </a:r>
            <a:endParaRPr lang="it-IT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416496" y="1177588"/>
            <a:ext cx="9073008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TEACHER-CENTERED STUDY</a:t>
            </a:r>
            <a:r>
              <a:rPr lang="it-IT" sz="2800" b="1" dirty="0">
                <a:solidFill>
                  <a:srgbClr val="FFFF00"/>
                </a:solidFill>
              </a:rPr>
              <a:t> </a:t>
            </a:r>
            <a:r>
              <a:rPr lang="it-IT" sz="2800" b="1" dirty="0" smtClean="0">
                <a:solidFill>
                  <a:srgbClr val="FFFF00"/>
                </a:solidFill>
              </a:rPr>
              <a:t>APPROACH</a:t>
            </a:r>
          </a:p>
        </p:txBody>
      </p:sp>
      <p:pic>
        <p:nvPicPr>
          <p:cNvPr id="3074" name="Picture 2" descr="\\FS001\Fotografico\Foto CenForAvEn (area riservata)\Riservate Comandante\BILC\DSC_28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1822632"/>
            <a:ext cx="2712566" cy="4076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/>
          <p:cNvSpPr txBox="1"/>
          <p:nvPr/>
        </p:nvSpPr>
        <p:spPr>
          <a:xfrm>
            <a:off x="7113240" y="2852936"/>
            <a:ext cx="1985367" cy="170816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b="1" dirty="0" smtClean="0"/>
          </a:p>
          <a:p>
            <a:pPr algn="ctr"/>
            <a:endParaRPr lang="it-IT" b="1" dirty="0" smtClean="0">
              <a:solidFill>
                <a:srgbClr val="FFFF00"/>
              </a:solidFill>
            </a:endParaRP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RESIDENT</a:t>
            </a:r>
          </a:p>
          <a:p>
            <a:endParaRPr lang="it-IT" b="1" dirty="0"/>
          </a:p>
          <a:p>
            <a:endParaRPr lang="it-IT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152800" y="4815443"/>
            <a:ext cx="1985367" cy="1061829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b="1" dirty="0" smtClean="0"/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PILOTS</a:t>
            </a:r>
            <a:endParaRPr lang="it-IT" b="1" dirty="0"/>
          </a:p>
          <a:p>
            <a:endParaRPr lang="it-IT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5313040" y="4815443"/>
            <a:ext cx="1661331" cy="1061829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b="1" dirty="0" smtClean="0"/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ATC</a:t>
            </a:r>
            <a:endParaRPr lang="it-IT" b="1" dirty="0"/>
          </a:p>
          <a:p>
            <a:endParaRPr lang="it-IT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7113241" y="4797152"/>
            <a:ext cx="2304256" cy="1061829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b="1" dirty="0" smtClean="0"/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MAINTENANCE</a:t>
            </a:r>
            <a:endParaRPr lang="it-IT" b="1" dirty="0"/>
          </a:p>
          <a:p>
            <a:endParaRPr lang="it-IT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24/30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56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ITAF LANGUAGE SCHOOL</a:t>
            </a: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16496" y="1177588"/>
            <a:ext cx="9073008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STUDENT-CENTERED STUDY</a:t>
            </a:r>
            <a:r>
              <a:rPr lang="it-IT" sz="2800" b="1" dirty="0">
                <a:solidFill>
                  <a:srgbClr val="FFFF00"/>
                </a:solidFill>
              </a:rPr>
              <a:t> </a:t>
            </a:r>
            <a:r>
              <a:rPr lang="it-IT" sz="2800" b="1" dirty="0" smtClean="0">
                <a:solidFill>
                  <a:srgbClr val="FFFF00"/>
                </a:solidFill>
              </a:rPr>
              <a:t>APPROACH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88504" y="3268141"/>
            <a:ext cx="2102893" cy="138499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b="1" dirty="0" smtClean="0">
              <a:solidFill>
                <a:srgbClr val="FFFF00"/>
              </a:solidFill>
            </a:endParaRP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AVIATION </a:t>
            </a: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ENGLISH</a:t>
            </a:r>
            <a:endParaRPr lang="it-IT" b="1" dirty="0"/>
          </a:p>
          <a:p>
            <a:endParaRPr lang="it-IT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520431" y="3268141"/>
            <a:ext cx="2368673" cy="138499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b="1" dirty="0" smtClean="0">
              <a:solidFill>
                <a:srgbClr val="FFFF00"/>
              </a:solidFill>
            </a:endParaRP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OPERATIONAL</a:t>
            </a: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ENVIRONMENT</a:t>
            </a:r>
            <a:endParaRPr lang="it-IT" b="1" dirty="0"/>
          </a:p>
          <a:p>
            <a:endParaRPr lang="it-IT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832799" y="1916832"/>
            <a:ext cx="2368673" cy="738664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AIRSPACE</a:t>
            </a: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AIRPORTS</a:t>
            </a:r>
            <a:endParaRPr lang="it-IT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832799" y="2780928"/>
            <a:ext cx="2368673" cy="738664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INFORMATION EXCHANGE</a:t>
            </a:r>
            <a:endParaRPr lang="it-IT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6832799" y="3645024"/>
            <a:ext cx="2368673" cy="738664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OPERATIONAL AWARNESS</a:t>
            </a:r>
            <a:endParaRPr lang="it-IT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6832799" y="4437112"/>
            <a:ext cx="2368673" cy="738664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ROUTINE</a:t>
            </a: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SITUATIONS</a:t>
            </a:r>
            <a:endParaRPr lang="it-IT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6832799" y="5282624"/>
            <a:ext cx="2368673" cy="738664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EMERGENCY</a:t>
            </a: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SITUATIONS</a:t>
            </a:r>
            <a:endParaRPr lang="it-IT" b="1" dirty="0"/>
          </a:p>
        </p:txBody>
      </p:sp>
      <p:sp>
        <p:nvSpPr>
          <p:cNvPr id="8" name="Freccia a destra rientrata 7"/>
          <p:cNvSpPr/>
          <p:nvPr/>
        </p:nvSpPr>
        <p:spPr>
          <a:xfrm>
            <a:off x="6033120" y="3645024"/>
            <a:ext cx="648072" cy="8170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a destra rientrata 17"/>
          <p:cNvSpPr/>
          <p:nvPr/>
        </p:nvSpPr>
        <p:spPr>
          <a:xfrm>
            <a:off x="2720752" y="3645024"/>
            <a:ext cx="648072" cy="8170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25/30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38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ITAF LANGUAGE SCHOOL</a:t>
            </a: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16496" y="1177588"/>
            <a:ext cx="9073008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STUDENT-CENTERED STUDY</a:t>
            </a:r>
            <a:r>
              <a:rPr lang="it-IT" sz="2800" b="1" dirty="0">
                <a:solidFill>
                  <a:srgbClr val="FFFF00"/>
                </a:solidFill>
              </a:rPr>
              <a:t> </a:t>
            </a:r>
            <a:r>
              <a:rPr lang="it-IT" sz="2800" b="1" dirty="0" smtClean="0">
                <a:solidFill>
                  <a:srgbClr val="FFFF00"/>
                </a:solidFill>
              </a:rPr>
              <a:t>APPROACH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88504" y="3268141"/>
            <a:ext cx="2102893" cy="138499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b="1" dirty="0" smtClean="0">
              <a:solidFill>
                <a:srgbClr val="FFFF00"/>
              </a:solidFill>
            </a:endParaRP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AVIATION </a:t>
            </a: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ENGLISH</a:t>
            </a:r>
            <a:endParaRPr lang="it-IT" b="1" dirty="0"/>
          </a:p>
          <a:p>
            <a:endParaRPr lang="it-IT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520431" y="3268141"/>
            <a:ext cx="2368673" cy="138499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b="1" dirty="0" smtClean="0">
              <a:solidFill>
                <a:srgbClr val="FFFF00"/>
              </a:solidFill>
            </a:endParaRP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TOOLS</a:t>
            </a:r>
          </a:p>
          <a:p>
            <a:pPr algn="ctr"/>
            <a:endParaRPr lang="it-IT" b="1" dirty="0"/>
          </a:p>
          <a:p>
            <a:endParaRPr lang="it-IT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832799" y="2221414"/>
            <a:ext cx="2656705" cy="415498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E-READERS</a:t>
            </a:r>
            <a:endParaRPr lang="it-IT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832799" y="2780928"/>
            <a:ext cx="2656705" cy="415498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DOCUMENTARIES</a:t>
            </a:r>
            <a:endParaRPr lang="it-IT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6832799" y="5461774"/>
            <a:ext cx="2656705" cy="415498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ROLE GAMES</a:t>
            </a:r>
            <a:endParaRPr lang="it-IT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6832799" y="4885710"/>
            <a:ext cx="2656705" cy="415498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IPADS</a:t>
            </a:r>
            <a:endParaRPr lang="it-IT" b="1" dirty="0"/>
          </a:p>
        </p:txBody>
      </p:sp>
      <p:sp>
        <p:nvSpPr>
          <p:cNvPr id="8" name="Freccia a destra rientrata 7"/>
          <p:cNvSpPr/>
          <p:nvPr/>
        </p:nvSpPr>
        <p:spPr>
          <a:xfrm>
            <a:off x="6033120" y="3645024"/>
            <a:ext cx="648072" cy="8170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a destra rientrata 17"/>
          <p:cNvSpPr/>
          <p:nvPr/>
        </p:nvSpPr>
        <p:spPr>
          <a:xfrm>
            <a:off x="2720752" y="3645024"/>
            <a:ext cx="648072" cy="8170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6825208" y="3356992"/>
            <a:ext cx="2656705" cy="415498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DOCUMENTS</a:t>
            </a:r>
            <a:endParaRPr lang="it-IT" b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6832799" y="4293096"/>
            <a:ext cx="2656705" cy="415498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MEETING ROOMS</a:t>
            </a:r>
            <a:endParaRPr lang="it-IT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26/30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22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ITAF LANGUAGE SCHOOL</a:t>
            </a: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16496" y="1177588"/>
            <a:ext cx="9073008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STUDENT-CENTERED STUDY</a:t>
            </a:r>
            <a:r>
              <a:rPr lang="it-IT" sz="2800" b="1" dirty="0">
                <a:solidFill>
                  <a:srgbClr val="FFFF00"/>
                </a:solidFill>
              </a:rPr>
              <a:t> </a:t>
            </a:r>
            <a:r>
              <a:rPr lang="it-IT" sz="2800" b="1" dirty="0" smtClean="0">
                <a:solidFill>
                  <a:srgbClr val="FFFF00"/>
                </a:solidFill>
              </a:rPr>
              <a:t>APPROACH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44796" y="3268139"/>
            <a:ext cx="2152649" cy="138499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b="1" dirty="0" smtClean="0">
              <a:solidFill>
                <a:srgbClr val="FFFF00"/>
              </a:solidFill>
            </a:endParaRP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TOOLS</a:t>
            </a:r>
          </a:p>
          <a:p>
            <a:pPr algn="ctr"/>
            <a:endParaRPr lang="it-IT" b="1" dirty="0"/>
          </a:p>
          <a:p>
            <a:endParaRPr lang="it-IT" b="1" dirty="0"/>
          </a:p>
        </p:txBody>
      </p:sp>
      <p:sp>
        <p:nvSpPr>
          <p:cNvPr id="8" name="Freccia a destra rientrata 7"/>
          <p:cNvSpPr/>
          <p:nvPr/>
        </p:nvSpPr>
        <p:spPr>
          <a:xfrm>
            <a:off x="6033120" y="3645024"/>
            <a:ext cx="648072" cy="8170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a destra rientrata 17"/>
          <p:cNvSpPr/>
          <p:nvPr/>
        </p:nvSpPr>
        <p:spPr>
          <a:xfrm>
            <a:off x="2720752" y="3645024"/>
            <a:ext cx="648072" cy="8170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/>
          <p:cNvSpPr txBox="1"/>
          <p:nvPr/>
        </p:nvSpPr>
        <p:spPr>
          <a:xfrm>
            <a:off x="3448423" y="3284984"/>
            <a:ext cx="2152649" cy="138499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b="1" dirty="0" smtClean="0">
              <a:solidFill>
                <a:srgbClr val="FFFF00"/>
              </a:solidFill>
            </a:endParaRP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REAL EXERCISE</a:t>
            </a:r>
            <a:endParaRPr lang="it-IT" b="1" dirty="0"/>
          </a:p>
          <a:p>
            <a:endParaRPr lang="it-IT" b="1" dirty="0"/>
          </a:p>
        </p:txBody>
      </p:sp>
      <p:pic>
        <p:nvPicPr>
          <p:cNvPr id="5122" name="Picture 2" descr="\\FS001\Fotografico\Foto CenForAvEn (area riservata)\2015\D1000 Visita Rostro IV aerop. Falconara 27 07 15\DSC_20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954" y="1916832"/>
            <a:ext cx="2562947" cy="3851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sellaDiTesto 22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27/30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90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29210" y="414908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11785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6696" y="2060848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2980084" y="1916832"/>
            <a:ext cx="6797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LEARNING THEORIES OVERVIEW</a:t>
            </a:r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3008784" y="2998693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STUDENT CENTERED APPROACH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</a:t>
            </a:r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CONCLUSIONS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4" y="4005064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ITAF LANGUAGE SCHOOL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28/30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6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064568" y="332656"/>
            <a:ext cx="7920880" cy="1008112"/>
          </a:xfrm>
          <a:prstGeom prst="rect">
            <a:avLst/>
          </a:prstGeom>
          <a:solidFill>
            <a:schemeClr val="bg2">
              <a:lumMod val="75000"/>
            </a:schemeClr>
          </a:solidFill>
          <a:ln w="76200" cmpd="sng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 smtClean="0">
                <a:solidFill>
                  <a:schemeClr val="tx1"/>
                </a:solidFill>
              </a:rPr>
              <a:t>TAMING THE CHANGE</a:t>
            </a:r>
            <a:endParaRPr lang="it-IT" sz="4000" dirty="0">
              <a:solidFill>
                <a:schemeClr val="tx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29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752" y="1529656"/>
            <a:ext cx="475252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29210" y="414908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11785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6696" y="2060848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2980084" y="1916832"/>
            <a:ext cx="6797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LEARNING THEORIES OVERVIEW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3008784" y="2998693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STUDENT CENTERED APPROACH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CONCLUSIONS</a:t>
            </a:r>
            <a:endParaRPr lang="it-IT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4" y="4005064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ITAF LANGUAGE SCHOOL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50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064568" y="332656"/>
            <a:ext cx="7920880" cy="1008112"/>
          </a:xfrm>
          <a:prstGeom prst="rect">
            <a:avLst/>
          </a:prstGeom>
          <a:solidFill>
            <a:schemeClr val="bg2">
              <a:lumMod val="75000"/>
            </a:schemeClr>
          </a:solidFill>
          <a:ln w="76200" cmpd="sng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 smtClean="0">
                <a:solidFill>
                  <a:schemeClr val="tx1"/>
                </a:solidFill>
              </a:rPr>
              <a:t>TAMING THE CHANGE</a:t>
            </a:r>
            <a:endParaRPr lang="it-IT" sz="4000" dirty="0">
              <a:solidFill>
                <a:schemeClr val="tx1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064568" y="2204864"/>
            <a:ext cx="7920880" cy="100811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76200" cmpd="sng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 smtClean="0"/>
              <a:t>MODERNIZED TEACHING</a:t>
            </a:r>
            <a:endParaRPr lang="it-IT" sz="4000" dirty="0"/>
          </a:p>
        </p:txBody>
      </p:sp>
      <p:sp>
        <p:nvSpPr>
          <p:cNvPr id="13" name="Rettangolo 12"/>
          <p:cNvSpPr/>
          <p:nvPr/>
        </p:nvSpPr>
        <p:spPr>
          <a:xfrm>
            <a:off x="1064568" y="3429000"/>
            <a:ext cx="7920880" cy="100811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76200" cmpd="sng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 smtClean="0"/>
              <a:t>INTERNATIONAL OFFER</a:t>
            </a:r>
            <a:endParaRPr lang="it-IT" sz="4000" dirty="0"/>
          </a:p>
        </p:txBody>
      </p:sp>
      <p:sp>
        <p:nvSpPr>
          <p:cNvPr id="14" name="Rettangolo 13"/>
          <p:cNvSpPr/>
          <p:nvPr/>
        </p:nvSpPr>
        <p:spPr>
          <a:xfrm>
            <a:off x="1064568" y="4725144"/>
            <a:ext cx="7920880" cy="100811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76200" cmpd="sng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 smtClean="0"/>
              <a:t> GLOBAL NETWORKING</a:t>
            </a:r>
            <a:endParaRPr lang="it-IT" sz="4000" dirty="0"/>
          </a:p>
        </p:txBody>
      </p:sp>
      <p:sp>
        <p:nvSpPr>
          <p:cNvPr id="2" name="Freccia in giù 1"/>
          <p:cNvSpPr/>
          <p:nvPr/>
        </p:nvSpPr>
        <p:spPr>
          <a:xfrm>
            <a:off x="4520952" y="1556792"/>
            <a:ext cx="72008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30/30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83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Immagine 2" descr="Sma_new_201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Text Box 5"/>
          <p:cNvSpPr txBox="1">
            <a:spLocks noChangeArrowheads="1"/>
          </p:cNvSpPr>
          <p:nvPr/>
        </p:nvSpPr>
        <p:spPr bwMode="auto">
          <a:xfrm>
            <a:off x="2209800" y="2489537"/>
            <a:ext cx="569552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/>
            <a:r>
              <a:rPr lang="it-IT" sz="6000" b="1" dirty="0" smtClean="0">
                <a:solidFill>
                  <a:srgbClr val="FFFF00"/>
                </a:solidFill>
              </a:rPr>
              <a:t>QUESTIONS ?</a:t>
            </a:r>
            <a:endParaRPr lang="it-IT" sz="6000" b="1" dirty="0">
              <a:solidFill>
                <a:srgbClr val="FFFF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506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INTRODUCTION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6" name="Freccia destra 15"/>
          <p:cNvSpPr/>
          <p:nvPr/>
        </p:nvSpPr>
        <p:spPr>
          <a:xfrm rot="5400000">
            <a:off x="4354332" y="1988840"/>
            <a:ext cx="720080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728864" y="1340768"/>
            <a:ext cx="1959191" cy="523220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SCHOOLS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143000" y="2833772"/>
            <a:ext cx="7374136" cy="523220"/>
          </a:xfrm>
          <a:prstGeom prst="rect">
            <a:avLst/>
          </a:prstGeom>
          <a:solidFill>
            <a:srgbClr val="990000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TO MAXIMISE HUMAN POTENTIAL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143000" y="3553852"/>
            <a:ext cx="7374136" cy="523220"/>
          </a:xfrm>
          <a:prstGeom prst="rect">
            <a:avLst/>
          </a:prstGeom>
          <a:solidFill>
            <a:srgbClr val="990000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TO THINK DIFFERENTLY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1136576" y="4345940"/>
            <a:ext cx="7380560" cy="523220"/>
          </a:xfrm>
          <a:prstGeom prst="rect">
            <a:avLst/>
          </a:prstGeom>
          <a:solidFill>
            <a:srgbClr val="990000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TO DEVELOP MULTIPLE PERSPECTIVES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4/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68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LEARNING THEORIES OVERVIEW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704528" y="2980109"/>
            <a:ext cx="2060179" cy="1384995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LEARNING</a:t>
            </a:r>
          </a:p>
          <a:p>
            <a:endParaRPr lang="it-IT" sz="2800" b="1" dirty="0" smtClean="0"/>
          </a:p>
        </p:txBody>
      </p:sp>
      <p:sp>
        <p:nvSpPr>
          <p:cNvPr id="20" name="CasellaDiTesto 19"/>
          <p:cNvSpPr txBox="1"/>
          <p:nvPr/>
        </p:nvSpPr>
        <p:spPr>
          <a:xfrm>
            <a:off x="3944888" y="1412776"/>
            <a:ext cx="1980029" cy="1384995"/>
          </a:xfrm>
          <a:prstGeom prst="rect">
            <a:avLst/>
          </a:prstGeom>
          <a:solidFill>
            <a:schemeClr val="tx1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METHODS</a:t>
            </a:r>
          </a:p>
          <a:p>
            <a:endParaRPr lang="it-IT" sz="2800" b="1" dirty="0" smtClean="0"/>
          </a:p>
        </p:txBody>
      </p:sp>
      <p:sp>
        <p:nvSpPr>
          <p:cNvPr id="21" name="CasellaDiTesto 20"/>
          <p:cNvSpPr txBox="1"/>
          <p:nvPr/>
        </p:nvSpPr>
        <p:spPr>
          <a:xfrm>
            <a:off x="3944888" y="2996952"/>
            <a:ext cx="1971887" cy="1384995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STYLES</a:t>
            </a:r>
          </a:p>
          <a:p>
            <a:endParaRPr lang="it-IT" sz="2800" b="1" dirty="0" smtClean="0"/>
          </a:p>
        </p:txBody>
      </p:sp>
      <p:sp>
        <p:nvSpPr>
          <p:cNvPr id="22" name="CasellaDiTesto 21"/>
          <p:cNvSpPr txBox="1"/>
          <p:nvPr/>
        </p:nvSpPr>
        <p:spPr>
          <a:xfrm>
            <a:off x="3944888" y="4636293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SPEEDS</a:t>
            </a:r>
          </a:p>
          <a:p>
            <a:endParaRPr lang="it-IT" sz="2800" b="1" dirty="0" smtClean="0"/>
          </a:p>
        </p:txBody>
      </p:sp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050" name="Picture 2" descr="\\FS001\Fotografico\Foto CenForAvEn (area riservata)\Riservate Comandante\BILC\DSC_68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176" y="1244884"/>
            <a:ext cx="2615622" cy="48554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5/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87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LEARNING THEORIES OVERVIEW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944888" y="1412776"/>
            <a:ext cx="1980029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METHODS</a:t>
            </a:r>
          </a:p>
          <a:p>
            <a:endParaRPr lang="it-IT" sz="2800" b="1" dirty="0" smtClean="0"/>
          </a:p>
        </p:txBody>
      </p:sp>
      <p:sp>
        <p:nvSpPr>
          <p:cNvPr id="21" name="CasellaDiTesto 20"/>
          <p:cNvSpPr txBox="1"/>
          <p:nvPr/>
        </p:nvSpPr>
        <p:spPr>
          <a:xfrm>
            <a:off x="3944888" y="2996952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STYLES</a:t>
            </a:r>
          </a:p>
          <a:p>
            <a:endParaRPr lang="it-IT" sz="2800" b="1" dirty="0" smtClean="0"/>
          </a:p>
        </p:txBody>
      </p:sp>
      <p:sp>
        <p:nvSpPr>
          <p:cNvPr id="22" name="CasellaDiTesto 21"/>
          <p:cNvSpPr txBox="1"/>
          <p:nvPr/>
        </p:nvSpPr>
        <p:spPr>
          <a:xfrm>
            <a:off x="3944888" y="4636293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SPEEDS</a:t>
            </a:r>
          </a:p>
          <a:p>
            <a:endParaRPr lang="it-IT" sz="2800" b="1" dirty="0" smtClean="0"/>
          </a:p>
        </p:txBody>
      </p:sp>
      <p:sp>
        <p:nvSpPr>
          <p:cNvPr id="23" name="CasellaDiTesto 22"/>
          <p:cNvSpPr txBox="1"/>
          <p:nvPr/>
        </p:nvSpPr>
        <p:spPr>
          <a:xfrm>
            <a:off x="7357317" y="2996952"/>
            <a:ext cx="1959191" cy="1384995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SCHOOLS</a:t>
            </a:r>
          </a:p>
          <a:p>
            <a:endParaRPr lang="it-IT" sz="2800" b="1" dirty="0" smtClean="0"/>
          </a:p>
        </p:txBody>
      </p:sp>
      <p:sp>
        <p:nvSpPr>
          <p:cNvPr id="11" name="CasellaDiTesto 10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6/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29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LEARNING THEORIES OVERVIEW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944888" y="1412776"/>
            <a:ext cx="1980029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METHODS</a:t>
            </a:r>
          </a:p>
          <a:p>
            <a:endParaRPr lang="it-IT" sz="2800" b="1" dirty="0" smtClean="0"/>
          </a:p>
        </p:txBody>
      </p:sp>
      <p:sp>
        <p:nvSpPr>
          <p:cNvPr id="21" name="CasellaDiTesto 20"/>
          <p:cNvSpPr txBox="1"/>
          <p:nvPr/>
        </p:nvSpPr>
        <p:spPr>
          <a:xfrm>
            <a:off x="3944888" y="2996952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STYLES</a:t>
            </a:r>
          </a:p>
          <a:p>
            <a:endParaRPr lang="it-IT" sz="2800" b="1" dirty="0" smtClean="0"/>
          </a:p>
        </p:txBody>
      </p:sp>
      <p:sp>
        <p:nvSpPr>
          <p:cNvPr id="22" name="CasellaDiTesto 21"/>
          <p:cNvSpPr txBox="1"/>
          <p:nvPr/>
        </p:nvSpPr>
        <p:spPr>
          <a:xfrm>
            <a:off x="3944888" y="4636293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SPEEDS</a:t>
            </a:r>
          </a:p>
          <a:p>
            <a:endParaRPr lang="it-IT" sz="2800" b="1" dirty="0" smtClean="0"/>
          </a:p>
        </p:txBody>
      </p:sp>
      <p:sp>
        <p:nvSpPr>
          <p:cNvPr id="23" name="CasellaDiTesto 22"/>
          <p:cNvSpPr txBox="1"/>
          <p:nvPr/>
        </p:nvSpPr>
        <p:spPr>
          <a:xfrm>
            <a:off x="7357317" y="2996952"/>
            <a:ext cx="1959191" cy="1384995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SCHOOLS</a:t>
            </a:r>
          </a:p>
          <a:p>
            <a:endParaRPr lang="it-IT" sz="2800" b="1" dirty="0" smtClean="0"/>
          </a:p>
        </p:txBody>
      </p:sp>
      <p:sp>
        <p:nvSpPr>
          <p:cNvPr id="3" name="Ovale 2"/>
          <p:cNvSpPr/>
          <p:nvPr/>
        </p:nvSpPr>
        <p:spPr>
          <a:xfrm>
            <a:off x="812800" y="1124744"/>
            <a:ext cx="6372448" cy="496855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208584" y="2924944"/>
            <a:ext cx="52970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b="1" dirty="0" smtClean="0">
                <a:solidFill>
                  <a:srgbClr val="FF0000"/>
                </a:solidFill>
              </a:rPr>
              <a:t>STANDARD</a:t>
            </a:r>
            <a:endParaRPr lang="it-IT" sz="7200" b="1" dirty="0">
              <a:solidFill>
                <a:srgbClr val="FF00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7/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46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LEARNING THEORIES OVERVIEW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4160912" y="1268760"/>
            <a:ext cx="1512168" cy="1384995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SCI</a:t>
            </a:r>
          </a:p>
          <a:p>
            <a:endParaRPr lang="it-IT" sz="2800" b="1" dirty="0" smtClean="0"/>
          </a:p>
        </p:txBody>
      </p:sp>
      <p:sp>
        <p:nvSpPr>
          <p:cNvPr id="9" name="Freccia in giù 8"/>
          <p:cNvSpPr/>
          <p:nvPr/>
        </p:nvSpPr>
        <p:spPr>
          <a:xfrm>
            <a:off x="4304928" y="3212976"/>
            <a:ext cx="108012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2288704" y="4221088"/>
            <a:ext cx="540060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STUDENT ENGAGEMENT</a:t>
            </a:r>
          </a:p>
        </p:txBody>
      </p:sp>
      <p:pic>
        <p:nvPicPr>
          <p:cNvPr id="17" name="Picture 5" descr="C:\Users\gensini\Desktop\foto\INFRASTRUTTURE\LORETO\ATTIVITA'\8 VARIE\DSC_88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4" y="836712"/>
            <a:ext cx="2528882" cy="4635896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/>
          <p:cNvSpPr txBox="1"/>
          <p:nvPr/>
        </p:nvSpPr>
        <p:spPr>
          <a:xfrm>
            <a:off x="2288704" y="4869160"/>
            <a:ext cx="540060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IMMERSION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2288704" y="5517232"/>
            <a:ext cx="540060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PERSONAL RESPONSABILITY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8/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56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LEARNING THEORIES OVERVIEW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9" name="Freccia in giù 8"/>
          <p:cNvSpPr/>
          <p:nvPr/>
        </p:nvSpPr>
        <p:spPr>
          <a:xfrm>
            <a:off x="4376936" y="1844824"/>
            <a:ext cx="108012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2288704" y="1196752"/>
            <a:ext cx="5400600" cy="52322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ysClr val="windowText" lastClr="000000"/>
                </a:solidFill>
              </a:rPr>
              <a:t>STUDENT SELF RELIANCE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2288704" y="2636912"/>
            <a:ext cx="5400600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PROBLEM SOLVING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2288704" y="3356992"/>
            <a:ext cx="5400600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ROLE PLAYING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2288704" y="4149080"/>
            <a:ext cx="5400600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TEAM PROJECTS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2288704" y="5013176"/>
            <a:ext cx="5400600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INDIVIDUAL ASSIGNEMENTS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8730505" y="6309320"/>
            <a:ext cx="7589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9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30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43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5462</TotalTime>
  <Words>623</Words>
  <Application>Microsoft Macintosh PowerPoint</Application>
  <PresentationFormat>A4 (21x29,7 cm)</PresentationFormat>
  <Paragraphs>335</Paragraphs>
  <Slides>31</Slides>
  <Notes>31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2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Antonio Di ieva</dc:creator>
  <cp:lastModifiedBy>office</cp:lastModifiedBy>
  <cp:revision>341</cp:revision>
  <cp:lastPrinted>2013-01-28T13:14:11Z</cp:lastPrinted>
  <dcterms:created xsi:type="dcterms:W3CDTF">2014-10-12T09:54:15Z</dcterms:created>
  <dcterms:modified xsi:type="dcterms:W3CDTF">2015-10-07T06:41:36Z</dcterms:modified>
</cp:coreProperties>
</file>