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3" r:id="rId3"/>
    <p:sldId id="262" r:id="rId4"/>
    <p:sldId id="257" r:id="rId5"/>
    <p:sldId id="265" r:id="rId6"/>
    <p:sldId id="264" r:id="rId7"/>
    <p:sldId id="259" r:id="rId8"/>
    <p:sldId id="271" r:id="rId9"/>
    <p:sldId id="267" r:id="rId10"/>
    <p:sldId id="266" r:id="rId11"/>
    <p:sldId id="270" r:id="rId12"/>
    <p:sldId id="260" r:id="rId13"/>
    <p:sldId id="269" r:id="rId14"/>
    <p:sldId id="268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A91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5699" autoAdjust="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06827-D38A-4406-8324-29D41DF08805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B4586-CCEB-413E-9315-16A2378A9F1A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 err="1" smtClean="0"/>
              <a:t>Ladies</a:t>
            </a:r>
            <a:r>
              <a:rPr lang="pl-PL" baseline="0" dirty="0" smtClean="0"/>
              <a:t> and </a:t>
            </a:r>
            <a:r>
              <a:rPr lang="pl-PL" baseline="0" dirty="0" err="1" smtClean="0"/>
              <a:t>gentlemen</a:t>
            </a:r>
            <a:r>
              <a:rPr lang="pl-PL" baseline="0" dirty="0" smtClean="0"/>
              <a:t>, my </a:t>
            </a:r>
            <a:r>
              <a:rPr lang="pl-PL" baseline="0" dirty="0" err="1" smtClean="0"/>
              <a:t>name</a:t>
            </a:r>
            <a:r>
              <a:rPr lang="pl-PL" baseline="0" dirty="0" smtClean="0"/>
              <a:t> </a:t>
            </a:r>
            <a:r>
              <a:rPr lang="pl-PL" baseline="0" dirty="0" err="1" smtClean="0"/>
              <a:t>is</a:t>
            </a:r>
            <a:r>
              <a:rPr lang="pl-PL" baseline="0" dirty="0" smtClean="0"/>
              <a:t> maj </a:t>
            </a:r>
            <a:r>
              <a:rPr lang="pl-PL" baseline="0" dirty="0" err="1" smtClean="0"/>
              <a:t>dariusz</a:t>
            </a:r>
            <a:r>
              <a:rPr lang="pl-PL" baseline="0" dirty="0" smtClean="0"/>
              <a:t> </a:t>
            </a:r>
            <a:r>
              <a:rPr lang="pl-PL" baseline="0" dirty="0" err="1" smtClean="0"/>
              <a:t>ćweirzona</a:t>
            </a:r>
            <a:r>
              <a:rPr lang="pl-PL" baseline="0" dirty="0" smtClean="0"/>
              <a:t>. I </a:t>
            </a:r>
            <a:r>
              <a:rPr lang="pl-PL" baseline="0" dirty="0" err="1" smtClean="0"/>
              <a:t>workd</a:t>
            </a:r>
            <a:r>
              <a:rPr lang="pl-PL" baseline="0" dirty="0" smtClean="0"/>
              <a:t> for </a:t>
            </a:r>
            <a:r>
              <a:rPr lang="pl-PL" baseline="0" dirty="0" err="1" smtClean="0"/>
              <a:t>the</a:t>
            </a:r>
            <a:r>
              <a:rPr lang="pl-PL" baseline="0" dirty="0" smtClean="0"/>
              <a:t> PAFSL, for </a:t>
            </a:r>
            <a:r>
              <a:rPr lang="pl-PL" baseline="0" dirty="0" err="1" smtClean="0"/>
              <a:t>the</a:t>
            </a:r>
            <a:r>
              <a:rPr lang="pl-PL" baseline="0" dirty="0" smtClean="0"/>
              <a:t> Central </a:t>
            </a:r>
            <a:r>
              <a:rPr lang="pl-PL" baseline="0" dirty="0" err="1" smtClean="0"/>
              <a:t>Examinations</a:t>
            </a:r>
            <a:r>
              <a:rPr lang="pl-PL" baseline="0" dirty="0" smtClean="0"/>
              <a:t> </a:t>
            </a:r>
            <a:r>
              <a:rPr lang="pl-PL" baseline="0" dirty="0" err="1" smtClean="0"/>
              <a:t>Board</a:t>
            </a:r>
            <a:r>
              <a:rPr lang="pl-PL" baseline="0" dirty="0" smtClean="0"/>
              <a:t> for Foreign </a:t>
            </a:r>
            <a:r>
              <a:rPr lang="pl-PL" baseline="0" dirty="0" err="1" smtClean="0"/>
              <a:t>Languages</a:t>
            </a:r>
            <a:r>
              <a:rPr lang="pl-PL" baseline="0" dirty="0" smtClean="0"/>
              <a:t>, </a:t>
            </a:r>
            <a:r>
              <a:rPr lang="pl-PL" baseline="0" dirty="0" err="1" smtClean="0"/>
              <a:t>which</a:t>
            </a:r>
            <a:r>
              <a:rPr lang="pl-PL" baseline="0" dirty="0" smtClean="0"/>
              <a:t> </a:t>
            </a:r>
            <a:r>
              <a:rPr lang="pl-PL" baseline="0" dirty="0" err="1" smtClean="0"/>
              <a:t>is</a:t>
            </a:r>
            <a:r>
              <a:rPr lang="pl-PL" baseline="0" dirty="0" smtClean="0"/>
              <a:t> part of </a:t>
            </a:r>
            <a:r>
              <a:rPr lang="pl-PL" baseline="0" dirty="0" err="1" smtClean="0"/>
              <a:t>it</a:t>
            </a:r>
            <a:r>
              <a:rPr lang="pl-PL" baseline="0" dirty="0" smtClean="0"/>
              <a:t>. I </a:t>
            </a:r>
            <a:r>
              <a:rPr lang="pl-PL" baseline="0" dirty="0" err="1" smtClean="0"/>
              <a:t>became</a:t>
            </a:r>
            <a:r>
              <a:rPr lang="pl-PL" baseline="0" dirty="0" smtClean="0"/>
              <a:t> </a:t>
            </a:r>
            <a:r>
              <a:rPr lang="pl-PL" baseline="0" dirty="0" err="1" smtClean="0"/>
              <a:t>the</a:t>
            </a:r>
            <a:r>
              <a:rPr lang="pl-PL" baseline="0" dirty="0" smtClean="0"/>
              <a:t> </a:t>
            </a:r>
            <a:r>
              <a:rPr lang="pl-PL" baseline="0" dirty="0" err="1" smtClean="0"/>
              <a:t>head</a:t>
            </a:r>
            <a:r>
              <a:rPr lang="pl-PL" baseline="0" dirty="0" smtClean="0"/>
              <a:t> of </a:t>
            </a:r>
            <a:r>
              <a:rPr lang="pl-PL" baseline="0" dirty="0" err="1" smtClean="0"/>
              <a:t>the</a:t>
            </a:r>
            <a:r>
              <a:rPr lang="pl-PL" baseline="0" dirty="0" smtClean="0"/>
              <a:t> </a:t>
            </a:r>
            <a:r>
              <a:rPr lang="pl-PL" baseline="0" dirty="0" err="1" smtClean="0"/>
              <a:t>newly</a:t>
            </a:r>
            <a:r>
              <a:rPr lang="pl-PL" baseline="0" dirty="0" smtClean="0"/>
              <a:t> </a:t>
            </a:r>
            <a:r>
              <a:rPr lang="pl-PL" baseline="0" dirty="0" err="1" smtClean="0"/>
              <a:t>create</a:t>
            </a:r>
            <a:r>
              <a:rPr lang="pl-PL" baseline="0" dirty="0" smtClean="0"/>
              <a:t> </a:t>
            </a:r>
            <a:r>
              <a:rPr lang="pl-PL" baseline="0" dirty="0" err="1" smtClean="0"/>
              <a:t>E-learnign</a:t>
            </a:r>
            <a:r>
              <a:rPr lang="pl-PL" baseline="0" dirty="0" smtClean="0"/>
              <a:t> </a:t>
            </a:r>
            <a:r>
              <a:rPr lang="pl-PL" baseline="0" dirty="0" err="1" smtClean="0"/>
              <a:t>Secion</a:t>
            </a:r>
            <a:r>
              <a:rPr lang="pl-PL" baseline="0" dirty="0" smtClean="0"/>
              <a:t> </a:t>
            </a:r>
            <a:r>
              <a:rPr lang="pl-PL" baseline="0" dirty="0" err="1" smtClean="0"/>
              <a:t>in</a:t>
            </a:r>
            <a:r>
              <a:rPr lang="pl-PL" baseline="0" dirty="0" smtClean="0"/>
              <a:t> 2012 and I </a:t>
            </a:r>
            <a:r>
              <a:rPr lang="pl-PL" baseline="0" dirty="0" err="1" smtClean="0"/>
              <a:t>offered</a:t>
            </a:r>
            <a:r>
              <a:rPr lang="pl-PL" baseline="0" dirty="0" smtClean="0"/>
              <a:t> to start developing a </a:t>
            </a:r>
            <a:r>
              <a:rPr lang="pl-PL" baseline="0" dirty="0" err="1" smtClean="0"/>
              <a:t>distance</a:t>
            </a:r>
            <a:r>
              <a:rPr lang="pl-PL" baseline="0" dirty="0" smtClean="0"/>
              <a:t> learning </a:t>
            </a:r>
            <a:r>
              <a:rPr lang="pl-PL" baseline="0" dirty="0" err="1" smtClean="0"/>
              <a:t>refreshment</a:t>
            </a:r>
            <a:r>
              <a:rPr lang="pl-PL" baseline="0" dirty="0" smtClean="0"/>
              <a:t> </a:t>
            </a:r>
            <a:r>
              <a:rPr lang="pl-PL" baseline="0" dirty="0" err="1" smtClean="0"/>
              <a:t>course</a:t>
            </a:r>
            <a:r>
              <a:rPr lang="pl-PL" baseline="0" dirty="0" smtClean="0"/>
              <a:t> for </a:t>
            </a:r>
            <a:r>
              <a:rPr lang="pl-PL" baseline="0" dirty="0" err="1" smtClean="0"/>
              <a:t>graduates</a:t>
            </a:r>
            <a:r>
              <a:rPr lang="pl-PL" baseline="0" dirty="0" smtClean="0"/>
              <a:t> of </a:t>
            </a:r>
            <a:r>
              <a:rPr lang="pl-PL" baseline="0" dirty="0" err="1" smtClean="0"/>
              <a:t>level</a:t>
            </a:r>
            <a:r>
              <a:rPr lang="pl-PL" baseline="0" dirty="0" smtClean="0"/>
              <a:t> 3 </a:t>
            </a:r>
            <a:r>
              <a:rPr lang="pl-PL" baseline="0" dirty="0" err="1" smtClean="0"/>
              <a:t>courses</a:t>
            </a:r>
            <a:r>
              <a:rPr lang="pl-PL" baseline="0" dirty="0" smtClean="0"/>
              <a:t>. </a:t>
            </a:r>
            <a:r>
              <a:rPr lang="pl-PL" baseline="0" dirty="0" err="1" smtClean="0"/>
              <a:t>The</a:t>
            </a:r>
            <a:r>
              <a:rPr lang="pl-PL" baseline="0" dirty="0" smtClean="0"/>
              <a:t> </a:t>
            </a:r>
            <a:r>
              <a:rPr lang="pl-PL" baseline="0" dirty="0" err="1" smtClean="0"/>
              <a:t>course</a:t>
            </a:r>
            <a:r>
              <a:rPr lang="pl-PL" baseline="0" dirty="0" smtClean="0"/>
              <a:t> was </a:t>
            </a:r>
            <a:r>
              <a:rPr lang="pl-PL" baseline="0" dirty="0" err="1" smtClean="0"/>
              <a:t>supposed</a:t>
            </a:r>
            <a:r>
              <a:rPr lang="pl-PL" baseline="0" dirty="0" smtClean="0"/>
              <a:t> to be </a:t>
            </a:r>
            <a:r>
              <a:rPr lang="pl-PL" baseline="0" dirty="0" err="1" smtClean="0"/>
              <a:t>based</a:t>
            </a:r>
            <a:r>
              <a:rPr lang="pl-PL" baseline="0" dirty="0" smtClean="0"/>
              <a:t> on a 7-point </a:t>
            </a:r>
            <a:r>
              <a:rPr lang="pl-PL" baseline="0" dirty="0" err="1" smtClean="0"/>
              <a:t>formula</a:t>
            </a:r>
            <a:r>
              <a:rPr lang="pl-PL" baseline="0" dirty="0" smtClean="0"/>
              <a:t> I </a:t>
            </a:r>
            <a:r>
              <a:rPr lang="pl-PL" baseline="0" dirty="0" err="1" smtClean="0"/>
              <a:t>had</a:t>
            </a:r>
            <a:r>
              <a:rPr lang="pl-PL" baseline="0" dirty="0" smtClean="0"/>
              <a:t> </a:t>
            </a:r>
            <a:r>
              <a:rPr lang="pl-PL" baseline="0" dirty="0" err="1" smtClean="0"/>
              <a:t>been</a:t>
            </a:r>
            <a:r>
              <a:rPr lang="pl-PL" baseline="0" dirty="0" smtClean="0"/>
              <a:t> </a:t>
            </a:r>
            <a:r>
              <a:rPr lang="pl-PL" baseline="0" dirty="0" err="1" smtClean="0"/>
              <a:t>working</a:t>
            </a:r>
            <a:r>
              <a:rPr lang="pl-PL" baseline="0" dirty="0" smtClean="0"/>
              <a:t> on for </a:t>
            </a:r>
            <a:r>
              <a:rPr lang="pl-PL" baseline="0" dirty="0" err="1" smtClean="0"/>
              <a:t>some</a:t>
            </a:r>
            <a:r>
              <a:rPr lang="pl-PL" baseline="0" dirty="0" smtClean="0"/>
              <a:t> time.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B4586-CCEB-413E-9315-16A2378A9F1A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pl-PL" baseline="0" dirty="0" err="1" smtClean="0"/>
              <a:t>Refreshment</a:t>
            </a:r>
            <a:r>
              <a:rPr lang="pl-PL" baseline="0" dirty="0" smtClean="0"/>
              <a:t> </a:t>
            </a:r>
            <a:r>
              <a:rPr lang="pl-PL" baseline="0" dirty="0" err="1" smtClean="0"/>
              <a:t>stationary</a:t>
            </a:r>
            <a:r>
              <a:rPr lang="pl-PL" baseline="0" dirty="0" smtClean="0"/>
              <a:t> </a:t>
            </a:r>
            <a:r>
              <a:rPr lang="pl-PL" baseline="0" dirty="0" err="1" smtClean="0"/>
              <a:t>training</a:t>
            </a:r>
            <a:r>
              <a:rPr lang="pl-PL" baseline="0" dirty="0" smtClean="0"/>
              <a:t> </a:t>
            </a:r>
            <a:r>
              <a:rPr lang="pl-PL" baseline="0" dirty="0" err="1" smtClean="0"/>
              <a:t>is</a:t>
            </a:r>
            <a:r>
              <a:rPr lang="pl-PL" baseline="0" dirty="0" smtClean="0"/>
              <a:t> </a:t>
            </a:r>
            <a:r>
              <a:rPr lang="pl-PL" baseline="0" dirty="0" err="1" smtClean="0"/>
              <a:t>hardly</a:t>
            </a:r>
            <a:r>
              <a:rPr lang="pl-PL" baseline="0" dirty="0" smtClean="0"/>
              <a:t> </a:t>
            </a:r>
            <a:r>
              <a:rPr lang="pl-PL" baseline="0" dirty="0" err="1" smtClean="0"/>
              <a:t>available</a:t>
            </a:r>
            <a:r>
              <a:rPr lang="pl-PL" baseline="0" dirty="0" smtClean="0"/>
              <a:t> for </a:t>
            </a:r>
            <a:r>
              <a:rPr lang="pl-PL" baseline="0" dirty="0" err="1" smtClean="0"/>
              <a:t>officers</a:t>
            </a:r>
            <a:r>
              <a:rPr lang="pl-PL" baseline="0" dirty="0" smtClean="0"/>
              <a:t> </a:t>
            </a:r>
            <a:r>
              <a:rPr lang="pl-PL" baseline="0" dirty="0" err="1" smtClean="0"/>
              <a:t>once</a:t>
            </a:r>
            <a:r>
              <a:rPr lang="pl-PL" baseline="0" dirty="0" smtClean="0"/>
              <a:t> </a:t>
            </a:r>
            <a:r>
              <a:rPr lang="pl-PL" baseline="0" dirty="0" err="1" smtClean="0"/>
              <a:t>they</a:t>
            </a:r>
            <a:r>
              <a:rPr lang="pl-PL" baseline="0" dirty="0" smtClean="0"/>
              <a:t> </a:t>
            </a:r>
            <a:r>
              <a:rPr lang="pl-PL" baseline="0" dirty="0" err="1" smtClean="0"/>
              <a:t>obtain</a:t>
            </a:r>
            <a:r>
              <a:rPr lang="pl-PL" baseline="0" dirty="0" smtClean="0"/>
              <a:t> a </a:t>
            </a:r>
            <a:r>
              <a:rPr lang="pl-PL" baseline="0" dirty="0" err="1" smtClean="0"/>
              <a:t>full</a:t>
            </a:r>
            <a:r>
              <a:rPr lang="pl-PL" baseline="0" dirty="0" smtClean="0"/>
              <a:t> </a:t>
            </a:r>
            <a:r>
              <a:rPr lang="pl-PL" baseline="0" dirty="0" err="1" smtClean="0"/>
              <a:t>level</a:t>
            </a:r>
            <a:r>
              <a:rPr lang="pl-PL" baseline="0" dirty="0" smtClean="0"/>
              <a:t> 3 </a:t>
            </a:r>
            <a:r>
              <a:rPr lang="pl-PL" baseline="0" dirty="0" err="1" smtClean="0"/>
              <a:t>certificate</a:t>
            </a:r>
            <a:r>
              <a:rPr lang="pl-PL" baseline="0" dirty="0" smtClean="0"/>
              <a:t>, so I </a:t>
            </a:r>
            <a:r>
              <a:rPr lang="pl-PL" baseline="0" dirty="0" err="1" smtClean="0"/>
              <a:t>thought</a:t>
            </a:r>
            <a:r>
              <a:rPr lang="pl-PL" baseline="0" dirty="0" smtClean="0"/>
              <a:t> a </a:t>
            </a:r>
            <a:r>
              <a:rPr lang="pl-PL" baseline="0" dirty="0" err="1" smtClean="0"/>
              <a:t>distance-learning</a:t>
            </a:r>
            <a:r>
              <a:rPr lang="pl-PL" baseline="0" dirty="0" smtClean="0"/>
              <a:t> format </a:t>
            </a:r>
            <a:r>
              <a:rPr lang="pl-PL" baseline="0" dirty="0" err="1" smtClean="0"/>
              <a:t>might</a:t>
            </a:r>
            <a:r>
              <a:rPr lang="pl-PL" baseline="0" dirty="0" smtClean="0"/>
              <a:t> be a </a:t>
            </a:r>
            <a:r>
              <a:rPr lang="pl-PL" baseline="0" dirty="0" err="1" smtClean="0"/>
              <a:t>good</a:t>
            </a:r>
            <a:r>
              <a:rPr lang="pl-PL" baseline="0" dirty="0" smtClean="0"/>
              <a:t> idea. </a:t>
            </a:r>
          </a:p>
          <a:p>
            <a:pPr marL="228600" indent="-228600">
              <a:buAutoNum type="arabicPeriod"/>
            </a:pPr>
            <a:endParaRPr lang="pl-PL" baseline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B4586-CCEB-413E-9315-16A2378A9F1A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B4586-CCEB-413E-9315-16A2378A9F1A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B4586-CCEB-413E-9315-16A2378A9F1A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dirty="0" smtClean="0"/>
              <a:t>	</a:t>
            </a:r>
            <a:r>
              <a:rPr lang="pl-PL" dirty="0" err="1" smtClean="0"/>
              <a:t>Telephone</a:t>
            </a:r>
            <a:r>
              <a:rPr lang="pl-PL" dirty="0" smtClean="0"/>
              <a:t> </a:t>
            </a:r>
            <a:r>
              <a:rPr lang="pl-PL" dirty="0" err="1" smtClean="0"/>
              <a:t>conversations</a:t>
            </a:r>
            <a:r>
              <a:rPr lang="pl-PL" dirty="0" smtClean="0"/>
              <a:t> </a:t>
            </a:r>
          </a:p>
          <a:p>
            <a:pPr lvl="1">
              <a:buFontTx/>
              <a:buChar char="-"/>
            </a:pPr>
            <a:r>
              <a:rPr lang="pl-PL" dirty="0" smtClean="0"/>
              <a:t>Czas</a:t>
            </a:r>
            <a:r>
              <a:rPr lang="pl-PL" baseline="0" dirty="0" smtClean="0"/>
              <a:t> trwania </a:t>
            </a:r>
          </a:p>
          <a:p>
            <a:pPr lvl="1">
              <a:buFontTx/>
              <a:buChar char="-"/>
            </a:pPr>
            <a:r>
              <a:rPr lang="pl-PL" baseline="0" dirty="0" smtClean="0"/>
              <a:t> Odkładanie </a:t>
            </a:r>
          </a:p>
          <a:p>
            <a:pPr lvl="1">
              <a:buFontTx/>
              <a:buChar char="-"/>
            </a:pPr>
            <a:r>
              <a:rPr lang="pl-PL" baseline="0" dirty="0" smtClean="0"/>
              <a:t> Spóźnianie </a:t>
            </a:r>
          </a:p>
          <a:p>
            <a:pPr lvl="1">
              <a:buFontTx/>
              <a:buChar char="-"/>
            </a:pPr>
            <a:r>
              <a:rPr lang="pl-PL" baseline="0" dirty="0" smtClean="0"/>
              <a:t> zamiana z konsultacjami</a:t>
            </a:r>
          </a:p>
          <a:p>
            <a:pPr lvl="1">
              <a:buFontTx/>
              <a:buChar char="-"/>
            </a:pPr>
            <a:r>
              <a:rPr lang="pl-PL" baseline="0" dirty="0" err="1" smtClean="0"/>
              <a:t>mo</a:t>
            </a:r>
            <a:endParaRPr lang="pl-PL" baseline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B4586-CCEB-413E-9315-16A2378A9F1A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13020-0BA3-4382-A849-CA64921AD852}" type="datetimeFigureOut">
              <a:rPr lang="pl-PL" smtClean="0"/>
              <a:pPr/>
              <a:t>2015-10-07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7E712-668C-4B86-BDB1-E0B9BEFE728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14348" y="2071678"/>
            <a:ext cx="7858180" cy="1571636"/>
          </a:xfrm>
        </p:spPr>
        <p:txBody>
          <a:bodyPr>
            <a:noAutofit/>
          </a:bodyPr>
          <a:lstStyle/>
          <a:p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Experiences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n Distance Learning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n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 Project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o Provide Refreshment Training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f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or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800" b="1" dirty="0" err="1" smtClean="0">
                <a:solidFill>
                  <a:schemeClr val="accent1">
                    <a:lumMod val="50000"/>
                  </a:schemeClr>
                </a:solidFill>
              </a:rPr>
              <a:t>Level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 3 Graduates </a:t>
            </a:r>
            <a:endParaRPr lang="pl-PL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en-US" sz="36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Obraz 3" descr="wsnjo_wor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975" y="417752"/>
            <a:ext cx="3421397" cy="115386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3357554" y="4000504"/>
            <a:ext cx="52149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       </a:t>
            </a: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maj Dariusz Ćwierzona </a:t>
            </a:r>
          </a:p>
          <a:p>
            <a:pPr algn="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Distance Learning </a:t>
            </a: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Project Manager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Polish Armed Forces School of Languages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Karta Aktywności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65528" y="0"/>
            <a:ext cx="463536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wsnjo_word.png"/>
          <p:cNvPicPr>
            <a:picLocks noChangeAspect="1"/>
          </p:cNvPicPr>
          <p:nvPr/>
        </p:nvPicPr>
        <p:blipFill>
          <a:blip r:embed="rId3" cstate="print"/>
          <a:srcRect r="63866"/>
          <a:stretch>
            <a:fillRect/>
          </a:stretch>
        </p:blipFill>
        <p:spPr>
          <a:xfrm>
            <a:off x="642910" y="285728"/>
            <a:ext cx="1071570" cy="1000132"/>
          </a:xfrm>
          <a:prstGeom prst="rect">
            <a:avLst/>
          </a:prstGeom>
        </p:spPr>
      </p:pic>
      <p:sp>
        <p:nvSpPr>
          <p:cNvPr id="5" name="Tytuł 5"/>
          <p:cNvSpPr>
            <a:spLocks noGrp="1"/>
          </p:cNvSpPr>
          <p:nvPr>
            <p:ph type="title"/>
          </p:nvPr>
        </p:nvSpPr>
        <p:spPr>
          <a:xfrm>
            <a:off x="2500298" y="285728"/>
            <a:ext cx="5357850" cy="8572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Distance Learning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Project</a:t>
            </a:r>
            <a:endParaRPr lang="en-US" sz="2800" b="1" dirty="0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</p:nvPr>
        </p:nvGraphicFramePr>
        <p:xfrm>
          <a:off x="1500167" y="1928802"/>
          <a:ext cx="6357981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076"/>
                <a:gridCol w="1237935"/>
                <a:gridCol w="214397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pl-PL" spc="200" dirty="0" smtClean="0"/>
                        <a:t>PROGRESS</a:t>
                      </a:r>
                      <a:r>
                        <a:rPr lang="pl-PL" spc="200" baseline="0" dirty="0" smtClean="0"/>
                        <a:t>  REPORTS  IN  NUMBERS </a:t>
                      </a:r>
                    </a:p>
                    <a:p>
                      <a:pPr algn="ctr"/>
                      <a:r>
                        <a:rPr lang="pl-PL" sz="1600" spc="200" baseline="0" dirty="0" smtClean="0"/>
                        <a:t>(</a:t>
                      </a:r>
                      <a:r>
                        <a:rPr lang="pl-PL" sz="1600" b="1" kern="1200" spc="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JULY  ’15)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Total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Average/student</a:t>
                      </a:r>
                      <a:endParaRPr lang="en-US" b="1" noProof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1" kern="1200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No of </a:t>
                      </a:r>
                      <a:r>
                        <a:rPr lang="pl-PL" sz="1800" b="1" kern="1200" noProof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students</a:t>
                      </a:r>
                      <a:r>
                        <a:rPr lang="pl-PL" sz="1800" b="1" kern="1200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noProof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Moodle</a:t>
                      </a:r>
                      <a:r>
                        <a:rPr lang="en-US" b="1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tasks </a:t>
                      </a:r>
                      <a:r>
                        <a:rPr lang="en-US" b="1" noProof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complet</a:t>
                      </a:r>
                      <a:r>
                        <a:rPr lang="pl-PL" b="1" noProof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r>
                        <a:rPr lang="en-US" b="1" baseline="0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b="1" noProof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86%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Discussion</a:t>
                      </a:r>
                      <a:r>
                        <a:rPr lang="pl-PL" b="1" baseline="0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pl-PL" b="1" baseline="0" noProof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calls</a:t>
                      </a:r>
                      <a:r>
                        <a:rPr lang="en-US" b="1" baseline="0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="1" baseline="0" noProof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cunducted</a:t>
                      </a:r>
                      <a:r>
                        <a:rPr lang="en-US" b="1" baseline="0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b="1" noProof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145/158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16/18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Consultation</a:t>
                      </a:r>
                      <a:r>
                        <a:rPr lang="pl-PL" b="1" baseline="0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pl-PL" b="1" baseline="0" noProof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calls</a:t>
                      </a:r>
                      <a:r>
                        <a:rPr lang="en-US" b="1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conducted</a:t>
                      </a:r>
                      <a:r>
                        <a:rPr lang="en-US" b="1" baseline="0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b="1" noProof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112/136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12/15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Monthly test results </a:t>
                      </a:r>
                      <a:endParaRPr lang="en-US" b="1" noProof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78%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2500298" y="285728"/>
            <a:ext cx="5357850" cy="8572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Distance Learning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Project</a:t>
            </a:r>
            <a:endParaRPr lang="en-US" sz="2800" b="1" dirty="0"/>
          </a:p>
        </p:txBody>
      </p:sp>
      <p:pic>
        <p:nvPicPr>
          <p:cNvPr id="8" name="Obraz 7" descr="wsnjo_word.png"/>
          <p:cNvPicPr>
            <a:picLocks noChangeAspect="1"/>
          </p:cNvPicPr>
          <p:nvPr/>
        </p:nvPicPr>
        <p:blipFill>
          <a:blip r:embed="rId3" cstate="print"/>
          <a:srcRect r="63866"/>
          <a:stretch>
            <a:fillRect/>
          </a:stretch>
        </p:blipFill>
        <p:spPr>
          <a:xfrm>
            <a:off x="642910" y="285728"/>
            <a:ext cx="1071570" cy="1000132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500034" y="1857364"/>
            <a:ext cx="3714776" cy="2214578"/>
          </a:xfrm>
        </p:spPr>
        <p:txBody>
          <a:bodyPr>
            <a:normAutofit fontScale="85000" lnSpcReduction="20000"/>
          </a:bodyPr>
          <a:lstStyle/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Materials </a:t>
            </a: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Internally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developed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External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sources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2"/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free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sites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paid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site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to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promote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learner-autonomy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l-PL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None/>
            </a:pPr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643440" y="1643050"/>
          <a:ext cx="392908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4848"/>
                <a:gridCol w="654848"/>
                <a:gridCol w="654848"/>
                <a:gridCol w="654848"/>
                <a:gridCol w="654848"/>
                <a:gridCol w="654848"/>
              </a:tblGrid>
              <a:tr h="370840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spc="200" dirty="0" smtClean="0"/>
                        <a:t>STANAG</a:t>
                      </a:r>
                      <a:r>
                        <a:rPr lang="pl-PL" b="1" spc="200" baseline="0" dirty="0" smtClean="0"/>
                        <a:t>  </a:t>
                      </a:r>
                      <a:r>
                        <a:rPr lang="pl-PL" b="1" spc="200" dirty="0" smtClean="0"/>
                        <a:t>EXAM  RESULTS</a:t>
                      </a:r>
                      <a:r>
                        <a:rPr lang="pl-PL" b="1" spc="200" baseline="0" dirty="0" smtClean="0"/>
                        <a:t> </a:t>
                      </a:r>
                      <a:endParaRPr lang="pl-PL" b="1" spc="2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sz="1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</a:t>
                      </a:r>
                      <a:endParaRPr lang="pl-PL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sz="1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</a:t>
                      </a:r>
                      <a:endParaRPr lang="pl-PL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sz="1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R</a:t>
                      </a:r>
                      <a:endParaRPr lang="pl-PL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sz="1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W</a:t>
                      </a:r>
                      <a:endParaRPr lang="pl-PL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noProof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Students</a:t>
                      </a:r>
                      <a:endParaRPr lang="en-US" sz="1400" b="1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17</a:t>
                      </a:r>
                      <a:endParaRPr lang="pl-PL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2+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</a:t>
                      </a:r>
                      <a:endParaRPr lang="pl-PL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2+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</a:t>
                      </a:r>
                      <a:endParaRPr lang="pl-PL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</a:t>
                      </a:r>
                      <a:endParaRPr lang="pl-PL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18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2+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pl-PL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pl-PL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</a:t>
                      </a:r>
                      <a:endParaRPr lang="pl-PL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 gridSpan="6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b="1" noProof="0" dirty="0" smtClean="0">
                          <a:solidFill>
                            <a:srgbClr val="C00000"/>
                          </a:solidFill>
                        </a:rPr>
                        <a:t>Effectiveness</a:t>
                      </a:r>
                      <a:endParaRPr lang="en-US" b="1" noProof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rgbClr val="C00000"/>
                          </a:solidFill>
                        </a:rPr>
                        <a:t>82/88</a:t>
                      </a:r>
                      <a:endParaRPr lang="pl-PL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solidFill>
                            <a:srgbClr val="41A917"/>
                          </a:solidFill>
                        </a:rPr>
                        <a:t>93%</a:t>
                      </a:r>
                      <a:endParaRPr lang="pl-PL" sz="2000" b="1" dirty="0">
                        <a:solidFill>
                          <a:srgbClr val="41A917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00340" y="1857365"/>
            <a:ext cx="4686304" cy="3000395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Miscellanea</a:t>
            </a:r>
          </a:p>
          <a:p>
            <a:pPr lvl="1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IT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maintenance</a:t>
            </a:r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Group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collaboration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Attrition</a:t>
            </a:r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Cost efficiency</a:t>
            </a: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Questionnaire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results</a:t>
            </a:r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2"/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level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satisfaction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suitability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method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Popularity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l-PL" dirty="0"/>
          </a:p>
        </p:txBody>
      </p:sp>
      <p:pic>
        <p:nvPicPr>
          <p:cNvPr id="4" name="Obraz 3" descr="wsnjo_word.png"/>
          <p:cNvPicPr>
            <a:picLocks noChangeAspect="1"/>
          </p:cNvPicPr>
          <p:nvPr/>
        </p:nvPicPr>
        <p:blipFill>
          <a:blip r:embed="rId3" cstate="print"/>
          <a:srcRect r="63866"/>
          <a:stretch>
            <a:fillRect/>
          </a:stretch>
        </p:blipFill>
        <p:spPr>
          <a:xfrm>
            <a:off x="642910" y="285728"/>
            <a:ext cx="1071570" cy="1000132"/>
          </a:xfrm>
          <a:prstGeom prst="rect">
            <a:avLst/>
          </a:prstGeom>
        </p:spPr>
      </p:pic>
      <p:sp>
        <p:nvSpPr>
          <p:cNvPr id="5" name="Tytuł 5"/>
          <p:cNvSpPr>
            <a:spLocks noGrp="1"/>
          </p:cNvSpPr>
          <p:nvPr>
            <p:ph type="title"/>
          </p:nvPr>
        </p:nvSpPr>
        <p:spPr>
          <a:xfrm>
            <a:off x="2500298" y="285728"/>
            <a:ext cx="5357850" cy="8572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Distance Learning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Project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orwallpapers.com/wp-content/uploads/2013/11/Thank-You-Sticky-Notes-Wallpaper-1024x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714488"/>
            <a:ext cx="3743325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wsnjo_word.png"/>
          <p:cNvPicPr>
            <a:picLocks noChangeAspect="1"/>
          </p:cNvPicPr>
          <p:nvPr/>
        </p:nvPicPr>
        <p:blipFill>
          <a:blip r:embed="rId4" cstate="print"/>
          <a:srcRect r="63866"/>
          <a:stretch>
            <a:fillRect/>
          </a:stretch>
        </p:blipFill>
        <p:spPr>
          <a:xfrm>
            <a:off x="642910" y="285728"/>
            <a:ext cx="1071570" cy="1000132"/>
          </a:xfrm>
          <a:prstGeom prst="rect">
            <a:avLst/>
          </a:prstGeom>
        </p:spPr>
      </p:pic>
      <p:sp>
        <p:nvSpPr>
          <p:cNvPr id="5" name="Tytuł 5"/>
          <p:cNvSpPr>
            <a:spLocks noGrp="1"/>
          </p:cNvSpPr>
          <p:nvPr>
            <p:ph type="title"/>
          </p:nvPr>
        </p:nvSpPr>
        <p:spPr>
          <a:xfrm>
            <a:off x="2214546" y="357166"/>
            <a:ext cx="6143668" cy="857256"/>
          </a:xfrm>
        </p:spPr>
        <p:txBody>
          <a:bodyPr>
            <a:noAutofit/>
          </a:bodyPr>
          <a:lstStyle/>
          <a:p>
            <a:r>
              <a:rPr lang="pl-PL" sz="2800" b="1" dirty="0" err="1" smtClean="0">
                <a:solidFill>
                  <a:schemeClr val="accent1">
                    <a:lumMod val="50000"/>
                  </a:schemeClr>
                </a:solidFill>
              </a:rPr>
              <a:t>Distance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Learning </a:t>
            </a:r>
            <a:r>
              <a:rPr lang="pl-PL" sz="36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6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Tailored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for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Polish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Armed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Forces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1714480" y="1857364"/>
            <a:ext cx="6500858" cy="35719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Refreshment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for L3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graduates</a:t>
            </a:r>
            <a:endParaRPr lang="pl-PL" sz="2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Distance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Learning Format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For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those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who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can’t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participate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stationary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training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Learning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workplace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&amp;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at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home</a:t>
            </a:r>
            <a:endParaRPr lang="pl-PL" sz="2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</a:rPr>
              <a:t>Facilitated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by 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</a:rPr>
              <a:t>full-time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</a:rPr>
              <a:t>teachers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To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refresh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4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skills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Internet &amp;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telephone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Individual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600" b="1" dirty="0" err="1" smtClean="0">
                <a:solidFill>
                  <a:schemeClr val="accent1">
                    <a:lumMod val="50000"/>
                  </a:schemeClr>
                </a:solidFill>
              </a:rPr>
              <a:t>tutoring</a:t>
            </a:r>
            <a:endParaRPr lang="pl-PL" sz="2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</a:rPr>
              <a:t>Inherent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50000"/>
                  </a:schemeClr>
                </a:solidFill>
              </a:rPr>
              <a:t>frexibility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en-US" sz="2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</a:rPr>
              <a:t>Quality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not 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</a:rPr>
              <a:t>quantity</a:t>
            </a:r>
            <a:r>
              <a:rPr lang="pl-PL" sz="2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10000"/>
              </a:lnSpc>
              <a:buNone/>
            </a:pPr>
            <a:endParaRPr lang="pl-PL" sz="26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00232" y="1500174"/>
            <a:ext cx="5929354" cy="378621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Development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phase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– 2012/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201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>
              <a:lnSpc>
                <a:spcPct val="110000"/>
              </a:lnSpc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2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teachers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+ 1 IT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expert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>
              <a:lnSpc>
                <a:spcPct val="110000"/>
              </a:lnSpc>
            </a:pP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Moodle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training </a:t>
            </a:r>
          </a:p>
          <a:p>
            <a:pPr lvl="1">
              <a:lnSpc>
                <a:spcPct val="110000"/>
              </a:lnSpc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Draft curriculum 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Producing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a b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ank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of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interacitive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exercises 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Short courses/very small groups 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Gaining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experience/writing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procedures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Goal: to launch a 5-month-long course </a:t>
            </a:r>
          </a:p>
          <a:p>
            <a:pPr>
              <a:lnSpc>
                <a:spcPct val="110000"/>
              </a:lnSpc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2014 onwards –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800" b="1" dirty="0" err="1" smtClean="0">
                <a:solidFill>
                  <a:schemeClr val="accent1">
                    <a:lumMod val="50000"/>
                  </a:schemeClr>
                </a:solidFill>
              </a:rPr>
              <a:t>two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course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pl-PL" sz="2800" b="1" dirty="0" err="1" smtClean="0">
                <a:solidFill>
                  <a:schemeClr val="accent1">
                    <a:lumMod val="50000"/>
                  </a:schemeClr>
                </a:solidFill>
              </a:rPr>
              <a:t>year</a:t>
            </a:r>
            <a:endParaRPr lang="pl-PL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Gradual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increase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student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numbers</a:t>
            </a:r>
          </a:p>
          <a:p>
            <a:pPr lvl="1">
              <a:lnSpc>
                <a:spcPct val="120000"/>
              </a:lnSpc>
            </a:pPr>
            <a:endParaRPr lang="pl-PL" sz="2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2500298" y="285728"/>
            <a:ext cx="5357850" cy="8572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Distance Learning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Project</a:t>
            </a:r>
            <a:endParaRPr lang="en-US" sz="2800" b="1" dirty="0"/>
          </a:p>
        </p:txBody>
      </p:sp>
      <p:pic>
        <p:nvPicPr>
          <p:cNvPr id="7" name="Obraz 6" descr="wsnjo_word.png"/>
          <p:cNvPicPr>
            <a:picLocks noChangeAspect="1"/>
          </p:cNvPicPr>
          <p:nvPr/>
        </p:nvPicPr>
        <p:blipFill>
          <a:blip r:embed="rId4" cstate="print"/>
          <a:srcRect r="63866"/>
          <a:stretch>
            <a:fillRect/>
          </a:stretch>
        </p:blipFill>
        <p:spPr>
          <a:xfrm>
            <a:off x="642910" y="285728"/>
            <a:ext cx="1071570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86002" y="1500174"/>
            <a:ext cx="5157766" cy="3857652"/>
          </a:xfrm>
        </p:spPr>
        <p:txBody>
          <a:bodyPr>
            <a:normAutofit fontScale="85000" lnSpcReduction="10000"/>
          </a:bodyPr>
          <a:lstStyle/>
          <a:p>
            <a:r>
              <a:rPr lang="pl-PL" sz="28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800" b="1" dirty="0" err="1" smtClean="0">
                <a:solidFill>
                  <a:schemeClr val="accent1">
                    <a:lumMod val="50000"/>
                  </a:schemeClr>
                </a:solidFill>
              </a:rPr>
              <a:t>course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5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months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vs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. 2-months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stationary</a:t>
            </a:r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For senior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officers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 (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mostly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1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5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years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after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stationary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course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completion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Learning for 1h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at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work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&amp; 2hrs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at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home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2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teachers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per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10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students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1 </a:t>
            </a:r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teacher-in-training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/12 </a:t>
            </a:r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students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next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course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3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teachers/15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students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l-PL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Entrance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exam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+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instruction</a:t>
            </a:r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Ends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L3 STANAG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exam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Obraz 3" descr="wsnjo_word.png"/>
          <p:cNvPicPr>
            <a:picLocks noChangeAspect="1"/>
          </p:cNvPicPr>
          <p:nvPr/>
        </p:nvPicPr>
        <p:blipFill>
          <a:blip r:embed="rId4" cstate="print"/>
          <a:srcRect r="63866"/>
          <a:stretch>
            <a:fillRect/>
          </a:stretch>
        </p:blipFill>
        <p:spPr>
          <a:xfrm>
            <a:off x="642910" y="285728"/>
            <a:ext cx="1071570" cy="1000132"/>
          </a:xfrm>
          <a:prstGeom prst="rect">
            <a:avLst/>
          </a:prstGeom>
        </p:spPr>
      </p:pic>
      <p:sp>
        <p:nvSpPr>
          <p:cNvPr id="8" name="Tytuł 5"/>
          <p:cNvSpPr>
            <a:spLocks noGrp="1"/>
          </p:cNvSpPr>
          <p:nvPr>
            <p:ph type="title"/>
          </p:nvPr>
        </p:nvSpPr>
        <p:spPr>
          <a:xfrm>
            <a:off x="2500298" y="285728"/>
            <a:ext cx="5357850" cy="8572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Distance Learning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Project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71670" y="1500174"/>
            <a:ext cx="6000792" cy="3500462"/>
          </a:xfrm>
        </p:spPr>
        <p:txBody>
          <a:bodyPr>
            <a:normAutofit fontScale="85000" lnSpcReduction="10000"/>
          </a:bodyPr>
          <a:lstStyle/>
          <a:p>
            <a:pPr marL="342900" lvl="1" indent="-342900">
              <a:lnSpc>
                <a:spcPct val="110000"/>
              </a:lnSpc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The teachers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Select and assign tasks</a:t>
            </a:r>
          </a:p>
          <a:p>
            <a:pPr lvl="2">
              <a:lnSpc>
                <a:spcPct val="110000"/>
              </a:lnSpc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individual vs. group training  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Provide regular feedback 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assistance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Keep the pa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of learning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by:</a:t>
            </a:r>
          </a:p>
          <a:p>
            <a:pPr lvl="2">
              <a:lnSpc>
                <a:spcPct val="110000"/>
              </a:lnSpc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distributing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daily assignments </a:t>
            </a:r>
          </a:p>
          <a:p>
            <a:pPr lvl="2">
              <a:lnSpc>
                <a:spcPct val="110000"/>
              </a:lnSpc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issuing reminders </a:t>
            </a:r>
          </a:p>
          <a:p>
            <a:pPr lvl="2">
              <a:lnSpc>
                <a:spcPct val="110000"/>
              </a:lnSpc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exercising 7-day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deadline rule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Conduct telephone discussions/consultations </a:t>
            </a:r>
          </a:p>
          <a:p>
            <a:pPr lvl="1"/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Obraz 3" descr="wsnjo_word.png"/>
          <p:cNvPicPr>
            <a:picLocks noChangeAspect="1"/>
          </p:cNvPicPr>
          <p:nvPr/>
        </p:nvPicPr>
        <p:blipFill>
          <a:blip r:embed="rId3" cstate="print"/>
          <a:srcRect r="63866"/>
          <a:stretch>
            <a:fillRect/>
          </a:stretch>
        </p:blipFill>
        <p:spPr>
          <a:xfrm>
            <a:off x="642910" y="285728"/>
            <a:ext cx="1071570" cy="1000132"/>
          </a:xfrm>
          <a:prstGeom prst="rect">
            <a:avLst/>
          </a:prstGeom>
        </p:spPr>
      </p:pic>
      <p:sp>
        <p:nvSpPr>
          <p:cNvPr id="5" name="Tytuł 5"/>
          <p:cNvSpPr>
            <a:spLocks noGrp="1"/>
          </p:cNvSpPr>
          <p:nvPr>
            <p:ph type="title"/>
          </p:nvPr>
        </p:nvSpPr>
        <p:spPr>
          <a:xfrm>
            <a:off x="2500298" y="285728"/>
            <a:ext cx="5357850" cy="8572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Distance Learning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Project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71712" y="1571613"/>
            <a:ext cx="5686436" cy="3357585"/>
          </a:xfrm>
        </p:spPr>
        <p:txBody>
          <a:bodyPr>
            <a:normAutofit fontScale="85000" lnSpcReduction="20000"/>
          </a:bodyPr>
          <a:lstStyle/>
          <a:p>
            <a:r>
              <a:rPr lang="pl-PL" sz="2800" b="1" dirty="0" err="1" smtClean="0">
                <a:solidFill>
                  <a:schemeClr val="accent1">
                    <a:lumMod val="50000"/>
                  </a:schemeClr>
                </a:solidFill>
              </a:rPr>
              <a:t>Telephone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800" b="1" dirty="0" err="1" smtClean="0">
                <a:solidFill>
                  <a:schemeClr val="accent1">
                    <a:lumMod val="50000"/>
                  </a:schemeClr>
                </a:solidFill>
              </a:rPr>
              <a:t>discussions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pl-PL" sz="2800" b="1" dirty="0" err="1" smtClean="0">
                <a:solidFill>
                  <a:schemeClr val="accent1">
                    <a:lumMod val="50000"/>
                  </a:schemeClr>
                </a:solidFill>
              </a:rPr>
              <a:t>consultations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Military telephone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line vs.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Skype</a:t>
            </a: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1 discussion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call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+ 1 consultation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call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2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a weekly schedule  </a:t>
            </a:r>
          </a:p>
          <a:p>
            <a:pPr lvl="2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discussion instead of consultation </a:t>
            </a:r>
            <a:endParaRPr lang="pl-PL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2"/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2 </a:t>
            </a:r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calls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= 2 </a:t>
            </a:r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teachers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30-45 </a:t>
            </a:r>
            <a:r>
              <a:rPr lang="pl-PL" sz="2400" b="1" dirty="0" err="1" smtClean="0">
                <a:solidFill>
                  <a:schemeClr val="accent1">
                    <a:lumMod val="50000"/>
                  </a:schemeClr>
                </a:solidFill>
              </a:rPr>
              <a:t>mins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starting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on </a:t>
            </a:r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hour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late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b="1" dirty="0" err="1" smtClean="0">
                <a:solidFill>
                  <a:schemeClr val="accent1">
                    <a:lumMod val="50000"/>
                  </a:schemeClr>
                </a:solidFill>
              </a:rPr>
              <a:t>callers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Postponing calls  </a:t>
            </a:r>
          </a:p>
          <a:p>
            <a:pPr lvl="1">
              <a:buNone/>
            </a:pPr>
            <a:endParaRPr lang="pl-PL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Obraz 3" descr="wsnjo_word.png"/>
          <p:cNvPicPr>
            <a:picLocks noChangeAspect="1"/>
          </p:cNvPicPr>
          <p:nvPr/>
        </p:nvPicPr>
        <p:blipFill>
          <a:blip r:embed="rId4" cstate="print"/>
          <a:srcRect r="63866"/>
          <a:stretch>
            <a:fillRect/>
          </a:stretch>
        </p:blipFill>
        <p:spPr>
          <a:xfrm>
            <a:off x="642910" y="285728"/>
            <a:ext cx="1071570" cy="1000132"/>
          </a:xfrm>
          <a:prstGeom prst="rect">
            <a:avLst/>
          </a:prstGeom>
        </p:spPr>
      </p:pic>
      <p:sp>
        <p:nvSpPr>
          <p:cNvPr id="7" name="Tytuł 5"/>
          <p:cNvSpPr>
            <a:spLocks noGrp="1"/>
          </p:cNvSpPr>
          <p:nvPr>
            <p:ph type="title"/>
          </p:nvPr>
        </p:nvSpPr>
        <p:spPr>
          <a:xfrm>
            <a:off x="2500298" y="285728"/>
            <a:ext cx="5357850" cy="8572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Distance Learning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Project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14546" y="2000240"/>
            <a:ext cx="5214974" cy="2143140"/>
          </a:xfrm>
        </p:spPr>
        <p:txBody>
          <a:bodyPr>
            <a:normAutofit fontScale="85000" lnSpcReduction="10000"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Communication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commanders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Official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letter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at the outset</a:t>
            </a:r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2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weekly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schedule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telephone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calls</a:t>
            </a:r>
            <a:endParaRPr lang="pl-PL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2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course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regulations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lvl="1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Course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certificate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&amp;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progress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report</a:t>
            </a: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endParaRPr lang="pl-PL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Obraz 5" descr="wsnjo_word.png"/>
          <p:cNvPicPr>
            <a:picLocks noChangeAspect="1"/>
          </p:cNvPicPr>
          <p:nvPr/>
        </p:nvPicPr>
        <p:blipFill>
          <a:blip r:embed="rId3" cstate="print"/>
          <a:srcRect r="63866"/>
          <a:stretch>
            <a:fillRect/>
          </a:stretch>
        </p:blipFill>
        <p:spPr>
          <a:xfrm>
            <a:off x="642910" y="285728"/>
            <a:ext cx="1071570" cy="1000132"/>
          </a:xfrm>
          <a:prstGeom prst="rect">
            <a:avLst/>
          </a:prstGeom>
        </p:spPr>
      </p:pic>
      <p:sp>
        <p:nvSpPr>
          <p:cNvPr id="8" name="Tytuł 5"/>
          <p:cNvSpPr>
            <a:spLocks noGrp="1"/>
          </p:cNvSpPr>
          <p:nvPr>
            <p:ph type="title"/>
          </p:nvPr>
        </p:nvSpPr>
        <p:spPr>
          <a:xfrm>
            <a:off x="2500298" y="285728"/>
            <a:ext cx="5357850" cy="8572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Distance Learning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Project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Brągoszewski - Harmonogram Rozmów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3108" y="0"/>
            <a:ext cx="477392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Świadectwo E-learning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63162" y="0"/>
            <a:ext cx="485025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3905</TotalTime>
  <Words>502</Words>
  <Application>Microsoft Office PowerPoint</Application>
  <PresentationFormat>Pokaz na ekranie (4:3)</PresentationFormat>
  <Paragraphs>148</Paragraphs>
  <Slides>14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Motyw pakietu Office</vt:lpstr>
      <vt:lpstr>Slajd 1</vt:lpstr>
      <vt:lpstr>Distance Learning  Tailored for Polish Armed Forces</vt:lpstr>
      <vt:lpstr>Distance Learning Project</vt:lpstr>
      <vt:lpstr>Distance Learning Project</vt:lpstr>
      <vt:lpstr>Distance Learning Project</vt:lpstr>
      <vt:lpstr>Distance Learning Project</vt:lpstr>
      <vt:lpstr>Distance Learning Project</vt:lpstr>
      <vt:lpstr>Slajd 8</vt:lpstr>
      <vt:lpstr>Slajd 9</vt:lpstr>
      <vt:lpstr>Slajd 10</vt:lpstr>
      <vt:lpstr>Distance Learning Project</vt:lpstr>
      <vt:lpstr>Distance Learning Project</vt:lpstr>
      <vt:lpstr>Distance Learning Project</vt:lpstr>
      <vt:lpstr>Slajd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DC</dc:creator>
  <cp:lastModifiedBy>DC</cp:lastModifiedBy>
  <cp:revision>257</cp:revision>
  <dcterms:created xsi:type="dcterms:W3CDTF">2015-05-02T16:22:58Z</dcterms:created>
  <dcterms:modified xsi:type="dcterms:W3CDTF">2015-10-07T07:55:29Z</dcterms:modified>
</cp:coreProperties>
</file>