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handoutMasterIdLst>
    <p:handoutMasterId r:id="rId20"/>
  </p:handoutMasterIdLst>
  <p:sldIdLst>
    <p:sldId id="256" r:id="rId2"/>
    <p:sldId id="271" r:id="rId3"/>
    <p:sldId id="265" r:id="rId4"/>
    <p:sldId id="259" r:id="rId5"/>
    <p:sldId id="267" r:id="rId6"/>
    <p:sldId id="257" r:id="rId7"/>
    <p:sldId id="258" r:id="rId8"/>
    <p:sldId id="260" r:id="rId9"/>
    <p:sldId id="261" r:id="rId10"/>
    <p:sldId id="262" r:id="rId11"/>
    <p:sldId id="263" r:id="rId12"/>
    <p:sldId id="264" r:id="rId13"/>
    <p:sldId id="268" r:id="rId14"/>
    <p:sldId id="269" r:id="rId15"/>
    <p:sldId id="273" r:id="rId16"/>
    <p:sldId id="270" r:id="rId17"/>
    <p:sldId id="272" r:id="rId18"/>
  </p:sldIdLst>
  <p:sldSz cx="9144000" cy="6858000" type="screen4x3"/>
  <p:notesSz cx="6724650" cy="97742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8">
          <p15:clr>
            <a:srgbClr val="A4A3A4"/>
          </p15:clr>
        </p15:guide>
        <p15:guide id="2" pos="211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-3894" y="-84"/>
      </p:cViewPr>
      <p:guideLst>
        <p:guide orient="horz" pos="3078"/>
        <p:guide pos="21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650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08413" y="0"/>
            <a:ext cx="2914650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058FCF-B035-4B6E-9E5B-66B5EC2B1937}" type="datetimeFigureOut">
              <a:rPr lang="fr-FR" smtClean="0"/>
              <a:t>25/10/2016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283700"/>
            <a:ext cx="2914650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08413" y="9283700"/>
            <a:ext cx="2914650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D48339-469C-49C5-80DD-0A05DF36313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97431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650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08413" y="0"/>
            <a:ext cx="2914650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9315B9-72B8-48D6-B44F-F0E403036CE8}" type="datetimeFigureOut">
              <a:rPr lang="fr-FR" smtClean="0"/>
              <a:t>25/10/2016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3425"/>
            <a:ext cx="4886325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3100" y="4643438"/>
            <a:ext cx="5378450" cy="43973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283700"/>
            <a:ext cx="2914650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08413" y="9283700"/>
            <a:ext cx="2914650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1C8506-CAFF-4792-A298-9A1AABDAF9C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2056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07950" y="1208088"/>
            <a:ext cx="8707438" cy="4197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C28E01-21D9-4EAF-A744-09ECC2E56BB6}" type="datetimeFigureOut">
              <a:rPr lang="fr-FR"/>
              <a:pPr>
                <a:defRPr/>
              </a:pPr>
              <a:t>25/10/2016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DA27E-FF7A-4A9A-866E-EA4F3948236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9746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172E7-3E49-4370-8D4A-6481E214B5CB}" type="datetimeFigureOut">
              <a:rPr lang="fr-FR"/>
              <a:pPr>
                <a:defRPr/>
              </a:pPr>
              <a:t>25/10/2016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E7ACE-5499-469B-9B77-12725D96D91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4403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F9535-0C11-4102-8423-F5CAA25E9E14}" type="datetimeFigureOut">
              <a:rPr lang="fr-FR"/>
              <a:pPr>
                <a:defRPr/>
              </a:pPr>
              <a:t>25/10/2016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D77E3-3499-478F-B118-04EB666BAFD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61819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D88A0-FA43-481D-9C0C-320E700F146D}" type="datetimeFigureOut">
              <a:rPr lang="fr-FR" smtClean="0"/>
              <a:t>25/10/2016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108FC-DDE8-499C-B16A-2EE8A399C375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A80184-FA1B-43DC-8211-747CFFE250C2}" type="datetimeFigureOut">
              <a:rPr lang="fr-FR"/>
              <a:pPr>
                <a:defRPr/>
              </a:pPr>
              <a:t>25/10/2016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C16F0-8FFB-4065-9CB1-74D043AB27B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3945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2CBBE-A750-47E8-A9B3-123601C78222}" type="datetimeFigureOut">
              <a:rPr lang="fr-FR"/>
              <a:pPr>
                <a:defRPr/>
              </a:pPr>
              <a:t>25/10/2016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BA16F-5315-4F19-9ED2-46C4E87AD05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8499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F4850-A99A-4A5E-8820-D9615C7F1F60}" type="datetimeFigureOut">
              <a:rPr lang="fr-FR"/>
              <a:pPr>
                <a:defRPr/>
              </a:pPr>
              <a:t>25/10/2016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D9E80-172F-4C0F-9A76-22A1D21C1C5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6791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5FBB8-1CFF-45D8-8693-3100C99A7E20}" type="datetimeFigureOut">
              <a:rPr lang="fr-FR"/>
              <a:pPr>
                <a:defRPr/>
              </a:pPr>
              <a:t>25/10/2016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0BBFA-457A-4ADD-AE7F-3F37694D4EF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6963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D9BCC3-2A07-4C6E-B2BC-F4BBB757CE8C}" type="datetimeFigureOut">
              <a:rPr lang="fr-FR"/>
              <a:pPr>
                <a:defRPr/>
              </a:pPr>
              <a:t>25/10/2016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5772D-70A1-4BE2-8CB3-8CC06F0B2F3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1471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FF527-79E5-4395-82B7-47775AC3F611}" type="datetimeFigureOut">
              <a:rPr lang="fr-FR"/>
              <a:pPr>
                <a:defRPr/>
              </a:pPr>
              <a:t>25/10/2016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D4A48-B2EB-4E90-8A04-53A3CD9A537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7570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2A1BF-B234-4969-839C-08BE767979F1}" type="datetimeFigureOut">
              <a:rPr lang="fr-FR"/>
              <a:pPr>
                <a:defRPr/>
              </a:pPr>
              <a:t>25/10/2016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682D8-6FDC-4C59-9FB8-7D07F6037B1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4895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782D8-A2D6-49D2-8D52-DE4D729DE14D}" type="datetimeFigureOut">
              <a:rPr lang="fr-FR"/>
              <a:pPr>
                <a:defRPr/>
              </a:pPr>
              <a:t>25/10/2016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530BE-DF73-4F25-AD08-AA8DB38BF5B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5437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9FFB80B-AEA9-47A4-882D-290738DF6ADB}" type="datetimeFigureOut">
              <a:rPr lang="fr-FR"/>
              <a:pPr>
                <a:defRPr/>
              </a:pPr>
              <a:t>25/10/2016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6080D1-842E-45EC-9BD2-19DB887F773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pic>
        <p:nvPicPr>
          <p:cNvPr id="1031" name="Picture 2" descr="S:\SIRPA\RES\ACT\Evenementiels et partenariats\MEDIATHEQUE ET PRESENTATIONS\INFOGRAPHIE\CHARTE GRAPHIQUE\FICHIERS MODIFIABLES PAR TOUS\PPT\Gén.ppt.jpg"/>
          <p:cNvPicPr>
            <a:picLocks noChangeAspect="1" noChangeArrowheads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79388" y="0"/>
            <a:ext cx="93233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107950" y="1196975"/>
            <a:ext cx="8707438" cy="4197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1811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2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2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2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24821" y="980728"/>
            <a:ext cx="7772400" cy="2039540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chemeClr val="tx1"/>
                </a:solidFill>
              </a:rPr>
              <a:t>Professional English: </a:t>
            </a:r>
            <a:r>
              <a:rPr lang="fr-FR" dirty="0" err="1" smtClean="0">
                <a:solidFill>
                  <a:schemeClr val="tx1"/>
                </a:solidFill>
              </a:rPr>
              <a:t>giving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your</a:t>
            </a:r>
            <a:r>
              <a:rPr lang="fr-FR" dirty="0" smtClean="0">
                <a:solidFill>
                  <a:schemeClr val="tx1"/>
                </a:solidFill>
              </a:rPr>
              <a:t> class a real-life dimension</a:t>
            </a:r>
            <a:br>
              <a:rPr lang="fr-FR" dirty="0" smtClean="0">
                <a:solidFill>
                  <a:schemeClr val="tx1"/>
                </a:solidFill>
              </a:rPr>
            </a:b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10621" y="2977299"/>
            <a:ext cx="6400800" cy="1473200"/>
          </a:xfrm>
        </p:spPr>
        <p:txBody>
          <a:bodyPr/>
          <a:lstStyle/>
          <a:p>
            <a:r>
              <a:rPr lang="fr-FR" dirty="0" smtClean="0">
                <a:solidFill>
                  <a:schemeClr val="tx1"/>
                </a:solidFill>
              </a:rPr>
              <a:t>LTJG Jade BOUTET, </a:t>
            </a:r>
          </a:p>
          <a:p>
            <a:r>
              <a:rPr lang="fr-FR" dirty="0" smtClean="0">
                <a:solidFill>
                  <a:schemeClr val="tx1"/>
                </a:solidFill>
              </a:rPr>
              <a:t>Head of the </a:t>
            </a:r>
            <a:r>
              <a:rPr lang="fr-FR" dirty="0" err="1" smtClean="0">
                <a:solidFill>
                  <a:schemeClr val="tx1"/>
                </a:solidFill>
              </a:rPr>
              <a:t>Foreign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Languages</a:t>
            </a:r>
            <a:r>
              <a:rPr lang="fr-FR" dirty="0" smtClean="0">
                <a:solidFill>
                  <a:schemeClr val="tx1"/>
                </a:solidFill>
              </a:rPr>
              <a:t> Office of the French </a:t>
            </a:r>
            <a:r>
              <a:rPr lang="fr-FR" dirty="0" err="1" smtClean="0">
                <a:solidFill>
                  <a:schemeClr val="tx1"/>
                </a:solidFill>
              </a:rPr>
              <a:t>Navy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5122" name="Picture 2" descr="d:\utilisateurs\j.boutet1\AppData\Local\Microsoft\Windows\Temporary Internet Files\Content.Outlook\D7R5WBZD\Marine_Nationale_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43" y="4221088"/>
            <a:ext cx="1606235" cy="210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utilisateurs\j.boutet1\Desktop\Logo DPM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352047"/>
            <a:ext cx="1944216" cy="1975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987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4. What </a:t>
            </a:r>
            <a:r>
              <a:rPr lang="en-US" b="1" dirty="0"/>
              <a:t>we do to meet the right content </a:t>
            </a:r>
            <a:endParaRPr lang="fr-FR" b="1" dirty="0"/>
          </a:p>
        </p:txBody>
      </p:sp>
      <p:sp>
        <p:nvSpPr>
          <p:cNvPr id="2" name="Espace réservé du contenu 1"/>
          <p:cNvSpPr>
            <a:spLocks noGrp="1"/>
          </p:cNvSpPr>
          <p:nvPr>
            <p:ph sz="half" idx="1"/>
          </p:nvPr>
        </p:nvSpPr>
        <p:spPr>
          <a:xfrm>
            <a:off x="323528" y="2332037"/>
            <a:ext cx="4038600" cy="4525963"/>
          </a:xfrm>
        </p:spPr>
        <p:txBody>
          <a:bodyPr/>
          <a:lstStyle/>
          <a:p>
            <a:r>
              <a:rPr lang="fr-FR" dirty="0" smtClean="0"/>
              <a:t>Our </a:t>
            </a:r>
            <a:r>
              <a:rPr lang="fr-FR" dirty="0" err="1" smtClean="0"/>
              <a:t>military</a:t>
            </a:r>
            <a:r>
              <a:rPr lang="fr-FR" dirty="0" smtClean="0"/>
              <a:t> </a:t>
            </a:r>
            <a:r>
              <a:rPr lang="fr-FR" dirty="0" err="1" smtClean="0"/>
              <a:t>instructors</a:t>
            </a:r>
            <a:r>
              <a:rPr lang="fr-FR" dirty="0" smtClean="0"/>
              <a:t> are </a:t>
            </a:r>
            <a:r>
              <a:rPr lang="fr-FR" b="1" dirty="0" err="1" smtClean="0"/>
              <a:t>sea</a:t>
            </a:r>
            <a:r>
              <a:rPr lang="fr-FR" b="1" dirty="0" smtClean="0"/>
              <a:t> </a:t>
            </a:r>
            <a:r>
              <a:rPr lang="fr-FR" b="1" dirty="0" err="1" smtClean="0"/>
              <a:t>riders</a:t>
            </a:r>
            <a:r>
              <a:rPr lang="fr-FR" b="1" dirty="0" smtClean="0"/>
              <a:t> </a:t>
            </a:r>
          </a:p>
          <a:p>
            <a:endParaRPr lang="fr-FR" b="1" dirty="0"/>
          </a:p>
          <a:p>
            <a:r>
              <a:rPr lang="fr-FR" dirty="0" err="1" smtClean="0"/>
              <a:t>We</a:t>
            </a:r>
            <a:r>
              <a:rPr lang="fr-FR" dirty="0" smtClean="0"/>
              <a:t> encourage </a:t>
            </a:r>
            <a:r>
              <a:rPr lang="fr-FR" b="1" dirty="0" err="1" smtClean="0"/>
              <a:t>interactivity</a:t>
            </a:r>
            <a:r>
              <a:rPr lang="fr-FR" b="1" dirty="0" smtClean="0"/>
              <a:t> </a:t>
            </a:r>
            <a:r>
              <a:rPr lang="fr-FR" dirty="0" smtClean="0"/>
              <a:t>in class</a:t>
            </a:r>
          </a:p>
          <a:p>
            <a:endParaRPr lang="fr-FR" dirty="0"/>
          </a:p>
          <a:p>
            <a:pPr marL="0" indent="0">
              <a:buNone/>
            </a:pPr>
            <a:r>
              <a:rPr lang="fr-FR" dirty="0" smtClean="0"/>
              <a:t>                                                            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276872"/>
            <a:ext cx="4038600" cy="2681882"/>
          </a:xfrm>
        </p:spPr>
      </p:pic>
    </p:spTree>
    <p:extLst>
      <p:ext uri="{BB962C8B-B14F-4D97-AF65-F5344CB8AC3E}">
        <p14:creationId xmlns:p14="http://schemas.microsoft.com/office/powerpoint/2010/main" val="390492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 Naval Air Stations</a:t>
            </a:r>
            <a:endParaRPr lang="fr-FR" dirty="0"/>
          </a:p>
        </p:txBody>
      </p:sp>
      <p:sp>
        <p:nvSpPr>
          <p:cNvPr id="2" name="Espace réservé du contenu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err="1" smtClean="0"/>
              <a:t>ATCs</a:t>
            </a:r>
            <a:r>
              <a:rPr lang="fr-FR" dirty="0" smtClean="0"/>
              <a:t>: </a:t>
            </a:r>
            <a:r>
              <a:rPr lang="fr-FR" dirty="0" err="1"/>
              <a:t>Navy</a:t>
            </a:r>
            <a:r>
              <a:rPr lang="fr-FR" dirty="0"/>
              <a:t> </a:t>
            </a:r>
            <a:r>
              <a:rPr lang="fr-FR" dirty="0" smtClean="0"/>
              <a:t>Air Stations </a:t>
            </a:r>
            <a:r>
              <a:rPr lang="fr-FR" dirty="0" err="1" smtClean="0"/>
              <a:t>instructors</a:t>
            </a:r>
            <a:r>
              <a:rPr lang="fr-FR" dirty="0" smtClean="0"/>
              <a:t> </a:t>
            </a:r>
            <a:r>
              <a:rPr lang="fr-FR" dirty="0" err="1" smtClean="0"/>
              <a:t>develop</a:t>
            </a:r>
            <a:r>
              <a:rPr lang="fr-FR" dirty="0" smtClean="0"/>
              <a:t> </a:t>
            </a:r>
            <a:r>
              <a:rPr lang="fr-FR" b="1" dirty="0" err="1" smtClean="0"/>
              <a:t>role-playing</a:t>
            </a:r>
            <a:r>
              <a:rPr lang="fr-FR" b="1" dirty="0" smtClean="0"/>
              <a:t> </a:t>
            </a:r>
            <a:r>
              <a:rPr lang="fr-FR" b="1" dirty="0" err="1" smtClean="0"/>
              <a:t>games</a:t>
            </a:r>
            <a:r>
              <a:rPr lang="fr-FR" dirty="0"/>
              <a:t>.</a:t>
            </a:r>
            <a:r>
              <a:rPr lang="fr-FR" dirty="0" smtClean="0"/>
              <a:t> 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 err="1" smtClean="0"/>
              <a:t>Aircraft</a:t>
            </a:r>
            <a:r>
              <a:rPr lang="fr-FR" dirty="0" smtClean="0"/>
              <a:t> </a:t>
            </a:r>
            <a:r>
              <a:rPr lang="fr-FR" dirty="0" err="1" smtClean="0"/>
              <a:t>mechanics</a:t>
            </a:r>
            <a:r>
              <a:rPr lang="fr-FR" dirty="0" smtClean="0"/>
              <a:t> : </a:t>
            </a:r>
            <a:r>
              <a:rPr lang="fr-FR" dirty="0" err="1" smtClean="0"/>
              <a:t>after</a:t>
            </a:r>
            <a:r>
              <a:rPr lang="fr-FR" dirty="0" smtClean="0"/>
              <a:t> a </a:t>
            </a:r>
            <a:r>
              <a:rPr lang="fr-FR" dirty="0" err="1" smtClean="0"/>
              <a:t>theoritical</a:t>
            </a:r>
            <a:r>
              <a:rPr lang="fr-FR" dirty="0" smtClean="0"/>
              <a:t> class, time for a </a:t>
            </a:r>
            <a:r>
              <a:rPr lang="fr-FR" dirty="0" err="1" smtClean="0"/>
              <a:t>practical</a:t>
            </a:r>
            <a:r>
              <a:rPr lang="fr-FR" dirty="0" smtClean="0"/>
              <a:t> </a:t>
            </a:r>
            <a:r>
              <a:rPr lang="fr-FR" dirty="0" err="1" smtClean="0"/>
              <a:t>exercise</a:t>
            </a:r>
            <a:endParaRPr lang="fr-FR" dirty="0" smtClean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 smtClean="0"/>
              <a:t>                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132856"/>
            <a:ext cx="4038600" cy="2693714"/>
          </a:xfrm>
        </p:spPr>
      </p:pic>
    </p:spTree>
    <p:extLst>
      <p:ext uri="{BB962C8B-B14F-4D97-AF65-F5344CB8AC3E}">
        <p14:creationId xmlns:p14="http://schemas.microsoft.com/office/powerpoint/2010/main" val="292846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Onboard</a:t>
            </a:r>
            <a:r>
              <a:rPr lang="fr-FR" dirty="0" smtClean="0"/>
              <a:t> </a:t>
            </a:r>
            <a:r>
              <a:rPr lang="fr-FR" dirty="0"/>
              <a:t>French </a:t>
            </a:r>
            <a:r>
              <a:rPr lang="fr-FR" dirty="0" err="1"/>
              <a:t>N</a:t>
            </a:r>
            <a:r>
              <a:rPr lang="fr-FR" dirty="0" err="1" smtClean="0"/>
              <a:t>avy</a:t>
            </a:r>
            <a:r>
              <a:rPr lang="fr-FR" dirty="0" smtClean="0"/>
              <a:t> </a:t>
            </a:r>
            <a:r>
              <a:rPr lang="fr-FR" dirty="0" err="1"/>
              <a:t>W</a:t>
            </a:r>
            <a:r>
              <a:rPr lang="fr-FR" dirty="0" err="1" smtClean="0"/>
              <a:t>arships</a:t>
            </a:r>
            <a:endParaRPr lang="fr-FR" dirty="0"/>
          </a:p>
        </p:txBody>
      </p:sp>
      <p:sp>
        <p:nvSpPr>
          <p:cNvPr id="2" name="Espace réservé du contenu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-Cadets </a:t>
            </a:r>
            <a:r>
              <a:rPr lang="en-US" dirty="0"/>
              <a:t>from the French Naval Academy </a:t>
            </a: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- Classes </a:t>
            </a:r>
            <a:r>
              <a:rPr lang="en-US" b="1" dirty="0"/>
              <a:t>as well as workshops </a:t>
            </a:r>
            <a:r>
              <a:rPr lang="en-US" dirty="0"/>
              <a:t>are given throughout the </a:t>
            </a:r>
            <a:r>
              <a:rPr lang="en-US" dirty="0" smtClean="0"/>
              <a:t>mission</a:t>
            </a:r>
          </a:p>
          <a:p>
            <a:pPr marL="0" indent="0">
              <a:buNone/>
            </a:pPr>
            <a:r>
              <a:rPr lang="en-US" dirty="0" smtClean="0"/>
              <a:t>- Cadets </a:t>
            </a:r>
            <a:r>
              <a:rPr lang="en-US" dirty="0"/>
              <a:t>get familiar with the BPC </a:t>
            </a:r>
            <a:r>
              <a:rPr lang="en-US" dirty="0" smtClean="0"/>
              <a:t>(</a:t>
            </a:r>
            <a:r>
              <a:rPr lang="en-US" dirty="0"/>
              <a:t>LHD) and her equipment </a:t>
            </a:r>
            <a:endParaRPr lang="en-US" dirty="0" smtClean="0"/>
          </a:p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2051" name="Picture 3" descr="d:\utilisateurs\j.boutet1\AppData\Local\Microsoft\Windows\Temporary Internet Files\Content.Outlook\D7R5WBZD\10TLN082i_133_S_DZIOBA_dx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481" y="2014500"/>
            <a:ext cx="4463882" cy="2973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6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In Naval Bases</a:t>
            </a:r>
            <a:endParaRPr lang="fr-FR" dirty="0"/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23528" y="1628800"/>
            <a:ext cx="3960440" cy="356125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fr-FR" dirty="0" smtClean="0"/>
              <a:t>-</a:t>
            </a:r>
            <a:r>
              <a:rPr lang="fr-FR" dirty="0" err="1" smtClean="0"/>
              <a:t>Instructors</a:t>
            </a:r>
            <a:r>
              <a:rPr lang="fr-FR" dirty="0" smtClean="0"/>
              <a:t> </a:t>
            </a:r>
            <a:r>
              <a:rPr lang="fr-FR" dirty="0" err="1" smtClean="0"/>
              <a:t>spend</a:t>
            </a:r>
            <a:r>
              <a:rPr lang="fr-FR" dirty="0" smtClean="0"/>
              <a:t> 40 </a:t>
            </a:r>
            <a:r>
              <a:rPr lang="fr-FR" dirty="0" err="1" smtClean="0"/>
              <a:t>days</a:t>
            </a:r>
            <a:r>
              <a:rPr lang="fr-FR" dirty="0" smtClean="0"/>
              <a:t> per </a:t>
            </a:r>
            <a:r>
              <a:rPr lang="fr-FR" dirty="0" err="1" smtClean="0"/>
              <a:t>year</a:t>
            </a:r>
            <a:r>
              <a:rPr lang="fr-FR" dirty="0" smtClean="0"/>
              <a:t>    </a:t>
            </a:r>
            <a:r>
              <a:rPr lang="fr-FR" dirty="0" err="1" smtClean="0"/>
              <a:t>onboard</a:t>
            </a:r>
            <a:r>
              <a:rPr lang="fr-FR" dirty="0" smtClean="0"/>
              <a:t> </a:t>
            </a:r>
            <a:r>
              <a:rPr lang="fr-FR" dirty="0" err="1" smtClean="0"/>
              <a:t>ships</a:t>
            </a:r>
            <a:r>
              <a:rPr lang="fr-FR" dirty="0"/>
              <a:t> 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-</a:t>
            </a:r>
            <a:r>
              <a:rPr lang="fr-FR" dirty="0"/>
              <a:t>Anti-</a:t>
            </a:r>
            <a:r>
              <a:rPr lang="fr-FR" dirty="0" err="1"/>
              <a:t>aircraft</a:t>
            </a:r>
            <a:r>
              <a:rPr lang="fr-FR" dirty="0"/>
              <a:t> </a:t>
            </a:r>
            <a:r>
              <a:rPr lang="fr-FR" dirty="0" err="1"/>
              <a:t>warfare</a:t>
            </a:r>
            <a:endParaRPr lang="fr-FR" dirty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-VBSS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1026" name="Picture 2" descr="E:\2014MBST230_004_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32856"/>
            <a:ext cx="4267944" cy="2838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102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err="1" smtClean="0"/>
              <a:t>Special</a:t>
            </a:r>
            <a:r>
              <a:rPr lang="fr-FR" dirty="0" smtClean="0"/>
              <a:t> Forces Combat </a:t>
            </a:r>
            <a:r>
              <a:rPr lang="fr-FR" dirty="0" err="1"/>
              <a:t>M</a:t>
            </a:r>
            <a:r>
              <a:rPr lang="fr-FR" dirty="0" err="1" smtClean="0"/>
              <a:t>edics</a:t>
            </a:r>
            <a:endParaRPr lang="fr-FR" dirty="0"/>
          </a:p>
        </p:txBody>
      </p:sp>
      <p:sp>
        <p:nvSpPr>
          <p:cNvPr id="2" name="Espace réservé du contenu 1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474840" cy="4525963"/>
          </a:xfrm>
        </p:spPr>
        <p:txBody>
          <a:bodyPr>
            <a:normAutofit/>
          </a:bodyPr>
          <a:lstStyle/>
          <a:p>
            <a:pPr algn="just"/>
            <a:r>
              <a:rPr lang="fr-FR" dirty="0" smtClean="0"/>
              <a:t>Our combat </a:t>
            </a:r>
            <a:r>
              <a:rPr lang="fr-FR" dirty="0" err="1" smtClean="0"/>
              <a:t>medics</a:t>
            </a:r>
            <a:r>
              <a:rPr lang="fr-FR" dirty="0" smtClean="0"/>
              <a:t> </a:t>
            </a:r>
            <a:r>
              <a:rPr lang="fr-FR" dirty="0" err="1" smtClean="0"/>
              <a:t>need</a:t>
            </a:r>
            <a:r>
              <a:rPr lang="fr-FR" dirty="0" smtClean="0"/>
              <a:t> to </a:t>
            </a:r>
            <a:r>
              <a:rPr lang="fr-FR" dirty="0" err="1" smtClean="0"/>
              <a:t>be</a:t>
            </a:r>
            <a:r>
              <a:rPr lang="fr-FR" dirty="0" smtClean="0"/>
              <a:t> </a:t>
            </a:r>
            <a:r>
              <a:rPr lang="fr-FR" dirty="0" err="1" smtClean="0"/>
              <a:t>taught</a:t>
            </a:r>
            <a:r>
              <a:rPr lang="fr-FR" dirty="0" smtClean="0"/>
              <a:t> </a:t>
            </a:r>
            <a:r>
              <a:rPr lang="fr-FR" dirty="0" err="1" smtClean="0"/>
              <a:t>specific</a:t>
            </a:r>
            <a:r>
              <a:rPr lang="fr-FR" dirty="0" smtClean="0"/>
              <a:t> </a:t>
            </a:r>
            <a:r>
              <a:rPr lang="fr-FR" dirty="0" err="1" smtClean="0"/>
              <a:t>medical</a:t>
            </a:r>
            <a:r>
              <a:rPr lang="fr-FR" dirty="0" smtClean="0"/>
              <a:t> </a:t>
            </a:r>
            <a:r>
              <a:rPr lang="fr-FR" dirty="0" err="1" smtClean="0"/>
              <a:t>vocabulary</a:t>
            </a:r>
            <a:endParaRPr lang="fr-FR" dirty="0" smtClean="0"/>
          </a:p>
          <a:p>
            <a:pPr marL="0" indent="0" algn="just">
              <a:buNone/>
            </a:pPr>
            <a:r>
              <a:rPr lang="fr-FR" dirty="0" smtClean="0"/>
              <a:t> </a:t>
            </a:r>
          </a:p>
          <a:p>
            <a:pPr marL="0" indent="0" algn="just">
              <a:buNone/>
            </a:pPr>
            <a:r>
              <a:rPr lang="fr-FR" dirty="0" smtClean="0"/>
              <a:t>  =&gt; </a:t>
            </a:r>
            <a:r>
              <a:rPr lang="fr-FR" dirty="0" err="1" smtClean="0"/>
              <a:t>While</a:t>
            </a:r>
            <a:r>
              <a:rPr lang="fr-FR" dirty="0" smtClean="0"/>
              <a:t> on training, </a:t>
            </a:r>
            <a:r>
              <a:rPr lang="fr-FR" dirty="0" err="1"/>
              <a:t>t</a:t>
            </a:r>
            <a:r>
              <a:rPr lang="fr-FR" dirty="0" err="1" smtClean="0"/>
              <a:t>hey</a:t>
            </a:r>
            <a:r>
              <a:rPr lang="fr-FR" dirty="0" smtClean="0"/>
              <a:t> are </a:t>
            </a:r>
            <a:r>
              <a:rPr lang="fr-FR" dirty="0" err="1" smtClean="0"/>
              <a:t>provided</a:t>
            </a:r>
            <a:r>
              <a:rPr lang="fr-FR" dirty="0" smtClean="0"/>
              <a:t> </a:t>
            </a:r>
            <a:r>
              <a:rPr lang="fr-FR" dirty="0" err="1" smtClean="0"/>
              <a:t>walkie-talkies</a:t>
            </a:r>
            <a:r>
              <a:rPr lang="fr-FR" dirty="0" smtClean="0"/>
              <a:t> to </a:t>
            </a:r>
            <a:r>
              <a:rPr lang="fr-FR" dirty="0" err="1" smtClean="0"/>
              <a:t>simulate</a:t>
            </a:r>
            <a:r>
              <a:rPr lang="fr-FR" dirty="0" smtClean="0"/>
              <a:t> a </a:t>
            </a:r>
            <a:r>
              <a:rPr lang="fr-FR" dirty="0" err="1" smtClean="0"/>
              <a:t>request</a:t>
            </a:r>
            <a:endParaRPr lang="fr-FR" dirty="0" smtClean="0"/>
          </a:p>
          <a:p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340768"/>
            <a:ext cx="3296110" cy="4010585"/>
          </a:xfrm>
        </p:spPr>
      </p:pic>
    </p:spTree>
    <p:extLst>
      <p:ext uri="{BB962C8B-B14F-4D97-AF65-F5344CB8AC3E}">
        <p14:creationId xmlns:p14="http://schemas.microsoft.com/office/powerpoint/2010/main" val="19354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pour une image  5"/>
          <p:cNvSpPr>
            <a:spLocks noGrp="1"/>
          </p:cNvSpPr>
          <p:nvPr>
            <p:ph type="pic" idx="1"/>
          </p:nvPr>
        </p:nvSpPr>
        <p:spPr/>
      </p:sp>
      <p:sp>
        <p:nvSpPr>
          <p:cNvPr id="7" name="Espace réservé du texte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098" name="Picture 2" descr="d:\utilisateurs\j.boutet1\AppData\Local\Microsoft\Windows\Temporary Internet Files\Content.Outlook\D7R5WBZD\2015MBST298_001_0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82622"/>
            <a:ext cx="8423889" cy="4409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297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fr-FR" dirty="0" smtClean="0"/>
              <a:t>Signal Stations</a:t>
            </a:r>
            <a:endParaRPr lang="fr-FR" dirty="0"/>
          </a:p>
        </p:txBody>
      </p:sp>
      <p:sp>
        <p:nvSpPr>
          <p:cNvPr id="2" name="Espace réservé du contenu 1"/>
          <p:cNvSpPr>
            <a:spLocks noGrp="1"/>
          </p:cNvSpPr>
          <p:nvPr>
            <p:ph sz="half" idx="1"/>
          </p:nvPr>
        </p:nvSpPr>
        <p:spPr>
          <a:xfrm>
            <a:off x="251520" y="1052736"/>
            <a:ext cx="4038600" cy="4525963"/>
          </a:xfrm>
        </p:spPr>
        <p:txBody>
          <a:bodyPr>
            <a:normAutofit/>
          </a:bodyPr>
          <a:lstStyle/>
          <a:p>
            <a:pPr algn="just"/>
            <a:r>
              <a:rPr lang="fr-FR" dirty="0" err="1" smtClean="0"/>
              <a:t>Watchmen</a:t>
            </a:r>
            <a:r>
              <a:rPr lang="fr-FR" dirty="0" smtClean="0"/>
              <a:t> </a:t>
            </a:r>
            <a:r>
              <a:rPr lang="fr-FR" dirty="0" err="1" smtClean="0"/>
              <a:t>working</a:t>
            </a:r>
            <a:r>
              <a:rPr lang="fr-FR" dirty="0" smtClean="0"/>
              <a:t> in </a:t>
            </a:r>
            <a:r>
              <a:rPr lang="fr-FR" dirty="0" err="1" smtClean="0"/>
              <a:t>semaphoras</a:t>
            </a:r>
            <a:r>
              <a:rPr lang="fr-FR" dirty="0" smtClean="0"/>
              <a:t> must </a:t>
            </a:r>
            <a:r>
              <a:rPr lang="fr-FR" dirty="0" err="1" smtClean="0"/>
              <a:t>be</a:t>
            </a:r>
            <a:r>
              <a:rPr lang="fr-FR" dirty="0" smtClean="0"/>
              <a:t> able to </a:t>
            </a:r>
            <a:r>
              <a:rPr lang="fr-FR" dirty="0" err="1" smtClean="0"/>
              <a:t>understand</a:t>
            </a:r>
            <a:r>
              <a:rPr lang="fr-FR" dirty="0" smtClean="0"/>
              <a:t> and </a:t>
            </a:r>
            <a:r>
              <a:rPr lang="fr-FR" dirty="0" err="1" smtClean="0"/>
              <a:t>collate</a:t>
            </a:r>
            <a:r>
              <a:rPr lang="fr-FR" dirty="0" smtClean="0"/>
              <a:t> information via radio links. </a:t>
            </a:r>
          </a:p>
          <a:p>
            <a:pPr algn="just"/>
            <a:r>
              <a:rPr lang="fr-FR" dirty="0" smtClean="0"/>
              <a:t>To help </a:t>
            </a:r>
            <a:r>
              <a:rPr lang="fr-FR" dirty="0" err="1" smtClean="0"/>
              <a:t>them</a:t>
            </a:r>
            <a:r>
              <a:rPr lang="fr-FR" dirty="0"/>
              <a:t> </a:t>
            </a:r>
            <a:r>
              <a:rPr lang="fr-FR" dirty="0" err="1" smtClean="0"/>
              <a:t>get</a:t>
            </a:r>
            <a:r>
              <a:rPr lang="fr-FR" dirty="0" smtClean="0"/>
              <a:t> </a:t>
            </a:r>
            <a:r>
              <a:rPr lang="fr-FR" dirty="0" err="1" smtClean="0"/>
              <a:t>used</a:t>
            </a:r>
            <a:r>
              <a:rPr lang="fr-FR" dirty="0" smtClean="0"/>
              <a:t> to </a:t>
            </a:r>
            <a:r>
              <a:rPr lang="fr-FR" dirty="0" err="1" smtClean="0"/>
              <a:t>weak</a:t>
            </a:r>
            <a:r>
              <a:rPr lang="fr-FR" dirty="0" smtClean="0"/>
              <a:t> and </a:t>
            </a:r>
            <a:r>
              <a:rPr lang="fr-FR" dirty="0" err="1" smtClean="0"/>
              <a:t>broken</a:t>
            </a:r>
            <a:r>
              <a:rPr lang="fr-FR" dirty="0" smtClean="0"/>
              <a:t> </a:t>
            </a:r>
            <a:r>
              <a:rPr lang="fr-FR" dirty="0" err="1" smtClean="0"/>
              <a:t>comms</a:t>
            </a:r>
            <a:r>
              <a:rPr lang="fr-FR" dirty="0" smtClean="0"/>
              <a:t>,  </a:t>
            </a:r>
            <a:r>
              <a:rPr lang="fr-FR" dirty="0" err="1" smtClean="0"/>
              <a:t>we</a:t>
            </a:r>
            <a:r>
              <a:rPr lang="fr-FR" dirty="0" smtClean="0"/>
              <a:t> use a software </a:t>
            </a:r>
            <a:r>
              <a:rPr lang="fr-FR" dirty="0" err="1" smtClean="0"/>
              <a:t>called</a:t>
            </a:r>
            <a:r>
              <a:rPr lang="fr-FR" dirty="0" smtClean="0"/>
              <a:t> « </a:t>
            </a:r>
            <a:r>
              <a:rPr lang="fr-FR" dirty="0" err="1" smtClean="0"/>
              <a:t>Spacio</a:t>
            </a:r>
            <a:r>
              <a:rPr lang="fr-FR" dirty="0" smtClean="0"/>
              <a:t> Web »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37247" y="2232687"/>
            <a:ext cx="3700566" cy="2464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278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tx1"/>
                </a:solidFill>
              </a:rPr>
              <a:t>Questions?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6146" name="Picture 2" descr="d:\utilisateurs\j.boutet1\AppData\Local\Microsoft\Windows\Temporary Internet Files\Content.Outlook\D7R5WBZD\2015MBST216_005_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5076056" y="2276872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dirty="0" smtClean="0">
                <a:solidFill>
                  <a:schemeClr val="bg1">
                    <a:lumMod val="95000"/>
                  </a:schemeClr>
                </a:solidFill>
              </a:rPr>
              <a:t>Köszönöm!</a:t>
            </a:r>
            <a:endParaRPr lang="fr-FR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60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Contents</a:t>
            </a:r>
            <a:endParaRPr lang="fr-FR" dirty="0"/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1.</a:t>
            </a:r>
            <a:r>
              <a:rPr lang="en-GB" dirty="0"/>
              <a:t> The Foreign Languages Office of the Navy as part of a </a:t>
            </a:r>
            <a:r>
              <a:rPr lang="en-GB" dirty="0" smtClean="0"/>
              <a:t>whole</a:t>
            </a:r>
          </a:p>
          <a:p>
            <a:r>
              <a:rPr lang="en-GB" dirty="0" smtClean="0"/>
              <a:t>2. </a:t>
            </a:r>
            <a:r>
              <a:rPr lang="fr-FR" dirty="0"/>
              <a:t>English in the French </a:t>
            </a:r>
            <a:r>
              <a:rPr lang="fr-FR" dirty="0" err="1" smtClean="0"/>
              <a:t>Navy</a:t>
            </a:r>
            <a:endParaRPr lang="fr-FR" dirty="0" smtClean="0"/>
          </a:p>
          <a:p>
            <a:r>
              <a:rPr lang="fr-FR" dirty="0" smtClean="0"/>
              <a:t>3. </a:t>
            </a:r>
            <a:r>
              <a:rPr lang="en-GB" dirty="0"/>
              <a:t>Why authenticity in training is important for our </a:t>
            </a:r>
            <a:r>
              <a:rPr lang="en-GB" dirty="0" smtClean="0"/>
              <a:t>sailors</a:t>
            </a:r>
          </a:p>
          <a:p>
            <a:r>
              <a:rPr lang="en-GB" dirty="0" smtClean="0"/>
              <a:t>4. </a:t>
            </a:r>
            <a:r>
              <a:rPr lang="en-US" dirty="0"/>
              <a:t>What we do to meet the right content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4480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252728"/>
          </a:xfrm>
        </p:spPr>
        <p:txBody>
          <a:bodyPr>
            <a:normAutofit fontScale="90000"/>
          </a:bodyPr>
          <a:lstStyle/>
          <a:p>
            <a:pPr lvl="0"/>
            <a:r>
              <a:rPr lang="en-GB" dirty="0" smtClean="0"/>
              <a:t>1. The </a:t>
            </a:r>
            <a:r>
              <a:rPr lang="en-GB" dirty="0"/>
              <a:t>Foreign Languages Office of the Navy as part of a whole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95536" y="2276872"/>
            <a:ext cx="8352927" cy="345069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GB" dirty="0" smtClean="0"/>
              <a:t>Each </a:t>
            </a:r>
            <a:r>
              <a:rPr lang="en-GB" dirty="0"/>
              <a:t>foreign languages department </a:t>
            </a:r>
            <a:r>
              <a:rPr lang="en-GB" b="1" dirty="0"/>
              <a:t>managed separately</a:t>
            </a:r>
            <a:r>
              <a:rPr lang="en-GB" dirty="0"/>
              <a:t> </a:t>
            </a:r>
            <a:r>
              <a:rPr lang="en-GB" dirty="0" smtClean="0"/>
              <a:t>but working </a:t>
            </a:r>
            <a:r>
              <a:rPr lang="en-GB" dirty="0"/>
              <a:t>under a </a:t>
            </a:r>
            <a:r>
              <a:rPr lang="en-GB" dirty="0" smtClean="0"/>
              <a:t>joint foreign </a:t>
            </a:r>
            <a:r>
              <a:rPr lang="en-GB" dirty="0"/>
              <a:t>languages policy : </a:t>
            </a:r>
          </a:p>
          <a:p>
            <a:pPr marL="0" indent="0" algn="just">
              <a:buNone/>
            </a:pPr>
            <a:r>
              <a:rPr lang="en-GB" dirty="0" smtClean="0"/>
              <a:t>Navy </a:t>
            </a:r>
            <a:r>
              <a:rPr lang="en-GB" dirty="0"/>
              <a:t>+ Army + Air Force + Intel Training </a:t>
            </a:r>
            <a:r>
              <a:rPr lang="en-GB" dirty="0" smtClean="0"/>
              <a:t>Centre </a:t>
            </a:r>
            <a:r>
              <a:rPr lang="en-GB" dirty="0"/>
              <a:t>+ </a:t>
            </a:r>
            <a:r>
              <a:rPr lang="en-GB" dirty="0" smtClean="0"/>
              <a:t>Higher Military Education</a:t>
            </a:r>
          </a:p>
          <a:p>
            <a:pPr marL="0" indent="0" algn="just">
              <a:buNone/>
            </a:pPr>
            <a:r>
              <a:rPr lang="en-GB" dirty="0" smtClean="0"/>
              <a:t> </a:t>
            </a:r>
            <a:endParaRPr lang="fr-FR" dirty="0"/>
          </a:p>
          <a:p>
            <a:pPr algn="just"/>
            <a:r>
              <a:rPr lang="en-GB" dirty="0" smtClean="0"/>
              <a:t>Foreign </a:t>
            </a:r>
            <a:r>
              <a:rPr lang="en-GB" dirty="0"/>
              <a:t>languages task group  </a:t>
            </a:r>
            <a:endParaRPr lang="en-GB" dirty="0" smtClean="0"/>
          </a:p>
          <a:p>
            <a:pPr marL="0" indent="0" algn="just">
              <a:buNone/>
            </a:pPr>
            <a:endParaRPr lang="fr-FR" dirty="0"/>
          </a:p>
          <a:p>
            <a:pPr algn="just"/>
            <a:r>
              <a:rPr lang="en-GB" b="1" dirty="0" smtClean="0"/>
              <a:t>Sovereignty</a:t>
            </a:r>
            <a:r>
              <a:rPr lang="en-GB" dirty="0" smtClean="0"/>
              <a:t> </a:t>
            </a:r>
            <a:r>
              <a:rPr lang="en-GB" dirty="0"/>
              <a:t>of each entity due to each Force’s </a:t>
            </a:r>
            <a:r>
              <a:rPr lang="en-GB" dirty="0" smtClean="0"/>
              <a:t>specificities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867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2. English in the French </a:t>
            </a:r>
            <a:r>
              <a:rPr lang="fr-FR" b="1" dirty="0" err="1" smtClean="0"/>
              <a:t>Navy</a:t>
            </a:r>
            <a:endParaRPr lang="fr-FR" b="1" dirty="0"/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In figures : </a:t>
            </a:r>
          </a:p>
          <a:p>
            <a:pPr marL="0" indent="0" algn="just">
              <a:buNone/>
            </a:pPr>
            <a:r>
              <a:rPr lang="fr-FR" dirty="0" smtClean="0"/>
              <a:t>        - the </a:t>
            </a:r>
            <a:r>
              <a:rPr lang="fr-FR" dirty="0" err="1" smtClean="0"/>
              <a:t>Navy</a:t>
            </a:r>
            <a:r>
              <a:rPr lang="fr-FR" dirty="0" smtClean="0"/>
              <a:t> : 36 500 </a:t>
            </a:r>
            <a:r>
              <a:rPr lang="fr-FR" dirty="0" err="1" smtClean="0"/>
              <a:t>military</a:t>
            </a:r>
            <a:r>
              <a:rPr lang="fr-FR" dirty="0" smtClean="0"/>
              <a:t> and 2 800 </a:t>
            </a:r>
            <a:r>
              <a:rPr lang="fr-FR" dirty="0" err="1" smtClean="0"/>
              <a:t>civilian</a:t>
            </a:r>
            <a:r>
              <a:rPr lang="fr-FR" dirty="0" smtClean="0"/>
              <a:t> personnel</a:t>
            </a:r>
          </a:p>
          <a:p>
            <a:pPr marL="0" indent="0" algn="just">
              <a:buNone/>
            </a:pPr>
            <a:r>
              <a:rPr lang="fr-FR" dirty="0"/>
              <a:t> </a:t>
            </a:r>
            <a:r>
              <a:rPr lang="fr-FR" dirty="0" smtClean="0"/>
              <a:t>       - 18 </a:t>
            </a:r>
            <a:r>
              <a:rPr lang="fr-FR" dirty="0" err="1" smtClean="0"/>
              <a:t>military</a:t>
            </a:r>
            <a:r>
              <a:rPr lang="fr-FR" dirty="0" smtClean="0"/>
              <a:t> </a:t>
            </a:r>
            <a:r>
              <a:rPr lang="fr-FR" dirty="0"/>
              <a:t>E</a:t>
            </a:r>
            <a:r>
              <a:rPr lang="fr-FR" dirty="0" smtClean="0"/>
              <a:t>nglish </a:t>
            </a:r>
            <a:r>
              <a:rPr lang="fr-FR" dirty="0" err="1" smtClean="0"/>
              <a:t>instructors</a:t>
            </a:r>
            <a:r>
              <a:rPr lang="fr-FR" dirty="0" smtClean="0"/>
              <a:t> and 18 </a:t>
            </a:r>
            <a:r>
              <a:rPr lang="fr-FR" dirty="0" err="1" smtClean="0"/>
              <a:t>civilian</a:t>
            </a:r>
            <a:r>
              <a:rPr lang="fr-FR" dirty="0" smtClean="0"/>
              <a:t> </a:t>
            </a:r>
            <a:r>
              <a:rPr lang="fr-FR" dirty="0" err="1" smtClean="0"/>
              <a:t>teachers</a:t>
            </a:r>
            <a:r>
              <a:rPr lang="fr-FR" dirty="0" smtClean="0"/>
              <a:t> </a:t>
            </a:r>
            <a:r>
              <a:rPr lang="fr-FR" dirty="0" err="1" smtClean="0"/>
              <a:t>spread</a:t>
            </a:r>
            <a:r>
              <a:rPr lang="fr-FR" dirty="0" smtClean="0"/>
              <a:t> in 13 </a:t>
            </a:r>
            <a:r>
              <a:rPr lang="fr-FR" dirty="0" err="1" smtClean="0"/>
              <a:t>languages</a:t>
            </a:r>
            <a:r>
              <a:rPr lang="fr-FR" dirty="0" smtClean="0"/>
              <a:t> centres in the </a:t>
            </a:r>
            <a:r>
              <a:rPr lang="fr-FR" dirty="0"/>
              <a:t>W</a:t>
            </a:r>
            <a:r>
              <a:rPr lang="fr-FR" dirty="0" smtClean="0"/>
              <a:t>est and </a:t>
            </a:r>
            <a:r>
              <a:rPr lang="fr-FR" dirty="0"/>
              <a:t>S</a:t>
            </a:r>
            <a:r>
              <a:rPr lang="fr-FR" dirty="0" smtClean="0"/>
              <a:t>outh of France</a:t>
            </a:r>
          </a:p>
        </p:txBody>
      </p:sp>
    </p:spTree>
    <p:extLst>
      <p:ext uri="{BB962C8B-B14F-4D97-AF65-F5344CB8AC3E}">
        <p14:creationId xmlns:p14="http://schemas.microsoft.com/office/powerpoint/2010/main" val="425798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336" y="912811"/>
            <a:ext cx="6216650" cy="589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69925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fr-FR" altLang="fr-FR" sz="3200" b="1" dirty="0" smtClean="0"/>
              <a:t>OUR INTRUCTORS ACROSS THE COUNTRY</a:t>
            </a:r>
          </a:p>
        </p:txBody>
      </p:sp>
      <p:sp>
        <p:nvSpPr>
          <p:cNvPr id="8197" name="AutoShape 15"/>
          <p:cNvSpPr>
            <a:spLocks noChangeArrowheads="1"/>
          </p:cNvSpPr>
          <p:nvPr/>
        </p:nvSpPr>
        <p:spPr bwMode="auto">
          <a:xfrm>
            <a:off x="3347863" y="2665413"/>
            <a:ext cx="2448100" cy="431800"/>
          </a:xfrm>
          <a:prstGeom prst="wedgeRectCallout">
            <a:avLst>
              <a:gd name="adj1" fmla="val -91897"/>
              <a:gd name="adj2" fmla="val -159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altLang="fr-FR" sz="1200" dirty="0" smtClean="0">
                <a:solidFill>
                  <a:prstClr val="black"/>
                </a:solidFill>
                <a:latin typeface="Arial" charset="0"/>
              </a:rPr>
              <a:t>MARINES TRAINING CENTER</a:t>
            </a:r>
            <a:endParaRPr lang="fr-FR" altLang="fr-FR" sz="1200" dirty="0">
              <a:solidFill>
                <a:prstClr val="black"/>
              </a:solidFill>
              <a:latin typeface="Arial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altLang="fr-FR" sz="1200" dirty="0" smtClean="0">
                <a:solidFill>
                  <a:prstClr val="black"/>
                </a:solidFill>
                <a:latin typeface="Arial" charset="0"/>
              </a:rPr>
              <a:t>2 </a:t>
            </a:r>
            <a:r>
              <a:rPr lang="fr-FR" altLang="fr-FR" sz="1200" dirty="0" err="1" smtClean="0">
                <a:solidFill>
                  <a:prstClr val="black"/>
                </a:solidFill>
                <a:latin typeface="Arial" charset="0"/>
              </a:rPr>
              <a:t>instructors</a:t>
            </a:r>
            <a:endParaRPr lang="fr-FR" altLang="fr-FR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198" name="AutoShape 16"/>
          <p:cNvSpPr>
            <a:spLocks noChangeArrowheads="1"/>
          </p:cNvSpPr>
          <p:nvPr/>
        </p:nvSpPr>
        <p:spPr bwMode="auto">
          <a:xfrm>
            <a:off x="2076806" y="1196975"/>
            <a:ext cx="1584325" cy="487363"/>
          </a:xfrm>
          <a:prstGeom prst="wedgeRectCallout">
            <a:avLst>
              <a:gd name="adj1" fmla="val 64329"/>
              <a:gd name="adj2" fmla="val 1171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altLang="fr-FR" sz="1200" dirty="0" smtClean="0">
                <a:solidFill>
                  <a:prstClr val="black"/>
                </a:solidFill>
                <a:latin typeface="Arial" charset="0"/>
              </a:rPr>
              <a:t>CHERBOURG</a:t>
            </a:r>
            <a:endParaRPr lang="fr-FR" altLang="fr-FR" sz="1200" dirty="0">
              <a:solidFill>
                <a:prstClr val="black"/>
              </a:solidFill>
              <a:latin typeface="Arial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altLang="fr-FR" sz="1200" dirty="0" smtClean="0">
                <a:solidFill>
                  <a:prstClr val="black"/>
                </a:solidFill>
                <a:latin typeface="Arial" charset="0"/>
              </a:rPr>
              <a:t>1 </a:t>
            </a:r>
            <a:r>
              <a:rPr lang="fr-FR" altLang="fr-FR" sz="1200" dirty="0" err="1" smtClean="0">
                <a:solidFill>
                  <a:prstClr val="black"/>
                </a:solidFill>
                <a:latin typeface="Arial" charset="0"/>
              </a:rPr>
              <a:t>instructor</a:t>
            </a:r>
            <a:endParaRPr lang="fr-FR" altLang="fr-FR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199" name="AutoShape 21"/>
          <p:cNvSpPr>
            <a:spLocks noChangeArrowheads="1"/>
          </p:cNvSpPr>
          <p:nvPr/>
        </p:nvSpPr>
        <p:spPr bwMode="auto">
          <a:xfrm>
            <a:off x="6101391" y="4797152"/>
            <a:ext cx="1800225" cy="487362"/>
          </a:xfrm>
          <a:prstGeom prst="wedgeRectCallout">
            <a:avLst>
              <a:gd name="adj1" fmla="val -54407"/>
              <a:gd name="adj2" fmla="val 1162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altLang="fr-FR" sz="1200" dirty="0" smtClean="0">
                <a:solidFill>
                  <a:prstClr val="black"/>
                </a:solidFill>
                <a:latin typeface="Arial" charset="0"/>
              </a:rPr>
              <a:t>ST </a:t>
            </a:r>
            <a:r>
              <a:rPr lang="fr-FR" altLang="fr-FR" sz="1200" dirty="0">
                <a:solidFill>
                  <a:prstClr val="black"/>
                </a:solidFill>
                <a:latin typeface="Arial" charset="0"/>
              </a:rPr>
              <a:t>MANDRIER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altLang="fr-FR" sz="1200" dirty="0" smtClean="0">
                <a:solidFill>
                  <a:prstClr val="black"/>
                </a:solidFill>
                <a:latin typeface="Arial" charset="0"/>
              </a:rPr>
              <a:t>7 </a:t>
            </a:r>
            <a:r>
              <a:rPr lang="fr-FR" altLang="fr-FR" sz="1200" dirty="0" err="1" smtClean="0">
                <a:solidFill>
                  <a:prstClr val="black"/>
                </a:solidFill>
                <a:latin typeface="Arial" charset="0"/>
              </a:rPr>
              <a:t>instructors</a:t>
            </a:r>
            <a:endParaRPr lang="fr-FR" altLang="fr-FR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200" name="AutoShape 18"/>
          <p:cNvSpPr>
            <a:spLocks noChangeArrowheads="1"/>
          </p:cNvSpPr>
          <p:nvPr/>
        </p:nvSpPr>
        <p:spPr bwMode="auto">
          <a:xfrm>
            <a:off x="3661131" y="5876925"/>
            <a:ext cx="1918932" cy="431800"/>
          </a:xfrm>
          <a:prstGeom prst="wedgeRectCallout">
            <a:avLst>
              <a:gd name="adj1" fmla="val 67537"/>
              <a:gd name="adj2" fmla="val -1011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altLang="fr-FR" sz="1200" dirty="0" smtClean="0">
                <a:solidFill>
                  <a:prstClr val="black"/>
                </a:solidFill>
                <a:latin typeface="Arial" charset="0"/>
              </a:rPr>
              <a:t>TOULON NAVAL BASE</a:t>
            </a:r>
            <a:endParaRPr lang="fr-FR" altLang="fr-FR" sz="1200" dirty="0">
              <a:solidFill>
                <a:prstClr val="black"/>
              </a:solidFill>
              <a:latin typeface="Arial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altLang="fr-FR" sz="1200" dirty="0" smtClean="0">
                <a:solidFill>
                  <a:prstClr val="black"/>
                </a:solidFill>
                <a:latin typeface="Arial" charset="0"/>
              </a:rPr>
              <a:t>3 </a:t>
            </a:r>
            <a:r>
              <a:rPr lang="fr-FR" altLang="fr-FR" sz="1200" dirty="0" err="1" smtClean="0">
                <a:solidFill>
                  <a:prstClr val="black"/>
                </a:solidFill>
                <a:latin typeface="Arial" charset="0"/>
              </a:rPr>
              <a:t>instructors</a:t>
            </a:r>
            <a:endParaRPr lang="fr-FR" altLang="fr-FR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201" name="AutoShape 22"/>
          <p:cNvSpPr>
            <a:spLocks noChangeArrowheads="1"/>
          </p:cNvSpPr>
          <p:nvPr/>
        </p:nvSpPr>
        <p:spPr bwMode="auto">
          <a:xfrm>
            <a:off x="-1" y="2521744"/>
            <a:ext cx="1666875" cy="431800"/>
          </a:xfrm>
          <a:prstGeom prst="wedgeRectCallout">
            <a:avLst>
              <a:gd name="adj1" fmla="val 60417"/>
              <a:gd name="adj2" fmla="val -355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altLang="fr-FR" sz="1200" dirty="0" smtClean="0">
                <a:solidFill>
                  <a:prstClr val="black"/>
                </a:solidFill>
                <a:latin typeface="Arial" charset="0"/>
              </a:rPr>
              <a:t>LANVEOC NAS</a:t>
            </a:r>
            <a:endParaRPr lang="fr-FR" altLang="fr-FR" sz="1200" dirty="0">
              <a:solidFill>
                <a:prstClr val="black"/>
              </a:solidFill>
              <a:latin typeface="Arial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altLang="fr-FR" sz="1200" dirty="0" smtClean="0">
                <a:solidFill>
                  <a:prstClr val="black"/>
                </a:solidFill>
                <a:latin typeface="Arial" charset="0"/>
              </a:rPr>
              <a:t>2 </a:t>
            </a:r>
            <a:r>
              <a:rPr lang="fr-FR" altLang="fr-FR" sz="1200" dirty="0" err="1" smtClean="0">
                <a:solidFill>
                  <a:prstClr val="black"/>
                </a:solidFill>
                <a:latin typeface="Arial" charset="0"/>
              </a:rPr>
              <a:t>instructors</a:t>
            </a:r>
            <a:endParaRPr lang="fr-FR" altLang="fr-FR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202" name="AutoShape 23"/>
          <p:cNvSpPr>
            <a:spLocks noChangeArrowheads="1"/>
          </p:cNvSpPr>
          <p:nvPr/>
        </p:nvSpPr>
        <p:spPr bwMode="auto">
          <a:xfrm>
            <a:off x="258300" y="912812"/>
            <a:ext cx="1752600" cy="1364060"/>
          </a:xfrm>
          <a:prstGeom prst="wedgeRectCallout">
            <a:avLst>
              <a:gd name="adj1" fmla="val 37047"/>
              <a:gd name="adj2" fmla="val 686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altLang="fr-FR" sz="1200" dirty="0" smtClean="0">
                <a:solidFill>
                  <a:prstClr val="black"/>
                </a:solidFill>
                <a:latin typeface="Arial" charset="0"/>
              </a:rPr>
              <a:t>BREST NAVAL BASE</a:t>
            </a:r>
            <a:endParaRPr lang="fr-FR" altLang="fr-FR" sz="1200" dirty="0">
              <a:solidFill>
                <a:prstClr val="black"/>
              </a:solidFill>
              <a:latin typeface="Arial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altLang="fr-FR" sz="1200" dirty="0" smtClean="0">
                <a:solidFill>
                  <a:prstClr val="black"/>
                </a:solidFill>
                <a:latin typeface="Arial" charset="0"/>
              </a:rPr>
              <a:t>2 </a:t>
            </a:r>
            <a:r>
              <a:rPr lang="fr-FR" altLang="fr-FR" sz="1200" dirty="0" err="1" smtClean="0">
                <a:solidFill>
                  <a:prstClr val="black"/>
                </a:solidFill>
                <a:latin typeface="Arial" charset="0"/>
              </a:rPr>
              <a:t>instructors</a:t>
            </a:r>
            <a:endParaRPr lang="fr-FR" altLang="fr-FR" sz="1200" dirty="0" smtClean="0">
              <a:solidFill>
                <a:prstClr val="black"/>
              </a:solidFill>
              <a:latin typeface="Arial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fr-FR" altLang="fr-FR" sz="1200" dirty="0" smtClean="0">
              <a:solidFill>
                <a:prstClr val="black"/>
              </a:solidFill>
              <a:latin typeface="Arial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altLang="fr-FR" sz="1200" dirty="0" smtClean="0">
                <a:solidFill>
                  <a:prstClr val="black"/>
                </a:solidFill>
                <a:latin typeface="Arial" charset="0"/>
              </a:rPr>
              <a:t>BREST NAVAL INSTRUCTION CENTER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altLang="fr-FR" sz="1200" dirty="0" smtClean="0">
                <a:solidFill>
                  <a:prstClr val="black"/>
                </a:solidFill>
                <a:latin typeface="Arial" charset="0"/>
              </a:rPr>
              <a:t>9 </a:t>
            </a:r>
            <a:r>
              <a:rPr lang="fr-FR" altLang="fr-FR" sz="1200" dirty="0" err="1" smtClean="0">
                <a:solidFill>
                  <a:prstClr val="black"/>
                </a:solidFill>
                <a:latin typeface="Arial" charset="0"/>
              </a:rPr>
              <a:t>instructors</a:t>
            </a:r>
            <a:endParaRPr lang="fr-FR" altLang="fr-FR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203" name="AutoShape 24"/>
          <p:cNvSpPr>
            <a:spLocks noChangeArrowheads="1"/>
          </p:cNvSpPr>
          <p:nvPr/>
        </p:nvSpPr>
        <p:spPr bwMode="auto">
          <a:xfrm>
            <a:off x="1983845" y="2458508"/>
            <a:ext cx="142875" cy="144463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fr-FR" altLang="fr-FR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204" name="AutoShape 25"/>
          <p:cNvSpPr>
            <a:spLocks noChangeArrowheads="1"/>
          </p:cNvSpPr>
          <p:nvPr/>
        </p:nvSpPr>
        <p:spPr bwMode="auto">
          <a:xfrm>
            <a:off x="1835150" y="2665413"/>
            <a:ext cx="142875" cy="144462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fr-FR" altLang="fr-FR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205" name="AutoShape 26"/>
          <p:cNvSpPr>
            <a:spLocks noChangeArrowheads="1"/>
          </p:cNvSpPr>
          <p:nvPr/>
        </p:nvSpPr>
        <p:spPr bwMode="auto">
          <a:xfrm>
            <a:off x="2296582" y="2852738"/>
            <a:ext cx="142875" cy="144462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fr-FR" altLang="fr-FR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206" name="AutoShape 27"/>
          <p:cNvSpPr>
            <a:spLocks noChangeArrowheads="1"/>
          </p:cNvSpPr>
          <p:nvPr/>
        </p:nvSpPr>
        <p:spPr bwMode="auto">
          <a:xfrm>
            <a:off x="3920216" y="1920876"/>
            <a:ext cx="142875" cy="144462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fr-FR" altLang="fr-FR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207" name="AutoShape 28"/>
          <p:cNvSpPr>
            <a:spLocks noChangeArrowheads="1"/>
          </p:cNvSpPr>
          <p:nvPr/>
        </p:nvSpPr>
        <p:spPr bwMode="auto">
          <a:xfrm>
            <a:off x="1763713" y="2492375"/>
            <a:ext cx="142875" cy="144463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fr-FR" altLang="fr-FR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208" name="AutoShape 29"/>
          <p:cNvSpPr>
            <a:spLocks noChangeArrowheads="1"/>
          </p:cNvSpPr>
          <p:nvPr/>
        </p:nvSpPr>
        <p:spPr bwMode="auto">
          <a:xfrm>
            <a:off x="5795963" y="5589588"/>
            <a:ext cx="142875" cy="144462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fr-FR" altLang="fr-FR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209" name="AutoShape 30"/>
          <p:cNvSpPr>
            <a:spLocks noChangeArrowheads="1"/>
          </p:cNvSpPr>
          <p:nvPr/>
        </p:nvSpPr>
        <p:spPr bwMode="auto">
          <a:xfrm>
            <a:off x="5940425" y="5589588"/>
            <a:ext cx="142875" cy="144462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fr-FR" altLang="fr-FR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210" name="AutoShape 31"/>
          <p:cNvSpPr>
            <a:spLocks noChangeArrowheads="1"/>
          </p:cNvSpPr>
          <p:nvPr/>
        </p:nvSpPr>
        <p:spPr bwMode="auto">
          <a:xfrm>
            <a:off x="6083300" y="5589852"/>
            <a:ext cx="142875" cy="144463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fr-FR" altLang="fr-FR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211" name="AutoShape 33"/>
          <p:cNvSpPr>
            <a:spLocks noChangeArrowheads="1"/>
          </p:cNvSpPr>
          <p:nvPr/>
        </p:nvSpPr>
        <p:spPr bwMode="auto">
          <a:xfrm>
            <a:off x="2393950" y="2965450"/>
            <a:ext cx="142875" cy="144463"/>
          </a:xfrm>
          <a:prstGeom prst="flowChartConnector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fr-FR" altLang="fr-FR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212" name="AutoShape 35"/>
          <p:cNvSpPr>
            <a:spLocks noChangeArrowheads="1"/>
          </p:cNvSpPr>
          <p:nvPr/>
        </p:nvSpPr>
        <p:spPr bwMode="auto">
          <a:xfrm>
            <a:off x="142874" y="3427413"/>
            <a:ext cx="1763713" cy="505643"/>
          </a:xfrm>
          <a:prstGeom prst="wedgeRectCallout">
            <a:avLst>
              <a:gd name="adj1" fmla="val 48620"/>
              <a:gd name="adj2" fmla="val -17581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altLang="fr-FR" sz="1200" dirty="0" smtClean="0">
                <a:solidFill>
                  <a:prstClr val="black"/>
                </a:solidFill>
                <a:latin typeface="Arial" charset="0"/>
              </a:rPr>
              <a:t>NAVAL ACADEMY</a:t>
            </a:r>
            <a:endParaRPr lang="fr-FR" altLang="fr-FR" sz="1200" dirty="0">
              <a:solidFill>
                <a:prstClr val="black"/>
              </a:solidFill>
              <a:latin typeface="Arial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altLang="fr-FR" sz="1200" dirty="0" smtClean="0">
                <a:solidFill>
                  <a:prstClr val="black"/>
                </a:solidFill>
                <a:latin typeface="Arial" charset="0"/>
              </a:rPr>
              <a:t>9 </a:t>
            </a:r>
            <a:r>
              <a:rPr lang="fr-FR" altLang="fr-FR" sz="1200" dirty="0" err="1" smtClean="0">
                <a:solidFill>
                  <a:prstClr val="black"/>
                </a:solidFill>
                <a:latin typeface="Arial" charset="0"/>
              </a:rPr>
              <a:t>instructors</a:t>
            </a:r>
            <a:endParaRPr lang="fr-FR" altLang="fr-FR" sz="1200" dirty="0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" name="AutoShape 21"/>
          <p:cNvSpPr>
            <a:spLocks noChangeArrowheads="1"/>
          </p:cNvSpPr>
          <p:nvPr/>
        </p:nvSpPr>
        <p:spPr bwMode="auto">
          <a:xfrm>
            <a:off x="6338588" y="5821363"/>
            <a:ext cx="1800225" cy="487362"/>
          </a:xfrm>
          <a:prstGeom prst="wedgeRectCallout">
            <a:avLst>
              <a:gd name="adj1" fmla="val -59110"/>
              <a:gd name="adj2" fmla="val -7139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altLang="fr-FR" sz="1200" dirty="0" smtClean="0">
                <a:solidFill>
                  <a:prstClr val="black"/>
                </a:solidFill>
                <a:latin typeface="Arial" charset="0"/>
              </a:rPr>
              <a:t>HYERES NAS</a:t>
            </a:r>
            <a:endParaRPr lang="fr-FR" altLang="fr-FR" sz="1200" dirty="0">
              <a:solidFill>
                <a:prstClr val="black"/>
              </a:solidFill>
              <a:latin typeface="Arial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altLang="fr-FR" sz="1200" dirty="0" smtClean="0">
                <a:solidFill>
                  <a:prstClr val="black"/>
                </a:solidFill>
                <a:latin typeface="Arial" charset="0"/>
              </a:rPr>
              <a:t>1 </a:t>
            </a:r>
            <a:r>
              <a:rPr lang="fr-FR" altLang="fr-FR" sz="1200" dirty="0" err="1" smtClean="0">
                <a:solidFill>
                  <a:prstClr val="black"/>
                </a:solidFill>
                <a:latin typeface="Arial" charset="0"/>
              </a:rPr>
              <a:t>instructor</a:t>
            </a:r>
            <a:endParaRPr lang="fr-FR" altLang="fr-FR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3" name="AutoShape 15"/>
          <p:cNvSpPr>
            <a:spLocks noChangeArrowheads="1"/>
          </p:cNvSpPr>
          <p:nvPr/>
        </p:nvSpPr>
        <p:spPr bwMode="auto">
          <a:xfrm>
            <a:off x="2748847" y="2157412"/>
            <a:ext cx="2051050" cy="431800"/>
          </a:xfrm>
          <a:prstGeom prst="wedgeRectCallout">
            <a:avLst>
              <a:gd name="adj1" fmla="val -81989"/>
              <a:gd name="adj2" fmla="val 337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altLang="fr-FR" sz="1200" dirty="0" smtClean="0">
                <a:solidFill>
                  <a:prstClr val="black"/>
                </a:solidFill>
                <a:latin typeface="Arial" charset="0"/>
              </a:rPr>
              <a:t>LANDIVISIAU NAS</a:t>
            </a:r>
            <a:endParaRPr lang="fr-FR" altLang="fr-FR" sz="1200" dirty="0">
              <a:solidFill>
                <a:prstClr val="black"/>
              </a:solidFill>
              <a:latin typeface="Arial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altLang="fr-FR" sz="1200" dirty="0" smtClean="0">
                <a:solidFill>
                  <a:prstClr val="black"/>
                </a:solidFill>
                <a:latin typeface="Arial" charset="0"/>
              </a:rPr>
              <a:t>2 </a:t>
            </a:r>
            <a:r>
              <a:rPr lang="fr-FR" altLang="fr-FR" sz="1200" dirty="0" err="1" smtClean="0">
                <a:solidFill>
                  <a:prstClr val="black"/>
                </a:solidFill>
                <a:latin typeface="Arial" charset="0"/>
              </a:rPr>
              <a:t>instructors</a:t>
            </a:r>
            <a:endParaRPr lang="fr-FR" altLang="fr-FR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>
            <a:off x="2320400" y="3607184"/>
            <a:ext cx="2054926" cy="505643"/>
          </a:xfrm>
          <a:prstGeom prst="wedgeRectCallout">
            <a:avLst>
              <a:gd name="adj1" fmla="val -45469"/>
              <a:gd name="adj2" fmla="val -16409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altLang="fr-FR" sz="1200" dirty="0" smtClean="0">
                <a:solidFill>
                  <a:prstClr val="black"/>
                </a:solidFill>
                <a:latin typeface="Arial" charset="0"/>
              </a:rPr>
              <a:t>LANN BIHOUE NAS</a:t>
            </a:r>
            <a:endParaRPr lang="fr-FR" altLang="fr-FR" sz="1200" dirty="0">
              <a:solidFill>
                <a:prstClr val="black"/>
              </a:solidFill>
              <a:latin typeface="Arial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altLang="fr-FR" sz="1200" dirty="0" smtClean="0">
                <a:solidFill>
                  <a:prstClr val="black"/>
                </a:solidFill>
                <a:latin typeface="Arial" charset="0"/>
              </a:rPr>
              <a:t>2 </a:t>
            </a:r>
            <a:r>
              <a:rPr lang="fr-FR" altLang="fr-FR" sz="1200" dirty="0" err="1" smtClean="0">
                <a:solidFill>
                  <a:prstClr val="black"/>
                </a:solidFill>
                <a:latin typeface="Arial" charset="0"/>
              </a:rPr>
              <a:t>instructors</a:t>
            </a:r>
            <a:endParaRPr lang="fr-FR" altLang="fr-FR" sz="1200" dirty="0" smtClean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48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Which</a:t>
            </a:r>
            <a:r>
              <a:rPr lang="fr-FR" dirty="0" smtClean="0"/>
              <a:t> audience?</a:t>
            </a:r>
            <a:endParaRPr lang="fr-FR" dirty="0"/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99592" y="1556792"/>
            <a:ext cx="7408333" cy="3450696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-&gt; All </a:t>
            </a:r>
            <a:r>
              <a:rPr lang="fr-FR" dirty="0" err="1" smtClean="0"/>
              <a:t>levels</a:t>
            </a:r>
            <a:r>
              <a:rPr lang="fr-FR" dirty="0" smtClean="0"/>
              <a:t>, </a:t>
            </a:r>
            <a:r>
              <a:rPr lang="fr-FR" dirty="0" err="1" smtClean="0"/>
              <a:t>from</a:t>
            </a:r>
            <a:r>
              <a:rPr lang="fr-FR" dirty="0" smtClean="0"/>
              <a:t> </a:t>
            </a:r>
            <a:r>
              <a:rPr lang="fr-FR" dirty="0" err="1" smtClean="0"/>
              <a:t>beginners</a:t>
            </a:r>
            <a:r>
              <a:rPr lang="fr-FR" dirty="0" smtClean="0"/>
              <a:t> to </a:t>
            </a:r>
            <a:r>
              <a:rPr lang="fr-FR" dirty="0" err="1" smtClean="0"/>
              <a:t>advanced</a:t>
            </a:r>
            <a:r>
              <a:rPr lang="fr-FR" dirty="0" smtClean="0"/>
              <a:t> </a:t>
            </a:r>
            <a:r>
              <a:rPr lang="fr-FR" dirty="0" err="1" smtClean="0"/>
              <a:t>learners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-&gt; </a:t>
            </a:r>
            <a:r>
              <a:rPr lang="fr-FR" dirty="0" err="1" smtClean="0"/>
              <a:t>Civilian</a:t>
            </a:r>
            <a:r>
              <a:rPr lang="fr-FR" dirty="0" smtClean="0"/>
              <a:t> as </a:t>
            </a:r>
            <a:r>
              <a:rPr lang="fr-FR" dirty="0" err="1" smtClean="0"/>
              <a:t>well</a:t>
            </a:r>
            <a:r>
              <a:rPr lang="fr-FR" dirty="0" smtClean="0"/>
              <a:t> as </a:t>
            </a:r>
            <a:r>
              <a:rPr lang="fr-FR" dirty="0" err="1" smtClean="0"/>
              <a:t>military</a:t>
            </a:r>
            <a:r>
              <a:rPr lang="fr-FR" dirty="0" smtClean="0"/>
              <a:t> personnel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-&gt; All </a:t>
            </a:r>
            <a:r>
              <a:rPr lang="fr-FR" dirty="0" err="1" smtClean="0"/>
              <a:t>ranks</a:t>
            </a:r>
            <a:r>
              <a:rPr lang="fr-FR" dirty="0" smtClean="0"/>
              <a:t> and </a:t>
            </a:r>
            <a:r>
              <a:rPr lang="fr-FR" dirty="0" err="1" smtClean="0"/>
              <a:t>every</a:t>
            </a:r>
            <a:r>
              <a:rPr lang="fr-FR" dirty="0" smtClean="0"/>
              <a:t>  </a:t>
            </a:r>
            <a:r>
              <a:rPr lang="fr-FR" dirty="0" err="1" smtClean="0"/>
              <a:t>level</a:t>
            </a:r>
            <a:r>
              <a:rPr lang="fr-FR" dirty="0" smtClean="0"/>
              <a:t> of </a:t>
            </a:r>
            <a:r>
              <a:rPr lang="fr-FR" dirty="0" err="1" smtClean="0"/>
              <a:t>employment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2868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fr-FR" dirty="0" err="1" smtClean="0"/>
              <a:t>What</a:t>
            </a:r>
            <a:r>
              <a:rPr lang="fr-FR" dirty="0" smtClean="0"/>
              <a:t> </a:t>
            </a:r>
            <a:r>
              <a:rPr lang="fr-FR" dirty="0"/>
              <a:t>E</a:t>
            </a:r>
            <a:r>
              <a:rPr lang="fr-FR" dirty="0" smtClean="0"/>
              <a:t>nglish?</a:t>
            </a:r>
            <a:endParaRPr lang="fr-FR" dirty="0"/>
          </a:p>
        </p:txBody>
      </p:sp>
      <p:sp>
        <p:nvSpPr>
          <p:cNvPr id="2" name="Espace réservé du contenu 1"/>
          <p:cNvSpPr>
            <a:spLocks noGrp="1"/>
          </p:cNvSpPr>
          <p:nvPr>
            <p:ph sz="half" idx="1"/>
          </p:nvPr>
        </p:nvSpPr>
        <p:spPr>
          <a:xfrm>
            <a:off x="251520" y="1196752"/>
            <a:ext cx="4038600" cy="4525963"/>
          </a:xfrm>
        </p:spPr>
        <p:txBody>
          <a:bodyPr>
            <a:normAutofit fontScale="85000" lnSpcReduction="10000"/>
          </a:bodyPr>
          <a:lstStyle/>
          <a:p>
            <a:endParaRPr lang="fr-FR" dirty="0" smtClean="0"/>
          </a:p>
          <a:p>
            <a:r>
              <a:rPr lang="fr-FR" dirty="0" err="1" smtClean="0"/>
              <a:t>Operational</a:t>
            </a:r>
            <a:r>
              <a:rPr lang="fr-FR" dirty="0" smtClean="0"/>
              <a:t> and </a:t>
            </a:r>
            <a:r>
              <a:rPr lang="fr-FR" dirty="0" err="1" smtClean="0"/>
              <a:t>technical</a:t>
            </a:r>
            <a:r>
              <a:rPr lang="fr-FR" dirty="0" smtClean="0"/>
              <a:t> : </a:t>
            </a:r>
          </a:p>
          <a:p>
            <a:pPr marL="0" indent="0">
              <a:buNone/>
            </a:pPr>
            <a:r>
              <a:rPr lang="fr-FR" dirty="0" smtClean="0"/>
              <a:t>         -Maritime,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    - Aviation,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    - </a:t>
            </a:r>
            <a:r>
              <a:rPr lang="fr-FR" dirty="0" err="1"/>
              <a:t>T</a:t>
            </a:r>
            <a:r>
              <a:rPr lang="fr-FR" dirty="0" err="1" smtClean="0"/>
              <a:t>actical</a:t>
            </a:r>
            <a:r>
              <a:rPr lang="fr-FR" dirty="0" smtClean="0"/>
              <a:t>,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    - </a:t>
            </a:r>
            <a:r>
              <a:rPr lang="fr-FR" dirty="0" err="1"/>
              <a:t>A</a:t>
            </a:r>
            <a:r>
              <a:rPr lang="fr-FR" dirty="0" err="1" smtClean="0"/>
              <a:t>rmament</a:t>
            </a:r>
            <a:r>
              <a:rPr lang="fr-FR" dirty="0" smtClean="0"/>
              <a:t> 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    - </a:t>
            </a:r>
            <a:r>
              <a:rPr lang="fr-FR" dirty="0"/>
              <a:t>T</a:t>
            </a:r>
            <a:r>
              <a:rPr lang="fr-FR" dirty="0" smtClean="0"/>
              <a:t>errain…</a:t>
            </a:r>
          </a:p>
          <a:p>
            <a:endParaRPr lang="fr-FR" dirty="0" smtClean="0"/>
          </a:p>
          <a:p>
            <a:r>
              <a:rPr lang="fr-FR" dirty="0" smtClean="0"/>
              <a:t>General </a:t>
            </a:r>
            <a:r>
              <a:rPr lang="fr-FR" dirty="0"/>
              <a:t>E</a:t>
            </a:r>
            <a:r>
              <a:rPr lang="fr-FR" dirty="0" smtClean="0"/>
              <a:t>nglish : </a:t>
            </a:r>
            <a:r>
              <a:rPr lang="fr-FR" dirty="0" err="1" smtClean="0"/>
              <a:t>grammar</a:t>
            </a:r>
            <a:r>
              <a:rPr lang="fr-FR" dirty="0" smtClean="0"/>
              <a:t>, 4 </a:t>
            </a:r>
            <a:r>
              <a:rPr lang="fr-FR" dirty="0" err="1" smtClean="0"/>
              <a:t>language</a:t>
            </a:r>
            <a:r>
              <a:rPr lang="fr-FR" dirty="0" smtClean="0"/>
              <a:t> </a:t>
            </a:r>
            <a:r>
              <a:rPr lang="fr-FR" dirty="0" err="1" smtClean="0"/>
              <a:t>skills</a:t>
            </a:r>
            <a:r>
              <a:rPr lang="fr-FR" dirty="0" smtClean="0"/>
              <a:t> (L/S/R/W)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060848"/>
            <a:ext cx="4038600" cy="2685826"/>
          </a:xfrm>
        </p:spPr>
      </p:pic>
    </p:spTree>
    <p:extLst>
      <p:ext uri="{BB962C8B-B14F-4D97-AF65-F5344CB8AC3E}">
        <p14:creationId xmlns:p14="http://schemas.microsoft.com/office/powerpoint/2010/main" val="293162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err="1" smtClean="0"/>
              <a:t>Why</a:t>
            </a:r>
            <a:r>
              <a:rPr lang="fr-FR" dirty="0" smtClean="0"/>
              <a:t> </a:t>
            </a:r>
            <a:r>
              <a:rPr lang="fr-FR" dirty="0"/>
              <a:t>E</a:t>
            </a:r>
            <a:r>
              <a:rPr lang="fr-FR" dirty="0" smtClean="0"/>
              <a:t>nglish </a:t>
            </a:r>
            <a:r>
              <a:rPr lang="fr-FR" dirty="0" err="1" smtClean="0"/>
              <a:t>is</a:t>
            </a:r>
            <a:r>
              <a:rPr lang="fr-FR" dirty="0" smtClean="0"/>
              <a:t> important for the </a:t>
            </a:r>
            <a:r>
              <a:rPr lang="fr-FR" dirty="0" err="1" smtClean="0"/>
              <a:t>Navy</a:t>
            </a:r>
            <a:endParaRPr lang="fr-FR" dirty="0"/>
          </a:p>
        </p:txBody>
      </p:sp>
      <p:sp>
        <p:nvSpPr>
          <p:cNvPr id="2" name="Espace réservé du contenu 1"/>
          <p:cNvSpPr>
            <a:spLocks noGrp="1"/>
          </p:cNvSpPr>
          <p:nvPr>
            <p:ph sz="half" idx="1"/>
          </p:nvPr>
        </p:nvSpPr>
        <p:spPr>
          <a:xfrm>
            <a:off x="323528" y="1196753"/>
            <a:ext cx="4038600" cy="410445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Indispensable for </a:t>
            </a:r>
            <a:r>
              <a:rPr lang="fr-FR" dirty="0" err="1" smtClean="0"/>
              <a:t>numerous</a:t>
            </a:r>
            <a:r>
              <a:rPr lang="fr-FR" dirty="0" smtClean="0"/>
              <a:t> jobs</a:t>
            </a:r>
          </a:p>
          <a:p>
            <a:endParaRPr lang="fr-FR" dirty="0" smtClean="0"/>
          </a:p>
          <a:p>
            <a:r>
              <a:rPr lang="fr-FR" dirty="0" smtClean="0"/>
              <a:t>NATO formats</a:t>
            </a:r>
          </a:p>
          <a:p>
            <a:endParaRPr lang="fr-FR" dirty="0" smtClean="0"/>
          </a:p>
          <a:p>
            <a:r>
              <a:rPr lang="fr-FR" dirty="0" err="1" smtClean="0"/>
              <a:t>Co-operation</a:t>
            </a:r>
            <a:r>
              <a:rPr lang="fr-FR" dirty="0" smtClean="0"/>
              <a:t> </a:t>
            </a:r>
            <a:r>
              <a:rPr lang="fr-FR" dirty="0" err="1" smtClean="0"/>
              <a:t>between</a:t>
            </a:r>
            <a:r>
              <a:rPr lang="fr-FR" dirty="0" smtClean="0"/>
              <a:t> allies</a:t>
            </a:r>
          </a:p>
          <a:p>
            <a:endParaRPr lang="fr-FR" dirty="0" smtClean="0"/>
          </a:p>
          <a:p>
            <a:r>
              <a:rPr lang="fr-FR" dirty="0" err="1" smtClean="0"/>
              <a:t>Enjoying</a:t>
            </a:r>
            <a:r>
              <a:rPr lang="fr-FR" dirty="0" smtClean="0"/>
              <a:t> a good </a:t>
            </a:r>
            <a:r>
              <a:rPr lang="fr-FR" dirty="0" err="1" smtClean="0"/>
              <a:t>beer</a:t>
            </a:r>
            <a:r>
              <a:rPr lang="fr-FR" dirty="0" smtClean="0"/>
              <a:t> </a:t>
            </a:r>
            <a:r>
              <a:rPr lang="fr-FR" dirty="0" err="1" smtClean="0"/>
              <a:t>abroad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</a:t>
            </a:r>
            <a:r>
              <a:rPr lang="fr-FR" dirty="0" err="1" smtClean="0"/>
              <a:t>your</a:t>
            </a:r>
            <a:r>
              <a:rPr lang="fr-FR" dirty="0" smtClean="0"/>
              <a:t> </a:t>
            </a:r>
            <a:r>
              <a:rPr lang="fr-FR" dirty="0" err="1" smtClean="0"/>
              <a:t>military</a:t>
            </a:r>
            <a:r>
              <a:rPr lang="fr-FR" dirty="0" smtClean="0"/>
              <a:t> </a:t>
            </a:r>
            <a:r>
              <a:rPr lang="fr-FR" dirty="0" err="1" smtClean="0"/>
              <a:t>fellows</a:t>
            </a:r>
            <a:r>
              <a:rPr lang="fr-FR" dirty="0" smtClean="0"/>
              <a:t>!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988840"/>
            <a:ext cx="4516531" cy="2999258"/>
          </a:xfrm>
        </p:spPr>
      </p:pic>
    </p:spTree>
    <p:extLst>
      <p:ext uri="{BB962C8B-B14F-4D97-AF65-F5344CB8AC3E}">
        <p14:creationId xmlns:p14="http://schemas.microsoft.com/office/powerpoint/2010/main" val="301011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252728"/>
          </a:xfrm>
        </p:spPr>
        <p:txBody>
          <a:bodyPr>
            <a:normAutofit fontScale="90000"/>
          </a:bodyPr>
          <a:lstStyle/>
          <a:p>
            <a:pPr lvl="0"/>
            <a:r>
              <a:rPr lang="fr-FR" b="1" dirty="0" smtClean="0"/>
              <a:t>3. </a:t>
            </a:r>
            <a:r>
              <a:rPr lang="en-GB" b="1" dirty="0"/>
              <a:t>Why authenticity in training is important for our sailors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3384375"/>
          </a:xfrm>
        </p:spPr>
        <p:txBody>
          <a:bodyPr/>
          <a:lstStyle/>
          <a:p>
            <a:r>
              <a:rPr lang="fr-FR" dirty="0" err="1" smtClean="0"/>
              <a:t>From</a:t>
            </a:r>
            <a:r>
              <a:rPr lang="fr-FR" dirty="0" smtClean="0"/>
              <a:t> the </a:t>
            </a:r>
            <a:r>
              <a:rPr lang="fr-FR" dirty="0" err="1" smtClean="0"/>
              <a:t>classroom</a:t>
            </a:r>
            <a:r>
              <a:rPr lang="fr-FR" dirty="0" smtClean="0"/>
              <a:t> to drills</a:t>
            </a:r>
          </a:p>
          <a:p>
            <a:endParaRPr lang="fr-FR" dirty="0" smtClean="0"/>
          </a:p>
          <a:p>
            <a:pPr algn="just"/>
            <a:r>
              <a:rPr lang="fr-FR" dirty="0" err="1" smtClean="0"/>
              <a:t>Authenticity</a:t>
            </a:r>
            <a:r>
              <a:rPr lang="fr-FR" dirty="0" smtClean="0"/>
              <a:t> </a:t>
            </a:r>
            <a:r>
              <a:rPr lang="fr-FR" dirty="0" err="1" smtClean="0"/>
              <a:t>requires</a:t>
            </a:r>
            <a:r>
              <a:rPr lang="fr-FR" dirty="0" smtClean="0"/>
              <a:t> to </a:t>
            </a:r>
            <a:r>
              <a:rPr lang="fr-FR" b="1" dirty="0" err="1" smtClean="0"/>
              <a:t>replicate</a:t>
            </a:r>
            <a:r>
              <a:rPr lang="fr-FR" dirty="0" smtClean="0"/>
              <a:t> the </a:t>
            </a:r>
            <a:r>
              <a:rPr lang="fr-FR" dirty="0" err="1" smtClean="0"/>
              <a:t>professional</a:t>
            </a:r>
            <a:r>
              <a:rPr lang="fr-FR" dirty="0" smtClean="0"/>
              <a:t> frame</a:t>
            </a:r>
          </a:p>
          <a:p>
            <a:endParaRPr lang="fr-FR" dirty="0" smtClean="0"/>
          </a:p>
          <a:p>
            <a:r>
              <a:rPr lang="fr-FR" dirty="0" err="1" smtClean="0"/>
              <a:t>They</a:t>
            </a:r>
            <a:r>
              <a:rPr lang="fr-FR" dirty="0" smtClean="0"/>
              <a:t> </a:t>
            </a:r>
            <a:r>
              <a:rPr lang="fr-FR" dirty="0" err="1" smtClean="0"/>
              <a:t>will</a:t>
            </a:r>
            <a:r>
              <a:rPr lang="fr-FR" dirty="0" smtClean="0"/>
              <a:t> </a:t>
            </a:r>
            <a:r>
              <a:rPr lang="fr-FR" dirty="0" err="1" smtClean="0"/>
              <a:t>learn</a:t>
            </a:r>
            <a:r>
              <a:rPr lang="fr-FR" dirty="0" smtClean="0"/>
              <a:t> </a:t>
            </a:r>
            <a:r>
              <a:rPr lang="fr-FR" dirty="0" err="1" smtClean="0"/>
              <a:t>much</a:t>
            </a:r>
            <a:r>
              <a:rPr lang="fr-FR" dirty="0" smtClean="0"/>
              <a:t> </a:t>
            </a:r>
            <a:r>
              <a:rPr lang="fr-FR" dirty="0" err="1" smtClean="0"/>
              <a:t>better</a:t>
            </a:r>
            <a:r>
              <a:rPr lang="fr-FR" dirty="0" smtClean="0"/>
              <a:t> if </a:t>
            </a:r>
            <a:r>
              <a:rPr lang="fr-FR" dirty="0" err="1" smtClean="0"/>
              <a:t>you</a:t>
            </a:r>
            <a:r>
              <a:rPr lang="fr-FR" dirty="0" smtClean="0"/>
              <a:t> </a:t>
            </a:r>
            <a:r>
              <a:rPr lang="fr-FR" b="1" dirty="0" err="1" smtClean="0"/>
              <a:t>make</a:t>
            </a:r>
            <a:r>
              <a:rPr lang="fr-FR" b="1" dirty="0" smtClean="0"/>
              <a:t> </a:t>
            </a:r>
            <a:r>
              <a:rPr lang="fr-FR" b="1" dirty="0" err="1" smtClean="0"/>
              <a:t>sense</a:t>
            </a:r>
            <a:r>
              <a:rPr lang="fr-FR" dirty="0" smtClean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1448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1306</TotalTime>
  <Words>506</Words>
  <Application>Microsoft Office PowerPoint</Application>
  <PresentationFormat>On-screen Show (4:3)</PresentationFormat>
  <Paragraphs>106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Thème Office</vt:lpstr>
      <vt:lpstr>Professional English: giving your class a real-life dimension </vt:lpstr>
      <vt:lpstr>Contents</vt:lpstr>
      <vt:lpstr>1. The Foreign Languages Office of the Navy as part of a whole </vt:lpstr>
      <vt:lpstr>2. English in the French Navy</vt:lpstr>
      <vt:lpstr>OUR INTRUCTORS ACROSS THE COUNTRY</vt:lpstr>
      <vt:lpstr>Which audience?</vt:lpstr>
      <vt:lpstr>What English?</vt:lpstr>
      <vt:lpstr>Why English is important for the Navy</vt:lpstr>
      <vt:lpstr>3. Why authenticity in training is important for our sailors </vt:lpstr>
      <vt:lpstr>4. What we do to meet the right content </vt:lpstr>
      <vt:lpstr>In Naval Air Stations</vt:lpstr>
      <vt:lpstr>Onboard French Navy Warships</vt:lpstr>
      <vt:lpstr>In Naval Bases</vt:lpstr>
      <vt:lpstr>Special Forces Combat Medics</vt:lpstr>
      <vt:lpstr>PowerPoint Presentation</vt:lpstr>
      <vt:lpstr>Signal Stations</vt:lpstr>
      <vt:lpstr>Questions?</vt:lpstr>
    </vt:vector>
  </TitlesOfParts>
  <Company>Ministère de la Défense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NATO/Military english : Teaching to a professional audience</dc:title>
  <dc:creator>BOUTET Jade EV1</dc:creator>
  <cp:lastModifiedBy>BILC</cp:lastModifiedBy>
  <cp:revision>62</cp:revision>
  <cp:lastPrinted>2016-09-06T09:01:17Z</cp:lastPrinted>
  <dcterms:created xsi:type="dcterms:W3CDTF">2016-09-06T06:21:09Z</dcterms:created>
  <dcterms:modified xsi:type="dcterms:W3CDTF">2016-10-25T08:27:29Z</dcterms:modified>
</cp:coreProperties>
</file>