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9144000" cy="6858000" type="screen4x3"/>
  <p:notesSz cx="6858000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24" autoAdjust="0"/>
    <p:restoredTop sz="35827" autoAdjust="0"/>
  </p:normalViewPr>
  <p:slideViewPr>
    <p:cSldViewPr>
      <p:cViewPr varScale="1">
        <p:scale>
          <a:sx n="28" d="100"/>
          <a:sy n="28" d="100"/>
        </p:scale>
        <p:origin x="213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2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2437" tIns="46218" rIns="92437" bIns="46218" rtlCol="0"/>
          <a:lstStyle>
            <a:lvl1pPr algn="r">
              <a:defRPr sz="1200"/>
            </a:lvl1pPr>
          </a:lstStyle>
          <a:p>
            <a:fld id="{7CF02C71-21A2-42C4-A05D-64BC1823C066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7" tIns="46218" rIns="92437" bIns="462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4"/>
            <a:ext cx="5486400" cy="4466987"/>
          </a:xfrm>
          <a:prstGeom prst="rect">
            <a:avLst/>
          </a:prstGeom>
        </p:spPr>
        <p:txBody>
          <a:bodyPr vert="horz" lIns="92437" tIns="46218" rIns="92437" bIns="4621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71800" cy="496332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2437" tIns="46218" rIns="92437" bIns="46218" rtlCol="0" anchor="b"/>
          <a:lstStyle>
            <a:lvl1pPr algn="r">
              <a:defRPr sz="1200"/>
            </a:lvl1pPr>
          </a:lstStyle>
          <a:p>
            <a:fld id="{111848CB-1091-4B1E-AAF0-980A4BD37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5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24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06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25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84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20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57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08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 dirty="0" smtClean="0"/>
          </a:p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89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45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848CB-1091-4B1E-AAF0-980A4BD373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69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09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772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025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4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1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87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7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5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65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B6438-4AEF-4604-9D32-901841DEEB4F}" type="datetimeFigureOut">
              <a:rPr lang="en-US" smtClean="0"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3AA8C-5107-4537-A1D9-F6CD0CB83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en-GB" noProof="0" dirty="0" smtClean="0"/>
              <a:t>Bilateral cooperation on trialling - Latvian &amp; Estonian experience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284984"/>
            <a:ext cx="8712968" cy="1800200"/>
          </a:xfrm>
        </p:spPr>
        <p:txBody>
          <a:bodyPr numCol="2">
            <a:normAutofit fontScale="47500" lnSpcReduction="20000"/>
          </a:bodyPr>
          <a:lstStyle/>
          <a:p>
            <a:pPr lvl="0" algn="l">
              <a:lnSpc>
                <a:spcPct val="120000"/>
              </a:lnSpc>
              <a:spcBef>
                <a:spcPct val="0"/>
              </a:spcBef>
            </a:pPr>
            <a:r>
              <a:rPr lang="en-GB" altLang="lv-LV" sz="4200" noProof="0" dirty="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Inga </a:t>
            </a:r>
            <a:r>
              <a:rPr lang="en-GB" altLang="lv-LV" sz="4200" noProof="0" dirty="0" err="1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Fārte-Zālīte</a:t>
            </a:r>
            <a:r>
              <a:rPr lang="en-GB" altLang="lv-LV" sz="4200" noProof="0" dirty="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, </a:t>
            </a:r>
            <a:br>
              <a:rPr lang="en-GB" altLang="lv-LV" sz="4200" noProof="0" dirty="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</a:br>
            <a:r>
              <a:rPr lang="en-GB" altLang="lv-LV" sz="4200" noProof="0" dirty="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NATO STANAG 6001 Testing Team 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</a:pPr>
            <a:r>
              <a:rPr lang="en-GB" altLang="lv-LV" sz="4200" noProof="0" dirty="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NAF  Language School, Latvia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</a:pPr>
            <a:endParaRPr lang="lv-LV" altLang="lv-LV" sz="4200" noProof="0" dirty="0" smtClean="0">
              <a:solidFill>
                <a:srgbClr val="404040"/>
              </a:solidFill>
              <a:latin typeface="Tahoma" pitchFamily="34" charset="0"/>
              <a:cs typeface="Tahoma" pitchFamily="34" charset="0"/>
            </a:endParaRPr>
          </a:p>
          <a:p>
            <a:pPr lvl="0" algn="l">
              <a:lnSpc>
                <a:spcPct val="120000"/>
              </a:lnSpc>
              <a:spcBef>
                <a:spcPct val="0"/>
              </a:spcBef>
            </a:pPr>
            <a:endParaRPr lang="lv-LV" altLang="lv-LV" sz="4200" noProof="0" dirty="0" smtClean="0">
              <a:solidFill>
                <a:srgbClr val="404040"/>
              </a:solidFill>
              <a:latin typeface="Tahoma" pitchFamily="34" charset="0"/>
              <a:cs typeface="Tahoma" pitchFamily="34" charset="0"/>
            </a:endParaRPr>
          </a:p>
          <a:p>
            <a:pPr lvl="0" algn="l">
              <a:lnSpc>
                <a:spcPct val="120000"/>
              </a:lnSpc>
              <a:spcBef>
                <a:spcPct val="0"/>
              </a:spcBef>
            </a:pPr>
            <a:r>
              <a:rPr lang="en-GB" altLang="lv-LV" sz="4200" noProof="0" dirty="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Merit </a:t>
            </a:r>
            <a:r>
              <a:rPr lang="en-GB" altLang="lv-LV" sz="4200" noProof="0" dirty="0" err="1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Kompus</a:t>
            </a:r>
            <a:r>
              <a:rPr lang="en-GB" altLang="lv-LV" sz="4200" noProof="0" dirty="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,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</a:pPr>
            <a:r>
              <a:rPr lang="en-GB" altLang="lv-LV" sz="4200" noProof="0" dirty="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NATO STANAG 6001 Testing Team</a:t>
            </a:r>
          </a:p>
          <a:p>
            <a:pPr lvl="0" algn="l">
              <a:lnSpc>
                <a:spcPct val="120000"/>
              </a:lnSpc>
              <a:spcBef>
                <a:spcPct val="0"/>
              </a:spcBef>
            </a:pPr>
            <a:r>
              <a:rPr lang="en-GB" altLang="lv-LV" sz="4200" noProof="0" dirty="0" smtClean="0">
                <a:solidFill>
                  <a:srgbClr val="404040"/>
                </a:solidFill>
                <a:latin typeface="Tahoma" pitchFamily="34" charset="0"/>
                <a:cs typeface="Tahoma" pitchFamily="34" charset="0"/>
              </a:rPr>
              <a:t>Estonian Defence College</a:t>
            </a:r>
          </a:p>
          <a:p>
            <a:pPr lvl="0">
              <a:lnSpc>
                <a:spcPct val="90000"/>
              </a:lnSpc>
              <a:spcBef>
                <a:spcPct val="0"/>
              </a:spcBef>
            </a:pPr>
            <a:endParaRPr lang="en-GB" altLang="lv-LV" sz="2400" noProof="0" dirty="0" smtClean="0">
              <a:solidFill>
                <a:srgbClr val="404040"/>
              </a:solidFill>
              <a:latin typeface="Tahoma" pitchFamily="34" charset="0"/>
              <a:cs typeface="Tahoma" pitchFamily="34" charset="0"/>
            </a:endParaRPr>
          </a:p>
          <a:p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49" y="251139"/>
            <a:ext cx="2471590" cy="8015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91880" y="5013176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err="1" smtClean="0"/>
              <a:t>Krajnska</a:t>
            </a:r>
            <a:r>
              <a:rPr lang="lv-LV" sz="2400" dirty="0" smtClean="0"/>
              <a:t> Gora 2018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332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/>
          <a:lstStyle/>
          <a:p>
            <a:r>
              <a:rPr lang="en-GB" noProof="0" dirty="0" smtClean="0"/>
              <a:t>Trialling- lessons learnt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3"/>
          </a:xfrm>
        </p:spPr>
        <p:txBody>
          <a:bodyPr>
            <a:normAutofit fontScale="92500" lnSpcReduction="20000"/>
          </a:bodyPr>
          <a:lstStyle/>
          <a:p>
            <a:r>
              <a:rPr lang="en-GB" noProof="0" dirty="0" smtClean="0"/>
              <a:t>Organize well in advance – time &amp; levels</a:t>
            </a:r>
          </a:p>
          <a:p>
            <a:r>
              <a:rPr lang="en-GB" noProof="0" dirty="0" smtClean="0"/>
              <a:t>Preferably – with people you personally know/ trust &amp; similar systems</a:t>
            </a:r>
          </a:p>
          <a:p>
            <a:r>
              <a:rPr lang="en-GB" noProof="0" dirty="0" smtClean="0"/>
              <a:t>Several countries</a:t>
            </a:r>
          </a:p>
          <a:p>
            <a:r>
              <a:rPr lang="en-GB" noProof="0" dirty="0" smtClean="0"/>
              <a:t>Takes more time than estimated</a:t>
            </a:r>
          </a:p>
          <a:p>
            <a:r>
              <a:rPr lang="en-GB" noProof="0" dirty="0" smtClean="0"/>
              <a:t>Constant checking needed</a:t>
            </a:r>
          </a:p>
          <a:p>
            <a:r>
              <a:rPr lang="en-GB" noProof="0" dirty="0" smtClean="0"/>
              <a:t>Not too many items/ tasks</a:t>
            </a:r>
          </a:p>
          <a:p>
            <a:r>
              <a:rPr lang="en-GB" dirty="0"/>
              <a:t>Clear instructions/ guidelines for administrators</a:t>
            </a:r>
          </a:p>
          <a:p>
            <a:r>
              <a:rPr lang="lv-LV" dirty="0"/>
              <a:t>C</a:t>
            </a:r>
            <a:r>
              <a:rPr lang="en-GB" dirty="0" err="1" smtClean="0"/>
              <a:t>ut</a:t>
            </a:r>
            <a:r>
              <a:rPr lang="en-GB" dirty="0" smtClean="0"/>
              <a:t>-offs </a:t>
            </a:r>
            <a:r>
              <a:rPr lang="en-GB" dirty="0"/>
              <a:t>– only after 1st live </a:t>
            </a:r>
            <a:r>
              <a:rPr lang="en-GB" dirty="0" smtClean="0"/>
              <a:t>administration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49" y="251139"/>
            <a:ext cx="2471590" cy="8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noProof="0" dirty="0" smtClean="0"/>
              <a:t>Thank you</a:t>
            </a:r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49" y="251139"/>
            <a:ext cx="2471590" cy="8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noProof="0" dirty="0" smtClean="0"/>
              <a:t>Bilateral cooperation since 2007</a:t>
            </a:r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49" y="251139"/>
            <a:ext cx="2471590" cy="801597"/>
          </a:xfrm>
          <a:prstGeom prst="rect">
            <a:avLst/>
          </a:prstGeom>
        </p:spPr>
      </p:pic>
      <p:pic>
        <p:nvPicPr>
          <p:cNvPr id="6" name="Picture 2" descr="C:\Users\inga.farte-zalite\Desktop\inga.farte\nbs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51607"/>
            <a:ext cx="285750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9913" y="2645417"/>
            <a:ext cx="4968552" cy="24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9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noProof="0" dirty="0" smtClean="0"/>
              <a:t/>
            </a:r>
            <a:br>
              <a:rPr lang="en-GB" sz="3600" noProof="0" dirty="0" smtClean="0"/>
            </a:br>
            <a:r>
              <a:rPr lang="en-GB" sz="3600" noProof="0" dirty="0" smtClean="0"/>
              <a:t>Good reasons for cooperation</a:t>
            </a:r>
            <a:endParaRPr lang="en-GB" sz="3600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275" y="251140"/>
            <a:ext cx="2272964" cy="737178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412776"/>
            <a:ext cx="2448272" cy="169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55" y="3212976"/>
            <a:ext cx="3103563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018" y="1556792"/>
            <a:ext cx="4456113" cy="140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2851892"/>
            <a:ext cx="2074340" cy="2685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656184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Key elements of successful cooperation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5"/>
          </a:xfrm>
        </p:spPr>
        <p:txBody>
          <a:bodyPr/>
          <a:lstStyle/>
          <a:p>
            <a:endParaRPr lang="en-GB" noProof="0" dirty="0" smtClean="0"/>
          </a:p>
          <a:p>
            <a:r>
              <a:rPr lang="en-GB" noProof="0" dirty="0" smtClean="0"/>
              <a:t>Shared values</a:t>
            </a:r>
          </a:p>
          <a:p>
            <a:r>
              <a:rPr lang="en-GB" noProof="0" dirty="0" smtClean="0"/>
              <a:t>Communication and planning</a:t>
            </a:r>
          </a:p>
          <a:p>
            <a:r>
              <a:rPr lang="en-GB" noProof="0" dirty="0" smtClean="0"/>
              <a:t>Interpersonal relationship</a:t>
            </a:r>
          </a:p>
          <a:p>
            <a:pPr marL="0" indent="0">
              <a:buNone/>
            </a:pPr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67487"/>
            <a:ext cx="2471590" cy="8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noProof="0" dirty="0" smtClean="0"/>
          </a:p>
          <a:p>
            <a:r>
              <a:rPr lang="en-GB" noProof="0" dirty="0" smtClean="0"/>
              <a:t>Bilateral cooperation</a:t>
            </a:r>
          </a:p>
          <a:p>
            <a:r>
              <a:rPr lang="en-GB" noProof="0" dirty="0" smtClean="0"/>
              <a:t>Cooperation on trialling</a:t>
            </a:r>
          </a:p>
          <a:p>
            <a:r>
              <a:rPr lang="en-GB" noProof="0" dirty="0" smtClean="0"/>
              <a:t>Trialling in other countries</a:t>
            </a:r>
          </a:p>
          <a:p>
            <a:r>
              <a:rPr lang="en-GB" noProof="0" dirty="0" smtClean="0"/>
              <a:t>Trialling- lessons learnt</a:t>
            </a:r>
          </a:p>
          <a:p>
            <a:pPr marL="0" indent="0">
              <a:buNone/>
            </a:pPr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49" y="251139"/>
            <a:ext cx="2471590" cy="8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600" noProof="0" dirty="0" smtClean="0"/>
              <a:t>                EST-LAT cooperation</a:t>
            </a:r>
            <a:endParaRPr lang="en-GB" sz="36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noProof="0" dirty="0" smtClean="0"/>
              <a:t>Common listening &amp; reading tests</a:t>
            </a:r>
          </a:p>
          <a:p>
            <a:r>
              <a:rPr lang="en-GB" noProof="0" dirty="0" smtClean="0"/>
              <a:t>Developing tests – common test specs</a:t>
            </a:r>
          </a:p>
          <a:p>
            <a:r>
              <a:rPr lang="en-GB" noProof="0" dirty="0" smtClean="0"/>
              <a:t>Moderation meetings in both countries alternately</a:t>
            </a:r>
          </a:p>
          <a:p>
            <a:r>
              <a:rPr lang="en-GB" dirty="0" smtClean="0"/>
              <a:t>Trialling - </a:t>
            </a:r>
            <a:r>
              <a:rPr lang="en-GB" noProof="0" dirty="0" smtClean="0"/>
              <a:t>shared items/ keys/data/analysis</a:t>
            </a:r>
          </a:p>
          <a:p>
            <a:r>
              <a:rPr lang="en-GB" noProof="0" dirty="0" smtClean="0"/>
              <a:t>Live administration – shared keys/data/analysis</a:t>
            </a:r>
            <a:br>
              <a:rPr lang="en-GB" noProof="0" dirty="0" smtClean="0"/>
            </a:br>
            <a:endParaRPr lang="en-GB" noProof="0" dirty="0" smtClean="0"/>
          </a:p>
          <a:p>
            <a:pPr marL="0" indent="0">
              <a:buNone/>
            </a:pPr>
            <a:r>
              <a:rPr lang="en-GB" noProof="0" dirty="0" smtClean="0"/>
              <a:t>Testing candidates from the other nation</a:t>
            </a:r>
          </a:p>
          <a:p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49" y="251139"/>
            <a:ext cx="2471590" cy="8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en-GB" sz="3200" noProof="0" dirty="0" smtClean="0"/>
              <a:t>Reasons for cooperation on trialling</a:t>
            </a:r>
            <a:endParaRPr lang="en-GB" sz="3200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3"/>
          </a:xfrm>
        </p:spPr>
        <p:txBody>
          <a:bodyPr/>
          <a:lstStyle/>
          <a:p>
            <a:r>
              <a:rPr lang="en-GB" noProof="0" dirty="0" smtClean="0"/>
              <a:t>Small trialling population</a:t>
            </a:r>
          </a:p>
          <a:p>
            <a:r>
              <a:rPr lang="en-GB" noProof="0" dirty="0" smtClean="0"/>
              <a:t>Test security</a:t>
            </a:r>
          </a:p>
          <a:p>
            <a:r>
              <a:rPr lang="en-GB" noProof="0" dirty="0" smtClean="0"/>
              <a:t>Standardization</a:t>
            </a:r>
          </a:p>
          <a:p>
            <a:pPr marL="0" indent="0">
              <a:buNone/>
            </a:pPr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49" y="251139"/>
            <a:ext cx="2471590" cy="8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1936"/>
            <a:ext cx="8229600" cy="1408911"/>
          </a:xfrm>
        </p:spPr>
        <p:txBody>
          <a:bodyPr/>
          <a:lstStyle/>
          <a:p>
            <a:r>
              <a:rPr lang="en-GB" noProof="0" dirty="0" smtClean="0"/>
              <a:t>Trialling in other countries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41"/>
          </a:xfrm>
        </p:spPr>
        <p:txBody>
          <a:bodyPr>
            <a:noAutofit/>
          </a:bodyPr>
          <a:lstStyle/>
          <a:p>
            <a:pPr indent="0">
              <a:lnSpc>
                <a:spcPct val="120000"/>
              </a:lnSpc>
              <a:spcBef>
                <a:spcPts val="0"/>
              </a:spcBef>
            </a:pPr>
            <a:r>
              <a:rPr lang="en-GB" sz="2400" b="1" noProof="0" dirty="0" smtClean="0"/>
              <a:t>Pluses</a:t>
            </a:r>
            <a:r>
              <a:rPr lang="en-GB" sz="2400" noProof="0" dirty="0" smtClean="0"/>
              <a:t/>
            </a:r>
            <a:br>
              <a:rPr lang="en-GB" sz="2400" noProof="0" dirty="0" smtClean="0"/>
            </a:br>
            <a:r>
              <a:rPr lang="en-GB" sz="2400" noProof="0" dirty="0" smtClean="0"/>
              <a:t>- sufficient amount of data – especially for IRT</a:t>
            </a:r>
            <a:br>
              <a:rPr lang="en-GB" sz="2400" noProof="0" dirty="0" smtClean="0"/>
            </a:br>
            <a:r>
              <a:rPr lang="en-GB" sz="2400" noProof="0" dirty="0" smtClean="0"/>
              <a:t>- trialling more tasks/items/ parallel versions to choose the best</a:t>
            </a:r>
            <a:br>
              <a:rPr lang="en-GB" sz="2400" noProof="0" dirty="0" smtClean="0"/>
            </a:br>
            <a:endParaRPr lang="en-GB" sz="2400" noProof="0" dirty="0" smtClean="0"/>
          </a:p>
          <a:p>
            <a:pPr indent="0">
              <a:lnSpc>
                <a:spcPct val="120000"/>
              </a:lnSpc>
              <a:spcBef>
                <a:spcPts val="0"/>
              </a:spcBef>
            </a:pPr>
            <a:r>
              <a:rPr lang="en-GB" sz="2400" b="1" noProof="0" dirty="0" smtClean="0"/>
              <a:t>Minuses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GB" sz="2400" noProof="0" dirty="0" smtClean="0"/>
              <a:t>differences in course level systems 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GB" sz="2400" noProof="0" dirty="0" smtClean="0"/>
              <a:t>same items in different countries may produce different results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GB" sz="2400" noProof="0" dirty="0" smtClean="0"/>
              <a:t>reluctance to do other country’s test – lower facility values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GB" sz="2400" noProof="0" dirty="0" smtClean="0"/>
              <a:t>time</a:t>
            </a:r>
            <a:endParaRPr lang="en-GB" sz="2400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49" y="251139"/>
            <a:ext cx="2471590" cy="8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1936"/>
            <a:ext cx="8229600" cy="1408911"/>
          </a:xfrm>
        </p:spPr>
        <p:txBody>
          <a:bodyPr/>
          <a:lstStyle/>
          <a:p>
            <a:r>
              <a:rPr lang="en-GB" noProof="0" dirty="0" smtClean="0"/>
              <a:t>Trialling in other countries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41"/>
          </a:xfrm>
        </p:spPr>
        <p:txBody>
          <a:bodyPr>
            <a:normAutofit fontScale="92500"/>
          </a:bodyPr>
          <a:lstStyle/>
          <a:p>
            <a:pPr indent="0">
              <a:lnSpc>
                <a:spcPct val="120000"/>
              </a:lnSpc>
              <a:spcBef>
                <a:spcPts val="0"/>
              </a:spcBef>
            </a:pPr>
            <a:r>
              <a:rPr lang="en-GB" b="1" noProof="0" dirty="0" smtClean="0"/>
              <a:t>Things to bear in mind</a:t>
            </a: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>- ALCPT for comparison</a:t>
            </a:r>
            <a:br>
              <a:rPr lang="en-GB" noProof="0" dirty="0" smtClean="0"/>
            </a:br>
            <a:r>
              <a:rPr lang="en-GB" noProof="0" dirty="0" smtClean="0"/>
              <a:t>- time available</a:t>
            </a:r>
            <a:br>
              <a:rPr lang="en-GB" noProof="0" dirty="0" smtClean="0"/>
            </a:br>
            <a:r>
              <a:rPr lang="en-GB" noProof="0" dirty="0" smtClean="0"/>
              <a:t>- level/ background &amp; size of trialling population</a:t>
            </a:r>
            <a:br>
              <a:rPr lang="en-GB" noProof="0" dirty="0" smtClean="0"/>
            </a:br>
            <a:r>
              <a:rPr lang="en-GB" noProof="0" dirty="0" smtClean="0"/>
              <a:t>- lack of exposure to certain task types</a:t>
            </a:r>
            <a:br>
              <a:rPr lang="en-GB" noProof="0" dirty="0" smtClean="0"/>
            </a:br>
            <a:r>
              <a:rPr lang="en-GB" noProof="0" dirty="0" smtClean="0"/>
              <a:t>- need to reciprocate the favour </a:t>
            </a:r>
            <a:r>
              <a:rPr lang="en-GB" noProof="0" dirty="0" smtClean="0">
                <a:sym typeface="Wingdings" panose="05000000000000000000" pitchFamily="2" charset="2"/>
              </a:rPr>
              <a:t>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noProof="0" dirty="0" smtClean="0">
                <a:sym typeface="Wingdings" panose="05000000000000000000" pitchFamily="2" charset="2"/>
              </a:rPr>
              <a:t>- feedback</a:t>
            </a:r>
            <a:endParaRPr lang="en-GB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9" y="188640"/>
            <a:ext cx="1041998" cy="1080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49" y="251139"/>
            <a:ext cx="2471590" cy="80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164</Words>
  <Application>Microsoft Office PowerPoint</Application>
  <PresentationFormat>On-screen Show (4:3)</PresentationFormat>
  <Paragraphs>62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Tahoma</vt:lpstr>
      <vt:lpstr>Wingdings</vt:lpstr>
      <vt:lpstr>Office Theme</vt:lpstr>
      <vt:lpstr>Bilateral cooperation on trialling - Latvian &amp; Estonian experience</vt:lpstr>
      <vt:lpstr>PowerPoint Presentation</vt:lpstr>
      <vt:lpstr> Good reasons for cooperation</vt:lpstr>
      <vt:lpstr>Key elements of successful cooperation</vt:lpstr>
      <vt:lpstr>PowerPoint Presentation</vt:lpstr>
      <vt:lpstr>                EST-LAT cooperation</vt:lpstr>
      <vt:lpstr>Reasons for cooperation on trialling</vt:lpstr>
      <vt:lpstr>Trialling in other countries</vt:lpstr>
      <vt:lpstr>Trialling in other countries</vt:lpstr>
      <vt:lpstr>Trialling- lessons learnt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'Bilateral cooperation on trialling - Latvian &amp; Estonian experience'</dc:title>
  <dc:creator>Inga Farte-Zalite</dc:creator>
  <cp:lastModifiedBy>Inga Fārte-Zālīte</cp:lastModifiedBy>
  <cp:revision>51</cp:revision>
  <cp:lastPrinted>2018-08-29T08:10:35Z</cp:lastPrinted>
  <dcterms:created xsi:type="dcterms:W3CDTF">2018-08-14T12:33:21Z</dcterms:created>
  <dcterms:modified xsi:type="dcterms:W3CDTF">2018-09-04T19:07:22Z</dcterms:modified>
</cp:coreProperties>
</file>