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8"/>
  </p:handoutMasterIdLst>
  <p:sldIdLst>
    <p:sldId id="257" r:id="rId2"/>
    <p:sldId id="258" r:id="rId3"/>
    <p:sldId id="264" r:id="rId4"/>
    <p:sldId id="261" r:id="rId5"/>
    <p:sldId id="265" r:id="rId6"/>
    <p:sldId id="262" r:id="rId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CMC" initials="G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98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6-09-07T14:59:16.961" idx="1">
    <p:pos x="3240" y="1341"/>
    <p:text>p</p:tex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1F5216-F1BB-4722-88E2-79A65361CD3F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9709A8-C7C8-4359-AF7D-755779DA39A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50261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6273-054F-4477-AA25-66A9DDFD467B}" type="datetimeFigureOut">
              <a:rPr lang="en-US" smtClean="0"/>
              <a:pPr/>
              <a:t>9/7/2016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D8E7B7-4C70-42DF-8B03-F80BB35B5AD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5" descr="Nato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43800" y="79375"/>
            <a:ext cx="16002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0325" y="5867400"/>
            <a:ext cx="115887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685800" y="1809750"/>
            <a:ext cx="7772400" cy="222885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5400" dirty="0" smtClean="0"/>
              <a:t>Closing Remarks </a:t>
            </a:r>
          </a:p>
        </p:txBody>
      </p:sp>
      <p:sp>
        <p:nvSpPr>
          <p:cNvPr id="2051" name="Subtitle 2"/>
          <p:cNvSpPr>
            <a:spLocks noGrp="1"/>
          </p:cNvSpPr>
          <p:nvPr>
            <p:ph type="subTitle" idx="1"/>
          </p:nvPr>
        </p:nvSpPr>
        <p:spPr>
          <a:xfrm>
            <a:off x="1371600" y="4800600"/>
            <a:ext cx="6400800" cy="17526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Peggy Garza</a:t>
            </a:r>
          </a:p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Associate BILC Secretary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274638"/>
            <a:ext cx="1304925" cy="8683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791200"/>
            <a:ext cx="1304925" cy="868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Dates:  6-8 </a:t>
            </a:r>
            <a:r>
              <a:rPr lang="en-US" smtClean="0"/>
              <a:t>September </a:t>
            </a:r>
            <a:r>
              <a:rPr lang="en-US" smtClean="0"/>
              <a:t>2016</a:t>
            </a:r>
            <a:endParaRPr lang="en-US" dirty="0" smtClean="0"/>
          </a:p>
          <a:p>
            <a:r>
              <a:rPr lang="en-US" dirty="0" smtClean="0"/>
              <a:t>Location:  Brno, Czech Republic</a:t>
            </a:r>
          </a:p>
          <a:p>
            <a:r>
              <a:rPr lang="en-US" dirty="0" smtClean="0"/>
              <a:t>Topic:</a:t>
            </a:r>
            <a:r>
              <a:rPr lang="en-US" dirty="0"/>
              <a:t> </a:t>
            </a:r>
            <a:r>
              <a:rPr lang="en-US" i="1" dirty="0"/>
              <a:t>T</a:t>
            </a:r>
            <a:r>
              <a:rPr lang="en-US" i="1" dirty="0" smtClean="0"/>
              <a:t>esting the test – How valid is our validity argument?</a:t>
            </a:r>
            <a:endParaRPr lang="en-US" dirty="0" smtClean="0"/>
          </a:p>
          <a:p>
            <a:r>
              <a:rPr lang="en-US" dirty="0" smtClean="0"/>
              <a:t>Host </a:t>
            </a:r>
            <a:r>
              <a:rPr lang="en-US" dirty="0" smtClean="0"/>
              <a:t>nation events</a:t>
            </a:r>
          </a:p>
          <a:p>
            <a:pPr lvl="1"/>
            <a:r>
              <a:rPr lang="en-US" dirty="0" smtClean="0"/>
              <a:t>Tour of Brno</a:t>
            </a:r>
          </a:p>
          <a:p>
            <a:pPr lvl="1"/>
            <a:r>
              <a:rPr lang="en-US" dirty="0" smtClean="0"/>
              <a:t>Dinner</a:t>
            </a:r>
          </a:p>
          <a:p>
            <a:endParaRPr lang="en-US" dirty="0" smtClean="0"/>
          </a:p>
        </p:txBody>
      </p:sp>
      <p:pic>
        <p:nvPicPr>
          <p:cNvPr id="1026" name="Picture 2" descr="The Cathedral of St. Peter and Pau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3600" y="4742067"/>
            <a:ext cx="3055214" cy="19786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153400" cy="1143000"/>
          </a:xfrm>
        </p:spPr>
        <p:txBody>
          <a:bodyPr>
            <a:normAutofit fontScale="90000"/>
          </a:bodyPr>
          <a:lstStyle/>
          <a:p>
            <a:r>
              <a:rPr lang="en-US" altLang="en-US" dirty="0" smtClean="0"/>
              <a:t>23 Nations + 1 NATO HQ </a:t>
            </a:r>
            <a:br>
              <a:rPr lang="en-US" altLang="en-US" dirty="0" smtClean="0"/>
            </a:br>
            <a:r>
              <a:rPr lang="en-US" altLang="en-US" dirty="0" smtClean="0"/>
              <a:t>Represented</a:t>
            </a:r>
          </a:p>
        </p:txBody>
      </p:sp>
      <p:sp>
        <p:nvSpPr>
          <p:cNvPr id="13315" name="Content Placeholder 5"/>
          <p:cNvSpPr>
            <a:spLocks noGrp="1"/>
          </p:cNvSpPr>
          <p:nvPr>
            <p:ph sz="half" idx="2"/>
          </p:nvPr>
        </p:nvSpPr>
        <p:spPr>
          <a:xfrm>
            <a:off x="5029200" y="1722438"/>
            <a:ext cx="4191000" cy="452596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altLang="en-US" sz="2400" smtClean="0"/>
              <a:t>Lithuania 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Macedonia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Norway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Poland 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Portugal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Serbia 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SHAPE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Slovenia 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Spain 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Sweden 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Tunisia</a:t>
            </a:r>
          </a:p>
          <a:p>
            <a:pPr>
              <a:spcBef>
                <a:spcPts val="600"/>
              </a:spcBef>
            </a:pPr>
            <a:r>
              <a:rPr lang="en-US" altLang="en-US" sz="2400" smtClean="0"/>
              <a:t>United States of America </a:t>
            </a:r>
          </a:p>
        </p:txBody>
      </p:sp>
      <p:sp>
        <p:nvSpPr>
          <p:cNvPr id="13316" name="Content Placeholder 6"/>
          <p:cNvSpPr>
            <a:spLocks noGrp="1"/>
          </p:cNvSpPr>
          <p:nvPr>
            <p:ph sz="half" idx="1"/>
          </p:nvPr>
        </p:nvSpPr>
        <p:spPr>
          <a:xfrm>
            <a:off x="1219200" y="1722438"/>
            <a:ext cx="4038600" cy="4525962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600"/>
              </a:spcBef>
            </a:pPr>
            <a:r>
              <a:rPr lang="en-US" altLang="en-US" sz="2400" dirty="0" smtClean="0"/>
              <a:t>Armenia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Austria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Bosnia and Herzegovina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Bulgaria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Canada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Czech Republic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Denmark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Estonia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France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Georgia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Hungary </a:t>
            </a:r>
          </a:p>
          <a:p>
            <a:pPr>
              <a:spcBef>
                <a:spcPts val="600"/>
              </a:spcBef>
            </a:pPr>
            <a:r>
              <a:rPr lang="en-US" altLang="en-US" sz="2400" dirty="0" smtClean="0"/>
              <a:t>Latvia</a:t>
            </a:r>
          </a:p>
        </p:txBody>
      </p:sp>
    </p:spTree>
    <p:extLst>
      <p:ext uri="{BB962C8B-B14F-4D97-AF65-F5344CB8AC3E}">
        <p14:creationId xmlns:p14="http://schemas.microsoft.com/office/powerpoint/2010/main" xmlns="" val="2955200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Accomplishments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447656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Keynote speech</a:t>
            </a:r>
          </a:p>
          <a:p>
            <a:r>
              <a:rPr lang="en-US" dirty="0" smtClean="0"/>
              <a:t>Workshop activities</a:t>
            </a:r>
          </a:p>
          <a:p>
            <a:pPr lvl="1"/>
            <a:r>
              <a:rPr lang="en-US" altLang="en-US" i="1" dirty="0"/>
              <a:t>Reading Item Moderation: Alignment</a:t>
            </a:r>
          </a:p>
          <a:p>
            <a:pPr lvl="1"/>
            <a:r>
              <a:rPr lang="en-US" altLang="en-US" i="1" dirty="0" smtClean="0"/>
              <a:t>Piloting best practices</a:t>
            </a:r>
            <a:endParaRPr lang="en-US" altLang="en-US" dirty="0"/>
          </a:p>
          <a:p>
            <a:pPr lvl="1"/>
            <a:r>
              <a:rPr lang="en-US" altLang="en-US" i="1" dirty="0"/>
              <a:t>Modified </a:t>
            </a:r>
            <a:r>
              <a:rPr lang="en-US" altLang="en-US" i="1" dirty="0" err="1" smtClean="0"/>
              <a:t>Angoff</a:t>
            </a:r>
            <a:endParaRPr lang="en-US" altLang="en-US" dirty="0"/>
          </a:p>
          <a:p>
            <a:pPr lvl="1"/>
            <a:r>
              <a:rPr lang="en-US" altLang="en-US" i="1" dirty="0" smtClean="0"/>
              <a:t>Statistical </a:t>
            </a:r>
            <a:r>
              <a:rPr lang="en-US" altLang="en-US" i="1" dirty="0"/>
              <a:t>analysis using </a:t>
            </a:r>
            <a:r>
              <a:rPr lang="en-US" altLang="en-US" i="1" dirty="0" err="1" smtClean="0"/>
              <a:t>jMetrik</a:t>
            </a:r>
            <a:endParaRPr lang="en-US" altLang="en-US" i="1" dirty="0" smtClean="0"/>
          </a:p>
          <a:p>
            <a:pPr lvl="1"/>
            <a:r>
              <a:rPr lang="en-US" altLang="en-US" i="1" dirty="0" smtClean="0"/>
              <a:t>Roadmap to a Validity Argument</a:t>
            </a:r>
            <a:endParaRPr lang="en-US" altLang="en-US" dirty="0" smtClean="0"/>
          </a:p>
          <a:p>
            <a:r>
              <a:rPr lang="en-US" dirty="0" smtClean="0"/>
              <a:t>9 presentations</a:t>
            </a:r>
          </a:p>
          <a:p>
            <a:r>
              <a:rPr lang="en-US" dirty="0" smtClean="0"/>
              <a:t>Panel with national representatives</a:t>
            </a:r>
          </a:p>
          <a:p>
            <a:r>
              <a:rPr lang="en-US" dirty="0" smtClean="0"/>
              <a:t>Posters</a:t>
            </a:r>
            <a:endParaRPr lang="en-US" dirty="0"/>
          </a:p>
        </p:txBody>
      </p:sp>
      <p:pic>
        <p:nvPicPr>
          <p:cNvPr id="4098" name="Picture 2" descr="http://photos.gograph.com/thumbs/CSP/CSP992/k12821145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91400" y="4953000"/>
            <a:ext cx="1562100" cy="1619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Input on the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28 responses</a:t>
            </a:r>
          </a:p>
          <a:p>
            <a:r>
              <a:rPr lang="en-US" dirty="0" smtClean="0"/>
              <a:t>Topic with the most “Not </a:t>
            </a:r>
            <a:r>
              <a:rPr lang="en-US" dirty="0" smtClean="0"/>
              <a:t>I</a:t>
            </a:r>
            <a:r>
              <a:rPr lang="en-US" dirty="0" smtClean="0"/>
              <a:t>mportant” responses (4 out of 28) was</a:t>
            </a:r>
          </a:p>
          <a:p>
            <a:pPr lvl="1"/>
            <a:r>
              <a:rPr lang="en-US" dirty="0" smtClean="0"/>
              <a:t> #12, Preparation of parallel forms</a:t>
            </a:r>
          </a:p>
          <a:p>
            <a:r>
              <a:rPr lang="en-US" dirty="0" smtClean="0"/>
              <a:t>Included in the LTS or ALTS?</a:t>
            </a:r>
          </a:p>
          <a:p>
            <a:pPr lvl="1"/>
            <a:r>
              <a:rPr lang="en-US" dirty="0" smtClean="0"/>
              <a:t>Roughly where covered now</a:t>
            </a:r>
            <a:endParaRPr lang="en-US" dirty="0" smtClean="0"/>
          </a:p>
          <a:p>
            <a:r>
              <a:rPr lang="en-US" dirty="0" smtClean="0"/>
              <a:t>Additional remarks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8904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Special Thanks to the Hosts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1905000" y="2133600"/>
            <a:ext cx="5715000" cy="2971800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667000" y="2667000"/>
            <a:ext cx="4114800" cy="186204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115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Děkuji</a:t>
            </a:r>
            <a:endParaRPr lang="en-US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157</Words>
  <Application>Microsoft Office PowerPoint</Application>
  <PresentationFormat>On-screen Show (4:3)</PresentationFormat>
  <Paragraphs>55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Closing Remarks </vt:lpstr>
      <vt:lpstr>Testing Workshop</vt:lpstr>
      <vt:lpstr>23 Nations + 1 NATO HQ  Represented</vt:lpstr>
      <vt:lpstr>Accomplishments</vt:lpstr>
      <vt:lpstr>Your Input on the Survey</vt:lpstr>
      <vt:lpstr>Special Thanks to the Hosts</vt:lpstr>
    </vt:vector>
  </TitlesOfParts>
  <Company>George C. Marshall Center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Close</dc:title>
  <dc:creator>lura.weddle</dc:creator>
  <cp:lastModifiedBy>GCMC</cp:lastModifiedBy>
  <cp:revision>18</cp:revision>
  <cp:lastPrinted>2016-08-26T11:31:23Z</cp:lastPrinted>
  <dcterms:created xsi:type="dcterms:W3CDTF">2014-09-05T08:38:40Z</dcterms:created>
  <dcterms:modified xsi:type="dcterms:W3CDTF">2016-09-07T13:06:26Z</dcterms:modified>
</cp:coreProperties>
</file>