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344" r:id="rId2"/>
    <p:sldId id="356" r:id="rId3"/>
    <p:sldId id="345" r:id="rId4"/>
    <p:sldId id="346" r:id="rId5"/>
    <p:sldId id="347" r:id="rId6"/>
    <p:sldId id="348" r:id="rId7"/>
    <p:sldId id="349" r:id="rId8"/>
    <p:sldId id="350" r:id="rId9"/>
    <p:sldId id="351" r:id="rId10"/>
    <p:sldId id="357" r:id="rId11"/>
    <p:sldId id="352" r:id="rId12"/>
    <p:sldId id="355" r:id="rId13"/>
    <p:sldId id="358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C7E2"/>
    <a:srgbClr val="8FAFD5"/>
    <a:srgbClr val="769D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88" autoAdjust="0"/>
    <p:restoredTop sz="94398" autoAdjust="0"/>
  </p:normalViewPr>
  <p:slideViewPr>
    <p:cSldViewPr snapToGrid="0">
      <p:cViewPr varScale="1">
        <p:scale>
          <a:sx n="80" d="100"/>
          <a:sy n="80" d="100"/>
        </p:scale>
        <p:origin x="98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608"/>
    </p:cViewPr>
  </p:sorterViewPr>
  <p:notesViewPr>
    <p:cSldViewPr snapToGrid="0">
      <p:cViewPr varScale="1">
        <p:scale>
          <a:sx n="81" d="100"/>
          <a:sy n="81" d="100"/>
        </p:scale>
        <p:origin x="313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5BADE3-15A8-447F-961F-50B1D69409AC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85DE7E-0F31-46F9-B51A-C69ABF86A63E}">
      <dgm:prSet phldrT="[Text]"/>
      <dgm:spPr>
        <a:solidFill>
          <a:srgbClr val="B0C7E2"/>
        </a:solidFill>
      </dgm:spPr>
      <dgm:t>
        <a:bodyPr/>
        <a:lstStyle/>
        <a:p>
          <a:r>
            <a:rPr lang="en-US" baseline="0" dirty="0" smtClean="0">
              <a:solidFill>
                <a:schemeClr val="tx1"/>
              </a:solidFill>
            </a:rPr>
            <a:t>Construct Definition </a:t>
          </a:r>
          <a:r>
            <a:rPr lang="en-US" baseline="0" dirty="0" smtClean="0">
              <a:solidFill>
                <a:schemeClr val="tx1"/>
              </a:solidFill>
              <a:latin typeface="Times New Roman"/>
              <a:cs typeface="Times New Roman"/>
            </a:rPr>
            <a:t>☺</a:t>
          </a:r>
          <a:endParaRPr lang="en-US" baseline="0" dirty="0">
            <a:solidFill>
              <a:schemeClr val="tx1"/>
            </a:solidFill>
          </a:endParaRPr>
        </a:p>
      </dgm:t>
    </dgm:pt>
    <dgm:pt modelId="{956498AB-9C4F-4A42-83FA-5D474698CCB2}" type="parTrans" cxnId="{8B1E27CC-EF04-448B-ABB4-A7BD2C997925}">
      <dgm:prSet/>
      <dgm:spPr/>
      <dgm:t>
        <a:bodyPr/>
        <a:lstStyle/>
        <a:p>
          <a:endParaRPr lang="en-US"/>
        </a:p>
      </dgm:t>
    </dgm:pt>
    <dgm:pt modelId="{A371FDA2-F861-4BDC-9494-FF44B9A91DBB}" type="sibTrans" cxnId="{8B1E27CC-EF04-448B-ABB4-A7BD2C997925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536066A-14F0-4770-8996-C6B40B7D3757}">
      <dgm:prSet phldrT="[Text]"/>
      <dgm:spPr>
        <a:solidFill>
          <a:srgbClr val="B0C7E2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Test Design &amp;        </a:t>
          </a:r>
          <a:r>
            <a:rPr lang="en-US" baseline="0" dirty="0" smtClean="0">
              <a:solidFill>
                <a:schemeClr val="tx1"/>
              </a:solidFill>
              <a:latin typeface="Times New Roman"/>
              <a:cs typeface="Times New Roman"/>
            </a:rPr>
            <a:t>☺</a:t>
          </a:r>
          <a:r>
            <a:rPr lang="en-US" dirty="0" smtClean="0">
              <a:solidFill>
                <a:schemeClr val="tx1"/>
              </a:solidFill>
            </a:rPr>
            <a:t> Development</a:t>
          </a:r>
          <a:endParaRPr lang="en-US" dirty="0">
            <a:solidFill>
              <a:schemeClr val="tx1"/>
            </a:solidFill>
          </a:endParaRPr>
        </a:p>
      </dgm:t>
    </dgm:pt>
    <dgm:pt modelId="{C1C7292D-EEB7-4A8A-9AFA-A5FE3F58CE29}" type="parTrans" cxnId="{645A83A3-2A5B-40EE-AEDA-BDC2E1B9B15C}">
      <dgm:prSet/>
      <dgm:spPr/>
      <dgm:t>
        <a:bodyPr/>
        <a:lstStyle/>
        <a:p>
          <a:endParaRPr lang="en-US"/>
        </a:p>
      </dgm:t>
    </dgm:pt>
    <dgm:pt modelId="{5144D804-4070-43E6-9CD4-3B32143375E8}" type="sibTrans" cxnId="{645A83A3-2A5B-40EE-AEDA-BDC2E1B9B15C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US"/>
        </a:p>
      </dgm:t>
    </dgm:pt>
    <dgm:pt modelId="{AFA6465F-B9EC-4CD4-825F-CDA950BCB850}">
      <dgm:prSet phldrT="[Text]"/>
      <dgm:spPr>
        <a:solidFill>
          <a:srgbClr val="B0C7E2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Test Scoring      </a:t>
          </a:r>
          <a:r>
            <a:rPr lang="en-US" baseline="0" dirty="0" smtClean="0">
              <a:solidFill>
                <a:schemeClr val="tx1"/>
              </a:solidFill>
              <a:latin typeface="Times New Roman"/>
              <a:cs typeface="Times New Roman"/>
            </a:rPr>
            <a:t>☺</a:t>
          </a:r>
          <a:endParaRPr lang="en-US" dirty="0">
            <a:solidFill>
              <a:schemeClr val="tx1"/>
            </a:solidFill>
          </a:endParaRPr>
        </a:p>
      </dgm:t>
    </dgm:pt>
    <dgm:pt modelId="{A5045DEC-692D-4B96-AF70-82E29155A4DD}" type="parTrans" cxnId="{6F2B43F0-E76A-4CE0-B2D7-906B434A489B}">
      <dgm:prSet/>
      <dgm:spPr/>
      <dgm:t>
        <a:bodyPr/>
        <a:lstStyle/>
        <a:p>
          <a:endParaRPr lang="en-US"/>
        </a:p>
      </dgm:t>
    </dgm:pt>
    <dgm:pt modelId="{1463A6A0-EB8E-4E98-A701-225863663709}" type="sibTrans" cxnId="{6F2B43F0-E76A-4CE0-B2D7-906B434A489B}">
      <dgm:prSet/>
      <dgm:spPr/>
      <dgm:t>
        <a:bodyPr/>
        <a:lstStyle/>
        <a:p>
          <a:endParaRPr lang="en-US"/>
        </a:p>
      </dgm:t>
    </dgm:pt>
    <dgm:pt modelId="{1FAC76DD-6CF3-4FED-B7ED-6A0949CE4DA0}" type="pres">
      <dgm:prSet presAssocID="{FA5BADE3-15A8-447F-961F-50B1D69409A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5895ACF-F8A6-44AB-A7A9-B71010B2F4AA}" type="pres">
      <dgm:prSet presAssocID="{FA5BADE3-15A8-447F-961F-50B1D69409AC}" presName="dummyMaxCanvas" presStyleCnt="0">
        <dgm:presLayoutVars/>
      </dgm:prSet>
      <dgm:spPr/>
    </dgm:pt>
    <dgm:pt modelId="{7E2AB335-9DD0-4B73-934F-4970F89D61C0}" type="pres">
      <dgm:prSet presAssocID="{FA5BADE3-15A8-447F-961F-50B1D69409AC}" presName="ThreeNodes_1" presStyleLbl="node1" presStyleIdx="0" presStyleCnt="3" custLinFactNeighborX="14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AD9D89-E332-4F42-BF4E-0B3EDFD97565}" type="pres">
      <dgm:prSet presAssocID="{FA5BADE3-15A8-447F-961F-50B1D69409AC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E9E3CF-91A1-4760-BB07-41A344EE39BF}" type="pres">
      <dgm:prSet presAssocID="{FA5BADE3-15A8-447F-961F-50B1D69409AC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337E6A-E4D1-4CCB-8A84-D023CA5D8B97}" type="pres">
      <dgm:prSet presAssocID="{FA5BADE3-15A8-447F-961F-50B1D69409AC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18D5B2-D3DC-401E-9227-B95EBE16D635}" type="pres">
      <dgm:prSet presAssocID="{FA5BADE3-15A8-447F-961F-50B1D69409AC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528141-5D26-48B1-93AD-92A07B544D91}" type="pres">
      <dgm:prSet presAssocID="{FA5BADE3-15A8-447F-961F-50B1D69409AC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C2A23D-E195-43A8-B364-3D2D6421363C}" type="pres">
      <dgm:prSet presAssocID="{FA5BADE3-15A8-447F-961F-50B1D69409AC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5BC5BF-5E64-4733-B93B-E7AF284FBCA2}" type="pres">
      <dgm:prSet presAssocID="{FA5BADE3-15A8-447F-961F-50B1D69409AC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2126C25-D124-4866-9FEA-C0F5EE5851EC}" type="presOf" srcId="{A371FDA2-F861-4BDC-9494-FF44B9A91DBB}" destId="{62337E6A-E4D1-4CCB-8A84-D023CA5D8B97}" srcOrd="0" destOrd="0" presId="urn:microsoft.com/office/officeart/2005/8/layout/vProcess5"/>
    <dgm:cxn modelId="{8B1E27CC-EF04-448B-ABB4-A7BD2C997925}" srcId="{FA5BADE3-15A8-447F-961F-50B1D69409AC}" destId="{9B85DE7E-0F31-46F9-B51A-C69ABF86A63E}" srcOrd="0" destOrd="0" parTransId="{956498AB-9C4F-4A42-83FA-5D474698CCB2}" sibTransId="{A371FDA2-F861-4BDC-9494-FF44B9A91DBB}"/>
    <dgm:cxn modelId="{2362C9ED-1A0A-4FFC-A18C-383CF9E6AA68}" type="presOf" srcId="{9B85DE7E-0F31-46F9-B51A-C69ABF86A63E}" destId="{89528141-5D26-48B1-93AD-92A07B544D91}" srcOrd="1" destOrd="0" presId="urn:microsoft.com/office/officeart/2005/8/layout/vProcess5"/>
    <dgm:cxn modelId="{777BCDF7-7F39-408A-BEC9-D4BA593E1F56}" type="presOf" srcId="{9B85DE7E-0F31-46F9-B51A-C69ABF86A63E}" destId="{7E2AB335-9DD0-4B73-934F-4970F89D61C0}" srcOrd="0" destOrd="0" presId="urn:microsoft.com/office/officeart/2005/8/layout/vProcess5"/>
    <dgm:cxn modelId="{A888C84E-D7D5-451C-A0E9-E6A673EB0964}" type="presOf" srcId="{4536066A-14F0-4770-8996-C6B40B7D3757}" destId="{FBC2A23D-E195-43A8-B364-3D2D6421363C}" srcOrd="1" destOrd="0" presId="urn:microsoft.com/office/officeart/2005/8/layout/vProcess5"/>
    <dgm:cxn modelId="{64BCA328-1362-4074-B17C-84EA9D6AF6AB}" type="presOf" srcId="{4536066A-14F0-4770-8996-C6B40B7D3757}" destId="{51AD9D89-E332-4F42-BF4E-0B3EDFD97565}" srcOrd="0" destOrd="0" presId="urn:microsoft.com/office/officeart/2005/8/layout/vProcess5"/>
    <dgm:cxn modelId="{6F2B43F0-E76A-4CE0-B2D7-906B434A489B}" srcId="{FA5BADE3-15A8-447F-961F-50B1D69409AC}" destId="{AFA6465F-B9EC-4CD4-825F-CDA950BCB850}" srcOrd="2" destOrd="0" parTransId="{A5045DEC-692D-4B96-AF70-82E29155A4DD}" sibTransId="{1463A6A0-EB8E-4E98-A701-225863663709}"/>
    <dgm:cxn modelId="{A9874B2B-0D95-44D4-B6EE-C04DAA1EE1A8}" type="presOf" srcId="{AFA6465F-B9EC-4CD4-825F-CDA950BCB850}" destId="{185BC5BF-5E64-4733-B93B-E7AF284FBCA2}" srcOrd="1" destOrd="0" presId="urn:microsoft.com/office/officeart/2005/8/layout/vProcess5"/>
    <dgm:cxn modelId="{30451C18-8C29-4FB7-9BD9-8F6BFEB84E16}" type="presOf" srcId="{5144D804-4070-43E6-9CD4-3B32143375E8}" destId="{B318D5B2-D3DC-401E-9227-B95EBE16D635}" srcOrd="0" destOrd="0" presId="urn:microsoft.com/office/officeart/2005/8/layout/vProcess5"/>
    <dgm:cxn modelId="{645A83A3-2A5B-40EE-AEDA-BDC2E1B9B15C}" srcId="{FA5BADE3-15A8-447F-961F-50B1D69409AC}" destId="{4536066A-14F0-4770-8996-C6B40B7D3757}" srcOrd="1" destOrd="0" parTransId="{C1C7292D-EEB7-4A8A-9AFA-A5FE3F58CE29}" sibTransId="{5144D804-4070-43E6-9CD4-3B32143375E8}"/>
    <dgm:cxn modelId="{8291D6C8-EFD3-47A0-B34B-B9EDA238C8A9}" type="presOf" srcId="{AFA6465F-B9EC-4CD4-825F-CDA950BCB850}" destId="{51E9E3CF-91A1-4760-BB07-41A344EE39BF}" srcOrd="0" destOrd="0" presId="urn:microsoft.com/office/officeart/2005/8/layout/vProcess5"/>
    <dgm:cxn modelId="{6570CB15-2BD8-4672-A11E-D04DADAED4A6}" type="presOf" srcId="{FA5BADE3-15A8-447F-961F-50B1D69409AC}" destId="{1FAC76DD-6CF3-4FED-B7ED-6A0949CE4DA0}" srcOrd="0" destOrd="0" presId="urn:microsoft.com/office/officeart/2005/8/layout/vProcess5"/>
    <dgm:cxn modelId="{DF1BE801-4038-42D0-B713-9B8080297D2C}" type="presParOf" srcId="{1FAC76DD-6CF3-4FED-B7ED-6A0949CE4DA0}" destId="{05895ACF-F8A6-44AB-A7A9-B71010B2F4AA}" srcOrd="0" destOrd="0" presId="urn:microsoft.com/office/officeart/2005/8/layout/vProcess5"/>
    <dgm:cxn modelId="{B4576AC1-CCE2-4FDC-A403-2DE26C3482E6}" type="presParOf" srcId="{1FAC76DD-6CF3-4FED-B7ED-6A0949CE4DA0}" destId="{7E2AB335-9DD0-4B73-934F-4970F89D61C0}" srcOrd="1" destOrd="0" presId="urn:microsoft.com/office/officeart/2005/8/layout/vProcess5"/>
    <dgm:cxn modelId="{7560FC0D-00E9-4967-8A51-404A7D9D892F}" type="presParOf" srcId="{1FAC76DD-6CF3-4FED-B7ED-6A0949CE4DA0}" destId="{51AD9D89-E332-4F42-BF4E-0B3EDFD97565}" srcOrd="2" destOrd="0" presId="urn:microsoft.com/office/officeart/2005/8/layout/vProcess5"/>
    <dgm:cxn modelId="{CC385FC8-B3C9-49DE-BBD1-D9FCB0642480}" type="presParOf" srcId="{1FAC76DD-6CF3-4FED-B7ED-6A0949CE4DA0}" destId="{51E9E3CF-91A1-4760-BB07-41A344EE39BF}" srcOrd="3" destOrd="0" presId="urn:microsoft.com/office/officeart/2005/8/layout/vProcess5"/>
    <dgm:cxn modelId="{FD8010A1-69D8-42D9-AA3C-5C467B2173EE}" type="presParOf" srcId="{1FAC76DD-6CF3-4FED-B7ED-6A0949CE4DA0}" destId="{62337E6A-E4D1-4CCB-8A84-D023CA5D8B97}" srcOrd="4" destOrd="0" presId="urn:microsoft.com/office/officeart/2005/8/layout/vProcess5"/>
    <dgm:cxn modelId="{7C8AA9CC-1F9B-47E4-9772-5BA6E9D1039D}" type="presParOf" srcId="{1FAC76DD-6CF3-4FED-B7ED-6A0949CE4DA0}" destId="{B318D5B2-D3DC-401E-9227-B95EBE16D635}" srcOrd="5" destOrd="0" presId="urn:microsoft.com/office/officeart/2005/8/layout/vProcess5"/>
    <dgm:cxn modelId="{54305BAF-0365-4115-9F7D-844790E16591}" type="presParOf" srcId="{1FAC76DD-6CF3-4FED-B7ED-6A0949CE4DA0}" destId="{89528141-5D26-48B1-93AD-92A07B544D91}" srcOrd="6" destOrd="0" presId="urn:microsoft.com/office/officeart/2005/8/layout/vProcess5"/>
    <dgm:cxn modelId="{CCF492C8-B17C-4B63-8358-512E01A9F243}" type="presParOf" srcId="{1FAC76DD-6CF3-4FED-B7ED-6A0949CE4DA0}" destId="{FBC2A23D-E195-43A8-B364-3D2D6421363C}" srcOrd="7" destOrd="0" presId="urn:microsoft.com/office/officeart/2005/8/layout/vProcess5"/>
    <dgm:cxn modelId="{C5775770-B482-4451-8BD2-D911E1E77574}" type="presParOf" srcId="{1FAC76DD-6CF3-4FED-B7ED-6A0949CE4DA0}" destId="{185BC5BF-5E64-4733-B93B-E7AF284FBCA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D83AC46-6F6B-42C4-9EE1-535E2B45131F}" type="datetimeFigureOut">
              <a:rPr lang="en-US" smtClean="0"/>
              <a:t>9/2/2016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7295C71-2F53-4166-8874-CCA0FAE9D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8684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384E1B6-FEE6-4206-9CC9-21D35D494068}" type="datetimeFigureOut">
              <a:rPr lang="en-US" smtClean="0"/>
              <a:t>9/2/2016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029C731-FCBF-4C5B-823B-FCF854DF0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62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94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02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573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03"/>
            <a:ext cx="9144000" cy="1143000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022231"/>
            <a:ext cx="7924800" cy="41039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5" descr="Nato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53767" y="5518150"/>
            <a:ext cx="1600201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8" descr="G:\PLTCE\Photos\50th anniversary BILC-01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4252" y="75299"/>
            <a:ext cx="920712" cy="741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0809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461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054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565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74638"/>
            <a:ext cx="70104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C:\Jeannie's Stuff\Letterheads, Templates, Certificates, &amp; Original Creations\Logos &amp; Photos\natologo.gif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990600" cy="742950"/>
          </a:xfrm>
          <a:prstGeom prst="rect">
            <a:avLst/>
          </a:prstGeom>
          <a:noFill/>
        </p:spPr>
      </p:pic>
      <p:pic>
        <p:nvPicPr>
          <p:cNvPr id="7" name="Picture 6" descr="C:\Jeannie's Stuff\Letterheads, Templates, Certificates, &amp; Original Creations\Logos &amp; Photos\bilc logo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05800" y="6172200"/>
            <a:ext cx="762000" cy="63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7631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074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314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672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742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3697"/>
            <a:ext cx="9144000" cy="923368"/>
          </a:xfrm>
        </p:spPr>
        <p:txBody>
          <a:bodyPr>
            <a:noAutofit/>
          </a:bodyPr>
          <a:lstStyle/>
          <a:p>
            <a:r>
              <a:rPr lang="en-US" sz="3600" dirty="0" smtClean="0"/>
              <a:t>Test Validation Topics</a:t>
            </a:r>
            <a:r>
              <a:rPr lang="en-US" b="0" dirty="0" smtClean="0">
                <a:solidFill>
                  <a:schemeClr val="tx1"/>
                </a:solidFill>
              </a:rPr>
              <a:t> </a:t>
            </a:r>
            <a:br>
              <a:rPr lang="en-US" b="0" dirty="0" smtClean="0">
                <a:solidFill>
                  <a:schemeClr val="tx1"/>
                </a:solidFill>
              </a:rPr>
            </a:br>
            <a:r>
              <a:rPr lang="en-US" b="0" dirty="0" smtClean="0">
                <a:solidFill>
                  <a:schemeClr val="tx1"/>
                </a:solidFill>
              </a:rPr>
              <a:t> in the </a:t>
            </a:r>
            <a:br>
              <a:rPr lang="en-US" b="0" dirty="0" smtClean="0">
                <a:solidFill>
                  <a:schemeClr val="tx1"/>
                </a:solidFill>
              </a:rPr>
            </a:br>
            <a:r>
              <a:rPr lang="en-US" b="0" dirty="0" smtClean="0">
                <a:solidFill>
                  <a:schemeClr val="tx1"/>
                </a:solidFill>
              </a:rPr>
              <a:t>BILC Testing </a:t>
            </a:r>
            <a:r>
              <a:rPr lang="en-US" b="0" dirty="0">
                <a:solidFill>
                  <a:schemeClr val="tx1"/>
                </a:solidFill>
              </a:rPr>
              <a:t>S</a:t>
            </a:r>
            <a:r>
              <a:rPr lang="en-US" b="0" dirty="0" smtClean="0">
                <a:solidFill>
                  <a:schemeClr val="tx1"/>
                </a:solidFill>
              </a:rPr>
              <a:t>eminars</a:t>
            </a:r>
            <a:endParaRPr lang="en-US" b="0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812" y="4571275"/>
            <a:ext cx="2156714" cy="21765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52699" y="1893272"/>
            <a:ext cx="3990387" cy="12688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0000"/>
                    </a14:imgEffect>
                    <a14:imgEffect>
                      <a14:brightnessContrast brigh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7418" y="4576380"/>
            <a:ext cx="3192986" cy="21714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0" y="3407545"/>
            <a:ext cx="9144000" cy="9233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0" dirty="0" smtClean="0">
                <a:solidFill>
                  <a:schemeClr val="tx1"/>
                </a:solidFill>
              </a:rPr>
              <a:t>Peggy Garza</a:t>
            </a:r>
          </a:p>
          <a:p>
            <a:r>
              <a:rPr lang="en-US" b="0" dirty="0" smtClean="0">
                <a:solidFill>
                  <a:schemeClr val="tx1"/>
                </a:solidFill>
              </a:rPr>
              <a:t>Associate BILC Secretary</a:t>
            </a:r>
            <a:endParaRPr lang="en-US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15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Advanced Language </a:t>
            </a:r>
            <a:r>
              <a:rPr lang="en-US" sz="3200" b="1" dirty="0">
                <a:solidFill>
                  <a:srgbClr val="FF0000"/>
                </a:solidFill>
              </a:rPr>
              <a:t>Testing </a:t>
            </a:r>
            <a:r>
              <a:rPr lang="en-US" sz="3200" b="1" dirty="0" smtClean="0">
                <a:solidFill>
                  <a:srgbClr val="FF0000"/>
                </a:solidFill>
              </a:rPr>
              <a:t>Seminar (ALTS)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446" y="1380587"/>
            <a:ext cx="7924800" cy="478074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Began in 2009</a:t>
            </a:r>
          </a:p>
          <a:p>
            <a:r>
              <a:rPr lang="en-US" sz="2800" dirty="0" smtClean="0"/>
              <a:t>Three-day module on test validation practices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86"/>
          <a:stretch/>
        </p:blipFill>
        <p:spPr>
          <a:xfrm>
            <a:off x="1857008" y="2709049"/>
            <a:ext cx="5495925" cy="39497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1630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602"/>
            <a:ext cx="9144000" cy="1143000"/>
          </a:xfrm>
        </p:spPr>
        <p:txBody>
          <a:bodyPr>
            <a:noAutofit/>
          </a:bodyPr>
          <a:lstStyle/>
          <a:p>
            <a:r>
              <a:rPr lang="en-US" altLang="en-US" sz="3200" b="1" dirty="0">
                <a:solidFill>
                  <a:srgbClr val="FF0000"/>
                </a:solidFill>
              </a:rPr>
              <a:t>Advanced Language </a:t>
            </a:r>
            <a:r>
              <a:rPr lang="en-US" altLang="en-US" sz="3200" b="1" dirty="0" smtClean="0">
                <a:solidFill>
                  <a:srgbClr val="FF0000"/>
                </a:solidFill>
              </a:rPr>
              <a:t>Testing Seminar (ALTS)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911218"/>
            <a:ext cx="7924800" cy="440287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800" b="1" dirty="0" smtClean="0"/>
              <a:t>Module 3, Test Analysis</a:t>
            </a:r>
          </a:p>
          <a:p>
            <a:r>
              <a:rPr lang="en-US" dirty="0" smtClean="0"/>
              <a:t>Quantitative analysis </a:t>
            </a:r>
            <a:r>
              <a:rPr lang="en-US" dirty="0"/>
              <a:t>m</a:t>
            </a:r>
            <a:r>
              <a:rPr lang="en-US" dirty="0" smtClean="0"/>
              <a:t>ethods</a:t>
            </a:r>
          </a:p>
          <a:p>
            <a:pPr lvl="1"/>
            <a:r>
              <a:rPr lang="en-US" dirty="0" smtClean="0"/>
              <a:t>Introduction to statistical tools- Excel and SPSS</a:t>
            </a:r>
          </a:p>
          <a:p>
            <a:pPr lvl="1"/>
            <a:r>
              <a:rPr lang="en-US" dirty="0" smtClean="0"/>
              <a:t>Interpretation of results</a:t>
            </a:r>
          </a:p>
          <a:p>
            <a:r>
              <a:rPr lang="en-US" dirty="0" smtClean="0"/>
              <a:t>Qualitative analysis </a:t>
            </a:r>
            <a:r>
              <a:rPr lang="en-US" dirty="0"/>
              <a:t>m</a:t>
            </a:r>
            <a:r>
              <a:rPr lang="en-US" dirty="0" smtClean="0"/>
              <a:t>ethods</a:t>
            </a:r>
          </a:p>
          <a:p>
            <a:pPr lvl="1"/>
            <a:r>
              <a:rPr lang="en-US" dirty="0" smtClean="0"/>
              <a:t>Questionnaire design</a:t>
            </a:r>
          </a:p>
          <a:p>
            <a:pPr lvl="1"/>
            <a:r>
              <a:rPr lang="en-US" dirty="0" smtClean="0"/>
              <a:t>Additional qualitative analysis methods</a:t>
            </a:r>
          </a:p>
          <a:p>
            <a:r>
              <a:rPr lang="en-US" dirty="0" smtClean="0"/>
              <a:t>Standard setting</a:t>
            </a:r>
          </a:p>
          <a:p>
            <a:pPr lvl="1"/>
            <a:r>
              <a:rPr lang="en-US" dirty="0" err="1" smtClean="0"/>
              <a:t>Angoff</a:t>
            </a:r>
            <a:r>
              <a:rPr lang="en-US" dirty="0" smtClean="0"/>
              <a:t> and contrasting groups method</a:t>
            </a:r>
          </a:p>
          <a:p>
            <a:pPr lvl="1"/>
            <a:r>
              <a:rPr lang="en-US" dirty="0" smtClean="0"/>
              <a:t>Exercises on standard setting using </a:t>
            </a:r>
            <a:r>
              <a:rPr lang="en-US" dirty="0" err="1" smtClean="0"/>
              <a:t>Angoff</a:t>
            </a:r>
            <a:endParaRPr lang="en-US" dirty="0" smtClean="0"/>
          </a:p>
          <a:p>
            <a:pPr lvl="1"/>
            <a:r>
              <a:rPr lang="en-US" dirty="0" smtClean="0"/>
              <a:t>Contrasting groups method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324225" y="975561"/>
            <a:ext cx="2495550" cy="735747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2009-2012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2636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altLang="en-US" dirty="0"/>
              <a:t>Advanced Language Testing </a:t>
            </a:r>
            <a:r>
              <a:rPr lang="en-US" altLang="en-US" dirty="0" smtClean="0"/>
              <a:t>Seminar </a:t>
            </a:r>
            <a:r>
              <a:rPr lang="en-US" altLang="en-US" dirty="0"/>
              <a:t>(ALTS)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11308"/>
            <a:ext cx="7924800" cy="512764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500" b="1" dirty="0"/>
              <a:t>Module 3, </a:t>
            </a:r>
            <a:r>
              <a:rPr lang="en-US" sz="3500" b="1" dirty="0" smtClean="0"/>
              <a:t>Test Validation</a:t>
            </a:r>
          </a:p>
          <a:p>
            <a:r>
              <a:rPr lang="en-US" sz="2400" dirty="0" smtClean="0"/>
              <a:t>Revision of Basic Terms in Test Analysis</a:t>
            </a:r>
          </a:p>
          <a:p>
            <a:r>
              <a:rPr lang="en-US" sz="2400" dirty="0" smtClean="0"/>
              <a:t>Quantitative Analysis Methods</a:t>
            </a:r>
          </a:p>
          <a:p>
            <a:pPr lvl="1"/>
            <a:r>
              <a:rPr lang="en-US" sz="2200" dirty="0" smtClean="0"/>
              <a:t>Introduction to statistical tools -Excel </a:t>
            </a:r>
            <a:r>
              <a:rPr lang="en-US" sz="2200" dirty="0"/>
              <a:t>and </a:t>
            </a:r>
            <a:r>
              <a:rPr lang="en-US" sz="2200" dirty="0" smtClean="0"/>
              <a:t>SPSS</a:t>
            </a:r>
          </a:p>
          <a:p>
            <a:pPr lvl="1"/>
            <a:r>
              <a:rPr lang="en-US" sz="2200" dirty="0" smtClean="0"/>
              <a:t>Interpretation of results</a:t>
            </a:r>
          </a:p>
          <a:p>
            <a:pPr lvl="1"/>
            <a:r>
              <a:rPr lang="en-US" sz="2200" dirty="0" smtClean="0"/>
              <a:t>Preparation of alternate test forms</a:t>
            </a:r>
          </a:p>
          <a:p>
            <a:pPr lvl="1"/>
            <a:r>
              <a:rPr lang="en-US" sz="2200" dirty="0" smtClean="0"/>
              <a:t>Challenges of piloting test items</a:t>
            </a:r>
          </a:p>
          <a:p>
            <a:r>
              <a:rPr lang="en-US" sz="2400" dirty="0" smtClean="0"/>
              <a:t>Qualitative Analysis</a:t>
            </a:r>
          </a:p>
          <a:p>
            <a:pPr lvl="1"/>
            <a:r>
              <a:rPr lang="en-US" sz="2200" dirty="0" smtClean="0"/>
              <a:t>Questionnaire design</a:t>
            </a:r>
          </a:p>
          <a:p>
            <a:pPr lvl="1"/>
            <a:r>
              <a:rPr lang="en-US" sz="2200" dirty="0" smtClean="0"/>
              <a:t>Additional qualitative analysis methods</a:t>
            </a:r>
          </a:p>
          <a:p>
            <a:pPr lvl="1"/>
            <a:r>
              <a:rPr lang="en-US" sz="2200" dirty="0" smtClean="0"/>
              <a:t>Standard setting</a:t>
            </a:r>
          </a:p>
          <a:p>
            <a:pPr lvl="1"/>
            <a:r>
              <a:rPr lang="en-US" sz="2200" dirty="0" smtClean="0"/>
              <a:t>Exercises on standard setting using the </a:t>
            </a:r>
            <a:r>
              <a:rPr lang="en-US" sz="2200" dirty="0" err="1" smtClean="0"/>
              <a:t>Angoff</a:t>
            </a:r>
            <a:r>
              <a:rPr lang="en-US" sz="2200" dirty="0" smtClean="0"/>
              <a:t> method</a:t>
            </a:r>
          </a:p>
          <a:p>
            <a:r>
              <a:rPr lang="en-US" sz="2400" dirty="0" smtClean="0"/>
              <a:t>Validity Argument</a:t>
            </a:r>
          </a:p>
          <a:p>
            <a:pPr marL="457200" lvl="1" indent="0">
              <a:buNone/>
            </a:pPr>
            <a:endParaRPr lang="en-US" sz="2600" dirty="0" smtClean="0"/>
          </a:p>
          <a:p>
            <a:pPr lvl="1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324225" y="975561"/>
            <a:ext cx="2495550" cy="735747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2012-2016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2189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Submit your input by this afternoon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07" y="1105620"/>
            <a:ext cx="8222586" cy="575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35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9588"/>
            <a:ext cx="9144000" cy="11430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Language Testing </a:t>
            </a:r>
            <a:r>
              <a:rPr lang="en-US" sz="3200" b="1" dirty="0" smtClean="0">
                <a:solidFill>
                  <a:srgbClr val="FF0000"/>
                </a:solidFill>
              </a:rPr>
              <a:t>Seminar </a:t>
            </a:r>
            <a:r>
              <a:rPr lang="en-US" dirty="0" smtClean="0"/>
              <a:t>(</a:t>
            </a:r>
            <a:r>
              <a:rPr lang="en-US" dirty="0"/>
              <a:t>LTS)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446" y="1380587"/>
            <a:ext cx="7924800" cy="4780745"/>
          </a:xfrm>
        </p:spPr>
        <p:txBody>
          <a:bodyPr>
            <a:normAutofit/>
          </a:bodyPr>
          <a:lstStyle/>
          <a:p>
            <a:r>
              <a:rPr lang="en-US" dirty="0" smtClean="0"/>
              <a:t>Began in 2000</a:t>
            </a:r>
          </a:p>
          <a:p>
            <a:r>
              <a:rPr lang="en-US" dirty="0"/>
              <a:t>Traditional approach to test validation</a:t>
            </a:r>
          </a:p>
          <a:p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3362234" y="2965622"/>
            <a:ext cx="2771223" cy="3657600"/>
            <a:chOff x="4286250" y="-51720"/>
            <a:chExt cx="4571448" cy="600325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24350" y="-51720"/>
              <a:ext cx="4533348" cy="574766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>
              <a:off x="4286250" y="5645149"/>
              <a:ext cx="4533348" cy="3063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283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Language Testing Seminar (LTS)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010805"/>
            <a:ext cx="7924800" cy="4831492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Two phases of test validation</a:t>
            </a:r>
          </a:p>
          <a:p>
            <a:pPr lvl="1"/>
            <a:r>
              <a:rPr lang="en-US" dirty="0" smtClean="0"/>
              <a:t>Preliminary quality control</a:t>
            </a:r>
          </a:p>
          <a:p>
            <a:pPr lvl="2"/>
            <a:r>
              <a:rPr lang="en-US" sz="2800" dirty="0" smtClean="0"/>
              <a:t>Review items (texts and tasks)</a:t>
            </a:r>
          </a:p>
          <a:p>
            <a:pPr lvl="2"/>
            <a:r>
              <a:rPr lang="en-US" sz="2800" dirty="0" smtClean="0"/>
              <a:t>Administer to native speakers</a:t>
            </a:r>
          </a:p>
          <a:p>
            <a:pPr lvl="2"/>
            <a:r>
              <a:rPr lang="en-US" sz="2800" dirty="0" smtClean="0"/>
              <a:t>Pretest with groups with known proficiency levels</a:t>
            </a:r>
          </a:p>
          <a:p>
            <a:pPr lvl="1"/>
            <a:r>
              <a:rPr lang="en-US" dirty="0" smtClean="0"/>
              <a:t>Formal validation</a:t>
            </a:r>
          </a:p>
          <a:p>
            <a:pPr lvl="2"/>
            <a:r>
              <a:rPr lang="en-US" sz="2800" dirty="0" smtClean="0"/>
              <a:t>Concurrent validity: statistical correlation with another validated STANAG 6001 test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324225" y="975561"/>
            <a:ext cx="2495550" cy="735747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2000-2008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1767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Language Testing </a:t>
            </a:r>
            <a:r>
              <a:rPr lang="en-US" sz="3200" b="1" dirty="0" smtClean="0">
                <a:solidFill>
                  <a:srgbClr val="FF0000"/>
                </a:solidFill>
              </a:rPr>
              <a:t>Seminar </a:t>
            </a:r>
            <a:r>
              <a:rPr lang="en-US" dirty="0"/>
              <a:t>(LTS)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446" y="1952624"/>
            <a:ext cx="7924800" cy="3684833"/>
          </a:xfrm>
        </p:spPr>
        <p:txBody>
          <a:bodyPr>
            <a:normAutofit/>
          </a:bodyPr>
          <a:lstStyle/>
          <a:p>
            <a:r>
              <a:rPr lang="en-US" dirty="0" smtClean="0"/>
              <a:t>Concepts</a:t>
            </a:r>
          </a:p>
          <a:p>
            <a:pPr lvl="1"/>
            <a:r>
              <a:rPr lang="en-US" dirty="0" smtClean="0"/>
              <a:t>Validity, reliability, practicality</a:t>
            </a:r>
          </a:p>
          <a:p>
            <a:r>
              <a:rPr lang="en-US" dirty="0" smtClean="0"/>
              <a:t>Practical activities</a:t>
            </a:r>
          </a:p>
          <a:p>
            <a:pPr lvl="1"/>
            <a:r>
              <a:rPr lang="en-US" dirty="0" smtClean="0"/>
              <a:t>Item analysis</a:t>
            </a:r>
          </a:p>
          <a:p>
            <a:pPr lvl="2"/>
            <a:r>
              <a:rPr lang="en-US" dirty="0" smtClean="0"/>
              <a:t>Facility value</a:t>
            </a:r>
          </a:p>
          <a:p>
            <a:pPr lvl="2"/>
            <a:r>
              <a:rPr lang="en-US" dirty="0" smtClean="0"/>
              <a:t>Discrimination index</a:t>
            </a:r>
          </a:p>
          <a:p>
            <a:pPr lvl="2"/>
            <a:r>
              <a:rPr lang="en-US" dirty="0" smtClean="0"/>
              <a:t>Distractor efficiency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-3457832" y="85468"/>
            <a:ext cx="2771223" cy="3657600"/>
            <a:chOff x="4286250" y="-51720"/>
            <a:chExt cx="4571448" cy="600325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24350" y="-51720"/>
              <a:ext cx="4533348" cy="574766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>
              <a:off x="4286250" y="5645149"/>
              <a:ext cx="4533348" cy="306387"/>
            </a:xfrm>
            <a:prstGeom prst="rect">
              <a:avLst/>
            </a:prstGeom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6335" y="4155894"/>
            <a:ext cx="3718868" cy="20293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3324225" y="975561"/>
            <a:ext cx="2495550" cy="735747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2000-2008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5615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Language Testing Seminar (LTS)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196" y="1828800"/>
            <a:ext cx="7739449" cy="4180417"/>
          </a:xfrm>
        </p:spPr>
        <p:txBody>
          <a:bodyPr>
            <a:normAutofit/>
          </a:bodyPr>
          <a:lstStyle/>
          <a:p>
            <a:r>
              <a:rPr lang="en-US" sz="2800" dirty="0" smtClean="0"/>
              <a:t>Reference materials</a:t>
            </a:r>
          </a:p>
          <a:p>
            <a:pPr lvl="1"/>
            <a:r>
              <a:rPr lang="en-US" sz="2400" i="1" dirty="0" smtClean="0"/>
              <a:t>The Concepts of Reliability and Validity in Military Training and Education </a:t>
            </a:r>
            <a:r>
              <a:rPr lang="en-US" sz="2400" dirty="0" smtClean="0"/>
              <a:t>by CDR Andre Gervais, Canadian Forces Language School</a:t>
            </a:r>
          </a:p>
          <a:p>
            <a:pPr lvl="1"/>
            <a:endParaRPr lang="en-US" sz="2400" dirty="0" smtClean="0"/>
          </a:p>
          <a:p>
            <a:pPr lvl="1"/>
            <a:r>
              <a:rPr lang="en-US" sz="2400" i="1" dirty="0" smtClean="0"/>
              <a:t>Testing for Language Teachers</a:t>
            </a:r>
            <a:r>
              <a:rPr lang="en-US" sz="2400" dirty="0" smtClean="0"/>
              <a:t> by Arthur Hughes, Chapter 4, Validity and Chapter 5, Reliability</a:t>
            </a:r>
          </a:p>
          <a:p>
            <a:pPr marL="457200" lvl="1" indent="0">
              <a:buNone/>
            </a:pPr>
            <a:r>
              <a:rPr lang="en-US" sz="2400" dirty="0" smtClean="0"/>
              <a:t>    Appendix 1, Statistical Analysis of Test Data 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1373" y="5177481"/>
            <a:ext cx="2588697" cy="1509233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324225" y="975561"/>
            <a:ext cx="2495550" cy="735747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2000-2008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5313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12276"/>
            <a:ext cx="7924800" cy="461388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			</a:t>
            </a:r>
            <a:endParaRPr lang="en-US" dirty="0"/>
          </a:p>
          <a:p>
            <a:r>
              <a:rPr lang="en-US" dirty="0" smtClean="0"/>
              <a:t>Updates influenced by</a:t>
            </a:r>
          </a:p>
          <a:p>
            <a:pPr lvl="1"/>
            <a:r>
              <a:rPr lang="en-US" dirty="0" smtClean="0"/>
              <a:t>Benchmark Advisory Test (BAT) project</a:t>
            </a:r>
          </a:p>
          <a:p>
            <a:pPr lvl="1"/>
            <a:r>
              <a:rPr lang="en-US" dirty="0" smtClean="0"/>
              <a:t>Advanced Language Testing Seminar (ALTS)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368" y="3961693"/>
            <a:ext cx="2641124" cy="25709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59860" y="4221738"/>
            <a:ext cx="4775779" cy="20508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3324225" y="975561"/>
            <a:ext cx="2495550" cy="735747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2009-2016</a:t>
            </a:r>
            <a:endParaRPr lang="en-US" sz="2800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8303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/>
              <a:t>Language Testing Seminar (LTS)</a:t>
            </a:r>
          </a:p>
        </p:txBody>
      </p:sp>
    </p:spTree>
    <p:extLst>
      <p:ext uri="{BB962C8B-B14F-4D97-AF65-F5344CB8AC3E}">
        <p14:creationId xmlns:p14="http://schemas.microsoft.com/office/powerpoint/2010/main" val="22286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Benchmark  Advisory Test (BAT)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118561"/>
            <a:ext cx="7924800" cy="410393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To promote consistent interpretation of STANAG 6001 across national testing programs.</a:t>
            </a:r>
          </a:p>
          <a:p>
            <a:r>
              <a:rPr lang="en-US" sz="2800" dirty="0" smtClean="0"/>
              <a:t>To provide an external measure against which nations can compare their national STANAG 6001 test results.</a:t>
            </a:r>
          </a:p>
          <a:p>
            <a:r>
              <a:rPr lang="en-US" sz="2800" dirty="0" smtClean="0"/>
              <a:t>To pursue a joint development project as a way of demonstrating how STANAG 6001 tests can be designed, developed and scored.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324225" y="975561"/>
            <a:ext cx="2495550" cy="735747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2005-2009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1058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03"/>
            <a:ext cx="9144000" cy="1143000"/>
          </a:xfrm>
        </p:spPr>
        <p:txBody>
          <a:bodyPr/>
          <a:lstStyle/>
          <a:p>
            <a:r>
              <a:rPr lang="en-US" dirty="0"/>
              <a:t>Benchmark Advisory Test (BAT)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79373"/>
            <a:ext cx="7924800" cy="4346790"/>
          </a:xfrm>
        </p:spPr>
        <p:txBody>
          <a:bodyPr>
            <a:normAutofit/>
          </a:bodyPr>
          <a:lstStyle/>
          <a:p>
            <a:r>
              <a:rPr lang="en-US" dirty="0" smtClean="0"/>
              <a:t>New testing seminar topics resulting from the BAT project </a:t>
            </a:r>
          </a:p>
          <a:p>
            <a:pPr lvl="1"/>
            <a:r>
              <a:rPr lang="en-US" sz="2600" dirty="0" smtClean="0"/>
              <a:t>Criterion-referenced (CR) proficiency testing</a:t>
            </a:r>
          </a:p>
          <a:p>
            <a:pPr lvl="1"/>
            <a:r>
              <a:rPr lang="en-US" sz="2600" dirty="0"/>
              <a:t>Criterion-referenced </a:t>
            </a:r>
            <a:r>
              <a:rPr lang="en-US" sz="2600" dirty="0" smtClean="0"/>
              <a:t>(CR) scoring</a:t>
            </a:r>
          </a:p>
          <a:p>
            <a:pPr lvl="1"/>
            <a:r>
              <a:rPr lang="en-US" sz="2600" dirty="0" smtClean="0"/>
              <a:t>Standard setting using modified </a:t>
            </a:r>
            <a:r>
              <a:rPr lang="en-US" sz="2600" dirty="0" err="1" smtClean="0"/>
              <a:t>Angoff</a:t>
            </a:r>
            <a:endParaRPr lang="en-US" sz="2600" dirty="0" smtClean="0"/>
          </a:p>
          <a:p>
            <a:pPr lvl="1"/>
            <a:r>
              <a:rPr lang="en-US" sz="2600" dirty="0" smtClean="0"/>
              <a:t>Random/ Emerging/Developing /Sustained (REDS)</a:t>
            </a:r>
          </a:p>
          <a:p>
            <a:pPr lvl="1"/>
            <a:r>
              <a:rPr lang="en-US" sz="2600" dirty="0" smtClean="0"/>
              <a:t>Item Response Theory (IRT) analyses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41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Dr Ray Clifford, </a:t>
            </a:r>
            <a:br>
              <a:rPr lang="en-US" sz="3200" b="1" dirty="0" smtClean="0">
                <a:solidFill>
                  <a:srgbClr val="FF0000"/>
                </a:solidFill>
              </a:rPr>
            </a:br>
            <a:r>
              <a:rPr lang="en-US" sz="3200" b="1" dirty="0" smtClean="0">
                <a:solidFill>
                  <a:srgbClr val="FF0000"/>
                </a:solidFill>
              </a:rPr>
              <a:t>2016 BILC Conference in Riga, Latvia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51013"/>
            <a:ext cx="7924800" cy="470852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If they align – everything’s fine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42124705"/>
              </p:ext>
            </p:extLst>
          </p:nvPr>
        </p:nvGraphicFramePr>
        <p:xfrm>
          <a:off x="1143000" y="2457450"/>
          <a:ext cx="67818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531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1090</TotalTime>
  <Words>416</Words>
  <Application>Microsoft Office PowerPoint</Application>
  <PresentationFormat>On-screen Show (4:3)</PresentationFormat>
  <Paragraphs>86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1_Office Theme</vt:lpstr>
      <vt:lpstr>Test Validation Topics   in the  BILC Testing Seminars</vt:lpstr>
      <vt:lpstr>Language Testing Seminar (LTS) </vt:lpstr>
      <vt:lpstr>Language Testing Seminar (LTS)</vt:lpstr>
      <vt:lpstr>Language Testing Seminar (LTS)</vt:lpstr>
      <vt:lpstr>Language Testing Seminar (LTS)</vt:lpstr>
      <vt:lpstr>Language Testing Seminar (LTS)</vt:lpstr>
      <vt:lpstr>Benchmark  Advisory Test (BAT)</vt:lpstr>
      <vt:lpstr>Benchmark Advisory Test (BAT)</vt:lpstr>
      <vt:lpstr>Dr Ray Clifford,  2016 BILC Conference in Riga, Latvia</vt:lpstr>
      <vt:lpstr>Advanced Language Testing Seminar (ALTS)</vt:lpstr>
      <vt:lpstr>Advanced Language Testing Seminar (ALTS)</vt:lpstr>
      <vt:lpstr>Advanced Language Testing Seminar (ALTS)</vt:lpstr>
      <vt:lpstr>Submit your input by this afternoon</vt:lpstr>
    </vt:vector>
  </TitlesOfParts>
  <Company>Marshall Center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Group Guidance</dc:title>
  <dc:creator>lura.weddle</dc:creator>
  <cp:lastModifiedBy>lura.weddle</cp:lastModifiedBy>
  <cp:revision>116</cp:revision>
  <cp:lastPrinted>2016-08-31T14:49:28Z</cp:lastPrinted>
  <dcterms:created xsi:type="dcterms:W3CDTF">2016-05-16T13:58:04Z</dcterms:created>
  <dcterms:modified xsi:type="dcterms:W3CDTF">2016-09-02T08:34:27Z</dcterms:modified>
</cp:coreProperties>
</file>