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82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79" r:id="rId11"/>
    <p:sldId id="280" r:id="rId12"/>
    <p:sldId id="265" r:id="rId13"/>
    <p:sldId id="266" r:id="rId14"/>
    <p:sldId id="267" r:id="rId15"/>
    <p:sldId id="268" r:id="rId16"/>
    <p:sldId id="269" r:id="rId17"/>
    <p:sldId id="270" r:id="rId18"/>
    <p:sldId id="276" r:id="rId19"/>
    <p:sldId id="277" r:id="rId20"/>
    <p:sldId id="278" r:id="rId21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92" autoAdjust="0"/>
    <p:restoredTop sz="94660"/>
  </p:normalViewPr>
  <p:slideViewPr>
    <p:cSldViewPr>
      <p:cViewPr>
        <p:scale>
          <a:sx n="70" d="100"/>
          <a:sy n="70" d="100"/>
        </p:scale>
        <p:origin x="-177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123928-E4F1-4C1B-A9E5-297C93FBC49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hu-HU"/>
        </a:p>
      </dgm:t>
    </dgm:pt>
    <dgm:pt modelId="{879D9E1D-CB4B-4543-A106-2E9F6C503DA4}">
      <dgm:prSet custT="1"/>
      <dgm:spPr/>
      <dgm:t>
        <a:bodyPr/>
        <a:lstStyle/>
        <a:p>
          <a:pPr algn="ctr" rtl="0"/>
          <a:r>
            <a:rPr lang="hu-HU" sz="540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NATIONAL UNIVERSITY OF PUBLIC SERVICE</a:t>
          </a:r>
          <a:endParaRPr lang="hu-HU" sz="5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E3DEBC-245A-410C-8ABC-07A8CEA2B55E}" type="parTrans" cxnId="{158A827C-A635-4826-B107-05B01CB2C526}">
      <dgm:prSet/>
      <dgm:spPr/>
      <dgm:t>
        <a:bodyPr/>
        <a:lstStyle/>
        <a:p>
          <a:endParaRPr lang="hu-HU"/>
        </a:p>
      </dgm:t>
    </dgm:pt>
    <dgm:pt modelId="{1BFB3203-C5C1-4A6C-9168-7F3A6101FF45}" type="sibTrans" cxnId="{158A827C-A635-4826-B107-05B01CB2C526}">
      <dgm:prSet/>
      <dgm:spPr/>
      <dgm:t>
        <a:bodyPr/>
        <a:lstStyle/>
        <a:p>
          <a:endParaRPr lang="hu-HU"/>
        </a:p>
      </dgm:t>
    </dgm:pt>
    <dgm:pt modelId="{E42470FB-DEF3-4E8A-B36D-C9FE3C4CE473}" type="pres">
      <dgm:prSet presAssocID="{1A123928-E4F1-4C1B-A9E5-297C93FBC49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DB23670F-6BC7-423F-A4F7-E21183CF3AFC}" type="pres">
      <dgm:prSet presAssocID="{879D9E1D-CB4B-4543-A106-2E9F6C503DA4}" presName="parentText" presStyleLbl="node1" presStyleIdx="0" presStyleCnt="1" custLinFactNeighborX="59625" custLinFactNeighborY="54387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F5F341EA-5EAA-43DF-A85B-D7B848E0F1D9}" type="presOf" srcId="{879D9E1D-CB4B-4543-A106-2E9F6C503DA4}" destId="{DB23670F-6BC7-423F-A4F7-E21183CF3AFC}" srcOrd="0" destOrd="0" presId="urn:microsoft.com/office/officeart/2005/8/layout/vList2"/>
    <dgm:cxn modelId="{7E5219E4-DF30-4F9E-BDC9-788F7DC2498B}" type="presOf" srcId="{1A123928-E4F1-4C1B-A9E5-297C93FBC49A}" destId="{E42470FB-DEF3-4E8A-B36D-C9FE3C4CE473}" srcOrd="0" destOrd="0" presId="urn:microsoft.com/office/officeart/2005/8/layout/vList2"/>
    <dgm:cxn modelId="{158A827C-A635-4826-B107-05B01CB2C526}" srcId="{1A123928-E4F1-4C1B-A9E5-297C93FBC49A}" destId="{879D9E1D-CB4B-4543-A106-2E9F6C503DA4}" srcOrd="0" destOrd="0" parTransId="{63E3DEBC-245A-410C-8ABC-07A8CEA2B55E}" sibTransId="{1BFB3203-C5C1-4A6C-9168-7F3A6101FF45}"/>
    <dgm:cxn modelId="{609723B1-376F-4AD2-BE04-D1E2F32C9171}" type="presParOf" srcId="{E42470FB-DEF3-4E8A-B36D-C9FE3C4CE473}" destId="{DB23670F-6BC7-423F-A4F7-E21183CF3AF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23670F-6BC7-423F-A4F7-E21183CF3AFC}">
      <dsp:nvSpPr>
        <dsp:cNvPr id="0" name=""/>
        <dsp:cNvSpPr/>
      </dsp:nvSpPr>
      <dsp:spPr>
        <a:xfrm>
          <a:off x="0" y="1746"/>
          <a:ext cx="8229600" cy="15767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5400" kern="120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NATIONAL UNIVERSITY OF PUBLIC SERVICE</a:t>
          </a:r>
          <a:endParaRPr lang="hu-HU" sz="54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6971" y="78717"/>
        <a:ext cx="8075658" cy="1422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A91A-5EF1-459B-8778-A5DF409707D1}" type="datetimeFigureOut">
              <a:rPr lang="hu-HU" smtClean="0"/>
              <a:t>2016.10.21.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07FD-8FA7-48F9-A022-FDA4CF1EFD2A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A91A-5EF1-459B-8778-A5DF409707D1}" type="datetimeFigureOut">
              <a:rPr lang="hu-HU" smtClean="0"/>
              <a:t>2016.10.21.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07FD-8FA7-48F9-A022-FDA4CF1EFD2A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A91A-5EF1-459B-8778-A5DF409707D1}" type="datetimeFigureOut">
              <a:rPr lang="hu-HU" smtClean="0"/>
              <a:t>2016.10.21.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07FD-8FA7-48F9-A022-FDA4CF1EFD2A}" type="slidenum">
              <a:rPr lang="hu-HU" smtClean="0"/>
              <a:t>‹#›</a:t>
            </a:fld>
            <a:endParaRPr lang="hu-H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A91A-5EF1-459B-8778-A5DF409707D1}" type="datetimeFigureOut">
              <a:rPr lang="hu-HU" smtClean="0"/>
              <a:t>2016.10.21.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07FD-8FA7-48F9-A022-FDA4CF1EFD2A}" type="slidenum">
              <a:rPr lang="hu-HU" smtClean="0"/>
              <a:t>‹#›</a:t>
            </a:fld>
            <a:endParaRPr lang="hu-H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A91A-5EF1-459B-8778-A5DF409707D1}" type="datetimeFigureOut">
              <a:rPr lang="hu-HU" smtClean="0"/>
              <a:t>2016.10.21.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07FD-8FA7-48F9-A022-FDA4CF1EFD2A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A91A-5EF1-459B-8778-A5DF409707D1}" type="datetimeFigureOut">
              <a:rPr lang="hu-HU" smtClean="0"/>
              <a:t>2016.10.21.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07FD-8FA7-48F9-A022-FDA4CF1EFD2A}" type="slidenum">
              <a:rPr lang="hu-HU" smtClean="0"/>
              <a:t>‹#›</a:t>
            </a:fld>
            <a:endParaRPr lang="hu-H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A91A-5EF1-459B-8778-A5DF409707D1}" type="datetimeFigureOut">
              <a:rPr lang="hu-HU" smtClean="0"/>
              <a:t>2016.10.21.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07FD-8FA7-48F9-A022-FDA4CF1EFD2A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A91A-5EF1-459B-8778-A5DF409707D1}" type="datetimeFigureOut">
              <a:rPr lang="hu-HU" smtClean="0"/>
              <a:t>2016.10.21.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07FD-8FA7-48F9-A022-FDA4CF1EFD2A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A91A-5EF1-459B-8778-A5DF409707D1}" type="datetimeFigureOut">
              <a:rPr lang="hu-HU" smtClean="0"/>
              <a:t>2016.10.21.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07FD-8FA7-48F9-A022-FDA4CF1EFD2A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A91A-5EF1-459B-8778-A5DF409707D1}" type="datetimeFigureOut">
              <a:rPr lang="hu-HU" smtClean="0"/>
              <a:t>2016.10.21.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07FD-8FA7-48F9-A022-FDA4CF1EFD2A}" type="slidenum">
              <a:rPr lang="hu-HU" smtClean="0"/>
              <a:t>‹#›</a:t>
            </a:fld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A91A-5EF1-459B-8778-A5DF409707D1}" type="datetimeFigureOut">
              <a:rPr lang="hu-HU" smtClean="0"/>
              <a:t>2016.10.21.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B07FD-8FA7-48F9-A022-FDA4CF1EFD2A}" type="slidenum">
              <a:rPr lang="hu-HU" smtClean="0"/>
              <a:t>‹#›</a:t>
            </a:fld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C04A91A-5EF1-459B-8778-A5DF409707D1}" type="datetimeFigureOut">
              <a:rPr lang="hu-HU" smtClean="0"/>
              <a:t>2016.10.21.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42B07FD-8FA7-48F9-A022-FDA4CF1EFD2A}" type="slidenum">
              <a:rPr lang="hu-HU" smtClean="0"/>
              <a:t>‹#›</a:t>
            </a:fld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bs.org/ampu/crosscult.htm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image" Target="../media/image5.pn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" y="0"/>
            <a:ext cx="9349741" cy="6851607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395536" y="1353542"/>
            <a:ext cx="8640960" cy="3416320"/>
          </a:xfrm>
          <a:prstGeom prst="rect">
            <a:avLst/>
          </a:prstGeom>
          <a:gradFill>
            <a:gsLst>
              <a:gs pos="0">
                <a:srgbClr val="FF0000">
                  <a:alpha val="44000"/>
                </a:srgbClr>
              </a:gs>
              <a:gs pos="50000">
                <a:schemeClr val="bg1"/>
              </a:gs>
              <a:gs pos="100000">
                <a:srgbClr val="00B050"/>
              </a:gs>
            </a:gsLst>
            <a:lin ang="5400000" scaled="0"/>
          </a:gradFill>
          <a:scene3d>
            <a:camera prst="orthographicFront"/>
            <a:lightRig rig="threePt" dir="t">
              <a:rot lat="0" lon="0" rev="5400000"/>
            </a:lightRig>
          </a:scene3d>
          <a:sp3d>
            <a:bevelT w="381000" h="273050" prst="artDeco"/>
            <a:bevelB w="8255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u-HU" sz="5400" b="1" cap="none" spc="0" smtClean="0">
                <a:ln w="10541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chemeClr val="tx1"/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CHALLENGES</a:t>
            </a:r>
            <a:r>
              <a:rPr lang="hu-HU" sz="5400" b="1" cap="none" spc="0" smtClean="0">
                <a:ln w="10541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 </a:t>
            </a:r>
            <a:r>
              <a:rPr lang="hu-HU" sz="5400" b="1" cap="none" spc="0" smtClean="0">
                <a:ln w="10541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chemeClr val="tx1"/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OF MILITARY LANGUAGE EDUCATION WITHIN CIVILIAN ACADEMIC ENVIRONMENT</a:t>
            </a:r>
            <a:endParaRPr lang="hu-HU" sz="5400" b="1" cap="none" spc="0">
              <a:ln w="10541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chemeClr val="tx1"/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" y="-375886"/>
            <a:ext cx="9346230" cy="1716654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23927" y="4761726"/>
            <a:ext cx="5112569" cy="1846659"/>
          </a:xfrm>
          <a:prstGeom prst="rect">
            <a:avLst/>
          </a:prstGeom>
          <a:gradFill>
            <a:gsLst>
              <a:gs pos="0">
                <a:srgbClr val="FF0000">
                  <a:alpha val="27000"/>
                </a:srgbClr>
              </a:gs>
              <a:gs pos="25000">
                <a:srgbClr val="E8594A"/>
              </a:gs>
              <a:gs pos="50000">
                <a:schemeClr val="bg1"/>
              </a:gs>
              <a:gs pos="75000">
                <a:schemeClr val="accent3"/>
              </a:gs>
              <a:gs pos="100000">
                <a:schemeClr val="accent3">
                  <a:lumMod val="50000"/>
                  <a:alpha val="52000"/>
                </a:schemeClr>
              </a:gs>
            </a:gsLst>
            <a:lin ang="5400000" scaled="0"/>
          </a:gradFill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hu-H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</a:t>
            </a:r>
            <a:r>
              <a:rPr lang="hu-HU" altLang="hu-HU" sz="2400" b="1" u="sng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Gabriella </a:t>
            </a:r>
            <a:r>
              <a:rPr lang="hu-HU" altLang="hu-H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KISS, PhD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b="1" dirty="0" err="1">
                <a:latin typeface="Arial" pitchFamily="34" charset="0"/>
              </a:rPr>
              <a:t>Director</a:t>
            </a:r>
            <a:r>
              <a:rPr lang="hu-HU" altLang="hu-HU" b="1" dirty="0">
                <a:latin typeface="Arial" pitchFamily="34" charset="0"/>
              </a:rPr>
              <a:t> of </a:t>
            </a:r>
            <a:r>
              <a:rPr lang="hu-HU" altLang="hu-HU" b="1" dirty="0" err="1">
                <a:latin typeface="Arial" pitchFamily="34" charset="0"/>
              </a:rPr>
              <a:t>Language</a:t>
            </a:r>
            <a:r>
              <a:rPr lang="hu-HU" altLang="hu-HU" b="1" dirty="0">
                <a:latin typeface="Arial" pitchFamily="34" charset="0"/>
              </a:rPr>
              <a:t> </a:t>
            </a:r>
            <a:r>
              <a:rPr lang="hu-HU" altLang="hu-HU" b="1" dirty="0" err="1">
                <a:latin typeface="Arial" pitchFamily="34" charset="0"/>
              </a:rPr>
              <a:t>Teaching</a:t>
            </a:r>
            <a:r>
              <a:rPr lang="hu-HU" altLang="hu-HU" b="1" dirty="0">
                <a:latin typeface="Arial" pitchFamily="34" charset="0"/>
              </a:rPr>
              <a:t> Centre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b="1" dirty="0">
                <a:latin typeface="Arial" pitchFamily="34" charset="0"/>
              </a:rPr>
              <a:t>Military Science and </a:t>
            </a:r>
            <a:r>
              <a:rPr lang="hu-HU" altLang="hu-HU" b="1" dirty="0" err="1">
                <a:latin typeface="Arial" pitchFamily="34" charset="0"/>
              </a:rPr>
              <a:t>Officer</a:t>
            </a:r>
            <a:r>
              <a:rPr lang="hu-HU" altLang="hu-HU" b="1" dirty="0">
                <a:latin typeface="Arial" pitchFamily="34" charset="0"/>
              </a:rPr>
              <a:t> </a:t>
            </a:r>
            <a:r>
              <a:rPr lang="hu-HU" altLang="hu-HU" b="1" dirty="0" err="1">
                <a:latin typeface="Arial" pitchFamily="34" charset="0"/>
              </a:rPr>
              <a:t>Training</a:t>
            </a:r>
            <a:r>
              <a:rPr lang="hu-HU" altLang="hu-HU" b="1" dirty="0">
                <a:latin typeface="Arial" pitchFamily="34" charset="0"/>
              </a:rPr>
              <a:t> </a:t>
            </a:r>
            <a:r>
              <a:rPr lang="hu-HU" altLang="hu-HU" b="1" dirty="0" err="1">
                <a:latin typeface="Arial" pitchFamily="34" charset="0"/>
              </a:rPr>
              <a:t>Faculty</a:t>
            </a:r>
            <a:endParaRPr lang="hu-HU" altLang="hu-HU" b="1" dirty="0">
              <a:latin typeface="Arial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b="1" dirty="0">
                <a:latin typeface="Arial" pitchFamily="34" charset="0"/>
              </a:rPr>
              <a:t>National University of Public Service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b="1" dirty="0">
                <a:latin typeface="Arial" pitchFamily="34" charset="0"/>
              </a:rPr>
              <a:t>Budapest, HUNGARY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hu-HU" altLang="hu-H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93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-180528" y="554352"/>
            <a:ext cx="9505056" cy="786416"/>
          </a:xfrm>
        </p:spPr>
        <p:txBody>
          <a:bodyPr>
            <a:noAutofit/>
          </a:bodyPr>
          <a:lstStyle/>
          <a:p>
            <a:r>
              <a:rPr lang="hu-H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UNDERSTANDING HOW MILITARY </a:t>
            </a:r>
            <a:br>
              <a:rPr lang="hu-H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CIVILIAN CULTURES DIFFER (I.)</a:t>
            </a:r>
            <a:endParaRPr lang="hu-HU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51841" y="1830653"/>
            <a:ext cx="8856663" cy="4487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>
              <a:buNone/>
              <a:tabLst>
                <a:tab pos="228600" algn="l"/>
              </a:tabLst>
              <a:defRPr/>
            </a:pPr>
            <a:r>
              <a:rPr lang="hu-HU" altLang="ko-KR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굴림" charset="-127"/>
              </a:rPr>
              <a:t>Military</a:t>
            </a:r>
            <a:r>
              <a:rPr lang="hu-HU" altLang="ko-KR" sz="2800" b="1" dirty="0" smtClean="0">
                <a:latin typeface="+mn-lt"/>
                <a:ea typeface="굴림" charset="-127"/>
              </a:rPr>
              <a:t>: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Command</a:t>
            </a:r>
            <a:r>
              <a:rPr lang="hu-HU" altLang="ko-KR" sz="2800" b="1" dirty="0" smtClean="0">
                <a:latin typeface="+mn-lt"/>
                <a:ea typeface="굴림" charset="-127"/>
              </a:rPr>
              <a:t> &amp;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Control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Operations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Model</a:t>
            </a:r>
            <a:endParaRPr lang="hu-HU" altLang="ko-KR" sz="2800" b="1" dirty="0">
              <a:latin typeface="+mn-lt"/>
              <a:ea typeface="굴림" charset="-127"/>
            </a:endParaRPr>
          </a:p>
          <a:p>
            <a:pPr marL="457200" indent="-457200">
              <a:buFontTx/>
              <a:buChar char="-"/>
              <a:tabLst>
                <a:tab pos="228600" algn="l"/>
              </a:tabLst>
              <a:defRPr/>
            </a:pPr>
            <a:r>
              <a:rPr lang="hu-HU" altLang="ko-KR" sz="2800" b="1" dirty="0" err="1" smtClean="0">
                <a:latin typeface="+mn-lt"/>
                <a:ea typeface="굴림" charset="-127"/>
              </a:rPr>
              <a:t>Hierarchical</a:t>
            </a:r>
            <a:r>
              <a:rPr lang="hu-HU" altLang="ko-KR" sz="2800" b="1" dirty="0" smtClean="0">
                <a:latin typeface="+mn-lt"/>
                <a:ea typeface="굴림" charset="-127"/>
              </a:rPr>
              <a:t> /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vertical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structure</a:t>
            </a:r>
            <a:endParaRPr lang="hu-HU" altLang="ko-KR" sz="2800" b="1" dirty="0" smtClean="0">
              <a:latin typeface="+mn-lt"/>
              <a:ea typeface="굴림" charset="-127"/>
            </a:endParaRPr>
          </a:p>
          <a:p>
            <a:pPr marL="457200" indent="-457200">
              <a:buFontTx/>
              <a:buChar char="-"/>
              <a:tabLst>
                <a:tab pos="228600" algn="l"/>
              </a:tabLst>
              <a:defRPr/>
            </a:pPr>
            <a:r>
              <a:rPr lang="hu-HU" altLang="ko-KR" sz="2800" b="1" dirty="0" smtClean="0">
                <a:latin typeface="+mn-lt"/>
                <a:ea typeface="굴림" charset="-127"/>
              </a:rPr>
              <a:t>More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exact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rules</a:t>
            </a:r>
            <a:r>
              <a:rPr lang="hu-HU" altLang="ko-KR" sz="2800" b="1" dirty="0" smtClean="0">
                <a:latin typeface="+mn-lt"/>
                <a:ea typeface="굴림" charset="-127"/>
              </a:rPr>
              <a:t> of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conduct</a:t>
            </a:r>
            <a:endParaRPr lang="hu-HU" altLang="ko-KR" sz="2800" b="1" dirty="0" smtClean="0">
              <a:latin typeface="+mn-lt"/>
              <a:ea typeface="굴림" charset="-127"/>
            </a:endParaRPr>
          </a:p>
          <a:p>
            <a:pPr marL="457200" indent="-457200">
              <a:buFontTx/>
              <a:buChar char="-"/>
              <a:tabLst>
                <a:tab pos="228600" algn="l"/>
              </a:tabLst>
              <a:defRPr/>
            </a:pPr>
            <a:r>
              <a:rPr lang="hu-HU" altLang="ko-KR" sz="2800" b="1" dirty="0" err="1" smtClean="0">
                <a:latin typeface="+mn-lt"/>
                <a:ea typeface="굴림" charset="-127"/>
              </a:rPr>
              <a:t>Defined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roles</a:t>
            </a:r>
            <a:r>
              <a:rPr lang="hu-HU" altLang="ko-KR" sz="2800" b="1" dirty="0" smtClean="0">
                <a:latin typeface="+mn-lt"/>
                <a:ea typeface="굴림" charset="-127"/>
              </a:rPr>
              <a:t> &amp; status (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defined</a:t>
            </a:r>
            <a:r>
              <a:rPr lang="hu-HU" altLang="ko-KR" sz="2800" b="1" dirty="0" smtClean="0">
                <a:latin typeface="+mn-lt"/>
                <a:ea typeface="굴림" charset="-127"/>
              </a:rPr>
              <a:t>/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assigned</a:t>
            </a:r>
            <a:r>
              <a:rPr lang="hu-HU" altLang="ko-KR" sz="2800" b="1" dirty="0" smtClean="0">
                <a:latin typeface="+mn-lt"/>
                <a:ea typeface="굴림" charset="-127"/>
              </a:rPr>
              <a:t> military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occupational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career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fields</a:t>
            </a:r>
            <a:r>
              <a:rPr lang="hu-HU" altLang="ko-KR" sz="2800" b="1" dirty="0" smtClean="0">
                <a:latin typeface="+mn-lt"/>
                <a:ea typeface="굴림" charset="-127"/>
              </a:rPr>
              <a:t>)</a:t>
            </a:r>
          </a:p>
          <a:p>
            <a:pPr marL="457200" indent="-457200">
              <a:buFontTx/>
              <a:buChar char="-"/>
              <a:tabLst>
                <a:tab pos="228600" algn="l"/>
              </a:tabLst>
              <a:defRPr/>
            </a:pPr>
            <a:r>
              <a:rPr lang="hu-HU" altLang="ko-KR" sz="2800" b="1" dirty="0" err="1" smtClean="0">
                <a:latin typeface="+mn-lt"/>
                <a:ea typeface="굴림" charset="-127"/>
              </a:rPr>
              <a:t>Consistency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across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units</a:t>
            </a:r>
            <a:r>
              <a:rPr lang="hu-HU" altLang="ko-KR" sz="2800" b="1" dirty="0" smtClean="0">
                <a:latin typeface="+mn-lt"/>
                <a:ea typeface="굴림" charset="-127"/>
              </a:rPr>
              <a:t>/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organizations</a:t>
            </a:r>
            <a:endParaRPr lang="hu-HU" altLang="ko-KR" sz="2800" b="1" dirty="0" smtClean="0">
              <a:latin typeface="+mn-lt"/>
              <a:ea typeface="굴림" charset="-127"/>
            </a:endParaRPr>
          </a:p>
          <a:p>
            <a:pPr marL="457200" indent="-457200">
              <a:buFontTx/>
              <a:buChar char="-"/>
              <a:tabLst>
                <a:tab pos="228600" algn="l"/>
              </a:tabLst>
              <a:defRPr/>
            </a:pPr>
            <a:r>
              <a:rPr lang="hu-HU" altLang="ko-KR" sz="2800" b="1" dirty="0" err="1" smtClean="0">
                <a:latin typeface="+mn-lt"/>
                <a:ea typeface="굴림" charset="-127"/>
              </a:rPr>
              <a:t>Clearly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defined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career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progression</a:t>
            </a:r>
            <a:endParaRPr lang="hu-HU" altLang="ko-KR" sz="2800" b="1" dirty="0" smtClean="0">
              <a:latin typeface="+mn-lt"/>
              <a:ea typeface="굴림" charset="-127"/>
            </a:endParaRPr>
          </a:p>
          <a:p>
            <a:pPr marL="457200" indent="-457200">
              <a:buFontTx/>
              <a:buChar char="-"/>
              <a:tabLst>
                <a:tab pos="228600" algn="l"/>
              </a:tabLst>
              <a:defRPr/>
            </a:pPr>
            <a:r>
              <a:rPr lang="hu-HU" altLang="ko-KR" sz="2800" b="1" dirty="0" err="1" smtClean="0">
                <a:latin typeface="+mn-lt"/>
                <a:ea typeface="굴림" charset="-127"/>
              </a:rPr>
              <a:t>Share</a:t>
            </a:r>
            <a:r>
              <a:rPr lang="hu-HU" altLang="ko-KR" sz="2800" b="1" dirty="0" smtClean="0">
                <a:latin typeface="+mn-lt"/>
                <a:ea typeface="굴림" charset="-127"/>
              </a:rPr>
              <a:t> a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bond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in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beliefs</a:t>
            </a:r>
            <a:r>
              <a:rPr lang="hu-HU" altLang="ko-KR" sz="2800" b="1" dirty="0" smtClean="0">
                <a:latin typeface="+mn-lt"/>
                <a:ea typeface="굴림" charset="-127"/>
              </a:rPr>
              <a:t>,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traditions</a:t>
            </a:r>
            <a:r>
              <a:rPr lang="hu-HU" altLang="ko-KR" sz="2800" b="1" dirty="0" smtClean="0">
                <a:latin typeface="+mn-lt"/>
                <a:ea typeface="굴림" charset="-127"/>
              </a:rPr>
              <a:t>,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values</a:t>
            </a:r>
            <a:r>
              <a:rPr lang="hu-HU" altLang="ko-KR" sz="2800" b="1" dirty="0" smtClean="0">
                <a:latin typeface="+mn-lt"/>
                <a:ea typeface="굴림" charset="-127"/>
              </a:rPr>
              <a:t>, and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importance</a:t>
            </a:r>
            <a:r>
              <a:rPr lang="hu-HU" altLang="ko-KR" sz="2800" b="1" dirty="0" smtClean="0">
                <a:latin typeface="+mn-lt"/>
                <a:ea typeface="굴림" charset="-127"/>
              </a:rPr>
              <a:t> of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rank</a:t>
            </a:r>
            <a:r>
              <a:rPr lang="hu-HU" altLang="ko-KR" sz="2800" b="1" dirty="0" smtClean="0">
                <a:latin typeface="+mn-lt"/>
                <a:ea typeface="굴림" charset="-127"/>
              </a:rPr>
              <a:t> and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structure</a:t>
            </a:r>
            <a:endParaRPr lang="hu-HU" altLang="ko-KR" sz="2800" b="1" dirty="0">
              <a:latin typeface="+mn-lt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869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-180528" y="554352"/>
            <a:ext cx="9505056" cy="786416"/>
          </a:xfrm>
        </p:spPr>
        <p:txBody>
          <a:bodyPr>
            <a:noAutofit/>
          </a:bodyPr>
          <a:lstStyle/>
          <a:p>
            <a:r>
              <a:rPr lang="hu-H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UNDERSTANDING HOW MILITARY </a:t>
            </a:r>
            <a:br>
              <a:rPr lang="hu-H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CIVILIAN CULTURES DIFFER (II.)</a:t>
            </a:r>
            <a:endParaRPr lang="hu-HU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51841" y="1830653"/>
            <a:ext cx="8856663" cy="4487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>
              <a:buNone/>
              <a:tabLst>
                <a:tab pos="228600" algn="l"/>
              </a:tabLst>
              <a:defRPr/>
            </a:pPr>
            <a:r>
              <a:rPr lang="hu-HU" altLang="ko-KR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굴림" charset="-127"/>
              </a:rPr>
              <a:t>N</a:t>
            </a:r>
            <a:r>
              <a:rPr lang="hu-HU" altLang="ko-KR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굴림" charset="-127"/>
              </a:rPr>
              <a:t>on-military</a:t>
            </a:r>
            <a:r>
              <a:rPr lang="hu-HU" altLang="ko-KR" sz="2800" b="1" dirty="0" smtClean="0">
                <a:latin typeface="+mn-lt"/>
                <a:ea typeface="굴림" charset="-127"/>
              </a:rPr>
              <a:t>: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Collaborative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Model</a:t>
            </a:r>
            <a:endParaRPr lang="hu-HU" altLang="ko-KR" sz="2800" b="1" dirty="0">
              <a:latin typeface="+mn-lt"/>
              <a:ea typeface="굴림" charset="-127"/>
            </a:endParaRPr>
          </a:p>
          <a:p>
            <a:pPr marL="457200" indent="-457200">
              <a:buFontTx/>
              <a:buChar char="-"/>
              <a:tabLst>
                <a:tab pos="228600" algn="l"/>
              </a:tabLst>
              <a:defRPr/>
            </a:pPr>
            <a:r>
              <a:rPr lang="hu-HU" altLang="ko-KR" sz="2800" b="1" dirty="0" err="1" smtClean="0">
                <a:latin typeface="+mn-lt"/>
                <a:ea typeface="굴림" charset="-127"/>
              </a:rPr>
              <a:t>Matrix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structure</a:t>
            </a:r>
            <a:endParaRPr lang="hu-HU" altLang="ko-KR" sz="2800" b="1" dirty="0" smtClean="0">
              <a:latin typeface="+mn-lt"/>
              <a:ea typeface="굴림" charset="-127"/>
            </a:endParaRPr>
          </a:p>
          <a:p>
            <a:pPr marL="457200" indent="-457200">
              <a:buFontTx/>
              <a:buChar char="-"/>
              <a:tabLst>
                <a:tab pos="228600" algn="l"/>
              </a:tabLst>
              <a:defRPr/>
            </a:pPr>
            <a:r>
              <a:rPr lang="hu-HU" altLang="ko-KR" sz="2800" b="1" dirty="0" smtClean="0">
                <a:latin typeface="+mn-lt"/>
                <a:ea typeface="굴림" charset="-127"/>
              </a:rPr>
              <a:t>More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implied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or</a:t>
            </a:r>
            <a:r>
              <a:rPr lang="hu-HU" altLang="ko-KR" sz="2800" b="1" dirty="0" smtClean="0">
                <a:latin typeface="+mn-lt"/>
                <a:ea typeface="굴림" charset="-127"/>
              </a:rPr>
              <a:t> „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understood</a:t>
            </a:r>
            <a:r>
              <a:rPr lang="hu-HU" altLang="ko-KR" sz="2800" b="1" dirty="0" smtClean="0">
                <a:latin typeface="+mn-lt"/>
                <a:ea typeface="굴림" charset="-127"/>
              </a:rPr>
              <a:t>”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rules</a:t>
            </a:r>
            <a:r>
              <a:rPr lang="hu-HU" altLang="ko-KR" sz="2800" b="1" dirty="0" smtClean="0">
                <a:latin typeface="+mn-lt"/>
                <a:ea typeface="굴림" charset="-127"/>
              </a:rPr>
              <a:t> of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conduct</a:t>
            </a:r>
            <a:endParaRPr lang="hu-HU" altLang="ko-KR" sz="2800" b="1" dirty="0" smtClean="0">
              <a:latin typeface="+mn-lt"/>
              <a:ea typeface="굴림" charset="-127"/>
            </a:endParaRPr>
          </a:p>
          <a:p>
            <a:pPr marL="457200" indent="-457200">
              <a:buFontTx/>
              <a:buChar char="-"/>
              <a:tabLst>
                <a:tab pos="228600" algn="l"/>
              </a:tabLst>
              <a:defRPr/>
            </a:pPr>
            <a:r>
              <a:rPr lang="hu-HU" altLang="ko-KR" sz="2800" b="1" dirty="0" err="1" smtClean="0">
                <a:latin typeface="+mn-lt"/>
                <a:ea typeface="굴림" charset="-127"/>
              </a:rPr>
              <a:t>Flexible</a:t>
            </a:r>
            <a:r>
              <a:rPr lang="hu-HU" altLang="ko-KR" sz="2800" b="1" dirty="0" smtClean="0">
                <a:latin typeface="+mn-lt"/>
                <a:ea typeface="굴림" charset="-127"/>
              </a:rPr>
              <a:t>/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ambiguous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roles</a:t>
            </a:r>
            <a:r>
              <a:rPr lang="hu-HU" altLang="ko-KR" sz="2800" b="1" dirty="0" smtClean="0">
                <a:latin typeface="+mn-lt"/>
                <a:ea typeface="굴림" charset="-127"/>
              </a:rPr>
              <a:t> &amp; status</a:t>
            </a:r>
          </a:p>
          <a:p>
            <a:pPr marL="457200" indent="-457200">
              <a:buFontTx/>
              <a:buChar char="-"/>
              <a:tabLst>
                <a:tab pos="228600" algn="l"/>
              </a:tabLst>
              <a:defRPr/>
            </a:pPr>
            <a:r>
              <a:rPr lang="hu-HU" altLang="ko-KR" sz="2800" b="1" dirty="0" err="1" smtClean="0">
                <a:latin typeface="+mn-lt"/>
                <a:ea typeface="굴림" charset="-127"/>
              </a:rPr>
              <a:t>Variations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across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teams</a:t>
            </a:r>
            <a:r>
              <a:rPr lang="hu-HU" altLang="ko-KR" sz="2800" b="1" dirty="0" smtClean="0">
                <a:latin typeface="+mn-lt"/>
                <a:ea typeface="굴림" charset="-127"/>
              </a:rPr>
              <a:t>/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divisions</a:t>
            </a:r>
            <a:endParaRPr lang="hu-HU" altLang="ko-KR" sz="2800" b="1" dirty="0" smtClean="0">
              <a:latin typeface="+mn-lt"/>
              <a:ea typeface="굴림" charset="-127"/>
            </a:endParaRPr>
          </a:p>
          <a:p>
            <a:pPr marL="457200" indent="-457200">
              <a:buFontTx/>
              <a:buChar char="-"/>
              <a:tabLst>
                <a:tab pos="228600" algn="l"/>
              </a:tabLst>
              <a:defRPr/>
            </a:pPr>
            <a:r>
              <a:rPr lang="hu-HU" altLang="ko-KR" sz="2800" b="1" dirty="0" smtClean="0">
                <a:latin typeface="+mn-lt"/>
                <a:ea typeface="굴림" charset="-127"/>
              </a:rPr>
              <a:t>Less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defined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career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progression</a:t>
            </a:r>
            <a:r>
              <a:rPr lang="hu-HU" altLang="ko-KR" sz="2800" b="1" dirty="0" smtClean="0">
                <a:latin typeface="+mn-lt"/>
                <a:ea typeface="굴림" charset="-127"/>
              </a:rPr>
              <a:t> /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opportunity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for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lateral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assignments</a:t>
            </a:r>
            <a:endParaRPr lang="hu-HU" altLang="ko-KR" sz="2800" b="1" dirty="0" smtClean="0">
              <a:latin typeface="+mn-lt"/>
              <a:ea typeface="굴림" charset="-127"/>
            </a:endParaRPr>
          </a:p>
          <a:p>
            <a:pPr marL="457200" indent="-457200">
              <a:buFontTx/>
              <a:buChar char="-"/>
              <a:tabLst>
                <a:tab pos="228600" algn="l"/>
              </a:tabLst>
              <a:defRPr/>
            </a:pPr>
            <a:r>
              <a:rPr lang="hu-HU" altLang="ko-KR" sz="2800" b="1" dirty="0" err="1" smtClean="0">
                <a:latin typeface="+mn-lt"/>
                <a:ea typeface="굴림" charset="-127"/>
              </a:rPr>
              <a:t>Civilian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culture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imposes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civilian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values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on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the</a:t>
            </a:r>
            <a:r>
              <a:rPr lang="hu-HU" altLang="ko-KR" sz="2800" b="1" dirty="0" smtClean="0">
                <a:latin typeface="+mn-lt"/>
                <a:ea typeface="굴림" charset="-127"/>
              </a:rPr>
              <a:t> </a:t>
            </a:r>
            <a:r>
              <a:rPr lang="hu-HU" altLang="ko-KR" sz="2800" b="1" dirty="0" err="1" smtClean="0">
                <a:latin typeface="+mn-lt"/>
                <a:ea typeface="굴림" charset="-127"/>
              </a:rPr>
              <a:t>organization</a:t>
            </a:r>
            <a:endParaRPr lang="hu-HU" altLang="ko-KR" sz="2800" b="1" dirty="0">
              <a:latin typeface="+mn-lt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2123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GUIDING QUESTIONS</a:t>
            </a:r>
            <a:endParaRPr lang="hu-HU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51841" y="1478389"/>
            <a:ext cx="8856663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hu-HU" sz="2800" b="1" dirty="0" smtClean="0">
                <a:latin typeface="+mn-lt"/>
              </a:rPr>
              <a:t>1</a:t>
            </a:r>
            <a:r>
              <a:rPr lang="en-US" altLang="hu-HU" sz="2800" b="1" dirty="0">
                <a:latin typeface="+mn-lt"/>
              </a:rPr>
              <a:t>. What is the degree of difference or similarity between the </a:t>
            </a:r>
            <a:r>
              <a:rPr lang="en-US" altLang="hu-HU" sz="2800" b="1" dirty="0" smtClean="0">
                <a:latin typeface="+mn-lt"/>
              </a:rPr>
              <a:t>norms </a:t>
            </a:r>
            <a:r>
              <a:rPr lang="en-US" altLang="hu-HU" sz="2800" b="1" dirty="0">
                <a:latin typeface="+mn-lt"/>
              </a:rPr>
              <a:t>of </a:t>
            </a:r>
            <a:r>
              <a:rPr lang="en-US" altLang="hu-HU" sz="2800" b="1" dirty="0" err="1" smtClean="0">
                <a:latin typeface="+mn-lt"/>
              </a:rPr>
              <a:t>th</a:t>
            </a:r>
            <a:r>
              <a:rPr lang="hu-HU" altLang="hu-HU" sz="2800" b="1" dirty="0" smtClean="0">
                <a:latin typeface="+mn-lt"/>
              </a:rPr>
              <a:t>e </a:t>
            </a:r>
            <a:r>
              <a:rPr lang="hu-HU" altLang="hu-HU" sz="2800" b="1" dirty="0" err="1" smtClean="0">
                <a:latin typeface="+mn-lt"/>
              </a:rPr>
              <a:t>representatives</a:t>
            </a:r>
            <a:r>
              <a:rPr lang="en-US" altLang="hu-HU" sz="2800" b="1" dirty="0" smtClean="0">
                <a:latin typeface="+mn-lt"/>
              </a:rPr>
              <a:t> </a:t>
            </a:r>
            <a:r>
              <a:rPr lang="en-US" altLang="hu-HU" sz="2800" b="1" dirty="0">
                <a:latin typeface="+mn-lt"/>
              </a:rPr>
              <a:t>within the group?</a:t>
            </a:r>
            <a:endParaRPr lang="hu-HU" altLang="hu-HU" sz="2800" b="1" dirty="0"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hu-HU" sz="2800" b="1" dirty="0">
                <a:latin typeface="+mn-lt"/>
              </a:rPr>
              <a:t>2. How much do these </a:t>
            </a:r>
            <a:r>
              <a:rPr lang="en-US" altLang="hu-HU" sz="2800" b="1" dirty="0" smtClean="0">
                <a:latin typeface="+mn-lt"/>
              </a:rPr>
              <a:t>individual </a:t>
            </a:r>
            <a:r>
              <a:rPr lang="en-US" altLang="hu-HU" sz="2800" b="1" dirty="0">
                <a:latin typeface="+mn-lt"/>
              </a:rPr>
              <a:t>manifest their </a:t>
            </a:r>
            <a:r>
              <a:rPr lang="hu-HU" altLang="hu-HU" sz="2800" b="1" dirty="0" err="1" smtClean="0">
                <a:latin typeface="+mn-lt"/>
              </a:rPr>
              <a:t>attitudes</a:t>
            </a:r>
            <a:r>
              <a:rPr lang="en-US" altLang="hu-HU" sz="2800" b="1" dirty="0" smtClean="0">
                <a:latin typeface="+mn-lt"/>
              </a:rPr>
              <a:t>?</a:t>
            </a:r>
            <a:endParaRPr lang="hu-HU" altLang="hu-HU" sz="2800" b="1" dirty="0"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hu-HU" sz="2800" b="1" dirty="0">
                <a:latin typeface="+mn-lt"/>
              </a:rPr>
              <a:t>3. </a:t>
            </a:r>
            <a:r>
              <a:rPr lang="en-US" altLang="hu-HU" sz="2800" b="1" dirty="0" smtClean="0">
                <a:latin typeface="+mn-lt"/>
              </a:rPr>
              <a:t>What </a:t>
            </a:r>
            <a:r>
              <a:rPr lang="en-US" altLang="hu-HU" sz="2800" b="1" dirty="0">
                <a:latin typeface="+mn-lt"/>
              </a:rPr>
              <a:t>different expectations are present a</a:t>
            </a:r>
            <a:r>
              <a:rPr lang="hu-HU" altLang="hu-HU" sz="2800" b="1" dirty="0" err="1">
                <a:latin typeface="+mn-lt"/>
              </a:rPr>
              <a:t>nd</a:t>
            </a:r>
            <a:r>
              <a:rPr lang="en-US" altLang="hu-HU" sz="2800" b="1" dirty="0">
                <a:latin typeface="+mn-lt"/>
              </a:rPr>
              <a:t> </a:t>
            </a:r>
            <a:r>
              <a:rPr lang="en-US" altLang="hu-HU" sz="2800" b="1" dirty="0" smtClean="0">
                <a:latin typeface="+mn-lt"/>
              </a:rPr>
              <a:t>precisely</a:t>
            </a:r>
            <a:r>
              <a:rPr lang="hu-HU" altLang="hu-HU" sz="2800" b="1" dirty="0" smtClean="0">
                <a:latin typeface="+mn-lt"/>
              </a:rPr>
              <a:t> </a:t>
            </a:r>
            <a:r>
              <a:rPr lang="en-US" altLang="hu-HU" sz="2800" b="1" dirty="0" smtClean="0">
                <a:latin typeface="+mn-lt"/>
              </a:rPr>
              <a:t>what </a:t>
            </a:r>
            <a:r>
              <a:rPr lang="en-US" altLang="hu-HU" sz="2800" b="1" dirty="0">
                <a:latin typeface="+mn-lt"/>
              </a:rPr>
              <a:t>constitutes effective group behavior </a:t>
            </a:r>
            <a:r>
              <a:rPr lang="en-US" altLang="hu-HU" sz="2800" b="1" dirty="0" smtClean="0">
                <a:latin typeface="+mn-lt"/>
              </a:rPr>
              <a:t>and</a:t>
            </a:r>
            <a:r>
              <a:rPr lang="hu-HU" altLang="hu-HU" sz="2800" b="1" dirty="0" smtClean="0">
                <a:latin typeface="+mn-lt"/>
              </a:rPr>
              <a:t> </a:t>
            </a:r>
            <a:r>
              <a:rPr lang="en-US" altLang="hu-HU" sz="2800" b="1" dirty="0" smtClean="0">
                <a:latin typeface="+mn-lt"/>
              </a:rPr>
              <a:t>communication styles?</a:t>
            </a:r>
            <a:endParaRPr lang="hu-HU" altLang="hu-HU" sz="2800" b="1" dirty="0"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u-HU" altLang="hu-HU" sz="2800" b="1" dirty="0" smtClean="0">
                <a:latin typeface="+mn-lt"/>
              </a:rPr>
              <a:t>4. </a:t>
            </a:r>
            <a:r>
              <a:rPr lang="en-US" altLang="hu-HU" sz="2800" b="1" dirty="0" smtClean="0">
                <a:latin typeface="+mn-lt"/>
              </a:rPr>
              <a:t>What </a:t>
            </a:r>
            <a:r>
              <a:rPr lang="en-US" altLang="hu-HU" sz="2800" b="1" dirty="0">
                <a:latin typeface="+mn-lt"/>
              </a:rPr>
              <a:t>leadership styles are preferred and </a:t>
            </a:r>
            <a:r>
              <a:rPr lang="en-US" altLang="hu-HU" sz="2800" b="1" dirty="0" smtClean="0">
                <a:latin typeface="+mn-lt"/>
              </a:rPr>
              <a:t>valued</a:t>
            </a:r>
            <a:r>
              <a:rPr lang="hu-HU" altLang="hu-HU" sz="2800" b="1" dirty="0" smtClean="0">
                <a:latin typeface="+mn-lt"/>
              </a:rPr>
              <a:t> </a:t>
            </a:r>
            <a:r>
              <a:rPr lang="en-US" altLang="hu-HU" sz="2800" b="1" dirty="0" smtClean="0">
                <a:latin typeface="+mn-lt"/>
              </a:rPr>
              <a:t>within</a:t>
            </a:r>
            <a:r>
              <a:rPr lang="hu-HU" altLang="hu-HU" sz="2800" b="1" dirty="0" smtClean="0">
                <a:latin typeface="+mn-lt"/>
              </a:rPr>
              <a:t> </a:t>
            </a:r>
            <a:r>
              <a:rPr lang="en-US" altLang="hu-HU" sz="2800" b="1" dirty="0" smtClean="0">
                <a:latin typeface="+mn-lt"/>
              </a:rPr>
              <a:t>the </a:t>
            </a:r>
            <a:r>
              <a:rPr lang="en-US" altLang="hu-HU" sz="2800" b="1" dirty="0">
                <a:latin typeface="+mn-lt"/>
              </a:rPr>
              <a:t>group?</a:t>
            </a:r>
            <a:endParaRPr lang="hu-HU" altLang="hu-HU" sz="2800" b="1" dirty="0"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hu-HU" sz="2800" b="1" dirty="0">
                <a:latin typeface="+mn-lt"/>
              </a:rPr>
              <a:t>6. What different stages of intercultural sensitivity has </a:t>
            </a:r>
            <a:r>
              <a:rPr lang="en-US" altLang="hu-HU" sz="2800" b="1" dirty="0" smtClean="0">
                <a:latin typeface="+mn-lt"/>
              </a:rPr>
              <a:t>each</a:t>
            </a:r>
            <a:r>
              <a:rPr lang="hu-HU" altLang="hu-HU" sz="2800" b="1" dirty="0" smtClean="0">
                <a:latin typeface="+mn-lt"/>
              </a:rPr>
              <a:t> </a:t>
            </a:r>
            <a:r>
              <a:rPr lang="en-US" altLang="hu-HU" sz="2800" b="1" dirty="0">
                <a:latin typeface="+mn-lt"/>
              </a:rPr>
              <a:t>member of the team reached in ‘managing diversity</a:t>
            </a:r>
            <a:r>
              <a:rPr lang="en-US" altLang="hu-HU" sz="2800" b="1" dirty="0" smtClean="0">
                <a:latin typeface="+mn-lt"/>
              </a:rPr>
              <a:t>’</a:t>
            </a:r>
            <a:r>
              <a:rPr lang="hu-HU" altLang="hu-HU" sz="2800" b="1" dirty="0" smtClean="0">
                <a:latin typeface="+mn-lt"/>
              </a:rPr>
              <a:t>?</a:t>
            </a:r>
            <a:endParaRPr lang="en-US" altLang="hu-HU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35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ORGANIZATIONAL QUESTIONS</a:t>
            </a:r>
            <a:endParaRPr lang="hu-HU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51841" y="1435300"/>
            <a:ext cx="8856663" cy="5349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>
              <a:buNone/>
              <a:tabLst>
                <a:tab pos="457200" algn="l"/>
              </a:tabLst>
              <a:defRPr/>
            </a:pPr>
            <a:r>
              <a:rPr lang="en-US" altLang="hu-HU" sz="2800" b="1" dirty="0" smtClean="0">
                <a:latin typeface="+mn-lt"/>
              </a:rPr>
              <a:t>1</a:t>
            </a:r>
            <a:r>
              <a:rPr lang="en-US" altLang="hu-HU" sz="2800" b="1" dirty="0">
                <a:latin typeface="+mn-lt"/>
              </a:rPr>
              <a:t>. </a:t>
            </a:r>
            <a:r>
              <a:rPr lang="en-US" sz="2800" b="1" dirty="0">
                <a:latin typeface="+mn-lt"/>
              </a:rPr>
              <a:t>What is the relative status of different</a:t>
            </a:r>
            <a:r>
              <a:rPr lang="hu-HU" sz="2800" b="1" dirty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cultur</a:t>
            </a:r>
            <a:r>
              <a:rPr lang="hu-HU" sz="2800" b="1" dirty="0" err="1" smtClean="0">
                <a:latin typeface="+mn-lt"/>
              </a:rPr>
              <a:t>al</a:t>
            </a:r>
            <a:r>
              <a:rPr lang="hu-HU" sz="2800" b="1" dirty="0" smtClean="0">
                <a:latin typeface="+mn-lt"/>
              </a:rPr>
              <a:t> </a:t>
            </a:r>
            <a:r>
              <a:rPr lang="hu-HU" sz="2800" b="1" dirty="0" err="1" smtClean="0">
                <a:latin typeface="+mn-lt"/>
              </a:rPr>
              <a:t>norms</a:t>
            </a:r>
            <a:r>
              <a:rPr lang="hu-HU" sz="2800" b="1" dirty="0" smtClean="0">
                <a:latin typeface="+mn-lt"/>
              </a:rPr>
              <a:t> </a:t>
            </a:r>
            <a:r>
              <a:rPr lang="en-US" sz="2800" b="1" dirty="0" smtClean="0">
                <a:latin typeface="+mn-lt"/>
              </a:rPr>
              <a:t>within </a:t>
            </a:r>
            <a:r>
              <a:rPr lang="en-US" sz="2800" b="1" dirty="0" err="1">
                <a:latin typeface="+mn-lt"/>
              </a:rPr>
              <a:t>th</a:t>
            </a:r>
            <a:r>
              <a:rPr lang="hu-HU" sz="2800" b="1" dirty="0">
                <a:latin typeface="+mn-lt"/>
              </a:rPr>
              <a:t>e </a:t>
            </a:r>
            <a:r>
              <a:rPr lang="en-US" sz="2800" b="1" dirty="0">
                <a:latin typeface="+mn-lt"/>
              </a:rPr>
              <a:t>team?</a:t>
            </a:r>
            <a:endParaRPr lang="hu-HU" sz="2800" b="1" dirty="0">
              <a:latin typeface="+mn-lt"/>
            </a:endParaRPr>
          </a:p>
          <a:p>
            <a:pPr>
              <a:buNone/>
              <a:tabLst>
                <a:tab pos="457200" algn="l"/>
              </a:tabLst>
              <a:defRPr/>
            </a:pPr>
            <a:endParaRPr lang="hu-HU" sz="2800" b="1" dirty="0">
              <a:latin typeface="+mn-lt"/>
            </a:endParaRPr>
          </a:p>
          <a:p>
            <a:pPr>
              <a:buNone/>
              <a:tabLst>
                <a:tab pos="457200" algn="l"/>
              </a:tabLst>
              <a:defRPr/>
            </a:pPr>
            <a:r>
              <a:rPr lang="hu-HU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2. 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How will geographic spread affect the</a:t>
            </a:r>
            <a:r>
              <a:rPr lang="hu-HU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 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group?</a:t>
            </a:r>
            <a:endParaRPr lang="hu-HU" sz="2800" b="1" dirty="0"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  <a:p>
            <a:pPr>
              <a:tabLst>
                <a:tab pos="457200" algn="l"/>
              </a:tabLst>
              <a:defRPr/>
            </a:pPr>
            <a:endParaRPr lang="hu-HU" sz="2800" b="1" dirty="0"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  <a:p>
            <a:pPr>
              <a:buNone/>
              <a:tabLst>
                <a:tab pos="457200" algn="l"/>
              </a:tabLst>
              <a:defRPr/>
            </a:pPr>
            <a:r>
              <a:rPr lang="hu-HU" sz="2800" b="1" dirty="0">
                <a:latin typeface="+mn-lt"/>
              </a:rPr>
              <a:t>3. </a:t>
            </a:r>
            <a:r>
              <a:rPr lang="en-US" sz="2800" b="1" dirty="0">
                <a:latin typeface="+mn-lt"/>
              </a:rPr>
              <a:t>How will the similarity or difference between </a:t>
            </a:r>
            <a:r>
              <a:rPr lang="hu-HU" sz="2800" b="1" dirty="0" smtClean="0">
                <a:latin typeface="+mn-lt"/>
              </a:rPr>
              <a:t>f</a:t>
            </a:r>
            <a:r>
              <a:rPr lang="en-US" sz="2800" b="1" dirty="0" err="1" smtClean="0">
                <a:latin typeface="+mn-lt"/>
              </a:rPr>
              <a:t>unctional</a:t>
            </a:r>
            <a:r>
              <a:rPr lang="en-US" sz="2800" b="1" dirty="0" smtClean="0">
                <a:latin typeface="+mn-lt"/>
              </a:rPr>
              <a:t> and</a:t>
            </a:r>
            <a:r>
              <a:rPr lang="hu-HU" sz="2800" b="1" dirty="0" smtClean="0">
                <a:latin typeface="+mn-lt"/>
              </a:rPr>
              <a:t> p</a:t>
            </a:r>
            <a:r>
              <a:rPr lang="en-US" sz="2800" b="1" dirty="0" err="1" smtClean="0">
                <a:latin typeface="+mn-lt"/>
              </a:rPr>
              <a:t>rofessional</a:t>
            </a:r>
            <a:r>
              <a:rPr lang="hu-HU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cultur</a:t>
            </a:r>
            <a:r>
              <a:rPr lang="hu-HU" sz="2800" b="1" dirty="0" err="1" smtClean="0">
                <a:latin typeface="+mn-lt"/>
              </a:rPr>
              <a:t>al</a:t>
            </a:r>
            <a:r>
              <a:rPr lang="hu-HU" sz="2800" b="1" dirty="0" smtClean="0">
                <a:latin typeface="+mn-lt"/>
              </a:rPr>
              <a:t> </a:t>
            </a:r>
            <a:r>
              <a:rPr lang="hu-HU" sz="2800" b="1" dirty="0" err="1" smtClean="0">
                <a:latin typeface="+mn-lt"/>
              </a:rPr>
              <a:t>attitudes</a:t>
            </a:r>
            <a:r>
              <a:rPr lang="hu-HU" sz="2800" b="1" dirty="0" smtClean="0">
                <a:latin typeface="+mn-lt"/>
              </a:rPr>
              <a:t> </a:t>
            </a:r>
            <a:r>
              <a:rPr lang="en-US" sz="2800" b="1" dirty="0" smtClean="0">
                <a:latin typeface="+mn-lt"/>
              </a:rPr>
              <a:t>affect </a:t>
            </a:r>
            <a:r>
              <a:rPr lang="en-US" sz="2800" b="1" dirty="0">
                <a:latin typeface="+mn-lt"/>
              </a:rPr>
              <a:t>the group dynamics?</a:t>
            </a:r>
            <a:endParaRPr lang="hu-HU" sz="2800" b="1" dirty="0">
              <a:latin typeface="+mn-lt"/>
            </a:endParaRPr>
          </a:p>
          <a:p>
            <a:pPr>
              <a:tabLst>
                <a:tab pos="457200" algn="l"/>
              </a:tabLst>
              <a:defRPr/>
            </a:pPr>
            <a:endParaRPr lang="hu-HU" sz="2800" b="1" dirty="0">
              <a:latin typeface="+mn-lt"/>
            </a:endParaRPr>
          </a:p>
          <a:p>
            <a:pPr>
              <a:buNone/>
              <a:tabLst>
                <a:tab pos="457200" algn="l"/>
              </a:tabLst>
              <a:defRPr/>
            </a:pPr>
            <a:r>
              <a:rPr lang="hu-HU" sz="2800" b="1" dirty="0">
                <a:latin typeface="+mn-lt"/>
              </a:rPr>
              <a:t>4. </a:t>
            </a:r>
            <a:r>
              <a:rPr lang="en-US" sz="2800" b="1" dirty="0">
                <a:latin typeface="+mn-lt"/>
              </a:rPr>
              <a:t>What impact does top management</a:t>
            </a:r>
            <a:r>
              <a:rPr lang="hu-HU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 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have on the success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of</a:t>
            </a:r>
            <a:r>
              <a:rPr lang="hu-HU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the 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team?</a:t>
            </a:r>
          </a:p>
        </p:txBody>
      </p:sp>
    </p:spTree>
    <p:extLst>
      <p:ext uri="{BB962C8B-B14F-4D97-AF65-F5344CB8AC3E}">
        <p14:creationId xmlns:p14="http://schemas.microsoft.com/office/powerpoint/2010/main" val="40853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-180528" y="338328"/>
            <a:ext cx="9505056" cy="786416"/>
          </a:xfrm>
        </p:spPr>
        <p:txBody>
          <a:bodyPr>
            <a:noAutofit/>
          </a:bodyPr>
          <a:lstStyle/>
          <a:p>
            <a:r>
              <a:rPr lang="hu-H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LEVERAGE POSITIVE RESULTS</a:t>
            </a:r>
            <a:endParaRPr lang="hu-HU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51841" y="2132275"/>
            <a:ext cx="8856663" cy="388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>
              <a:buNone/>
              <a:tabLst>
                <a:tab pos="457200" algn="l"/>
              </a:tabLst>
              <a:defRPr/>
            </a:pPr>
            <a:r>
              <a:rPr lang="en-US" altLang="hu-HU" sz="2800" b="1" smtClean="0">
                <a:latin typeface="+mn-lt"/>
              </a:rPr>
              <a:t>1</a:t>
            </a:r>
            <a:r>
              <a:rPr lang="en-US" altLang="hu-HU" sz="2800" b="1">
                <a:latin typeface="+mn-lt"/>
              </a:rPr>
              <a:t>. </a:t>
            </a:r>
            <a:r>
              <a:rPr lang="en-US" sz="2800" b="1">
                <a:latin typeface="+mn-lt"/>
              </a:rPr>
              <a:t>Differences need to be understood, acknowledged, </a:t>
            </a:r>
            <a:r>
              <a:rPr lang="hu-HU" sz="2800" b="1">
                <a:latin typeface="+mn-lt"/>
              </a:rPr>
              <a:t>	</a:t>
            </a:r>
            <a:r>
              <a:rPr lang="en-US" sz="2800" b="1">
                <a:latin typeface="+mn-lt"/>
              </a:rPr>
              <a:t>respected and explored</a:t>
            </a:r>
            <a:endParaRPr lang="hu-HU" sz="2800" b="1">
              <a:latin typeface="+mn-lt"/>
            </a:endParaRPr>
          </a:p>
          <a:p>
            <a:pPr>
              <a:buNone/>
              <a:tabLst>
                <a:tab pos="457200" algn="l"/>
              </a:tabLst>
              <a:defRPr/>
            </a:pPr>
            <a:endParaRPr lang="hu-HU" sz="2800" b="1" smtClean="0">
              <a:latin typeface="+mn-lt"/>
            </a:endParaRPr>
          </a:p>
          <a:p>
            <a:pPr>
              <a:buNone/>
              <a:tabLst>
                <a:tab pos="457200" algn="l"/>
              </a:tabLst>
              <a:defRPr/>
            </a:pPr>
            <a:r>
              <a:rPr lang="hu-HU" sz="2800" b="1" smtClean="0">
                <a:latin typeface="+mn-lt"/>
              </a:rPr>
              <a:t>2. </a:t>
            </a:r>
            <a:r>
              <a:rPr lang="en-US" sz="2800" b="1" smtClean="0">
                <a:latin typeface="+mn-lt"/>
              </a:rPr>
              <a:t>‘</a:t>
            </a:r>
            <a:r>
              <a:rPr lang="hu-HU" sz="2800" b="1">
                <a:latin typeface="+mn-lt"/>
              </a:rPr>
              <a:t>C</a:t>
            </a:r>
            <a:r>
              <a:rPr lang="en-US" sz="2800" b="1">
                <a:latin typeface="+mn-lt"/>
              </a:rPr>
              <a:t>ritical moments’ of confronting the issue of </a:t>
            </a:r>
            <a:r>
              <a:rPr lang="hu-HU" sz="2800" b="1">
                <a:latin typeface="+mn-lt"/>
              </a:rPr>
              <a:t>	</a:t>
            </a:r>
            <a:r>
              <a:rPr lang="en-US" sz="2800" b="1">
                <a:latin typeface="+mn-lt"/>
              </a:rPr>
              <a:t>diversity</a:t>
            </a:r>
            <a:endParaRPr lang="hu-HU" sz="2800" b="1">
              <a:latin typeface="+mn-lt"/>
            </a:endParaRPr>
          </a:p>
          <a:p>
            <a:pPr>
              <a:tabLst>
                <a:tab pos="457200" algn="l"/>
              </a:tabLst>
              <a:defRPr/>
            </a:pPr>
            <a:endParaRPr lang="hu-HU" sz="2800" b="1">
              <a:latin typeface="+mn-lt"/>
            </a:endParaRPr>
          </a:p>
          <a:p>
            <a:pPr>
              <a:buNone/>
              <a:tabLst>
                <a:tab pos="457200" algn="l"/>
              </a:tabLst>
              <a:defRPr/>
            </a:pPr>
            <a:r>
              <a:rPr lang="hu-HU" sz="2800" b="1" smtClean="0">
                <a:latin typeface="+mn-lt"/>
              </a:rPr>
              <a:t>3. Challenges </a:t>
            </a:r>
            <a:r>
              <a:rPr lang="en-US" sz="2800" b="1">
                <a:latin typeface="+mn-lt"/>
              </a:rPr>
              <a:t>of the group’s life cycle</a:t>
            </a:r>
            <a:r>
              <a:rPr lang="hu-HU" sz="2800" b="1">
                <a:latin typeface="+mn-lt"/>
              </a:rPr>
              <a:t> at an early stage (questionnaire about expectations, perceptions of hot issues, convergence or divergence of styles noticed)</a:t>
            </a:r>
            <a:endParaRPr lang="en-US" sz="2800" b="1" dirty="0">
              <a:latin typeface="+mn-lt"/>
            </a:endParaRPr>
          </a:p>
        </p:txBody>
      </p:sp>
      <p:sp>
        <p:nvSpPr>
          <p:cNvPr id="5" name="Cím 2"/>
          <p:cNvSpPr txBox="1">
            <a:spLocks/>
          </p:cNvSpPr>
          <p:nvPr/>
        </p:nvSpPr>
        <p:spPr>
          <a:xfrm>
            <a:off x="4355976" y="986400"/>
            <a:ext cx="4284636" cy="7864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u-HU" sz="28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Canney Davison</a:t>
            </a:r>
            <a:endParaRPr lang="hu-HU" sz="28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86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-108520" y="3068960"/>
            <a:ext cx="9505056" cy="786416"/>
          </a:xfrm>
        </p:spPr>
        <p:txBody>
          <a:bodyPr>
            <a:noAutofit/>
          </a:bodyPr>
          <a:lstStyle/>
          <a:p>
            <a:r>
              <a:rPr lang="hu-H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Appropriateness and Effectiveness</a:t>
            </a:r>
            <a:endParaRPr lang="hu-HU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002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-180528" y="3068960"/>
            <a:ext cx="9505056" cy="786416"/>
          </a:xfrm>
        </p:spPr>
        <p:txBody>
          <a:bodyPr>
            <a:noAutofit/>
          </a:bodyPr>
          <a:lstStyle/>
          <a:p>
            <a:r>
              <a:rPr lang="hu-H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Knowledge, Motivations, and Actions</a:t>
            </a:r>
            <a:endParaRPr lang="hu-HU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487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-180528" y="3068960"/>
            <a:ext cx="9505056" cy="786416"/>
          </a:xfrm>
        </p:spPr>
        <p:txBody>
          <a:bodyPr>
            <a:noAutofit/>
          </a:bodyPr>
          <a:lstStyle/>
          <a:p>
            <a:r>
              <a:rPr lang="hu-H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Variables in Communication Modules</a:t>
            </a:r>
            <a:endParaRPr lang="hu-HU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897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-180528" y="410336"/>
            <a:ext cx="9505056" cy="786416"/>
          </a:xfrm>
        </p:spPr>
        <p:txBody>
          <a:bodyPr>
            <a:noAutofit/>
          </a:bodyPr>
          <a:lstStyle/>
          <a:p>
            <a:r>
              <a:rPr lang="hu-H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WORKS CITED</a:t>
            </a:r>
            <a:endParaRPr lang="hu-HU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artalom helye 5"/>
          <p:cNvSpPr>
            <a:spLocks noGrp="1" noChangeArrowheads="1"/>
          </p:cNvSpPr>
          <p:nvPr>
            <p:ph sz="half" idx="1"/>
          </p:nvPr>
        </p:nvSpPr>
        <p:spPr>
          <a:xfrm>
            <a:off x="457200" y="1773238"/>
            <a:ext cx="4038600" cy="5078412"/>
          </a:xfrm>
        </p:spPr>
        <p:txBody>
          <a:bodyPr>
            <a:spAutoFit/>
          </a:bodyPr>
          <a:lstStyle/>
          <a:p>
            <a:pPr marL="0" indent="0">
              <a:buFont typeface="Wingdings 2" pitchFamily="18" charset="2"/>
              <a:buNone/>
            </a:pPr>
            <a:r>
              <a:rPr lang="en-GB" altLang="hu-HU" sz="1200" smtClean="0"/>
              <a:t>Adler, N.,J. (1997). International Dimensions of Organizational Behaviour. Cincinnati, Ohio: South –Western College Publishing.</a:t>
            </a:r>
            <a:endParaRPr lang="hu-HU" altLang="hu-HU" sz="1200" smtClean="0"/>
          </a:p>
          <a:p>
            <a:pPr marL="0" indent="0">
              <a:buFont typeface="Wingdings 2" pitchFamily="18" charset="2"/>
              <a:buNone/>
            </a:pPr>
            <a:r>
              <a:rPr lang="en-GB" altLang="hu-HU" sz="1200" smtClean="0"/>
              <a:t> </a:t>
            </a:r>
            <a:endParaRPr lang="hu-HU" altLang="hu-HU" sz="1200" smtClean="0"/>
          </a:p>
          <a:p>
            <a:pPr marL="0" indent="0">
              <a:buFont typeface="Wingdings 2" pitchFamily="18" charset="2"/>
              <a:buNone/>
            </a:pPr>
            <a:r>
              <a:rPr lang="en-GB" altLang="hu-HU" sz="1200" smtClean="0"/>
              <a:t>Archer, C.M. (1991). Living with Strangers in the USA: Communicating Beyond Culture. Englewood Cliffs, New Jersey: Prentice-Hall, Inc.</a:t>
            </a:r>
            <a:endParaRPr lang="hu-HU" altLang="hu-HU" sz="1200" smtClean="0"/>
          </a:p>
          <a:p>
            <a:pPr marL="0" indent="0">
              <a:buFont typeface="Wingdings 2" pitchFamily="18" charset="2"/>
              <a:buNone/>
            </a:pPr>
            <a:endParaRPr lang="hu-HU" altLang="hu-HU" sz="1200" smtClean="0"/>
          </a:p>
          <a:p>
            <a:pPr marL="0" indent="0">
              <a:buFont typeface="Wingdings 2" pitchFamily="18" charset="2"/>
              <a:buNone/>
            </a:pPr>
            <a:r>
              <a:rPr lang="en-GB" altLang="hu-HU" sz="1200" smtClean="0"/>
              <a:t>Archer, C.M. (1986). Culture Bump and Beyond. In Valdes, J.M. (Ed.), Culture Bound: Bridging the Cultural Gap in Language Teaching. Cambridge: Cambridge University Press.</a:t>
            </a:r>
            <a:endParaRPr lang="hu-HU" altLang="hu-HU" sz="1200" smtClean="0"/>
          </a:p>
          <a:p>
            <a:pPr marL="0" indent="0">
              <a:buFont typeface="Wingdings 2" pitchFamily="18" charset="2"/>
              <a:buNone/>
            </a:pPr>
            <a:endParaRPr lang="hu-HU" altLang="hu-HU" sz="1200" i="1" smtClean="0"/>
          </a:p>
          <a:p>
            <a:pPr marL="0" indent="0">
              <a:buFont typeface="Wingdings 2" pitchFamily="18" charset="2"/>
              <a:buNone/>
            </a:pPr>
            <a:r>
              <a:rPr lang="en-GB" altLang="hu-HU" sz="1200" smtClean="0"/>
              <a:t>Avruch, K. and Black, P.W. (1993). Conflict Resolution Theory and Practice. Dennis, J.D. Sandole and Hugo van der Merwe (Eds), Manchaster, UK: Manchaster University Press</a:t>
            </a:r>
            <a:endParaRPr lang="hu-HU" altLang="hu-HU" sz="1200" smtClean="0"/>
          </a:p>
          <a:p>
            <a:pPr marL="0" indent="0">
              <a:buFont typeface="Wingdings 2" pitchFamily="18" charset="2"/>
              <a:buNone/>
            </a:pPr>
            <a:r>
              <a:rPr lang="en-GB" altLang="hu-HU" sz="1200" i="1" smtClean="0"/>
              <a:t> </a:t>
            </a:r>
            <a:endParaRPr lang="hu-HU" altLang="hu-HU" sz="1200" smtClean="0"/>
          </a:p>
          <a:p>
            <a:pPr marL="0" indent="0">
              <a:buFont typeface="Wingdings 2" pitchFamily="18" charset="2"/>
              <a:buNone/>
            </a:pPr>
            <a:r>
              <a:rPr lang="en-GB" altLang="hu-HU" sz="1200" smtClean="0"/>
              <a:t>Banks, J.A. (1997). Multiethnic Education: Theory and Practice. Needham Heights, MA 02194: Allyn and Bacon</a:t>
            </a:r>
            <a:endParaRPr lang="hu-HU" altLang="hu-HU" sz="1200" smtClean="0"/>
          </a:p>
          <a:p>
            <a:pPr marL="0" indent="0">
              <a:buFont typeface="Wingdings 2" pitchFamily="18" charset="2"/>
              <a:buNone/>
            </a:pPr>
            <a:r>
              <a:rPr lang="en-GB" altLang="hu-HU" sz="1200" i="1" smtClean="0"/>
              <a:t> </a:t>
            </a:r>
            <a:endParaRPr lang="hu-HU" altLang="hu-HU" sz="1200" smtClean="0"/>
          </a:p>
          <a:p>
            <a:pPr marL="0" indent="0">
              <a:buFont typeface="Wingdings 2" pitchFamily="18" charset="2"/>
              <a:buNone/>
            </a:pPr>
            <a:r>
              <a:rPr lang="en-GB" altLang="hu-HU" sz="1200" smtClean="0"/>
              <a:t>Davison, C.S. (1996). Leading and Facilitating International Teams. In Berger, M. (1996). Cross-Cultural Team Building – Guidelines for More Effective Communication and Negotiation. London: McGraw-Hill.</a:t>
            </a:r>
            <a:endParaRPr lang="hu-HU" altLang="hu-HU" sz="1200" smtClean="0"/>
          </a:p>
        </p:txBody>
      </p:sp>
      <p:sp>
        <p:nvSpPr>
          <p:cNvPr id="6" name="Tartalom helye 6"/>
          <p:cNvSpPr txBox="1">
            <a:spLocks noChangeArrowheads="1"/>
          </p:cNvSpPr>
          <p:nvPr/>
        </p:nvSpPr>
        <p:spPr>
          <a:xfrm>
            <a:off x="4648200" y="1773238"/>
            <a:ext cx="4038600" cy="4745037"/>
          </a:xfrm>
          <a:prstGeom prst="rect">
            <a:avLst/>
          </a:prstGeom>
        </p:spPr>
        <p:txBody>
          <a:bodyPr>
            <a:sp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en-GB" altLang="hu-HU" sz="1200" smtClean="0"/>
              <a:t>Gundykunst, W.B. and Young Yun Kim. (1984). Communicating with Strangers: An Approach to Intercultural Communication. Reading, Mass.: Addison-Wesley Publishing Co.</a:t>
            </a:r>
            <a:endParaRPr lang="hu-HU" altLang="hu-HU" sz="1200" smtClean="0"/>
          </a:p>
          <a:p>
            <a:pPr marL="0" indent="0">
              <a:buFont typeface="Wingdings 2" pitchFamily="18" charset="2"/>
              <a:buNone/>
            </a:pPr>
            <a:r>
              <a:rPr lang="en-GB" altLang="hu-HU" sz="1200" i="1" smtClean="0"/>
              <a:t> </a:t>
            </a:r>
            <a:endParaRPr lang="hu-HU" altLang="hu-HU" sz="1200" smtClean="0"/>
          </a:p>
          <a:p>
            <a:pPr marL="0" indent="0">
              <a:buFont typeface="Wingdings 2" pitchFamily="18" charset="2"/>
              <a:buNone/>
            </a:pPr>
            <a:r>
              <a:rPr lang="en-GB" altLang="hu-HU" sz="1200" smtClean="0"/>
              <a:t>Hofner Saphiere, D.M. (1996). Productive Behaviours of Global Business Teams. International Journal of Intercultural relations, 20(2)</a:t>
            </a:r>
            <a:endParaRPr lang="hu-HU" altLang="hu-HU" sz="1200" smtClean="0"/>
          </a:p>
          <a:p>
            <a:pPr marL="0" indent="0">
              <a:buFont typeface="Wingdings 2" pitchFamily="18" charset="2"/>
              <a:buNone/>
            </a:pPr>
            <a:r>
              <a:rPr lang="en-GB" altLang="hu-HU" sz="1200" i="1" smtClean="0"/>
              <a:t> </a:t>
            </a:r>
            <a:endParaRPr lang="hu-HU" altLang="hu-HU" sz="1200" smtClean="0"/>
          </a:p>
          <a:p>
            <a:pPr marL="0" indent="0">
              <a:buFont typeface="Wingdings 2" pitchFamily="18" charset="2"/>
              <a:buNone/>
            </a:pPr>
            <a:r>
              <a:rPr lang="en-GB" altLang="hu-HU" sz="1200" smtClean="0"/>
              <a:t>Matveev, A.V. (2002). Theory of Communication and Applied Communication. In Rozina, I.N. (Ed.), Rostov-on-Don: Institute of Management, Business and Law Publishing. Moscow: Bulletin of Russian Communication Association.</a:t>
            </a:r>
            <a:endParaRPr lang="hu-HU" altLang="hu-HU" sz="1200" smtClean="0"/>
          </a:p>
          <a:p>
            <a:pPr marL="0" indent="0">
              <a:buFont typeface="Wingdings 2" pitchFamily="18" charset="2"/>
              <a:buNone/>
            </a:pPr>
            <a:r>
              <a:rPr lang="en-GB" altLang="hu-HU" sz="1200" i="1" smtClean="0"/>
              <a:t> </a:t>
            </a:r>
            <a:endParaRPr lang="hu-HU" altLang="hu-HU" sz="1200" smtClean="0"/>
          </a:p>
          <a:p>
            <a:pPr marL="0" indent="0">
              <a:buFont typeface="Wingdings 2" pitchFamily="18" charset="2"/>
              <a:buNone/>
            </a:pPr>
            <a:r>
              <a:rPr lang="en-GB" altLang="hu-HU" sz="1200" smtClean="0"/>
              <a:t>Schneider, S.C. and Barsoux J-L. (1997). Managing Across Cultures. Prentice Hall Europe.</a:t>
            </a:r>
            <a:endParaRPr lang="hu-HU" altLang="hu-HU" sz="1200" smtClean="0"/>
          </a:p>
          <a:p>
            <a:pPr marL="0" indent="0">
              <a:buFont typeface="Wingdings 2" pitchFamily="18" charset="2"/>
              <a:buNone/>
            </a:pPr>
            <a:r>
              <a:rPr lang="en-GB" altLang="hu-HU" sz="1200" u="sng" smtClean="0">
                <a:hlinkClick r:id="rId2"/>
              </a:rPr>
              <a:t>http</a:t>
            </a:r>
            <a:r>
              <a:rPr lang="en-GB" altLang="hu-HU" sz="1200" u="sng">
                <a:hlinkClick r:id="rId2"/>
              </a:rPr>
              <a:t>://</a:t>
            </a:r>
            <a:r>
              <a:rPr lang="en-GB" altLang="hu-HU" sz="1200" u="sng" smtClean="0">
                <a:hlinkClick r:id="rId2"/>
              </a:rPr>
              <a:t>www.</a:t>
            </a:r>
            <a:r>
              <a:rPr lang="hu-HU" altLang="hu-HU" sz="1200" u="sng" smtClean="0">
                <a:hlinkClick r:id="rId2"/>
              </a:rPr>
              <a:t>maec.org/cross/3</a:t>
            </a:r>
            <a:r>
              <a:rPr lang="en-GB" altLang="hu-HU" sz="1200" u="sng" smtClean="0">
                <a:hlinkClick r:id="rId2"/>
              </a:rPr>
              <a:t>.html</a:t>
            </a:r>
            <a:endParaRPr lang="hu-HU" altLang="hu-HU" sz="1200" smtClean="0"/>
          </a:p>
          <a:p>
            <a:pPr marL="0" indent="0">
              <a:buFont typeface="Wingdings 2" pitchFamily="18" charset="2"/>
              <a:buNone/>
            </a:pPr>
            <a:r>
              <a:rPr lang="en-GB" altLang="hu-HU" sz="1200" u="sng" smtClean="0">
                <a:hlinkClick r:id="rId2"/>
              </a:rPr>
              <a:t>http://www.pbs.org/ampu/crosscult.html</a:t>
            </a:r>
            <a:r>
              <a:rPr lang="en-GB" altLang="hu-HU" sz="1200" smtClean="0"/>
              <a:t>.</a:t>
            </a:r>
            <a:endParaRPr lang="hu-HU" altLang="hu-HU" sz="1200" smtClean="0"/>
          </a:p>
          <a:p>
            <a:pPr marL="0" indent="0">
              <a:buFont typeface="Wingdings 2" pitchFamily="18" charset="2"/>
              <a:buNone/>
            </a:pPr>
            <a:endParaRPr lang="hu-HU" altLang="hu-HU" sz="1200" smtClean="0"/>
          </a:p>
          <a:p>
            <a:pPr marL="0" indent="0">
              <a:buFont typeface="Wingdings 2" pitchFamily="18" charset="2"/>
              <a:buNone/>
            </a:pPr>
            <a:r>
              <a:rPr lang="en-GB" altLang="hu-HU" sz="1200" smtClean="0"/>
              <a:t>DuPraw, M.E. and Axner, M. Working on Common Cross-cultural Communication Challenges.</a:t>
            </a:r>
            <a:endParaRPr lang="hu-HU" altLang="hu-HU" sz="1200" smtClean="0"/>
          </a:p>
          <a:p>
            <a:pPr marL="0" indent="0">
              <a:buFont typeface="Wingdings 2" pitchFamily="18" charset="2"/>
              <a:buNone/>
            </a:pPr>
            <a:endParaRPr lang="hu-HU" altLang="hu-HU" sz="1200" smtClean="0"/>
          </a:p>
        </p:txBody>
      </p:sp>
    </p:spTree>
    <p:extLst>
      <p:ext uri="{BB962C8B-B14F-4D97-AF65-F5344CB8AC3E}">
        <p14:creationId xmlns:p14="http://schemas.microsoft.com/office/powerpoint/2010/main" val="342341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4"/>
          <p:cNvSpPr txBox="1">
            <a:spLocks/>
          </p:cNvSpPr>
          <p:nvPr/>
        </p:nvSpPr>
        <p:spPr>
          <a:xfrm>
            <a:off x="395536" y="2646040"/>
            <a:ext cx="8305800" cy="1143000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hu-HU" sz="6000" b="1" smtClean="0">
                <a:solidFill>
                  <a:schemeClr val="bg2">
                    <a:lumMod val="50000"/>
                  </a:schemeClr>
                </a:solidFill>
              </a:rPr>
              <a:t>ANY QUESTIONS?</a:t>
            </a:r>
            <a:endParaRPr lang="hu-HU" sz="60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29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60648"/>
            <a:ext cx="2390775" cy="135255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6398"/>
            <a:ext cx="2143125" cy="21336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76672"/>
            <a:ext cx="2190750" cy="2085975"/>
          </a:xfrm>
          <a:prstGeom prst="rect">
            <a:avLst/>
          </a:prstGeom>
        </p:spPr>
      </p:pic>
      <p:sp>
        <p:nvSpPr>
          <p:cNvPr id="10" name="Téglalap 9"/>
          <p:cNvSpPr/>
          <p:nvPr/>
        </p:nvSpPr>
        <p:spPr>
          <a:xfrm>
            <a:off x="392979" y="2793702"/>
            <a:ext cx="8640960" cy="923330"/>
          </a:xfrm>
          <a:prstGeom prst="rect">
            <a:avLst/>
          </a:prstGeom>
          <a:gradFill>
            <a:gsLst>
              <a:gs pos="0">
                <a:srgbClr val="FF0000"/>
              </a:gs>
              <a:gs pos="50000">
                <a:schemeClr val="bg1"/>
              </a:gs>
              <a:gs pos="100000">
                <a:srgbClr val="00B050"/>
              </a:gs>
            </a:gsLst>
            <a:lin ang="5400000" scaled="0"/>
          </a:gradFill>
          <a:scene3d>
            <a:camera prst="orthographicFront"/>
            <a:lightRig rig="threePt" dir="t">
              <a:rot lat="0" lon="0" rev="5400000"/>
            </a:lightRig>
          </a:scene3d>
          <a:sp3d>
            <a:bevelT w="381000" h="273050" prst="artDeco"/>
            <a:bevelB w="8255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u-HU" sz="5400" b="1" cap="none" spc="0" smtClean="0">
                <a:ln w="10541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chemeClr val="tx1"/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BUDAPEST</a:t>
            </a:r>
            <a:endParaRPr lang="hu-HU" sz="5400" b="1" cap="none" spc="0">
              <a:ln w="10541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chemeClr val="tx1"/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36" y="3717032"/>
            <a:ext cx="9144000" cy="3124990"/>
          </a:xfrm>
          <a:prstGeom prst="rect">
            <a:avLst/>
          </a:prstGeom>
        </p:spPr>
      </p:pic>
      <p:graphicFrame>
        <p:nvGraphicFramePr>
          <p:cNvPr id="3" name="Objektum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998635"/>
              </p:ext>
            </p:extLst>
          </p:nvPr>
        </p:nvGraphicFramePr>
        <p:xfrm>
          <a:off x="6057900" y="6156222"/>
          <a:ext cx="30861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Csomagoló programhéj-objektum" showAsIcon="1" r:id="rId7" imgW="3086640" imgH="685800" progId="Package">
                  <p:embed/>
                </p:oleObj>
              </mc:Choice>
              <mc:Fallback>
                <p:oleObj name="Csomagoló programhéj-objektum" showAsIcon="1" r:id="rId7" imgW="308664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057900" y="6156222"/>
                        <a:ext cx="30861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8990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467544" y="2718048"/>
            <a:ext cx="8305800" cy="1143000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hu-HU" sz="6000" b="1" smtClean="0">
                <a:solidFill>
                  <a:schemeClr val="bg2">
                    <a:lumMod val="50000"/>
                  </a:schemeClr>
                </a:solidFill>
              </a:rPr>
              <a:t>THANK YOU </a:t>
            </a:r>
            <a:br>
              <a:rPr lang="hu-HU" sz="6000" b="1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hu-HU" sz="6000" b="1" smtClean="0">
                <a:solidFill>
                  <a:schemeClr val="bg2">
                    <a:lumMod val="50000"/>
                  </a:schemeClr>
                </a:solidFill>
              </a:rPr>
              <a:t>FOR YOUR ATTENTION</a:t>
            </a:r>
            <a:endParaRPr lang="hu-HU" sz="60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23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11291294"/>
              </p:ext>
            </p:extLst>
          </p:nvPr>
        </p:nvGraphicFramePr>
        <p:xfrm>
          <a:off x="457200" y="338328"/>
          <a:ext cx="8229600" cy="1578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Kép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644" y="1916832"/>
            <a:ext cx="9227156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86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6752" y="3284984"/>
            <a:ext cx="8639944" cy="3573016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604" y="3284984"/>
            <a:ext cx="5121395" cy="382528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7384"/>
            <a:ext cx="5004048" cy="332663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675" y="0"/>
            <a:ext cx="4540877" cy="32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6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2924944"/>
            <a:ext cx="5989424" cy="4486287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96136" cy="3429000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5091094" cy="34290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429000"/>
            <a:ext cx="5325591" cy="359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97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09874" y="-27384"/>
            <a:ext cx="13190386" cy="7245424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925" y="1451149"/>
            <a:ext cx="3058243" cy="3044651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92896" cy="2492896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0"/>
            <a:ext cx="2527874" cy="2527874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861" y="4495800"/>
            <a:ext cx="2403864" cy="2492896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6" y="4495800"/>
            <a:ext cx="24765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14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0" y="1883965"/>
            <a:ext cx="9143999" cy="4785395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Firsthand experience is necessary to understand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many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subtleties</a:t>
            </a:r>
            <a:r>
              <a:rPr lang="hu-HU" sz="2800" b="1" dirty="0" smtClean="0">
                <a:solidFill>
                  <a:schemeClr val="tx1"/>
                </a:solidFill>
              </a:rPr>
              <a:t> of </a:t>
            </a:r>
            <a:r>
              <a:rPr lang="hu-HU" sz="2800" b="1" dirty="0" err="1" smtClean="0">
                <a:solidFill>
                  <a:schemeClr val="tx1"/>
                </a:solidFill>
              </a:rPr>
              <a:t>any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culture</a:t>
            </a:r>
            <a:r>
              <a:rPr lang="hu-HU" sz="28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hu-HU" sz="2800" b="1" dirty="0" err="1" smtClean="0">
                <a:solidFill>
                  <a:schemeClr val="tx1"/>
                </a:solidFill>
              </a:rPr>
              <a:t>Feelings</a:t>
            </a:r>
            <a:r>
              <a:rPr lang="hu-HU" sz="2800" b="1" dirty="0" smtClean="0">
                <a:solidFill>
                  <a:schemeClr val="tx1"/>
                </a:solidFill>
              </a:rPr>
              <a:t> of </a:t>
            </a:r>
            <a:r>
              <a:rPr lang="hu-HU" sz="2800" b="1" dirty="0" err="1" smtClean="0">
                <a:solidFill>
                  <a:schemeClr val="tx1"/>
                </a:solidFill>
              </a:rPr>
              <a:t>apprehension</a:t>
            </a:r>
            <a:r>
              <a:rPr lang="hu-HU" sz="2800" b="1" dirty="0" smtClean="0">
                <a:solidFill>
                  <a:schemeClr val="tx1"/>
                </a:solidFill>
              </a:rPr>
              <a:t>, </a:t>
            </a:r>
            <a:r>
              <a:rPr lang="hu-HU" sz="2800" b="1" dirty="0" err="1" smtClean="0">
                <a:solidFill>
                  <a:schemeClr val="tx1"/>
                </a:solidFill>
              </a:rPr>
              <a:t>loneliness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or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lack</a:t>
            </a:r>
            <a:r>
              <a:rPr lang="hu-HU" sz="2800" b="1" dirty="0" smtClean="0">
                <a:solidFill>
                  <a:schemeClr val="tx1"/>
                </a:solidFill>
              </a:rPr>
              <a:t> of </a:t>
            </a:r>
            <a:r>
              <a:rPr lang="hu-HU" sz="2800" b="1" dirty="0" err="1" smtClean="0">
                <a:solidFill>
                  <a:schemeClr val="tx1"/>
                </a:solidFill>
              </a:rPr>
              <a:t>confidence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are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common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when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visiting</a:t>
            </a:r>
            <a:r>
              <a:rPr lang="hu-HU" sz="2800" b="1" dirty="0" smtClean="0">
                <a:solidFill>
                  <a:schemeClr val="tx1"/>
                </a:solidFill>
              </a:rPr>
              <a:t> and </a:t>
            </a:r>
            <a:r>
              <a:rPr lang="hu-HU" sz="2800" b="1" dirty="0" err="1" smtClean="0">
                <a:solidFill>
                  <a:schemeClr val="tx1"/>
                </a:solidFill>
              </a:rPr>
              <a:t>experiencing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another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culture</a:t>
            </a:r>
            <a:r>
              <a:rPr lang="hu-HU" sz="28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Differences between cultures are often experienced a</a:t>
            </a:r>
            <a:r>
              <a:rPr lang="hu-HU" sz="2800" b="1" dirty="0" smtClean="0">
                <a:solidFill>
                  <a:schemeClr val="tx1"/>
                </a:solidFill>
              </a:rPr>
              <a:t>s </a:t>
            </a:r>
            <a:r>
              <a:rPr lang="hu-HU" sz="2800" b="1" dirty="0" err="1" smtClean="0">
                <a:solidFill>
                  <a:schemeClr val="tx1"/>
                </a:solidFill>
              </a:rPr>
              <a:t>threatening</a:t>
            </a:r>
            <a:r>
              <a:rPr lang="hu-HU" sz="28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What is logical and important in a particular culture may seem irrational and </a:t>
            </a:r>
            <a:r>
              <a:rPr lang="en-US" sz="2800" b="1" dirty="0" err="1" smtClean="0">
                <a:solidFill>
                  <a:schemeClr val="tx1"/>
                </a:solidFill>
              </a:rPr>
              <a:t>uni</a:t>
            </a:r>
            <a:r>
              <a:rPr lang="hu-HU" sz="2800" b="1" dirty="0" smtClean="0">
                <a:solidFill>
                  <a:schemeClr val="tx1"/>
                </a:solidFill>
              </a:rPr>
              <a:t>m</a:t>
            </a:r>
            <a:r>
              <a:rPr lang="en-US" sz="2800" b="1" dirty="0" err="1" smtClean="0">
                <a:solidFill>
                  <a:schemeClr val="tx1"/>
                </a:solidFill>
              </a:rPr>
              <a:t>portan</a:t>
            </a:r>
            <a:r>
              <a:rPr lang="hu-HU" sz="2800" b="1" dirty="0" smtClean="0">
                <a:solidFill>
                  <a:schemeClr val="tx1"/>
                </a:solidFill>
              </a:rPr>
              <a:t>t</a:t>
            </a:r>
            <a:r>
              <a:rPr lang="en-US" sz="2800" b="1" dirty="0" smtClean="0">
                <a:solidFill>
                  <a:schemeClr val="tx1"/>
                </a:solidFill>
              </a:rPr>
              <a:t> to an outsider.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0" y="338328"/>
            <a:ext cx="9144000" cy="1434488"/>
          </a:xfrm>
        </p:spPr>
        <p:txBody>
          <a:bodyPr>
            <a:noAutofit/>
          </a:bodyPr>
          <a:lstStyle/>
          <a:p>
            <a:r>
              <a:rPr lang="en-US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CHARACTERISTICS</a:t>
            </a:r>
            <a:r>
              <a:rPr lang="hu-H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CULTURES (I.)</a:t>
            </a:r>
            <a:r>
              <a:rPr lang="en-US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688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0" y="1883965"/>
            <a:ext cx="9143999" cy="4785395"/>
          </a:xfrm>
        </p:spPr>
        <p:txBody>
          <a:bodyPr>
            <a:normAutofit/>
          </a:bodyPr>
          <a:lstStyle/>
          <a:p>
            <a:r>
              <a:rPr lang="hu-HU" sz="2800" b="1" smtClean="0">
                <a:solidFill>
                  <a:schemeClr val="tx1"/>
                </a:solidFill>
              </a:rPr>
              <a:t>In describing another culture, people tend to stress the differences and overlook the similarities.</a:t>
            </a:r>
          </a:p>
          <a:p>
            <a:r>
              <a:rPr lang="hu-HU" sz="2800" b="1" smtClean="0">
                <a:solidFill>
                  <a:schemeClr val="tx1"/>
                </a:solidFill>
              </a:rPr>
              <a:t>Stereotyping due to generalising may be inevitable among those who lack ferquent contact with another culture.</a:t>
            </a:r>
          </a:p>
          <a:p>
            <a:r>
              <a:rPr lang="hu-HU" sz="2800" b="1" smtClean="0">
                <a:solidFill>
                  <a:schemeClr val="tx1"/>
                </a:solidFill>
              </a:rPr>
              <a:t>Personal observations of others about another culture should be regarded with scepticism.</a:t>
            </a:r>
          </a:p>
          <a:p>
            <a:r>
              <a:rPr lang="hu-HU" sz="2800" b="1" smtClean="0">
                <a:solidFill>
                  <a:schemeClr val="tx1"/>
                </a:solidFill>
              </a:rPr>
              <a:t>All cultures have internal variations.</a:t>
            </a:r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0" y="338328"/>
            <a:ext cx="9144000" cy="1434488"/>
          </a:xfrm>
        </p:spPr>
        <p:txBody>
          <a:bodyPr>
            <a:noAutofit/>
          </a:bodyPr>
          <a:lstStyle/>
          <a:p>
            <a:r>
              <a:rPr lang="en-US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CHARACTERISTICS</a:t>
            </a:r>
            <a:r>
              <a:rPr lang="hu-H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CULTURES (II.)</a:t>
            </a:r>
            <a:r>
              <a:rPr lang="en-US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519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0" y="1883965"/>
            <a:ext cx="9143999" cy="4785395"/>
          </a:xfrm>
        </p:spPr>
        <p:txBody>
          <a:bodyPr>
            <a:normAutofit/>
          </a:bodyPr>
          <a:lstStyle/>
          <a:p>
            <a:r>
              <a:rPr lang="hu-HU" sz="2800" b="1" dirty="0" err="1">
                <a:solidFill>
                  <a:schemeClr val="tx1"/>
                </a:solidFill>
              </a:rPr>
              <a:t>Cultural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awereness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varies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among</a:t>
            </a:r>
            <a:r>
              <a:rPr lang="hu-HU" sz="2800" b="1" dirty="0">
                <a:solidFill>
                  <a:schemeClr val="tx1"/>
                </a:solidFill>
              </a:rPr>
              <a:t> </a:t>
            </a:r>
            <a:r>
              <a:rPr lang="hu-HU" sz="2800" b="1" dirty="0" err="1">
                <a:solidFill>
                  <a:schemeClr val="tx1"/>
                </a:solidFill>
              </a:rPr>
              <a:t>individuals</a:t>
            </a:r>
            <a:r>
              <a:rPr lang="hu-HU" sz="2800" b="1" dirty="0">
                <a:solidFill>
                  <a:schemeClr val="tx1"/>
                </a:solidFill>
              </a:rPr>
              <a:t>.</a:t>
            </a:r>
          </a:p>
          <a:p>
            <a:r>
              <a:rPr lang="hu-HU" sz="2800" b="1" dirty="0" err="1" smtClean="0">
                <a:solidFill>
                  <a:schemeClr val="tx1"/>
                </a:solidFill>
              </a:rPr>
              <a:t>One</a:t>
            </a:r>
            <a:r>
              <a:rPr lang="hu-HU" sz="2800" b="1" dirty="0" smtClean="0">
                <a:solidFill>
                  <a:schemeClr val="tx1"/>
                </a:solidFill>
              </a:rPr>
              <a:t>’s </a:t>
            </a:r>
            <a:r>
              <a:rPr lang="hu-HU" sz="2800" b="1" dirty="0" err="1" smtClean="0">
                <a:solidFill>
                  <a:schemeClr val="tx1"/>
                </a:solidFill>
              </a:rPr>
              <a:t>own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sense</a:t>
            </a:r>
            <a:r>
              <a:rPr lang="hu-HU" sz="2800" b="1" dirty="0" smtClean="0">
                <a:solidFill>
                  <a:schemeClr val="tx1"/>
                </a:solidFill>
              </a:rPr>
              <a:t> of </a:t>
            </a:r>
            <a:r>
              <a:rPr lang="hu-HU" sz="2800" b="1" dirty="0" err="1" smtClean="0">
                <a:solidFill>
                  <a:schemeClr val="tx1"/>
                </a:solidFill>
              </a:rPr>
              <a:t>cultural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identity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often</a:t>
            </a:r>
            <a:r>
              <a:rPr lang="hu-HU" sz="2800" b="1" dirty="0" smtClean="0">
                <a:solidFill>
                  <a:schemeClr val="tx1"/>
                </a:solidFill>
              </a:rPr>
              <a:t> is </a:t>
            </a:r>
            <a:r>
              <a:rPr lang="hu-HU" sz="2800" b="1" dirty="0" err="1" smtClean="0">
                <a:solidFill>
                  <a:schemeClr val="tx1"/>
                </a:solidFill>
              </a:rPr>
              <a:t>not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evident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until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one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encounters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another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culture</a:t>
            </a:r>
            <a:r>
              <a:rPr lang="hu-HU" sz="28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hu-HU" sz="2800" b="1" dirty="0" err="1" smtClean="0">
                <a:solidFill>
                  <a:schemeClr val="tx1"/>
                </a:solidFill>
              </a:rPr>
              <a:t>Cultures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are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continually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evolving</a:t>
            </a:r>
            <a:r>
              <a:rPr lang="hu-HU" sz="28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hu-HU" sz="2800" b="1" dirty="0" err="1" smtClean="0">
                <a:solidFill>
                  <a:schemeClr val="tx1"/>
                </a:solidFill>
              </a:rPr>
              <a:t>Understanding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another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culture</a:t>
            </a:r>
            <a:r>
              <a:rPr lang="hu-HU" sz="2800" b="1" dirty="0" smtClean="0">
                <a:solidFill>
                  <a:schemeClr val="tx1"/>
                </a:solidFill>
              </a:rPr>
              <a:t> is a </a:t>
            </a:r>
            <a:r>
              <a:rPr lang="hu-HU" sz="2800" b="1" dirty="0" err="1" smtClean="0">
                <a:solidFill>
                  <a:schemeClr val="tx1"/>
                </a:solidFill>
              </a:rPr>
              <a:t>continuous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process</a:t>
            </a:r>
            <a:r>
              <a:rPr lang="hu-HU" sz="28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hu-HU" sz="2800" b="1" dirty="0" err="1">
                <a:solidFill>
                  <a:schemeClr val="tx1"/>
                </a:solidFill>
              </a:rPr>
              <a:t>O</a:t>
            </a:r>
            <a:r>
              <a:rPr lang="hu-HU" sz="2800" b="1" dirty="0" err="1" smtClean="0">
                <a:solidFill>
                  <a:schemeClr val="tx1"/>
                </a:solidFill>
              </a:rPr>
              <a:t>ne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should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understand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the</a:t>
            </a:r>
            <a:r>
              <a:rPr lang="hu-HU" sz="2800" b="1" dirty="0" smtClean="0">
                <a:solidFill>
                  <a:schemeClr val="tx1"/>
                </a:solidFill>
              </a:rPr>
              <a:t> „</a:t>
            </a:r>
            <a:r>
              <a:rPr lang="hu-HU" sz="2800" b="1" dirty="0" err="1" smtClean="0">
                <a:solidFill>
                  <a:schemeClr val="tx1"/>
                </a:solidFill>
              </a:rPr>
              <a:t>language</a:t>
            </a:r>
            <a:r>
              <a:rPr lang="hu-HU" sz="2800" b="1" dirty="0" smtClean="0">
                <a:solidFill>
                  <a:schemeClr val="tx1"/>
                </a:solidFill>
              </a:rPr>
              <a:t> of a </a:t>
            </a:r>
            <a:r>
              <a:rPr lang="hu-HU" sz="2800" b="1" dirty="0" err="1" smtClean="0">
                <a:solidFill>
                  <a:schemeClr val="tx1"/>
                </a:solidFill>
              </a:rPr>
              <a:t>culture</a:t>
            </a:r>
            <a:r>
              <a:rPr lang="hu-HU" sz="2800" b="1" dirty="0" smtClean="0">
                <a:solidFill>
                  <a:schemeClr val="tx1"/>
                </a:solidFill>
              </a:rPr>
              <a:t>” </a:t>
            </a:r>
            <a:r>
              <a:rPr lang="hu-HU" sz="2800" b="1" dirty="0" err="1" smtClean="0">
                <a:solidFill>
                  <a:schemeClr val="tx1"/>
                </a:solidFill>
              </a:rPr>
              <a:t>to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best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understand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that</a:t>
            </a:r>
            <a:r>
              <a:rPr lang="hu-HU" sz="2800" b="1" dirty="0" smtClean="0">
                <a:solidFill>
                  <a:schemeClr val="tx1"/>
                </a:solidFill>
              </a:rPr>
              <a:t> </a:t>
            </a:r>
            <a:r>
              <a:rPr lang="hu-HU" sz="2800" b="1" dirty="0" err="1" smtClean="0">
                <a:solidFill>
                  <a:schemeClr val="tx1"/>
                </a:solidFill>
              </a:rPr>
              <a:t>culture</a:t>
            </a:r>
            <a:r>
              <a:rPr lang="hu-HU" sz="2800" b="1" dirty="0" smtClean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0" y="338328"/>
            <a:ext cx="9144000" cy="1434488"/>
          </a:xfrm>
        </p:spPr>
        <p:txBody>
          <a:bodyPr>
            <a:noAutofit/>
          </a:bodyPr>
          <a:lstStyle/>
          <a:p>
            <a:r>
              <a:rPr lang="en-US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CHARACTERISTICS</a:t>
            </a:r>
            <a:r>
              <a:rPr lang="hu-HU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CULTURES (III.)</a:t>
            </a:r>
            <a:r>
              <a:rPr lang="en-US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512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ullám">
  <a:themeElements>
    <a:clrScheme name="Hullá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Hullá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ullá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725</TotalTime>
  <Words>562</Words>
  <Application>Microsoft Office PowerPoint</Application>
  <PresentationFormat>Diavetítés a képernyőre (4:3 oldalarány)</PresentationFormat>
  <Paragraphs>89</Paragraphs>
  <Slides>20</Slides>
  <Notes>0</Notes>
  <HiddenSlides>0</HiddenSlides>
  <MMClips>0</MMClips>
  <ScaleCrop>false</ScaleCrop>
  <HeadingPairs>
    <vt:vector size="6" baseType="variant"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2" baseType="lpstr">
      <vt:lpstr>Hullám</vt:lpstr>
      <vt:lpstr>Csomagoló programhéj-objektum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CHARACTERISTICS OF CULTURES (I.) </vt:lpstr>
      <vt:lpstr>CHARACTERISTICS OF CULTURES (II.) </vt:lpstr>
      <vt:lpstr>CHARACTERISTICS OF CULTURES (III.) </vt:lpstr>
      <vt:lpstr>UNDERSTANDING HOW MILITARY  AND CIVILIAN CULTURES DIFFER (I.)</vt:lpstr>
      <vt:lpstr>UNDERSTANDING HOW MILITARY  AND CIVILIAN CULTURES DIFFER (II.)</vt:lpstr>
      <vt:lpstr>GUIDING QUESTIONS</vt:lpstr>
      <vt:lpstr>ORGANIZATIONAL QUESTIONS</vt:lpstr>
      <vt:lpstr>HOW TO LEVERAGE POSITIVE RESULTS</vt:lpstr>
      <vt:lpstr>Appropriateness and Effectiveness</vt:lpstr>
      <vt:lpstr>Knowledge, Motivations, and Actions</vt:lpstr>
      <vt:lpstr>Variables in Communication Modules</vt:lpstr>
      <vt:lpstr>WORKS CITED</vt:lpstr>
      <vt:lpstr>PowerPoint bemutató</vt:lpstr>
      <vt:lpstr>PowerPoint bemutató</vt:lpstr>
    </vt:vector>
  </TitlesOfParts>
  <Company>NKE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ubornyaka</dc:creator>
  <cp:lastModifiedBy>kissg</cp:lastModifiedBy>
  <cp:revision>33</cp:revision>
  <dcterms:created xsi:type="dcterms:W3CDTF">2015-10-01T08:32:52Z</dcterms:created>
  <dcterms:modified xsi:type="dcterms:W3CDTF">2016-10-21T08:03:51Z</dcterms:modified>
</cp:coreProperties>
</file>