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79" r:id="rId1"/>
    <p:sldMasterId id="2147483817" r:id="rId2"/>
  </p:sldMasterIdLst>
  <p:notesMasterIdLst>
    <p:notesMasterId r:id="rId7"/>
  </p:notesMasterIdLst>
  <p:handoutMasterIdLst>
    <p:handoutMasterId r:id="rId8"/>
  </p:handoutMasterIdLst>
  <p:sldIdLst>
    <p:sldId id="314" r:id="rId3"/>
    <p:sldId id="484" r:id="rId4"/>
    <p:sldId id="487" r:id="rId5"/>
    <p:sldId id="505" r:id="rId6"/>
  </p:sldIdLst>
  <p:sldSz cx="9144000" cy="6858000" type="screen4x3"/>
  <p:notesSz cx="6973888" cy="9236075"/>
  <p:defaultTextStyle>
    <a:defPPr>
      <a:defRPr lang="nl-NL"/>
    </a:defPPr>
    <a:lvl1pPr algn="ctr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40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40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40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40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82">
          <p15:clr>
            <a:srgbClr val="A4A3A4"/>
          </p15:clr>
        </p15:guide>
        <p15:guide id="2" pos="292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A50021"/>
    <a:srgbClr val="008000"/>
    <a:srgbClr val="0000FF"/>
    <a:srgbClr val="0066CC"/>
    <a:srgbClr val="FF0000"/>
    <a:srgbClr val="336600"/>
    <a:srgbClr val="FFFFCC"/>
    <a:srgbClr val="FFFF00"/>
    <a:srgbClr val="777777"/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5224" autoAdjust="0"/>
  </p:normalViewPr>
  <p:slideViewPr>
    <p:cSldViewPr snapToGrid="0" snapToObjects="1">
      <p:cViewPr varScale="1">
        <p:scale>
          <a:sx n="42" d="100"/>
          <a:sy n="42" d="100"/>
        </p:scale>
        <p:origin x="-1334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40"/>
    </p:cViewPr>
  </p:sorterViewPr>
  <p:notesViewPr>
    <p:cSldViewPr snapToGrid="0" snapToObjects="1">
      <p:cViewPr>
        <p:scale>
          <a:sx n="100" d="100"/>
          <a:sy n="100" d="100"/>
        </p:scale>
        <p:origin x="-1632" y="930"/>
      </p:cViewPr>
      <p:guideLst>
        <p:guide orient="horz" pos="2182"/>
        <p:guide pos="292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450419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2018" cy="46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296" tIns="0" rIns="19296" bIns="0" numCol="1" anchor="t" anchorCtr="0" compatLnSpc="1">
            <a:prstTxWarp prst="textNoShape">
              <a:avLst/>
            </a:prstTxWarp>
          </a:bodyPr>
          <a:lstStyle>
            <a:lvl1pPr algn="l">
              <a:defRPr sz="1000" b="0" i="1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1870" y="0"/>
            <a:ext cx="3022018" cy="46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296" tIns="0" rIns="19296" bIns="0" numCol="1" anchor="t" anchorCtr="0" compatLnSpc="1">
            <a:prstTxWarp prst="textNoShape">
              <a:avLst/>
            </a:prstTxWarp>
          </a:bodyPr>
          <a:lstStyle>
            <a:lvl1pPr algn="r">
              <a:defRPr sz="1000" b="0" i="1">
                <a:latin typeface="Times New Roman" charset="0"/>
              </a:defRPr>
            </a:lvl1pPr>
          </a:lstStyle>
          <a:p>
            <a:fld id="{EA2EFB69-B1E5-4345-B866-089A4BD85286}" type="datetime1">
              <a:rPr lang="nl-NL"/>
              <a:pPr/>
              <a:t>5-9-2017</a:t>
            </a:fld>
            <a:endParaRPr lang="nl-NL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5863" y="698500"/>
            <a:ext cx="4602162" cy="3451225"/>
          </a:xfrm>
          <a:prstGeom prst="rect">
            <a:avLst/>
          </a:prstGeom>
          <a:noFill/>
          <a:ln w="12699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9852" y="4387136"/>
            <a:ext cx="5114185" cy="4156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263" tIns="46632" rIns="93263" bIns="466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 noProof="0" smtClean="0"/>
              <a:t>Klik om het opmaakprofiel van de modeltekst te bewerken</a:t>
            </a:r>
          </a:p>
          <a:p>
            <a:pPr lvl="1"/>
            <a:r>
              <a:rPr lang="nl-NL" altLang="en-US" noProof="0" smtClean="0"/>
              <a:t>Tweede niveau</a:t>
            </a:r>
          </a:p>
          <a:p>
            <a:pPr lvl="2"/>
            <a:r>
              <a:rPr lang="nl-NL" altLang="en-US" noProof="0" smtClean="0"/>
              <a:t>Derde niveau</a:t>
            </a:r>
          </a:p>
          <a:p>
            <a:pPr lvl="3"/>
            <a:r>
              <a:rPr lang="nl-NL" altLang="en-US" noProof="0" smtClean="0"/>
              <a:t>Vierde niveau</a:t>
            </a:r>
          </a:p>
          <a:p>
            <a:pPr lvl="4"/>
            <a:r>
              <a:rPr lang="nl-NL" altLang="en-US" noProof="0" smtClean="0"/>
              <a:t>Vijfde niveau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4271"/>
            <a:ext cx="3022018" cy="46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296" tIns="0" rIns="19296" bIns="0" numCol="1" anchor="b" anchorCtr="0" compatLnSpc="1">
            <a:prstTxWarp prst="textNoShape">
              <a:avLst/>
            </a:prstTxWarp>
          </a:bodyPr>
          <a:lstStyle>
            <a:lvl1pPr algn="l">
              <a:defRPr sz="1000" b="0" i="1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 altLang="en-US"/>
              <a:t>STANAG 6001 Plus Levels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1870" y="8774271"/>
            <a:ext cx="3022018" cy="46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296" tIns="0" rIns="19296" bIns="0" numCol="1" anchor="b" anchorCtr="0" compatLnSpc="1">
            <a:prstTxWarp prst="textNoShape">
              <a:avLst/>
            </a:prstTxWarp>
          </a:bodyPr>
          <a:lstStyle>
            <a:lvl1pPr algn="r">
              <a:defRPr sz="1000" b="0" i="1">
                <a:latin typeface="Times New Roman" charset="0"/>
              </a:defRPr>
            </a:lvl1pPr>
          </a:lstStyle>
          <a:p>
            <a:fld id="{3246FA9B-5412-1141-9BD3-E60B11700F09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83855045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000" b="0">
                <a:latin typeface="Times New Roman" charset="0"/>
              </a:rPr>
              <a:t>STANAG 6001 Plus Levels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AEAA6E6-BEAC-C047-84F2-3FED6F29BD9D}" type="slidenum">
              <a:rPr lang="nl-NL" sz="1000" b="0">
                <a:latin typeface="Times New Roman" charset="0"/>
              </a:rPr>
              <a:pPr/>
              <a:t>1</a:t>
            </a:fld>
            <a:endParaRPr lang="nl-NL" sz="1000" b="0">
              <a:latin typeface="Times New Roman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2150"/>
            <a:ext cx="4602163" cy="3451225"/>
          </a:xfrm>
          <a:ln cap="flat"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dirty="0">
              <a:latin typeface="Times New Roman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324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5863" y="698500"/>
            <a:ext cx="4602162" cy="3451225"/>
          </a:xfrm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CA" dirty="0">
              <a:latin typeface="Times New Roman" charset="0"/>
              <a:cs typeface="+mn-cs"/>
            </a:endParaRP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4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000" b="0">
                <a:latin typeface="Times New Roman" charset="0"/>
              </a:rPr>
              <a:t>STANAG 6001 Plus Levels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03518F6-F615-CB46-AC81-BD31DC673AAC}" type="slidenum">
              <a:rPr lang="nl-NL" sz="1000" b="0">
                <a:latin typeface="Times New Roman" charset="0"/>
              </a:rPr>
              <a:pPr/>
              <a:t>2</a:t>
            </a:fld>
            <a:endParaRPr lang="nl-NL" sz="1000" b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7904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5863" y="698500"/>
            <a:ext cx="4602162" cy="3451225"/>
          </a:xfrm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CA" dirty="0">
              <a:latin typeface="Times New Roman" charset="0"/>
              <a:cs typeface="+mn-cs"/>
            </a:endParaRP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4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000" b="0">
                <a:latin typeface="Times New Roman" charset="0"/>
              </a:rPr>
              <a:t>STANAG 6001 Plus Levels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03518F6-F615-CB46-AC81-BD31DC673AAC}" type="slidenum">
              <a:rPr lang="nl-NL" sz="1000" b="0">
                <a:latin typeface="Times New Roman" charset="0"/>
              </a:rPr>
              <a:pPr/>
              <a:t>3</a:t>
            </a:fld>
            <a:endParaRPr lang="nl-NL" sz="1000" b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7904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5863" y="698500"/>
            <a:ext cx="4602162" cy="3451225"/>
          </a:xfrm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CA" dirty="0">
              <a:latin typeface="Times New Roman" charset="0"/>
              <a:cs typeface="+mn-cs"/>
            </a:endParaRP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4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000" b="0">
                <a:latin typeface="Times New Roman" charset="0"/>
              </a:rPr>
              <a:t>STANAG 6001 Plus Levels</a:t>
            </a: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52534" indent="-289436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57745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20843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83940" indent="-231549"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47038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10136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73234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936332" indent="-231549" algn="ctr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03518F6-F615-CB46-AC81-BD31DC673AAC}" type="slidenum">
              <a:rPr lang="nl-NL" sz="1000" b="0">
                <a:latin typeface="Times New Roman" charset="0"/>
              </a:rPr>
              <a:pPr/>
              <a:t>4</a:t>
            </a:fld>
            <a:endParaRPr lang="nl-NL" sz="1000" b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7904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F4993F-1C54-DE49-BFA4-D6C70BF6129A}" type="datetimeFigureOut">
              <a:rPr lang="en-CA"/>
              <a:pPr/>
              <a:t>05/09/2017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2464B-7360-3B4D-8CDC-D2323001D20B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508520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8E0B92-9AEC-ED49-90F6-E19D521B95AB}" type="datetimeFigureOut">
              <a:rPr lang="en-CA"/>
              <a:pPr/>
              <a:t>05/09/2017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56D563-D2E1-1B4D-83FC-8B36420AB473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65513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4212E0-10AF-E844-8DF0-31B275D1A440}" type="datetimeFigureOut">
              <a:rPr lang="en-CA"/>
              <a:pPr/>
              <a:t>05/09/2017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EABAD2-FE55-DF48-8B44-75442D84EE0D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575703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nl-NL" altLang="en-US"/>
              <a:t>STANAG 6001 Plus Levels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LCC/</a:t>
            </a:r>
            <a:fld id="{AE7217F7-D47E-0E4D-9DC8-A68E3AC96D63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679232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9D31-E0F9-FD41-A706-C03418DFF21E}" type="datetimeFigureOut">
              <a:rPr lang="en-CA" smtClean="0"/>
              <a:pPr/>
              <a:t>05/09/2017</a:t>
            </a:fld>
            <a:endParaRPr lang="en-C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23CB8F1-F293-D34A-9AE8-2910AAB7634F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9D31-E0F9-FD41-A706-C03418DFF21E}" type="datetimeFigureOut">
              <a:rPr lang="en-CA" smtClean="0"/>
              <a:pPr/>
              <a:t>05/09/2017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B8F1-F293-D34A-9AE8-2910AAB7634F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9D31-E0F9-FD41-A706-C03418DFF21E}" type="datetimeFigureOut">
              <a:rPr lang="en-CA" smtClean="0"/>
              <a:pPr/>
              <a:t>05/09/2017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B8F1-F293-D34A-9AE8-2910AAB7634F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9D31-E0F9-FD41-A706-C03418DFF21E}" type="datetimeFigureOut">
              <a:rPr lang="en-CA" smtClean="0"/>
              <a:pPr/>
              <a:t>05/09/2017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B8F1-F293-D34A-9AE8-2910AAB7634F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9D31-E0F9-FD41-A706-C03418DFF21E}" type="datetimeFigureOut">
              <a:rPr lang="en-CA" smtClean="0"/>
              <a:pPr/>
              <a:t>05/09/2017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B8F1-F293-D34A-9AE8-2910AAB7634F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9D31-E0F9-FD41-A706-C03418DFF21E}" type="datetimeFigureOut">
              <a:rPr lang="en-CA" smtClean="0"/>
              <a:pPr/>
              <a:t>05/09/2017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B8F1-F293-D34A-9AE8-2910AAB7634F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9D31-E0F9-FD41-A706-C03418DFF21E}" type="datetimeFigureOut">
              <a:rPr lang="en-CA" smtClean="0"/>
              <a:pPr/>
              <a:t>05/09/2017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B8F1-F293-D34A-9AE8-2910AAB7634F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283EF7-3969-8E44-A7F9-3BECCC683F30}" type="datetimeFigureOut">
              <a:rPr lang="en-CA"/>
              <a:pPr/>
              <a:t>05/09/2017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02778-932F-2741-AA0E-EC0A4B00748E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36149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9D31-E0F9-FD41-A706-C03418DFF21E}" type="datetimeFigureOut">
              <a:rPr lang="en-CA" smtClean="0"/>
              <a:pPr/>
              <a:t>05/09/2017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B8F1-F293-D34A-9AE8-2910AAB7634F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9D31-E0F9-FD41-A706-C03418DFF21E}" type="datetimeFigureOut">
              <a:rPr lang="en-CA" smtClean="0"/>
              <a:pPr/>
              <a:t>05/09/2017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B8F1-F293-D34A-9AE8-2910AAB7634F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9D31-E0F9-FD41-A706-C03418DFF21E}" type="datetimeFigureOut">
              <a:rPr lang="en-CA" smtClean="0"/>
              <a:pPr/>
              <a:t>05/09/2017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B8F1-F293-D34A-9AE8-2910AAB7634F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9D31-E0F9-FD41-A706-C03418DFF21E}" type="datetimeFigureOut">
              <a:rPr lang="en-CA" smtClean="0"/>
              <a:pPr/>
              <a:t>05/09/2017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B8F1-F293-D34A-9AE8-2910AAB7634F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B9171D-F410-1544-8303-D986FB2CED6C}" type="datetimeFigureOut">
              <a:rPr lang="en-CA"/>
              <a:pPr/>
              <a:t>05/09/2017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15EAED-E8AA-A644-8FFC-34D63935E705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309254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FC8FB-F20C-704F-8804-312ECFF38A81}" type="datetimeFigureOut">
              <a:rPr lang="en-CA"/>
              <a:pPr/>
              <a:t>05/09/2017</a:t>
            </a:fld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D0F588-D9AF-234F-B9AE-43EC2EECB285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948879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C68453-7E08-B04A-8F6E-BDD0E25CAE13}" type="datetimeFigureOut">
              <a:rPr lang="en-CA"/>
              <a:pPr/>
              <a:t>05/09/2017</a:t>
            </a:fld>
            <a:endParaRPr lang="en-C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4C663-4482-1848-99A4-E86D4AC14C9D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3138761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6576C3-7F2D-1445-9488-5AA967F09FA2}" type="datetimeFigureOut">
              <a:rPr lang="en-CA"/>
              <a:pPr/>
              <a:t>05/09/2017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0D4CEB-908E-8C4C-B7DD-E3D37153327F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873040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150F50-1F09-E84C-B43A-2D4CEB453399}" type="datetimeFigureOut">
              <a:rPr lang="en-CA"/>
              <a:pPr/>
              <a:t>05/09/2017</a:t>
            </a:fld>
            <a:endParaRPr lang="en-C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7BE1FB-B0E8-9543-BF65-9FCF6788E29D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146891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2738B5-4A81-7A44-9280-9A394E3116B7}" type="datetimeFigureOut">
              <a:rPr lang="en-CA"/>
              <a:pPr/>
              <a:t>05/09/2017</a:t>
            </a:fld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125DA0-81E6-F643-AC23-691F5E4AD8F5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97140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70310D-43E3-5641-A8D7-D23576F0FD5D}" type="datetimeFigureOut">
              <a:rPr lang="en-CA"/>
              <a:pPr/>
              <a:t>05/09/2017</a:t>
            </a:fld>
            <a:endParaRPr lang="en-C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9B65E-1EED-5C4F-9AEB-E63A367C5B44}" type="slidenum">
              <a:rPr lang="en-CA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xmlns="" val="258376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</a:defRPr>
            </a:lvl1pPr>
          </a:lstStyle>
          <a:p>
            <a:fld id="{B5FA9D31-E0F9-FD41-A706-C03418DFF21E}" type="datetimeFigureOut">
              <a:rPr lang="en-CA"/>
              <a:pPr/>
              <a:t>05/09/2017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323CB8F1-F293-D34A-9AE8-2910AAB7634F}" type="slidenum">
              <a:rPr lang="en-CA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6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5FA9D31-E0F9-FD41-A706-C03418DFF21E}" type="datetimeFigureOut">
              <a:rPr lang="en-CA" smtClean="0"/>
              <a:pPr/>
              <a:t>05/09/2017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23CB8F1-F293-D34A-9AE8-2910AAB7634F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5370" y="4327551"/>
            <a:ext cx="8745166" cy="2102745"/>
          </a:xfrm>
          <a:effectLst>
            <a:outerShdw dist="35921" dir="2700000" algn="ctr" rotWithShape="0">
              <a:schemeClr val="bg2"/>
            </a:outerShdw>
          </a:effectLst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Monotype Sorts" charset="0"/>
              <a:buNone/>
            </a:pPr>
            <a:r>
              <a:rPr lang="en-GB" sz="1400" b="1" dirty="0">
                <a:solidFill>
                  <a:srgbClr val="0066CC"/>
                </a:solidFill>
              </a:rPr>
              <a:t>Jana </a:t>
            </a:r>
            <a:r>
              <a:rPr lang="en-GB" sz="1400" b="1" dirty="0" smtClean="0">
                <a:solidFill>
                  <a:srgbClr val="0066CC"/>
                </a:solidFill>
              </a:rPr>
              <a:t>Vasilj-Begovic, </a:t>
            </a:r>
            <a:r>
              <a:rPr lang="en-GB" sz="1200" b="1" i="1" dirty="0" smtClean="0"/>
              <a:t>FL </a:t>
            </a:r>
            <a:r>
              <a:rPr lang="en-GB" sz="1200" b="1" i="1" dirty="0" err="1" smtClean="0"/>
              <a:t>Stds</a:t>
            </a:r>
            <a:r>
              <a:rPr lang="en-GB" sz="1200" b="1" i="1" dirty="0" smtClean="0"/>
              <a:t> O </a:t>
            </a:r>
            <a:r>
              <a:rPr lang="en-GB" sz="1200" b="1" i="1" dirty="0"/>
              <a:t>– </a:t>
            </a:r>
            <a:r>
              <a:rPr lang="en-GB" sz="1200" b="1" i="1" dirty="0" smtClean="0"/>
              <a:t>MPG, Canada, </a:t>
            </a:r>
            <a:r>
              <a:rPr lang="en-GB" sz="1200" b="1" i="1" dirty="0"/>
              <a:t>and Associate BILC </a:t>
            </a:r>
            <a:r>
              <a:rPr lang="en-GB" sz="1200" b="1" i="1" dirty="0" smtClean="0"/>
              <a:t>Secretary</a:t>
            </a:r>
          </a:p>
          <a:p>
            <a:pPr>
              <a:lnSpc>
                <a:spcPct val="150000"/>
              </a:lnSpc>
              <a:buFont typeface="Monotype Sorts" charset="0"/>
              <a:buNone/>
            </a:pPr>
            <a:r>
              <a:rPr lang="en-GB" sz="1400" b="1" dirty="0" err="1">
                <a:solidFill>
                  <a:srgbClr val="0066CC"/>
                </a:solidFill>
              </a:rPr>
              <a:t>Dr.</a:t>
            </a:r>
            <a:r>
              <a:rPr lang="en-GB" sz="1400" b="1" dirty="0">
                <a:solidFill>
                  <a:srgbClr val="0066CC"/>
                </a:solidFill>
              </a:rPr>
              <a:t> Dugald Sturges, </a:t>
            </a:r>
            <a:r>
              <a:rPr lang="en-GB" sz="1200" b="1" i="1" dirty="0" smtClean="0"/>
              <a:t>Head of English Language Instruction, Federal Office of Languages, </a:t>
            </a:r>
            <a:r>
              <a:rPr lang="en-GB" sz="1200" b="1" i="1" dirty="0" err="1" smtClean="0"/>
              <a:t>Hürth</a:t>
            </a:r>
            <a:r>
              <a:rPr lang="en-GB" sz="1200" b="1" i="1" dirty="0" smtClean="0"/>
              <a:t>, Germany</a:t>
            </a:r>
          </a:p>
          <a:p>
            <a:pPr>
              <a:lnSpc>
                <a:spcPct val="150000"/>
              </a:lnSpc>
            </a:pPr>
            <a:r>
              <a:rPr lang="en-CA" sz="1400" b="1" dirty="0" err="1">
                <a:solidFill>
                  <a:srgbClr val="0066CC"/>
                </a:solidFill>
              </a:rPr>
              <a:t>Kåre</a:t>
            </a:r>
            <a:r>
              <a:rPr lang="en-GB" sz="1400" b="1" dirty="0">
                <a:solidFill>
                  <a:srgbClr val="0066CC"/>
                </a:solidFill>
              </a:rPr>
              <a:t> Kildevang, </a:t>
            </a:r>
            <a:r>
              <a:rPr lang="en-GB" sz="1200" b="1" i="1" dirty="0"/>
              <a:t>Associate Professor, </a:t>
            </a:r>
            <a:r>
              <a:rPr lang="en-GB" sz="1200" b="1" i="1" dirty="0" smtClean="0"/>
              <a:t>Royal Danish </a:t>
            </a:r>
            <a:r>
              <a:rPr lang="en-GB" sz="1200" b="1" i="1" dirty="0" err="1"/>
              <a:t>Defense</a:t>
            </a:r>
            <a:r>
              <a:rPr lang="en-GB" sz="1200" b="1" i="1" dirty="0"/>
              <a:t> College</a:t>
            </a:r>
          </a:p>
          <a:p>
            <a:pPr>
              <a:lnSpc>
                <a:spcPct val="150000"/>
              </a:lnSpc>
            </a:pPr>
            <a:r>
              <a:rPr lang="en-GB" sz="1400" b="1" dirty="0">
                <a:solidFill>
                  <a:srgbClr val="0066CC"/>
                </a:solidFill>
              </a:rPr>
              <a:t>Gerard Seinhorst, </a:t>
            </a:r>
            <a:r>
              <a:rPr lang="en-CA" sz="1200" b="1" i="1" dirty="0"/>
              <a:t>Project Manager Assessment &amp; Quality Assurance, </a:t>
            </a:r>
            <a:r>
              <a:rPr lang="en-CA" sz="1200" b="1" i="1" dirty="0" smtClean="0"/>
              <a:t>NLD </a:t>
            </a:r>
            <a:r>
              <a:rPr lang="en-CA" sz="1200" b="1" i="1" dirty="0"/>
              <a:t>Defence Language Centre</a:t>
            </a:r>
            <a:endParaRPr lang="en-GB" sz="1200" b="1" i="1" dirty="0"/>
          </a:p>
          <a:p>
            <a:pPr>
              <a:spcBef>
                <a:spcPts val="0"/>
              </a:spcBef>
            </a:pPr>
            <a:r>
              <a:rPr lang="en-GB" sz="16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 Black" charset="0"/>
              </a:rPr>
              <a:t> </a:t>
            </a:r>
            <a:r>
              <a:rPr lang="en-GB" sz="16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GB" sz="1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Vienna, May 2017</a:t>
            </a:r>
            <a:endParaRPr lang="en-GB" sz="1600" b="1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3276600" y="533400"/>
            <a:ext cx="2590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>
              <a:spcBef>
                <a:spcPct val="50000"/>
              </a:spcBef>
              <a:defRPr/>
            </a:pPr>
            <a:endParaRPr lang="en-US" sz="4000" smtClean="0">
              <a:cs typeface="+mn-cs"/>
            </a:endParaRPr>
          </a:p>
        </p:txBody>
      </p:sp>
      <p:graphicFrame>
        <p:nvGraphicFramePr>
          <p:cNvPr id="5125" name="Object 7"/>
          <p:cNvGraphicFramePr>
            <a:graphicFrameLocks/>
          </p:cNvGraphicFramePr>
          <p:nvPr/>
        </p:nvGraphicFramePr>
        <p:xfrm>
          <a:off x="3581400" y="457200"/>
          <a:ext cx="1828800" cy="1571625"/>
        </p:xfrm>
        <a:graphic>
          <a:graphicData uri="http://schemas.openxmlformats.org/presentationml/2006/ole">
            <p:oleObj spid="_x0000_s5478" name="CorelDRAW" r:id="rId4" imgW="984738" imgH="842052" progId="">
              <p:embed/>
            </p:oleObj>
          </a:graphicData>
        </a:graphic>
      </p:graphicFrame>
      <p:sp>
        <p:nvSpPr>
          <p:cNvPr id="4" name="Tekstvak 3"/>
          <p:cNvSpPr txBox="1"/>
          <p:nvPr/>
        </p:nvSpPr>
        <p:spPr>
          <a:xfrm>
            <a:off x="0" y="3059228"/>
            <a:ext cx="9144000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LEVEL 4 READING PROFICIENCY</a:t>
            </a:r>
          </a:p>
          <a:p>
            <a:pPr>
              <a:spcBef>
                <a:spcPts val="600"/>
              </a:spcBef>
            </a:pPr>
            <a:r>
              <a:rPr lang="en-US" sz="2400" b="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Final Report on the Prototype Test</a:t>
            </a:r>
            <a:endParaRPr lang="en-US" sz="2400" b="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5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5" grpId="0" uiExpand="1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317214"/>
            <a:ext cx="9144000" cy="723646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CA" sz="3600" dirty="0" smtClean="0">
                <a:cs typeface="+mj-cs"/>
              </a:rPr>
              <a:t>Introduction and Background</a:t>
            </a:r>
            <a:endParaRPr lang="en-CA" sz="3600" dirty="0">
              <a:cs typeface="+mj-cs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7645" y="121121"/>
            <a:ext cx="931665" cy="838747"/>
            <a:chOff x="4532" y="1685"/>
            <a:chExt cx="3085" cy="2647"/>
          </a:xfrm>
        </p:grpSpPr>
        <p:sp>
          <p:nvSpPr>
            <p:cNvPr id="3" name="Freeform 3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569 w 2569"/>
                <a:gd name="T1" fmla="*/ 26 h 52"/>
                <a:gd name="T2" fmla="*/ 2569 w 2569"/>
                <a:gd name="T3" fmla="*/ 0 h 52"/>
                <a:gd name="T4" fmla="*/ 0 w 2569"/>
                <a:gd name="T5" fmla="*/ 0 h 52"/>
                <a:gd name="T6" fmla="*/ 0 w 2569"/>
                <a:gd name="T7" fmla="*/ 52 h 52"/>
                <a:gd name="T8" fmla="*/ 2569 w 2569"/>
                <a:gd name="T9" fmla="*/ 52 h 52"/>
                <a:gd name="T10" fmla="*/ 2569 w 2569"/>
                <a:gd name="T11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2972 w 2972"/>
                <a:gd name="T1" fmla="*/ 25 h 51"/>
                <a:gd name="T2" fmla="*/ 2972 w 2972"/>
                <a:gd name="T3" fmla="*/ 0 h 51"/>
                <a:gd name="T4" fmla="*/ 0 w 2972"/>
                <a:gd name="T5" fmla="*/ 0 h 51"/>
                <a:gd name="T6" fmla="*/ 0 w 2972"/>
                <a:gd name="T7" fmla="*/ 51 h 51"/>
                <a:gd name="T8" fmla="*/ 2972 w 2972"/>
                <a:gd name="T9" fmla="*/ 51 h 51"/>
                <a:gd name="T10" fmla="*/ 2972 w 2972"/>
                <a:gd name="T11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pic>
        <p:nvPicPr>
          <p:cNvPr id="32789" name="Picture 21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5125" y="121121"/>
            <a:ext cx="1077019" cy="81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CA" sz="2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Formation of </a:t>
            </a:r>
            <a:r>
              <a:rPr lang="en-CA" sz="26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BILC Working </a:t>
            </a:r>
            <a:r>
              <a:rPr lang="en-CA" sz="2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Group on Level </a:t>
            </a:r>
            <a:r>
              <a:rPr lang="en-CA" sz="26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Proficiency</a:t>
            </a:r>
            <a:endParaRPr lang="en-CA" sz="26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 lvl="1" indent="-360363">
              <a:buFont typeface="Arial" panose="020B0604020202020204" pitchFamily="34" charset="0"/>
              <a:buChar char="•"/>
            </a:pPr>
            <a:r>
              <a:rPr lang="en-C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Istanbul </a:t>
            </a:r>
            <a:r>
              <a:rPr lang="en-CA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2010</a:t>
            </a:r>
          </a:p>
          <a:p>
            <a:pPr marL="360363" lvl="1" indent="-360363">
              <a:buFont typeface="Arial" panose="020B0604020202020204" pitchFamily="34" charset="0"/>
              <a:buChar char="•"/>
            </a:pPr>
            <a:r>
              <a:rPr lang="en-CA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Aim: </a:t>
            </a:r>
            <a:endParaRPr lang="en-CA" sz="24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25475" lvl="1" indent="-265113">
              <a:buFont typeface="Century Gothic" panose="020B0502020202020204" pitchFamily="34" charset="0"/>
              <a:buChar char="-"/>
              <a:tabLst>
                <a:tab pos="622300" algn="l"/>
              </a:tabLst>
            </a:pPr>
            <a:r>
              <a:rPr lang="en-C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CA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assist </a:t>
            </a:r>
            <a:r>
              <a:rPr lang="en-C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nations feeling ill-equipped </a:t>
            </a:r>
            <a:r>
              <a:rPr lang="en-CA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testing </a:t>
            </a:r>
            <a:r>
              <a:rPr lang="en-C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Level </a:t>
            </a:r>
            <a:r>
              <a:rPr lang="en-CA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  <a:p>
            <a:pPr marL="625475" lvl="1" indent="-265113">
              <a:buFont typeface="Century Gothic" panose="020B0502020202020204" pitchFamily="34" charset="0"/>
              <a:buChar char="-"/>
              <a:tabLst>
                <a:tab pos="622300" algn="l"/>
              </a:tabLst>
            </a:pPr>
            <a:r>
              <a:rPr lang="en-C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CA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amplify </a:t>
            </a:r>
            <a:r>
              <a:rPr lang="en-C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STANAG 6001 Level 4 </a:t>
            </a:r>
            <a:r>
              <a:rPr lang="en-CA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descriptors</a:t>
            </a:r>
          </a:p>
          <a:p>
            <a:pPr marL="625475" lvl="1" indent="-265113">
              <a:buFont typeface="Century Gothic" panose="020B0502020202020204" pitchFamily="34" charset="0"/>
              <a:buChar char="-"/>
              <a:tabLst>
                <a:tab pos="622300" algn="l"/>
              </a:tabLst>
            </a:pPr>
            <a:r>
              <a:rPr lang="en-C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CA" sz="24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discuss </a:t>
            </a:r>
            <a:r>
              <a:rPr lang="en-CA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testing related implications</a:t>
            </a:r>
          </a:p>
          <a:p>
            <a:pPr marL="457200" lvl="1" indent="0">
              <a:buNone/>
            </a:pPr>
            <a:endParaRPr lang="en-CA" dirty="0" smtClean="0">
              <a:latin typeface="Arial" charset="0"/>
            </a:endParaRPr>
          </a:p>
          <a:p>
            <a:pPr lvl="1">
              <a:buFontTx/>
              <a:buChar char="-"/>
            </a:pPr>
            <a:endParaRPr lang="en-CA" dirty="0">
              <a:latin typeface="Arial" charset="0"/>
            </a:endParaRPr>
          </a:p>
        </p:txBody>
      </p:sp>
      <p:sp>
        <p:nvSpPr>
          <p:cNvPr id="27" name="Date Placeholder 3"/>
          <p:cNvSpPr>
            <a:spLocks noGrp="1"/>
          </p:cNvSpPr>
          <p:nvPr>
            <p:ph type="dt" sz="half" idx="10"/>
          </p:nvPr>
        </p:nvSpPr>
        <p:spPr>
          <a:xfrm>
            <a:off x="5612861" y="6356350"/>
            <a:ext cx="2836462" cy="365125"/>
          </a:xfrm>
        </p:spPr>
        <p:txBody>
          <a:bodyPr/>
          <a:lstStyle/>
          <a:p>
            <a:pPr>
              <a:defRPr/>
            </a:pPr>
            <a:r>
              <a:rPr lang="nl-NL" alt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STANAG 6001 Level 4 Reading Test</a:t>
            </a:r>
            <a:endParaRPr lang="nl-NL" alt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6646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317214"/>
            <a:ext cx="9144000" cy="723646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CA" sz="3600" dirty="0" smtClean="0">
                <a:cs typeface="+mj-cs"/>
              </a:rPr>
              <a:t>Products</a:t>
            </a:r>
            <a:endParaRPr lang="en-CA" sz="3600" dirty="0">
              <a:cs typeface="+mj-cs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7645" y="121121"/>
            <a:ext cx="931665" cy="838747"/>
            <a:chOff x="4532" y="1685"/>
            <a:chExt cx="3085" cy="2647"/>
          </a:xfrm>
        </p:grpSpPr>
        <p:sp>
          <p:nvSpPr>
            <p:cNvPr id="3" name="Freeform 3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569 w 2569"/>
                <a:gd name="T1" fmla="*/ 26 h 52"/>
                <a:gd name="T2" fmla="*/ 2569 w 2569"/>
                <a:gd name="T3" fmla="*/ 0 h 52"/>
                <a:gd name="T4" fmla="*/ 0 w 2569"/>
                <a:gd name="T5" fmla="*/ 0 h 52"/>
                <a:gd name="T6" fmla="*/ 0 w 2569"/>
                <a:gd name="T7" fmla="*/ 52 h 52"/>
                <a:gd name="T8" fmla="*/ 2569 w 2569"/>
                <a:gd name="T9" fmla="*/ 52 h 52"/>
                <a:gd name="T10" fmla="*/ 2569 w 2569"/>
                <a:gd name="T11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2972 w 2972"/>
                <a:gd name="T1" fmla="*/ 25 h 51"/>
                <a:gd name="T2" fmla="*/ 2972 w 2972"/>
                <a:gd name="T3" fmla="*/ 0 h 51"/>
                <a:gd name="T4" fmla="*/ 0 w 2972"/>
                <a:gd name="T5" fmla="*/ 0 h 51"/>
                <a:gd name="T6" fmla="*/ 0 w 2972"/>
                <a:gd name="T7" fmla="*/ 51 h 51"/>
                <a:gd name="T8" fmla="*/ 2972 w 2972"/>
                <a:gd name="T9" fmla="*/ 51 h 51"/>
                <a:gd name="T10" fmla="*/ 2972 w 2972"/>
                <a:gd name="T11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pic>
        <p:nvPicPr>
          <p:cNvPr id="32789" name="Picture 21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5125" y="121121"/>
            <a:ext cx="1077019" cy="81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544904" y="1428749"/>
            <a:ext cx="8209989" cy="492760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  <a:buSzPct val="80000"/>
              <a:buFont typeface="Wingdings" panose="05000000000000000000" pitchFamily="2" charset="2"/>
              <a:buChar char="q"/>
            </a:pPr>
            <a:r>
              <a:rPr lang="en-CA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Paper: “NATO STANAG 6001 Level 4 Language Proficiency – </a:t>
            </a:r>
            <a:r>
              <a:rPr lang="en-CA" sz="2000" b="1" i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Conceptual Model and Implications for Testing</a:t>
            </a:r>
            <a:r>
              <a:rPr lang="en-CA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CA" sz="1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(April 2013)</a:t>
            </a:r>
          </a:p>
          <a:p>
            <a:pPr>
              <a:spcBef>
                <a:spcPts val="0"/>
              </a:spcBef>
              <a:buSzPct val="80000"/>
              <a:buFont typeface="Wingdings" panose="05000000000000000000" pitchFamily="2" charset="2"/>
              <a:buChar char="q"/>
            </a:pPr>
            <a:r>
              <a:rPr lang="en-CA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Article “</a:t>
            </a:r>
            <a:r>
              <a:rPr lang="en-GB" sz="20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Defining and Assessing STANAG </a:t>
            </a:r>
            <a:r>
              <a:rPr lang="en-GB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6001</a:t>
            </a:r>
          </a:p>
          <a:p>
            <a:pPr marL="357188" indent="0">
              <a:spcBef>
                <a:spcPts val="0"/>
              </a:spcBef>
              <a:buSzPct val="80000"/>
              <a:buNone/>
            </a:pPr>
            <a:r>
              <a:rPr lang="en-GB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Level 4 Language Proficiency” </a:t>
            </a:r>
            <a:r>
              <a:rPr lang="en-GB" sz="1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(Chapter 10, </a:t>
            </a:r>
          </a:p>
          <a:p>
            <a:pPr marL="357188" indent="0">
              <a:spcBef>
                <a:spcPts val="0"/>
              </a:spcBef>
              <a:spcAft>
                <a:spcPts val="1200"/>
              </a:spcAft>
              <a:buSzPct val="80000"/>
              <a:buNone/>
            </a:pPr>
            <a:r>
              <a:rPr lang="en-GB" sz="1800" i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Language in Uniform</a:t>
            </a:r>
            <a:r>
              <a:rPr lang="en-GB" sz="1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Cambridge Scholars, 2015)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80000"/>
              <a:buFont typeface="Wingdings" panose="05000000000000000000" pitchFamily="2" charset="2"/>
              <a:buChar char="q"/>
            </a:pPr>
            <a:r>
              <a:rPr lang="en-GB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Level 4 Reading Test Specifications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80000"/>
              <a:buFont typeface="Wingdings" panose="05000000000000000000" pitchFamily="2" charset="2"/>
              <a:buChar char="q"/>
            </a:pPr>
            <a:r>
              <a:rPr lang="en-GB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Tutorial </a:t>
            </a:r>
            <a:r>
              <a:rPr lang="en-GB" sz="18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(principles of text rating, differences </a:t>
            </a:r>
            <a:r>
              <a:rPr lang="en-GB" sz="1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btw Level </a:t>
            </a:r>
            <a:r>
              <a:rPr lang="en-GB" sz="18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and </a:t>
            </a:r>
            <a:r>
              <a:rPr lang="en-GB" sz="1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Level </a:t>
            </a:r>
            <a:r>
              <a:rPr lang="en-GB" sz="18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texts, sample texts, sample test development procedure, etc</a:t>
            </a:r>
            <a:r>
              <a:rPr lang="en-GB" sz="1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.)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80000"/>
              <a:buFont typeface="Wingdings" panose="05000000000000000000" pitchFamily="2" charset="2"/>
              <a:buChar char="q"/>
            </a:pPr>
            <a:r>
              <a:rPr lang="en-GB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Level 4 Test Prototype </a:t>
            </a:r>
            <a:r>
              <a:rPr lang="en-GB" sz="18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(Tester and Examinee Booklets for speaking/writing modality; administration and rating procedure)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80000"/>
              <a:buFont typeface="Wingdings" panose="05000000000000000000" pitchFamily="2" charset="2"/>
              <a:buChar char="q"/>
            </a:pPr>
            <a:r>
              <a:rPr lang="en-GB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Familiarization Guide</a:t>
            </a:r>
          </a:p>
          <a:p>
            <a:pPr>
              <a:spcBef>
                <a:spcPts val="0"/>
              </a:spcBef>
              <a:spcAft>
                <a:spcPts val="1200"/>
              </a:spcAft>
              <a:buSzPct val="80000"/>
              <a:buFont typeface="Wingdings" panose="05000000000000000000" pitchFamily="2" charset="2"/>
              <a:buChar char="q"/>
            </a:pPr>
            <a:r>
              <a:rPr lang="en-GB" sz="2000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Feedback Questionnaire</a:t>
            </a:r>
            <a:endParaRPr lang="en-GB" sz="20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Date Placeholder 3"/>
          <p:cNvSpPr>
            <a:spLocks noGrp="1"/>
          </p:cNvSpPr>
          <p:nvPr>
            <p:ph type="dt" sz="half" idx="10"/>
          </p:nvPr>
        </p:nvSpPr>
        <p:spPr>
          <a:xfrm>
            <a:off x="5612861" y="6356350"/>
            <a:ext cx="2836462" cy="365125"/>
          </a:xfrm>
        </p:spPr>
        <p:txBody>
          <a:bodyPr/>
          <a:lstStyle/>
          <a:p>
            <a:pPr>
              <a:defRPr/>
            </a:pPr>
            <a:r>
              <a:rPr lang="nl-NL" alt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STANAG 6001 Level 4 Reading Test</a:t>
            </a:r>
            <a:endParaRPr lang="nl-NL" altLang="en-US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93722">
            <a:off x="6598113" y="1845546"/>
            <a:ext cx="1294338" cy="18144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78346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317214"/>
            <a:ext cx="9144000" cy="1657890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r>
              <a:rPr lang="en-CA" sz="3600" dirty="0" smtClean="0">
                <a:cs typeface="+mj-cs"/>
              </a:rPr>
              <a:t>Familiarization Workshop on </a:t>
            </a:r>
            <a:r>
              <a:rPr lang="en-CA" sz="3600" dirty="0" smtClean="0">
                <a:cs typeface="+mj-cs"/>
              </a:rPr>
              <a:t/>
            </a:r>
            <a:br>
              <a:rPr lang="en-CA" sz="3600" dirty="0" smtClean="0">
                <a:cs typeface="+mj-cs"/>
              </a:rPr>
            </a:br>
            <a:r>
              <a:rPr lang="en-CA" sz="3600" dirty="0" smtClean="0">
                <a:cs typeface="+mj-cs"/>
              </a:rPr>
              <a:t>Level </a:t>
            </a:r>
            <a:r>
              <a:rPr lang="en-CA" sz="3600" dirty="0" smtClean="0"/>
              <a:t>4 Reading</a:t>
            </a:r>
            <a:endParaRPr lang="en-CA" sz="3600" dirty="0"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12861" y="6356350"/>
            <a:ext cx="2836462" cy="365125"/>
          </a:xfrm>
        </p:spPr>
        <p:txBody>
          <a:bodyPr/>
          <a:lstStyle/>
          <a:p>
            <a:pPr>
              <a:defRPr/>
            </a:pPr>
            <a:r>
              <a:rPr lang="nl-NL" altLang="en-US" dirty="0" smtClean="0"/>
              <a:t>STANAG 6001 Level 4 Reading Test</a:t>
            </a:r>
            <a:endParaRPr lang="nl-NL" altLang="en-US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7645" y="121121"/>
            <a:ext cx="931665" cy="838747"/>
            <a:chOff x="4532" y="1685"/>
            <a:chExt cx="3085" cy="2647"/>
          </a:xfrm>
        </p:grpSpPr>
        <p:sp>
          <p:nvSpPr>
            <p:cNvPr id="3" name="Freeform 3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569 w 2569"/>
                <a:gd name="T1" fmla="*/ 26 h 52"/>
                <a:gd name="T2" fmla="*/ 2569 w 2569"/>
                <a:gd name="T3" fmla="*/ 0 h 52"/>
                <a:gd name="T4" fmla="*/ 0 w 2569"/>
                <a:gd name="T5" fmla="*/ 0 h 52"/>
                <a:gd name="T6" fmla="*/ 0 w 2569"/>
                <a:gd name="T7" fmla="*/ 52 h 52"/>
                <a:gd name="T8" fmla="*/ 2569 w 2569"/>
                <a:gd name="T9" fmla="*/ 52 h 52"/>
                <a:gd name="T10" fmla="*/ 2569 w 2569"/>
                <a:gd name="T11" fmla="*/ 2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2972 w 2972"/>
                <a:gd name="T1" fmla="*/ 25 h 51"/>
                <a:gd name="T2" fmla="*/ 2972 w 2972"/>
                <a:gd name="T3" fmla="*/ 0 h 51"/>
                <a:gd name="T4" fmla="*/ 0 w 2972"/>
                <a:gd name="T5" fmla="*/ 0 h 51"/>
                <a:gd name="T6" fmla="*/ 0 w 2972"/>
                <a:gd name="T7" fmla="*/ 51 h 51"/>
                <a:gd name="T8" fmla="*/ 2972 w 2972"/>
                <a:gd name="T9" fmla="*/ 51 h 51"/>
                <a:gd name="T10" fmla="*/ 2972 w 2972"/>
                <a:gd name="T11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CA"/>
            </a:p>
          </p:txBody>
        </p:sp>
      </p:grpSp>
      <p:pic>
        <p:nvPicPr>
          <p:cNvPr id="32789" name="Picture 21" descr="Na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5125" y="121121"/>
            <a:ext cx="1077019" cy="81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824555" y="2322576"/>
            <a:ext cx="7876713" cy="4033774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When:  23-27 </a:t>
            </a:r>
            <a:r>
              <a:rPr lang="en-US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October </a:t>
            </a:r>
            <a:r>
              <a:rPr lang="en-US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2017</a:t>
            </a:r>
          </a:p>
          <a:p>
            <a:r>
              <a:rPr lang="en-US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Who:</a:t>
            </a:r>
            <a:endParaRPr lang="en-US" sz="20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person per </a:t>
            </a:r>
            <a:r>
              <a:rPr lang="en-US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</a:t>
            </a:r>
            <a:endParaRPr lang="en-US" sz="20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ALTS </a:t>
            </a:r>
            <a:r>
              <a:rPr lang="en-US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graduate</a:t>
            </a:r>
          </a:p>
          <a:p>
            <a:r>
              <a:rPr lang="en-US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Deadline for applications</a:t>
            </a:r>
          </a:p>
          <a:p>
            <a:pPr lvl="1"/>
            <a:r>
              <a:rPr lang="en-US" sz="2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 September</a:t>
            </a:r>
          </a:p>
          <a:p>
            <a:pPr lvl="1"/>
            <a:endParaRPr lang="en-US" sz="20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dirty="0" smtClean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solidFill>
                  <a:schemeClr val="tx2"/>
                </a:solidFill>
                <a:latin typeface="Calibri" pitchFamily="34" charset="0"/>
                <a:cs typeface="Calibri" panose="020F0502020204030204" pitchFamily="34" charset="0"/>
              </a:rPr>
              <a:t>See Jana </a:t>
            </a:r>
            <a:r>
              <a:rPr lang="en-GB" dirty="0" err="1" smtClean="0">
                <a:solidFill>
                  <a:srgbClr val="0066CC"/>
                </a:solidFill>
                <a:latin typeface="Calibri" pitchFamily="34" charset="0"/>
              </a:rPr>
              <a:t>Vasilj-Begovic</a:t>
            </a:r>
            <a:r>
              <a:rPr lang="en-GB" dirty="0" smtClean="0">
                <a:solidFill>
                  <a:srgbClr val="0066CC"/>
                </a:solidFill>
                <a:latin typeface="Calibri" pitchFamily="34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Calibri" pitchFamily="34" charset="0"/>
                <a:cs typeface="Calibri" panose="020F0502020204030204" pitchFamily="34" charset="0"/>
              </a:rPr>
              <a:t>for more information</a:t>
            </a:r>
            <a:endParaRPr lang="en-US" dirty="0" smtClean="0">
              <a:solidFill>
                <a:schemeClr val="tx2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endParaRPr lang="en-US" sz="17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CA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5709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uiExpand="1" build="p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</TotalTime>
  <Words>279</Words>
  <Application>Microsoft Office PowerPoint</Application>
  <PresentationFormat>On-screen Show (4:3)</PresentationFormat>
  <Paragraphs>46</Paragraphs>
  <Slides>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Custom Design</vt:lpstr>
      <vt:lpstr>Executive</vt:lpstr>
      <vt:lpstr>CorelDRAW</vt:lpstr>
      <vt:lpstr>Slide 1</vt:lpstr>
      <vt:lpstr>Introduction and Background</vt:lpstr>
      <vt:lpstr>Products</vt:lpstr>
      <vt:lpstr>Familiarization Workshop on  Level 4 Reading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L4 Reading Proficiency</dc:title>
  <dc:subject>Language Testing Seminar</dc:subject>
  <dc:creator>Seinhorst</dc:creator>
  <cp:lastModifiedBy>GCMC</cp:lastModifiedBy>
  <cp:revision>708</cp:revision>
  <cp:lastPrinted>2017-05-11T11:18:03Z</cp:lastPrinted>
  <dcterms:created xsi:type="dcterms:W3CDTF">1997-10-06T23:22:08Z</dcterms:created>
  <dcterms:modified xsi:type="dcterms:W3CDTF">2017-09-05T19:44:09Z</dcterms:modified>
</cp:coreProperties>
</file>