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370" r:id="rId3"/>
    <p:sldId id="305" r:id="rId4"/>
    <p:sldId id="372" r:id="rId5"/>
    <p:sldId id="373" r:id="rId6"/>
    <p:sldId id="307" r:id="rId7"/>
    <p:sldId id="371" r:id="rId8"/>
    <p:sldId id="340" r:id="rId9"/>
    <p:sldId id="36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1C1C1C"/>
    <a:srgbClr val="4D4D4D"/>
    <a:srgbClr val="1D0E01"/>
    <a:srgbClr val="292929"/>
    <a:srgbClr val="CAE8C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47" autoAdjust="0"/>
    <p:restoredTop sz="90681" autoAdjust="0"/>
  </p:normalViewPr>
  <p:slideViewPr>
    <p:cSldViewPr>
      <p:cViewPr>
        <p:scale>
          <a:sx n="55" d="100"/>
          <a:sy n="55" d="100"/>
        </p:scale>
        <p:origin x="-1596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4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2DB8FE-69ED-4F06-90F9-7D1B60DCFA1F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2FA50D-731B-4242-A83B-D3276ADE04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03D65-E312-468C-B882-CF649BBFF176}" type="datetimeFigureOut">
              <a:rPr lang="ru-RU" smtClean="0"/>
              <a:pPr/>
              <a:t>02.10.2017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47D37-6F54-464A-A3CE-59A2BEEE9E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998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B3CE8-8D71-49D9-8708-373AB003947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7409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FB3CE8-8D71-49D9-8708-373AB003947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7409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47D37-6F54-464A-A3CE-59A2BEEE9EC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47D37-6F54-464A-A3CE-59A2BEEE9EC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47D37-6F54-464A-A3CE-59A2BEEE9EC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47D37-6F54-464A-A3CE-59A2BEEE9EC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a-GE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47D37-6F54-464A-A3CE-59A2BEEE9EC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A47D37-6F54-464A-A3CE-59A2BEEE9EC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tiff"/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gif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image" Target="../media/image5.jpeg"/><Relationship Id="rId7" Type="http://schemas.openxmlformats.org/officeDocument/2006/relationships/image" Target="../media/image14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.gif"/><Relationship Id="rId4" Type="http://schemas.openxmlformats.org/officeDocument/2006/relationships/image" Target="../media/image14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gif"/><Relationship Id="rId4" Type="http://schemas.openxmlformats.org/officeDocument/2006/relationships/image" Target="../media/image4.tif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628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 descr="MOD_logo_FONIS GARESH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91400" y="105381"/>
            <a:ext cx="1447800" cy="1447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 descr="gerb_NDA_eng_fonis gareshe_2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0"/>
            <a:ext cx="1440160" cy="1658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0" y="6364222"/>
            <a:ext cx="9144000" cy="4766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828800" y="1752600"/>
            <a:ext cx="5715000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ka-GE" sz="2800" b="1" spc="150" dirty="0" smtClean="0">
              <a:ln w="11430"/>
              <a:solidFill>
                <a:srgbClr val="292929"/>
              </a:solidFill>
              <a:latin typeface="DumbaMtavr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ka-GE" sz="3000" b="1" dirty="0" smtClean="0">
                <a:solidFill>
                  <a:srgbClr val="292929"/>
                </a:solidFill>
                <a:latin typeface="DumbaMtavr" pitchFamily="2" charset="0"/>
              </a:rPr>
              <a:t> </a:t>
            </a:r>
            <a:r>
              <a:rPr lang="en-US" sz="2800" b="1" dirty="0" smtClean="0">
                <a:solidFill>
                  <a:srgbClr val="292929"/>
                </a:solidFill>
                <a:latin typeface="Sylfaen" panose="010A0502050306030303" pitchFamily="18" charset="0"/>
              </a:rPr>
              <a:t>National Defense Academy</a:t>
            </a:r>
          </a:p>
          <a:p>
            <a:pPr algn="ctr">
              <a:lnSpc>
                <a:spcPct val="150000"/>
              </a:lnSpc>
            </a:pPr>
            <a:r>
              <a:rPr lang="en-US" sz="2800" b="1" spc="150" dirty="0" smtClean="0">
                <a:ln w="11430"/>
                <a:solidFill>
                  <a:srgbClr val="292929"/>
                </a:solidFill>
                <a:latin typeface="Sylfaen" panose="010A0502050306030303" pitchFamily="18" charset="0"/>
              </a:rPr>
              <a:t>Language Training School</a:t>
            </a:r>
            <a:endParaRPr lang="en-US" sz="2800" b="1" spc="150" dirty="0">
              <a:ln w="11430"/>
              <a:latin typeface="DumbaMtavr" pitchFamily="2" charset="0"/>
            </a:endParaRPr>
          </a:p>
          <a:p>
            <a:pPr marL="355600" indent="0" algn="ctr">
              <a:lnSpc>
                <a:spcPct val="150000"/>
              </a:lnSpc>
              <a:buNone/>
            </a:pPr>
            <a:endParaRPr lang="en-US" sz="3200" b="1" dirty="0" smtClean="0">
              <a:solidFill>
                <a:srgbClr val="292929"/>
              </a:solidFill>
              <a:latin typeface="DumbaMtavr" pitchFamily="2" charset="0"/>
            </a:endParaRPr>
          </a:p>
          <a:p>
            <a:pPr marL="355600" indent="0" algn="ctr">
              <a:lnSpc>
                <a:spcPct val="150000"/>
              </a:lnSpc>
              <a:buNone/>
            </a:pPr>
            <a:endParaRPr lang="ka-GE" sz="3200" b="1" dirty="0" smtClean="0">
              <a:solidFill>
                <a:srgbClr val="292929"/>
              </a:solidFill>
              <a:latin typeface="DumbaMtavr" pitchFamily="2" charset="0"/>
            </a:endParaRPr>
          </a:p>
          <a:p>
            <a:pPr marL="355600" indent="0" algn="ctr">
              <a:lnSpc>
                <a:spcPct val="150000"/>
              </a:lnSpc>
              <a:buNone/>
            </a:pPr>
            <a:r>
              <a:rPr lang="ka-GE" sz="2400" b="1" dirty="0" smtClean="0">
                <a:solidFill>
                  <a:srgbClr val="292929"/>
                </a:solidFill>
                <a:latin typeface="DumbaMtavr" pitchFamily="2" charset="0"/>
              </a:rPr>
              <a:t>201</a:t>
            </a:r>
            <a:r>
              <a:rPr lang="en-US" sz="2400" b="1" dirty="0" smtClean="0">
                <a:solidFill>
                  <a:srgbClr val="292929"/>
                </a:solidFill>
                <a:latin typeface="DumbaMtavr" pitchFamily="2" charset="0"/>
              </a:rPr>
              <a:t>7</a:t>
            </a:r>
            <a:endParaRPr lang="ka-GE" sz="2400" b="1" dirty="0">
              <a:solidFill>
                <a:srgbClr val="292929"/>
              </a:solidFill>
              <a:latin typeface="DumbaMtav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178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1628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62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 descr="MOD_logo_FONIS GARESH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91400" y="105381"/>
            <a:ext cx="1447800" cy="1447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 descr="gerb_NDA_eng_fonis gareshe_2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0"/>
            <a:ext cx="1440160" cy="16585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0" y="6364222"/>
            <a:ext cx="9144000" cy="4766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819400" y="917138"/>
            <a:ext cx="37338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ka-GE" sz="2800" b="1" spc="150" dirty="0" smtClean="0">
              <a:ln w="11430"/>
              <a:solidFill>
                <a:srgbClr val="292929"/>
              </a:solidFill>
              <a:latin typeface="DumbaMtavr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ka-GE" sz="2400" b="1" dirty="0" smtClean="0">
                <a:solidFill>
                  <a:srgbClr val="292929"/>
                </a:solidFill>
                <a:latin typeface="DumbaMtavr" pitchFamily="2" charset="0"/>
              </a:rPr>
              <a:t> </a:t>
            </a:r>
            <a:r>
              <a:rPr lang="en-US" sz="2400" b="1" dirty="0" smtClean="0">
                <a:solidFill>
                  <a:srgbClr val="292929"/>
                </a:solidFill>
                <a:latin typeface="Sylfaen" panose="010A0502050306030303" pitchFamily="18" charset="0"/>
              </a:rPr>
              <a:t>National Defense Academy</a:t>
            </a:r>
            <a:endParaRPr lang="ka-GE" sz="3200" b="1" dirty="0" smtClean="0">
              <a:solidFill>
                <a:srgbClr val="292929"/>
              </a:solidFill>
              <a:latin typeface="DumbaMtavr" pitchFamily="2" charset="0"/>
            </a:endParaRPr>
          </a:p>
        </p:txBody>
      </p:sp>
      <p:pic>
        <p:nvPicPr>
          <p:cNvPr id="8" name="Picture 7" descr="akademi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5400" y="2167890"/>
            <a:ext cx="6400800" cy="408051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10800000" flipV="1">
            <a:off x="6988828" y="5943600"/>
            <a:ext cx="10883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1862</a:t>
            </a:r>
            <a:endParaRPr lang="en-US" b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178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4912" y="6557865"/>
            <a:ext cx="9144000" cy="228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pic>
        <p:nvPicPr>
          <p:cNvPr id="7" name="Picture 6" descr="gerb_NDA_eng_fonis gareshe_2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52112" y="5867527"/>
            <a:ext cx="864096" cy="9951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 descr="MOD_logo_FONIS GARESHE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5040" y="5874314"/>
            <a:ext cx="912151" cy="9121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51" name="Group 50"/>
          <p:cNvGrpSpPr/>
          <p:nvPr/>
        </p:nvGrpSpPr>
        <p:grpSpPr>
          <a:xfrm>
            <a:off x="1638964" y="228600"/>
            <a:ext cx="5447636" cy="5861627"/>
            <a:chOff x="1574022" y="265806"/>
            <a:chExt cx="4541052" cy="3868301"/>
          </a:xfrm>
        </p:grpSpPr>
        <p:sp>
          <p:nvSpPr>
            <p:cNvPr id="52" name="Rounded Rectangle 51"/>
            <p:cNvSpPr/>
            <p:nvPr/>
          </p:nvSpPr>
          <p:spPr>
            <a:xfrm>
              <a:off x="1574022" y="265806"/>
              <a:ext cx="4541052" cy="452584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</a:rPr>
                <a:t>School Structure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2546128" y="768678"/>
              <a:ext cx="2743200" cy="3810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Chief of School</a:t>
              </a:r>
            </a:p>
          </p:txBody>
        </p:sp>
        <p:sp>
          <p:nvSpPr>
            <p:cNvPr id="61" name="Rounded Rectangle 60"/>
            <p:cNvSpPr/>
            <p:nvPr/>
          </p:nvSpPr>
          <p:spPr>
            <a:xfrm>
              <a:off x="1584275" y="2679589"/>
              <a:ext cx="2942825" cy="1454518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Arial" pitchFamily="34" charset="0"/>
                <a:buChar char="•"/>
              </a:pPr>
              <a:r>
                <a:rPr lang="en-US" sz="2000" b="1" dirty="0">
                  <a:solidFill>
                    <a:schemeClr val="tx1"/>
                  </a:solidFill>
                  <a:latin typeface="+mj-lt"/>
                </a:rPr>
                <a:t>English Language </a:t>
              </a:r>
              <a:r>
                <a:rPr lang="en-US" sz="2000" b="1" dirty="0" smtClean="0">
                  <a:solidFill>
                    <a:schemeClr val="tx1"/>
                  </a:solidFill>
                  <a:latin typeface="+mj-lt"/>
                </a:rPr>
                <a:t>Course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ka-GE" sz="1600" b="1" i="1" dirty="0" smtClean="0">
                  <a:solidFill>
                    <a:schemeClr val="tx1"/>
                  </a:solidFill>
                </a:rPr>
                <a:t>2 </a:t>
              </a:r>
              <a:r>
                <a:rPr lang="en-US" sz="1600" b="1" i="1" dirty="0" smtClean="0">
                  <a:solidFill>
                    <a:schemeClr val="tx1"/>
                  </a:solidFill>
                </a:rPr>
                <a:t>Senior Teachers</a:t>
              </a:r>
              <a:endParaRPr lang="en-US" sz="1600" b="1" i="1" dirty="0" smtClean="0">
                <a:solidFill>
                  <a:schemeClr val="tx1"/>
                </a:solidFill>
                <a:latin typeface="+mj-lt"/>
              </a:endParaRPr>
            </a:p>
            <a:p>
              <a:pPr algn="ctr">
                <a:buFont typeface="Arial" pitchFamily="34" charset="0"/>
                <a:buChar char="•"/>
              </a:pPr>
              <a:r>
                <a:rPr lang="en-US" sz="1600" b="1" dirty="0" smtClean="0">
                  <a:solidFill>
                    <a:schemeClr val="tx1"/>
                  </a:solidFill>
                  <a:latin typeface="+mj-lt"/>
                </a:rPr>
                <a:t>German Language Course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en-US" sz="1600" b="1" dirty="0" smtClean="0">
                  <a:solidFill>
                    <a:schemeClr val="tx1"/>
                  </a:solidFill>
                  <a:latin typeface="+mj-lt"/>
                </a:rPr>
                <a:t>Russian  Language  Course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en-US" sz="1600" b="1" dirty="0" smtClean="0">
                  <a:solidFill>
                    <a:schemeClr val="tx1"/>
                  </a:solidFill>
                  <a:latin typeface="+mj-lt"/>
                </a:rPr>
                <a:t>Turkish Language Course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en-US" sz="1600" b="1" dirty="0" smtClean="0">
                  <a:solidFill>
                    <a:schemeClr val="tx1"/>
                  </a:solidFill>
                  <a:latin typeface="+mj-lt"/>
                </a:rPr>
                <a:t>French language Course</a:t>
              </a:r>
            </a:p>
            <a:p>
              <a:pPr algn="ctr">
                <a:buFont typeface="Arial" pitchFamily="34" charset="0"/>
                <a:buChar char="•"/>
              </a:pPr>
              <a:r>
                <a:rPr lang="en-US" sz="1600" b="1" dirty="0" smtClean="0">
                  <a:solidFill>
                    <a:schemeClr val="tx1"/>
                  </a:solidFill>
                  <a:latin typeface="+mj-lt"/>
                </a:rPr>
                <a:t>Persian Language Course </a:t>
              </a:r>
              <a:endParaRPr lang="en-US" sz="1600" b="1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30" name="Oval 29"/>
          <p:cNvSpPr/>
          <p:nvPr/>
        </p:nvSpPr>
        <p:spPr>
          <a:xfrm>
            <a:off x="152400" y="2438400"/>
            <a:ext cx="1143000" cy="11430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Deputy Chief of School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1524000" y="2514600"/>
            <a:ext cx="1066800" cy="9144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School Sergeant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2743200" y="2438400"/>
            <a:ext cx="1447800" cy="12192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Language Departments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4343400" y="2438400"/>
            <a:ext cx="1295400" cy="12192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3</a:t>
            </a:r>
            <a:r>
              <a:rPr lang="ka-GE" sz="1200" b="1" dirty="0" smtClean="0">
                <a:solidFill>
                  <a:schemeClr val="tx1"/>
                </a:solidFill>
              </a:rPr>
              <a:t> </a:t>
            </a:r>
            <a:r>
              <a:rPr lang="en-US" sz="1200" b="1" dirty="0" smtClean="0">
                <a:solidFill>
                  <a:schemeClr val="tx1"/>
                </a:solidFill>
              </a:rPr>
              <a:t>Testing Specialists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7620000" y="2514600"/>
            <a:ext cx="1371600" cy="12192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Librarian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5715000" y="2362200"/>
            <a:ext cx="1828800" cy="14478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3 Administrative Support Specialists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 rot="10800000" flipV="1">
            <a:off x="1066801" y="1676400"/>
            <a:ext cx="19050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0800000" flipV="1">
            <a:off x="2362201" y="1676400"/>
            <a:ext cx="10668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rot="5400000">
            <a:off x="3352006" y="1980406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5400000">
            <a:off x="4687094" y="19431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16200000" flipH="1">
            <a:off x="5638800" y="1752600"/>
            <a:ext cx="6096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/>
          <p:nvPr/>
        </p:nvCxnSpPr>
        <p:spPr>
          <a:xfrm>
            <a:off x="6096000" y="1676400"/>
            <a:ext cx="16764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>
            <a:stCxn id="32" idx="4"/>
            <a:endCxn id="61" idx="0"/>
          </p:cNvCxnSpPr>
          <p:nvPr/>
        </p:nvCxnSpPr>
        <p:spPr>
          <a:xfrm rot="5400000">
            <a:off x="3327466" y="3746566"/>
            <a:ext cx="228600" cy="506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7079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11" descr="MOD_logo_FONIS GARESHE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5776995"/>
            <a:ext cx="912151" cy="9121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2133600" y="1219200"/>
            <a:ext cx="42672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ka-GE" sz="2600" b="1" dirty="0" smtClean="0">
                <a:solidFill>
                  <a:schemeClr val="accent3">
                    <a:lumMod val="50000"/>
                  </a:schemeClr>
                </a:solidFill>
                <a:latin typeface="DumbaMtavr" pitchFamily="2" charset="0"/>
              </a:rPr>
              <a:t/>
            </a:r>
            <a:br>
              <a:rPr lang="ka-GE" sz="2600" b="1" dirty="0" smtClean="0">
                <a:solidFill>
                  <a:schemeClr val="accent3">
                    <a:lumMod val="50000"/>
                  </a:schemeClr>
                </a:solidFill>
                <a:latin typeface="DumbaMtavr" pitchFamily="2" charset="0"/>
              </a:rPr>
            </a:br>
            <a:endParaRPr lang="en-US" sz="2600" b="1" dirty="0">
              <a:solidFill>
                <a:schemeClr val="accent3">
                  <a:lumMod val="50000"/>
                </a:schemeClr>
              </a:solidFill>
              <a:latin typeface="DumbaMtavr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 rot="10800000" flipV="1">
            <a:off x="533399" y="1295401"/>
            <a:ext cx="7620000" cy="609600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American Language Course –Intensive Course</a:t>
            </a:r>
          </a:p>
          <a:p>
            <a:pPr algn="ctr"/>
            <a:endParaRPr lang="ru-RU" sz="3600" b="1" dirty="0">
              <a:solidFill>
                <a:schemeClr val="tx1"/>
              </a:solidFill>
              <a:latin typeface="DumbaMtavr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 rot="10800000" flipV="1">
            <a:off x="762000" y="2286000"/>
            <a:ext cx="7924800" cy="609600"/>
          </a:xfrm>
          <a:prstGeom prst="roundRect">
            <a:avLst>
              <a:gd name="adj" fmla="val 50000"/>
            </a:avLst>
          </a:prstGeom>
          <a:solidFill>
            <a:schemeClr val="bg2">
              <a:lumMod val="75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American Language Course–Non -Intensive Course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1000" y="304800"/>
            <a:ext cx="8077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Previously Implemented English Language programs</a:t>
            </a:r>
          </a:p>
        </p:txBody>
      </p:sp>
      <p:pic>
        <p:nvPicPr>
          <p:cNvPr id="17" name="Picture 16" descr="Image (6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316404">
            <a:off x="1540679" y="3400253"/>
            <a:ext cx="2138102" cy="2739229"/>
          </a:xfrm>
          <a:prstGeom prst="rect">
            <a:avLst/>
          </a:prstGeom>
        </p:spPr>
      </p:pic>
      <p:pic>
        <p:nvPicPr>
          <p:cNvPr id="11" name="Picture 10" descr="Image (3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33800" y="3124200"/>
            <a:ext cx="2087796" cy="2706495"/>
          </a:xfrm>
          <a:prstGeom prst="rect">
            <a:avLst/>
          </a:prstGeom>
        </p:spPr>
      </p:pic>
      <p:pic>
        <p:nvPicPr>
          <p:cNvPr id="16" name="Picture 15" descr="Image (4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165474">
            <a:off x="5866141" y="3451532"/>
            <a:ext cx="1967610" cy="2620466"/>
          </a:xfrm>
          <a:prstGeom prst="rect">
            <a:avLst/>
          </a:prstGeom>
        </p:spPr>
      </p:pic>
      <p:pic>
        <p:nvPicPr>
          <p:cNvPr id="7" name="Picture 6" descr="gerb_NDA_eng_fonis gareshe_2.t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68344" y="5694008"/>
            <a:ext cx="864096" cy="9951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3893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2133600" y="1219200"/>
            <a:ext cx="42672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r>
              <a:rPr lang="ka-GE" sz="2600" b="1" dirty="0" smtClean="0">
                <a:solidFill>
                  <a:schemeClr val="accent3">
                    <a:lumMod val="50000"/>
                  </a:schemeClr>
                </a:solidFill>
                <a:latin typeface="DumbaMtavr" pitchFamily="2" charset="0"/>
              </a:rPr>
              <a:t/>
            </a:r>
            <a:br>
              <a:rPr lang="ka-GE" sz="2600" b="1" dirty="0" smtClean="0">
                <a:solidFill>
                  <a:schemeClr val="accent3">
                    <a:lumMod val="50000"/>
                  </a:schemeClr>
                </a:solidFill>
                <a:latin typeface="DumbaMtavr" pitchFamily="2" charset="0"/>
              </a:rPr>
            </a:br>
            <a:endParaRPr lang="en-US" sz="2600" b="1" dirty="0">
              <a:solidFill>
                <a:schemeClr val="accent3">
                  <a:lumMod val="50000"/>
                </a:schemeClr>
              </a:solidFill>
              <a:latin typeface="DumbaMtavr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1000" y="304800"/>
            <a:ext cx="807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Ongoing English Language </a:t>
            </a:r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programs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62000" y="1066800"/>
            <a:ext cx="8001000" cy="2123658"/>
          </a:xfrm>
          <a:prstGeom prst="rect">
            <a:avLst/>
          </a:prstGeom>
          <a:noFill/>
          <a:ln w="25400" cap="rnd" cmpd="sng"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oper Black" pitchFamily="18" charset="0"/>
              </a:rPr>
              <a:t>American Language  Semi-Intensive Course </a:t>
            </a:r>
          </a:p>
          <a:p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DumbaMtavr" pitchFamily="2" charset="0"/>
              </a:rPr>
              <a:t>(</a:t>
            </a:r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ALC Intensive Course Book 1 through Book 20)</a:t>
            </a:r>
          </a:p>
          <a:p>
            <a:pPr lvl="1">
              <a:buFont typeface="Wingdings" pitchFamily="2" charset="2"/>
              <a:buChar char="v"/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Duration - 52 training weeks </a:t>
            </a:r>
          </a:p>
          <a:p>
            <a:pPr lvl="1">
              <a:buFont typeface="Wingdings" pitchFamily="2" charset="2"/>
              <a:buChar char="v"/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Contact hours -802 (15 hours per week)</a:t>
            </a:r>
          </a:p>
          <a:p>
            <a:pPr lvl="1">
              <a:buFont typeface="Wingdings" pitchFamily="2" charset="2"/>
              <a:buChar char="v"/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Tests : Book Quizzes </a:t>
            </a:r>
          </a:p>
          <a:p>
            <a:pPr lvl="2"/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Final exam (ALCPT Test; Speaking  Exam)</a:t>
            </a:r>
          </a:p>
          <a:p>
            <a:pPr lvl="2"/>
            <a:endParaRPr lang="en-US" sz="16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5800" y="3518118"/>
            <a:ext cx="8229600" cy="2154436"/>
          </a:xfrm>
          <a:prstGeom prst="rect">
            <a:avLst/>
          </a:prstGeom>
          <a:noFill/>
          <a:ln w="25400" cap="rnd" cmpd="sng"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oper Black" pitchFamily="18" charset="0"/>
              </a:rPr>
              <a:t>Resolute Support Mission Intensive Course </a:t>
            </a:r>
          </a:p>
          <a:p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DumbaMtavr" pitchFamily="2" charset="0"/>
              </a:rPr>
              <a:t>(</a:t>
            </a:r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Campaign 1, 2; Command &amp;Control)</a:t>
            </a:r>
          </a:p>
          <a:p>
            <a:pPr lvl="1">
              <a:buFont typeface="Wingdings" pitchFamily="2" charset="2"/>
              <a:buChar char="v"/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Duration – 28 training weeks </a:t>
            </a:r>
          </a:p>
          <a:p>
            <a:pPr lvl="1">
              <a:buFont typeface="Wingdings" pitchFamily="2" charset="2"/>
              <a:buChar char="v"/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Contact hours -534 (20 hours per week)</a:t>
            </a:r>
          </a:p>
          <a:p>
            <a:pPr lvl="1">
              <a:buFont typeface="Wingdings" pitchFamily="2" charset="2"/>
              <a:buChar char="v"/>
            </a:pP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Tests : Campaign quick and midterm tests</a:t>
            </a:r>
          </a:p>
          <a:p>
            <a:pPr lvl="2"/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Final exam –Campaign End-of –Course Test (4 skills)</a:t>
            </a:r>
          </a:p>
          <a:p>
            <a:pPr lvl="2"/>
            <a:endParaRPr lang="en-US" b="1" dirty="0" smtClean="0">
              <a:latin typeface="DumbaMtavr" pitchFamily="2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086600" y="4114800"/>
            <a:ext cx="1219200" cy="1600200"/>
            <a:chOff x="869799" y="3489752"/>
            <a:chExt cx="1874885" cy="2604063"/>
          </a:xfrm>
        </p:grpSpPr>
        <p:pic>
          <p:nvPicPr>
            <p:cNvPr id="22" name="Picture 21" descr="Image (7)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753418">
              <a:off x="869799" y="3489752"/>
              <a:ext cx="1330763" cy="1674236"/>
            </a:xfrm>
            <a:prstGeom prst="rect">
              <a:avLst/>
            </a:prstGeom>
          </p:spPr>
        </p:pic>
        <p:pic>
          <p:nvPicPr>
            <p:cNvPr id="23" name="Picture 22" descr="Image (8)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1194422">
              <a:off x="1423665" y="4229897"/>
              <a:ext cx="1321019" cy="1863918"/>
            </a:xfrm>
            <a:prstGeom prst="rect">
              <a:avLst/>
            </a:prstGeom>
          </p:spPr>
        </p:pic>
      </p:grpSp>
      <p:pic>
        <p:nvPicPr>
          <p:cNvPr id="12" name="Picture 11" descr="MOD_logo_FONIS GARESHE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8600" y="5776995"/>
            <a:ext cx="912151" cy="9121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 descr="gerb_NDA_eng_fonis gareshe_2.t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68344" y="5694008"/>
            <a:ext cx="864096" cy="9951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3893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</a:blip>
          <a:srcRect/>
          <a:stretch>
            <a:fillRect t="-24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81000" y="3124200"/>
            <a:ext cx="4419600" cy="2590800"/>
            <a:chOff x="460862" y="916125"/>
            <a:chExt cx="7815199" cy="4613682"/>
          </a:xfrm>
        </p:grpSpPr>
        <p:pic>
          <p:nvPicPr>
            <p:cNvPr id="11" name="Picture 10" descr="Image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1052891">
              <a:off x="4923261" y="1165908"/>
              <a:ext cx="3352800" cy="4363899"/>
            </a:xfrm>
            <a:prstGeom prst="rect">
              <a:avLst/>
            </a:prstGeom>
          </p:spPr>
        </p:pic>
        <p:pic>
          <p:nvPicPr>
            <p:cNvPr id="15" name="Picture 14" descr="Image (3)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20471515">
              <a:off x="460862" y="916125"/>
              <a:ext cx="3412034" cy="4423157"/>
            </a:xfrm>
            <a:prstGeom prst="rect">
              <a:avLst/>
            </a:prstGeom>
          </p:spPr>
        </p:pic>
        <p:pic>
          <p:nvPicPr>
            <p:cNvPr id="14" name="Picture 13" descr="Image (2)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21401448">
              <a:off x="2945663" y="934264"/>
              <a:ext cx="3457608" cy="4474551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0" y="6381328"/>
            <a:ext cx="9067800" cy="3999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pic>
        <p:nvPicPr>
          <p:cNvPr id="7" name="Picture 6" descr="gerb_NDA_eng_fonis gareshe_2.t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051304" y="5946758"/>
            <a:ext cx="725082" cy="8350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 descr="MOD_logo_FONIS GARESHE.g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1" y="5940194"/>
            <a:ext cx="765406" cy="7654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5" name="Rectangle 54"/>
          <p:cNvSpPr/>
          <p:nvPr/>
        </p:nvSpPr>
        <p:spPr>
          <a:xfrm>
            <a:off x="2438400" y="381000"/>
            <a:ext cx="5105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Revamping  Programs</a:t>
            </a:r>
            <a:endParaRPr lang="ru-RU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 flipV="1">
            <a:off x="2286000" y="1524000"/>
            <a:ext cx="685800" cy="381000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2362200" y="2209800"/>
            <a:ext cx="762000" cy="228600"/>
          </a:xfrm>
          <a:prstGeom prst="straightConnector1">
            <a:avLst/>
          </a:prstGeom>
          <a:ln w="28575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-76200" y="1828800"/>
            <a:ext cx="2438400" cy="381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ylfaen" pitchFamily="18" charset="0"/>
              </a:rPr>
              <a:t>Intensive Courses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124200" y="1090136"/>
            <a:ext cx="5715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Intensive English Language Course-Level I </a:t>
            </a:r>
          </a:p>
          <a:p>
            <a:pPr algn="ctr"/>
            <a:r>
              <a:rPr lang="en-US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(American Language Course + Skillful)</a:t>
            </a:r>
            <a:endParaRPr lang="en-US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276600" y="2209800"/>
            <a:ext cx="5638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Intensive English Language Course-Level  II</a:t>
            </a:r>
          </a:p>
          <a:p>
            <a:pPr algn="ctr"/>
            <a:r>
              <a:rPr lang="en-US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(American Language Course + Skillful)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xmlns="" val="103893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28600" y="3541455"/>
            <a:ext cx="8686800" cy="2616101"/>
          </a:xfrm>
          <a:prstGeom prst="rect">
            <a:avLst/>
          </a:prstGeom>
          <a:noFill/>
          <a:ln w="25400" cap="rnd"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oper Black" pitchFamily="18" charset="0"/>
              </a:rPr>
              <a:t>Intensive English Language Course-Level  II</a:t>
            </a:r>
          </a:p>
          <a:p>
            <a:r>
              <a:rPr lang="en-US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ALC (Book 13 through Book 30)/Skillful Level 1; Level 2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Duration -36 training weeks 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Contact hours -868                25 hours per week:                              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Tests &amp;Quizzes -32 hours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18 hours - ALC book quizzes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8 hours – Skillful speaking/writing tests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1 hour – Midterm ALCPT test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5 hours – Final exam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381328"/>
            <a:ext cx="9067800" cy="3999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/>
          </a:p>
        </p:txBody>
      </p:sp>
      <p:pic>
        <p:nvPicPr>
          <p:cNvPr id="7" name="Picture 6" descr="gerb_NDA_eng_fonis gareshe_2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51304" y="5946758"/>
            <a:ext cx="725082" cy="8350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 descr="MOD_logo_FONIS GARESH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1" y="5940194"/>
            <a:ext cx="765406" cy="7654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5" name="Rectangle 54"/>
          <p:cNvSpPr/>
          <p:nvPr/>
        </p:nvSpPr>
        <p:spPr>
          <a:xfrm>
            <a:off x="2362200" y="0"/>
            <a:ext cx="419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Revamping  Programs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533400"/>
            <a:ext cx="8686800" cy="2646878"/>
          </a:xfrm>
          <a:prstGeom prst="rect">
            <a:avLst/>
          </a:prstGeom>
          <a:noFill/>
          <a:ln w="25400" cap="rnd" cmpd="sng"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oper Black" pitchFamily="18" charset="0"/>
              </a:rPr>
              <a:t>Intensive English Language Course-Level I </a:t>
            </a:r>
          </a:p>
          <a:p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ALC (Book 1 through Book 18)/Skillful Foundation; Level 1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Duration -36 training weeks 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Contact hours -870               25 hours per week:                    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Tests &amp;Quizzes -30 hours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18 hours - ALC book quizzes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7 hours – Skillful speaking/writing tests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1 hour – Midterm ALCPT test</a:t>
            </a:r>
          </a:p>
          <a:p>
            <a:pPr lvl="1">
              <a:buFont typeface="Wingdings" pitchFamily="2" charset="2"/>
              <a:buChar char="Ø"/>
            </a:pP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4 hours – Final exam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53000" y="13716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20 hours –ALC</a:t>
            </a:r>
            <a:endParaRPr lang="en-US" sz="20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5 hours - Skillful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29200" y="42672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20 hours –ALC</a:t>
            </a:r>
          </a:p>
          <a:p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5 hours – Skillful  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5" name="Picture 14" descr="asterisk-clipart-heavy_asterisk_u2731_icon_256x256.png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bg1">
                <a:lumMod val="75000"/>
                <a:tint val="45000"/>
                <a:satMod val="400000"/>
              </a:schemeClr>
            </a:duotone>
            <a:lum bright="30000"/>
          </a:blip>
          <a:stretch>
            <a:fillRect/>
          </a:stretch>
        </p:blipFill>
        <p:spPr>
          <a:xfrm>
            <a:off x="2514600" y="1447800"/>
            <a:ext cx="304800" cy="304800"/>
          </a:xfrm>
          <a:prstGeom prst="rect">
            <a:avLst/>
          </a:prstGeom>
        </p:spPr>
      </p:pic>
      <p:pic>
        <p:nvPicPr>
          <p:cNvPr id="16" name="Picture 15" descr="asterisk-clipart-heavy_asterisk_u2731_icon_256x256.png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bg1">
                <a:lumMod val="75000"/>
                <a:tint val="45000"/>
                <a:satMod val="400000"/>
              </a:schemeClr>
            </a:duotone>
            <a:lum bright="30000"/>
          </a:blip>
          <a:stretch>
            <a:fillRect/>
          </a:stretch>
        </p:blipFill>
        <p:spPr>
          <a:xfrm>
            <a:off x="2590800" y="4419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893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5000"/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1" descr="gerb_NDA_eng_fonis gareshe_2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68344" y="5791200"/>
            <a:ext cx="864096" cy="9951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" name="Picture 22" descr="MOD_logo_FONIS GARESHE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5874187"/>
            <a:ext cx="912151" cy="9121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ounded Rectangle 6"/>
          <p:cNvSpPr/>
          <p:nvPr/>
        </p:nvSpPr>
        <p:spPr>
          <a:xfrm rot="10800000" flipV="1">
            <a:off x="1752600" y="609597"/>
            <a:ext cx="5943600" cy="914402"/>
          </a:xfrm>
          <a:prstGeom prst="roundRect">
            <a:avLst>
              <a:gd name="adj" fmla="val 50000"/>
            </a:avLst>
          </a:prstGeom>
          <a:noFill/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Pre-Launching Phase</a:t>
            </a:r>
            <a:endParaRPr lang="ka-GE" sz="3600" b="1" dirty="0">
              <a:solidFill>
                <a:schemeClr val="tx1">
                  <a:lumMod val="75000"/>
                  <a:lumOff val="25000"/>
                </a:schemeClr>
              </a:solidFill>
              <a:latin typeface="DumbaMtavr" pitchFamily="2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1447800"/>
            <a:ext cx="830580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endParaRPr lang="en-US" sz="1400" dirty="0" smtClean="0"/>
          </a:p>
          <a:p>
            <a:pPr marL="285750" indent="-285750">
              <a:buFontTx/>
              <a:buChar char="-"/>
            </a:pPr>
            <a:endParaRPr lang="ka-GE" sz="1400" dirty="0" smtClean="0"/>
          </a:p>
          <a:p>
            <a:pPr marL="285750" indent="-285750">
              <a:buFontTx/>
              <a:buChar char="-"/>
            </a:pP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DumbaMtavr" pitchFamily="2" charset="0"/>
            </a:endParaRPr>
          </a:p>
          <a:p>
            <a:pPr marL="285750" indent="-285750">
              <a:buFontTx/>
              <a:buChar char="-"/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haroni" pitchFamily="2" charset="-79"/>
                <a:cs typeface="Aharoni" pitchFamily="2" charset="-79"/>
              </a:rPr>
              <a:t>Consultations with National Defense Academy Administration Representatives and Quality Management Department </a:t>
            </a:r>
          </a:p>
          <a:p>
            <a:pPr marL="285750" indent="-285750">
              <a:buFontTx/>
              <a:buChar char="-"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marL="285750" indent="-285750">
              <a:buFontTx/>
              <a:buChar char="-"/>
            </a:pPr>
            <a:r>
              <a:rPr lang="en-US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haroni" pitchFamily="2" charset="-79"/>
                <a:cs typeface="Aharoni" pitchFamily="2" charset="-79"/>
              </a:rPr>
              <a:t>4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haroni" pitchFamily="2" charset="-79"/>
                <a:cs typeface="Aharoni" pitchFamily="2" charset="-79"/>
              </a:rPr>
              <a:t> Day Skillful Training Conducted by English Book in Georgia</a:t>
            </a:r>
          </a:p>
          <a:p>
            <a:pPr marL="285750" indent="-285750">
              <a:buFontTx/>
              <a:buChar char="-"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haroni" pitchFamily="2" charset="-79"/>
              <a:cs typeface="Aharoni" pitchFamily="2" charset="-79"/>
            </a:endParaRPr>
          </a:p>
          <a:p>
            <a:pPr marL="285750" indent="-285750">
              <a:buFontTx/>
              <a:buChar char="-"/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haroni" pitchFamily="2" charset="-79"/>
                <a:cs typeface="Aharoni" pitchFamily="2" charset="-79"/>
              </a:rPr>
              <a:t>Optimizing Infrastructural Resources of the Language Training School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endParaRPr lang="en-US" dirty="0" smtClean="0"/>
          </a:p>
          <a:p>
            <a:pPr marL="285750" indent="-285750">
              <a:buFontTx/>
              <a:buChar char="-"/>
            </a:pPr>
            <a:endParaRPr lang="ka-GE" sz="1400" dirty="0"/>
          </a:p>
          <a:p>
            <a:pPr marL="285750" indent="-285750">
              <a:buFontTx/>
              <a:buChar char="-"/>
            </a:pPr>
            <a:endParaRPr lang="ka-GE" sz="1400" dirty="0"/>
          </a:p>
          <a:p>
            <a:pPr marL="285750" indent="-285750">
              <a:buFontTx/>
              <a:buChar char="-"/>
            </a:pPr>
            <a:endParaRPr lang="ka-GE" sz="1400" dirty="0" smtClean="0"/>
          </a:p>
          <a:p>
            <a:pPr marL="285750" indent="-285750">
              <a:buFontTx/>
              <a:buChar char="-"/>
            </a:pPr>
            <a:endParaRPr lang="ka-GE" sz="1400" dirty="0" smtClean="0"/>
          </a:p>
          <a:p>
            <a:pPr marL="285750" indent="-285750">
              <a:buFontTx/>
              <a:buChar char="-"/>
            </a:pPr>
            <a:endParaRPr lang="ka-GE" sz="1400" dirty="0" smtClean="0"/>
          </a:p>
          <a:p>
            <a:endParaRPr lang="ka-GE" sz="1400" dirty="0"/>
          </a:p>
        </p:txBody>
      </p:sp>
    </p:spTree>
    <p:extLst>
      <p:ext uri="{BB962C8B-B14F-4D97-AF65-F5344CB8AC3E}">
        <p14:creationId xmlns:p14="http://schemas.microsoft.com/office/powerpoint/2010/main" xmlns="" val="396950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F4EAB0-D927-4C18-A851-044B15AA4D9D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1895475" y="0"/>
            <a:ext cx="528637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/>
            <a:endParaRPr lang="en-US" altLang="en-US" sz="3200" b="1" dirty="0" smtClean="0"/>
          </a:p>
          <a:p>
            <a:pPr algn="ctr"/>
            <a:r>
              <a:rPr lang="en-US" altLang="en-US" sz="4800" b="1" dirty="0" smtClean="0"/>
              <a:t>Q u e s t </a:t>
            </a:r>
            <a:r>
              <a:rPr lang="en-US" altLang="en-US" sz="4800" b="1" dirty="0" err="1" smtClean="0"/>
              <a:t>i</a:t>
            </a:r>
            <a:r>
              <a:rPr lang="en-US" altLang="en-US" sz="4800" b="1" dirty="0" smtClean="0"/>
              <a:t> o n s</a:t>
            </a:r>
            <a:endParaRPr lang="en-US" altLang="en-US" sz="4800" b="1" dirty="0"/>
          </a:p>
        </p:txBody>
      </p:sp>
      <p:pic>
        <p:nvPicPr>
          <p:cNvPr id="23556" name="Picture 7" descr="D: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6032" y="1600200"/>
            <a:ext cx="8353425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3198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5305</TotalTime>
  <Words>399</Words>
  <Application>Microsoft Office PowerPoint</Application>
  <PresentationFormat>On-screen Show (4:3)</PresentationFormat>
  <Paragraphs>100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ერეკლე ჩიგოგიძე</dc:creator>
  <cp:lastModifiedBy>user</cp:lastModifiedBy>
  <cp:revision>972</cp:revision>
  <dcterms:created xsi:type="dcterms:W3CDTF">2006-08-16T00:00:00Z</dcterms:created>
  <dcterms:modified xsi:type="dcterms:W3CDTF">2017-10-02T04:19:22Z</dcterms:modified>
</cp:coreProperties>
</file>