
<file path=[Content_Types].xml><?xml version="1.0" encoding="utf-8"?>
<Types xmlns="http://schemas.openxmlformats.org/package/2006/content-types">
  <Default Extension="bin" ContentType="application/vnd.openxmlformats-officedocument.oleObject"/>
  <Default Extension="png" ContentType="image/png"/>
  <Default Extension="mp3" ContentType="audio/mpeg"/>
  <Default Extension="wmf" ContentType="image/x-w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779" r:id="rId2"/>
  </p:sldMasterIdLst>
  <p:notesMasterIdLst>
    <p:notesMasterId r:id="rId43"/>
  </p:notesMasterIdLst>
  <p:handoutMasterIdLst>
    <p:handoutMasterId r:id="rId44"/>
  </p:handoutMasterIdLst>
  <p:sldIdLst>
    <p:sldId id="314" r:id="rId3"/>
    <p:sldId id="387" r:id="rId4"/>
    <p:sldId id="432" r:id="rId5"/>
    <p:sldId id="388" r:id="rId6"/>
    <p:sldId id="400" r:id="rId7"/>
    <p:sldId id="464" r:id="rId8"/>
    <p:sldId id="444" r:id="rId9"/>
    <p:sldId id="389" r:id="rId10"/>
    <p:sldId id="391" r:id="rId11"/>
    <p:sldId id="461" r:id="rId12"/>
    <p:sldId id="440" r:id="rId13"/>
    <p:sldId id="446" r:id="rId14"/>
    <p:sldId id="450" r:id="rId15"/>
    <p:sldId id="420" r:id="rId16"/>
    <p:sldId id="394" r:id="rId17"/>
    <p:sldId id="395" r:id="rId18"/>
    <p:sldId id="466" r:id="rId19"/>
    <p:sldId id="396" r:id="rId20"/>
    <p:sldId id="399" r:id="rId21"/>
    <p:sldId id="356" r:id="rId22"/>
    <p:sldId id="360" r:id="rId23"/>
    <p:sldId id="404" r:id="rId24"/>
    <p:sldId id="361" r:id="rId25"/>
    <p:sldId id="410" r:id="rId26"/>
    <p:sldId id="359" r:id="rId27"/>
    <p:sldId id="421" r:id="rId28"/>
    <p:sldId id="422" r:id="rId29"/>
    <p:sldId id="411" r:id="rId30"/>
    <p:sldId id="412" r:id="rId31"/>
    <p:sldId id="423" r:id="rId32"/>
    <p:sldId id="424" r:id="rId33"/>
    <p:sldId id="457" r:id="rId34"/>
    <p:sldId id="371" r:id="rId35"/>
    <p:sldId id="471" r:id="rId36"/>
    <p:sldId id="415" r:id="rId37"/>
    <p:sldId id="417" r:id="rId38"/>
    <p:sldId id="419" r:id="rId39"/>
    <p:sldId id="467" r:id="rId40"/>
    <p:sldId id="459" r:id="rId41"/>
    <p:sldId id="469" r:id="rId42"/>
  </p:sldIdLst>
  <p:sldSz cx="9144000" cy="6858000" type="screen4x3"/>
  <p:notesSz cx="6973888" cy="9236075"/>
  <p:defaultTextStyle>
    <a:defPPr>
      <a:defRPr lang="nl-NL"/>
    </a:defPPr>
    <a:lvl1pPr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40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40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40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40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82">
          <p15:clr>
            <a:srgbClr val="A4A3A4"/>
          </p15:clr>
        </p15:guide>
        <p15:guide id="2" pos="29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FF0000"/>
    <a:srgbClr val="0000FF"/>
    <a:srgbClr val="336600"/>
    <a:srgbClr val="FFFFCC"/>
    <a:srgbClr val="FFFF00"/>
    <a:srgbClr val="777777"/>
    <a:srgbClr val="0099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snapToGrid="0" snapToObjects="1">
      <p:cViewPr varScale="1">
        <p:scale>
          <a:sx n="75" d="100"/>
          <a:sy n="75" d="100"/>
        </p:scale>
        <p:origin x="107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40"/>
    </p:cViewPr>
  </p:sorterViewPr>
  <p:notesViewPr>
    <p:cSldViewPr snapToGrid="0" snapToObjects="1">
      <p:cViewPr>
        <p:scale>
          <a:sx n="100" d="100"/>
          <a:sy n="100" d="100"/>
        </p:scale>
        <p:origin x="-1632" y="930"/>
      </p:cViewPr>
      <p:guideLst>
        <p:guide orient="horz" pos="2182"/>
        <p:guide pos="292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CC8633-CF09-7F4C-AC69-F61CB1C617DC}" type="doc">
      <dgm:prSet loTypeId="urn:microsoft.com/office/officeart/2005/8/layout/hList3" loCatId="" qsTypeId="urn:microsoft.com/office/officeart/2005/8/quickstyle/simple4" qsCatId="simple" csTypeId="urn:microsoft.com/office/officeart/2005/8/colors/accent1_2" csCatId="accent1" phldr="1"/>
      <dgm:spPr/>
      <dgm:t>
        <a:bodyPr/>
        <a:lstStyle/>
        <a:p>
          <a:endParaRPr lang="en-US"/>
        </a:p>
      </dgm:t>
    </dgm:pt>
    <dgm:pt modelId="{F9268FB7-2BAB-0142-849B-D2F60780FE1B}">
      <dgm:prSet phldrT="[Text]"/>
      <dgm:spPr/>
      <dgm:t>
        <a:bodyPr/>
        <a:lstStyle/>
        <a:p>
          <a:r>
            <a:rPr lang="en-US" dirty="0" smtClean="0"/>
            <a:t>Higher Order Thinking Skills</a:t>
          </a:r>
          <a:endParaRPr lang="en-US" dirty="0"/>
        </a:p>
      </dgm:t>
    </dgm:pt>
    <dgm:pt modelId="{0C812E5B-F088-F745-A13D-70C895D331F0}" type="parTrans" cxnId="{C40724A8-C157-6C41-8638-9B65A7443C39}">
      <dgm:prSet/>
      <dgm:spPr/>
      <dgm:t>
        <a:bodyPr/>
        <a:lstStyle/>
        <a:p>
          <a:endParaRPr lang="en-US"/>
        </a:p>
      </dgm:t>
    </dgm:pt>
    <dgm:pt modelId="{C73A316F-28C3-5B4E-AE09-F4DB6CC77FAB}" type="sibTrans" cxnId="{C40724A8-C157-6C41-8638-9B65A7443C39}">
      <dgm:prSet/>
      <dgm:spPr/>
      <dgm:t>
        <a:bodyPr/>
        <a:lstStyle/>
        <a:p>
          <a:endParaRPr lang="en-US"/>
        </a:p>
      </dgm:t>
    </dgm:pt>
    <dgm:pt modelId="{58965C34-8E1B-B34D-BF3C-F11548D949F9}">
      <dgm:prSet phldrT="[Text]"/>
      <dgm:spPr/>
      <dgm:t>
        <a:bodyPr/>
        <a:lstStyle/>
        <a:p>
          <a:r>
            <a:rPr lang="en-US" dirty="0" smtClean="0"/>
            <a:t>Synthesizing</a:t>
          </a:r>
        </a:p>
        <a:p>
          <a:r>
            <a:rPr lang="en-US" dirty="0" smtClean="0"/>
            <a:t>&amp; </a:t>
          </a:r>
        </a:p>
        <a:p>
          <a:r>
            <a:rPr lang="en-US" dirty="0" smtClean="0"/>
            <a:t>Analyzing</a:t>
          </a:r>
          <a:endParaRPr lang="en-US" dirty="0"/>
        </a:p>
      </dgm:t>
    </dgm:pt>
    <dgm:pt modelId="{D78E93ED-B6C3-BD4F-8311-39E67EB7BCD9}" type="parTrans" cxnId="{DD28A20C-F6A5-C345-9577-B113DC3A2C10}">
      <dgm:prSet/>
      <dgm:spPr/>
      <dgm:t>
        <a:bodyPr/>
        <a:lstStyle/>
        <a:p>
          <a:endParaRPr lang="en-US"/>
        </a:p>
      </dgm:t>
    </dgm:pt>
    <dgm:pt modelId="{79909B08-44AD-1F4A-ACC7-B40EBDE0C1AC}" type="sibTrans" cxnId="{DD28A20C-F6A5-C345-9577-B113DC3A2C10}">
      <dgm:prSet/>
      <dgm:spPr/>
      <dgm:t>
        <a:bodyPr/>
        <a:lstStyle/>
        <a:p>
          <a:endParaRPr lang="en-US"/>
        </a:p>
      </dgm:t>
    </dgm:pt>
    <dgm:pt modelId="{3B68CCEB-6409-5141-939B-AE64E5F67624}">
      <dgm:prSet phldrT="[Text]"/>
      <dgm:spPr/>
      <dgm:t>
        <a:bodyPr/>
        <a:lstStyle/>
        <a:p>
          <a:r>
            <a:rPr lang="en-US" dirty="0" smtClean="0"/>
            <a:t>Inferring</a:t>
          </a:r>
          <a:endParaRPr lang="en-US" dirty="0"/>
        </a:p>
      </dgm:t>
    </dgm:pt>
    <dgm:pt modelId="{7A38C220-5AF5-744C-8000-A237785ED2FF}" type="parTrans" cxnId="{196E4D4D-FC36-0547-891D-25F1306542B6}">
      <dgm:prSet/>
      <dgm:spPr/>
      <dgm:t>
        <a:bodyPr/>
        <a:lstStyle/>
        <a:p>
          <a:endParaRPr lang="en-US"/>
        </a:p>
      </dgm:t>
    </dgm:pt>
    <dgm:pt modelId="{A09161F4-D443-7C4C-876F-4B5725E18A91}" type="sibTrans" cxnId="{196E4D4D-FC36-0547-891D-25F1306542B6}">
      <dgm:prSet/>
      <dgm:spPr/>
      <dgm:t>
        <a:bodyPr/>
        <a:lstStyle/>
        <a:p>
          <a:endParaRPr lang="en-US"/>
        </a:p>
      </dgm:t>
    </dgm:pt>
    <dgm:pt modelId="{424E4297-C95C-544C-80E1-8CD45DA1FE95}">
      <dgm:prSet phldrT="[Text]"/>
      <dgm:spPr/>
      <dgm:t>
        <a:bodyPr/>
        <a:lstStyle/>
        <a:p>
          <a:r>
            <a:rPr lang="en-US" dirty="0" smtClean="0"/>
            <a:t>Evaluating </a:t>
          </a:r>
        </a:p>
        <a:p>
          <a:r>
            <a:rPr lang="en-US" dirty="0" smtClean="0"/>
            <a:t>&amp; Appreciating</a:t>
          </a:r>
          <a:endParaRPr lang="en-US" dirty="0"/>
        </a:p>
      </dgm:t>
    </dgm:pt>
    <dgm:pt modelId="{6232CC89-192C-6743-BD69-B8AFA6B399C2}" type="parTrans" cxnId="{F90CE041-FA44-6B47-8DE4-55777F2911C0}">
      <dgm:prSet/>
      <dgm:spPr/>
      <dgm:t>
        <a:bodyPr/>
        <a:lstStyle/>
        <a:p>
          <a:endParaRPr lang="en-US"/>
        </a:p>
      </dgm:t>
    </dgm:pt>
    <dgm:pt modelId="{A6B75984-98EC-C34D-995B-C37B01B2574A}" type="sibTrans" cxnId="{F90CE041-FA44-6B47-8DE4-55777F2911C0}">
      <dgm:prSet/>
      <dgm:spPr/>
      <dgm:t>
        <a:bodyPr/>
        <a:lstStyle/>
        <a:p>
          <a:endParaRPr lang="en-US"/>
        </a:p>
      </dgm:t>
    </dgm:pt>
    <dgm:pt modelId="{16483EF0-F1C6-804D-8B97-4BA02763FC2E}" type="pres">
      <dgm:prSet presAssocID="{9ECC8633-CF09-7F4C-AC69-F61CB1C617DC}" presName="composite" presStyleCnt="0">
        <dgm:presLayoutVars>
          <dgm:chMax val="1"/>
          <dgm:dir/>
          <dgm:resizeHandles val="exact"/>
        </dgm:presLayoutVars>
      </dgm:prSet>
      <dgm:spPr/>
      <dgm:t>
        <a:bodyPr/>
        <a:lstStyle/>
        <a:p>
          <a:endParaRPr lang="en-US"/>
        </a:p>
      </dgm:t>
    </dgm:pt>
    <dgm:pt modelId="{A716D4E1-CEB4-8547-A899-D95606EAFEC8}" type="pres">
      <dgm:prSet presAssocID="{F9268FB7-2BAB-0142-849B-D2F60780FE1B}" presName="roof" presStyleLbl="dkBgShp" presStyleIdx="0" presStyleCnt="2" custLinFactNeighborX="-40278" custLinFactNeighborY="-75000"/>
      <dgm:spPr/>
      <dgm:t>
        <a:bodyPr/>
        <a:lstStyle/>
        <a:p>
          <a:endParaRPr lang="en-US"/>
        </a:p>
      </dgm:t>
    </dgm:pt>
    <dgm:pt modelId="{8DE1378D-36FA-CC4F-9B2F-3E3D35778ACB}" type="pres">
      <dgm:prSet presAssocID="{F9268FB7-2BAB-0142-849B-D2F60780FE1B}" presName="pillars" presStyleCnt="0"/>
      <dgm:spPr/>
    </dgm:pt>
    <dgm:pt modelId="{D772D9AB-E8C2-6C4E-A953-959A2D27E3EF}" type="pres">
      <dgm:prSet presAssocID="{F9268FB7-2BAB-0142-849B-D2F60780FE1B}" presName="pillar1" presStyleLbl="node1" presStyleIdx="0" presStyleCnt="3">
        <dgm:presLayoutVars>
          <dgm:bulletEnabled val="1"/>
        </dgm:presLayoutVars>
      </dgm:prSet>
      <dgm:spPr/>
      <dgm:t>
        <a:bodyPr/>
        <a:lstStyle/>
        <a:p>
          <a:endParaRPr lang="en-US"/>
        </a:p>
      </dgm:t>
    </dgm:pt>
    <dgm:pt modelId="{7C918959-38E6-E94B-A62B-C6CD8DE6C50A}" type="pres">
      <dgm:prSet presAssocID="{3B68CCEB-6409-5141-939B-AE64E5F67624}" presName="pillarX" presStyleLbl="node1" presStyleIdx="1" presStyleCnt="3">
        <dgm:presLayoutVars>
          <dgm:bulletEnabled val="1"/>
        </dgm:presLayoutVars>
      </dgm:prSet>
      <dgm:spPr/>
      <dgm:t>
        <a:bodyPr/>
        <a:lstStyle/>
        <a:p>
          <a:endParaRPr lang="en-US"/>
        </a:p>
      </dgm:t>
    </dgm:pt>
    <dgm:pt modelId="{AAEF00B1-A5F9-B145-8727-73B06E52C095}" type="pres">
      <dgm:prSet presAssocID="{424E4297-C95C-544C-80E1-8CD45DA1FE95}" presName="pillarX" presStyleLbl="node1" presStyleIdx="2" presStyleCnt="3">
        <dgm:presLayoutVars>
          <dgm:bulletEnabled val="1"/>
        </dgm:presLayoutVars>
      </dgm:prSet>
      <dgm:spPr/>
      <dgm:t>
        <a:bodyPr/>
        <a:lstStyle/>
        <a:p>
          <a:endParaRPr lang="en-US"/>
        </a:p>
      </dgm:t>
    </dgm:pt>
    <dgm:pt modelId="{03FF0EEC-8F82-F945-A217-B91B60F59E02}" type="pres">
      <dgm:prSet presAssocID="{F9268FB7-2BAB-0142-849B-D2F60780FE1B}" presName="base" presStyleLbl="dkBgShp" presStyleIdx="1" presStyleCnt="2"/>
      <dgm:spPr/>
    </dgm:pt>
  </dgm:ptLst>
  <dgm:cxnLst>
    <dgm:cxn modelId="{D5AF48FB-4CFC-4FEA-B03A-1DFA8C369E81}" type="presOf" srcId="{3B68CCEB-6409-5141-939B-AE64E5F67624}" destId="{7C918959-38E6-E94B-A62B-C6CD8DE6C50A}" srcOrd="0" destOrd="0" presId="urn:microsoft.com/office/officeart/2005/8/layout/hList3"/>
    <dgm:cxn modelId="{FA91926E-610D-4119-9D09-2C588BBC0413}" type="presOf" srcId="{424E4297-C95C-544C-80E1-8CD45DA1FE95}" destId="{AAEF00B1-A5F9-B145-8727-73B06E52C095}" srcOrd="0" destOrd="0" presId="urn:microsoft.com/office/officeart/2005/8/layout/hList3"/>
    <dgm:cxn modelId="{DD28A20C-F6A5-C345-9577-B113DC3A2C10}" srcId="{F9268FB7-2BAB-0142-849B-D2F60780FE1B}" destId="{58965C34-8E1B-B34D-BF3C-F11548D949F9}" srcOrd="0" destOrd="0" parTransId="{D78E93ED-B6C3-BD4F-8311-39E67EB7BCD9}" sibTransId="{79909B08-44AD-1F4A-ACC7-B40EBDE0C1AC}"/>
    <dgm:cxn modelId="{196E4D4D-FC36-0547-891D-25F1306542B6}" srcId="{F9268FB7-2BAB-0142-849B-D2F60780FE1B}" destId="{3B68CCEB-6409-5141-939B-AE64E5F67624}" srcOrd="1" destOrd="0" parTransId="{7A38C220-5AF5-744C-8000-A237785ED2FF}" sibTransId="{A09161F4-D443-7C4C-876F-4B5725E18A91}"/>
    <dgm:cxn modelId="{A13E5B8C-97BD-4229-A8AC-84AC50737CBC}" type="presOf" srcId="{9ECC8633-CF09-7F4C-AC69-F61CB1C617DC}" destId="{16483EF0-F1C6-804D-8B97-4BA02763FC2E}" srcOrd="0" destOrd="0" presId="urn:microsoft.com/office/officeart/2005/8/layout/hList3"/>
    <dgm:cxn modelId="{F90CE041-FA44-6B47-8DE4-55777F2911C0}" srcId="{F9268FB7-2BAB-0142-849B-D2F60780FE1B}" destId="{424E4297-C95C-544C-80E1-8CD45DA1FE95}" srcOrd="2" destOrd="0" parTransId="{6232CC89-192C-6743-BD69-B8AFA6B399C2}" sibTransId="{A6B75984-98EC-C34D-995B-C37B01B2574A}"/>
    <dgm:cxn modelId="{C40724A8-C157-6C41-8638-9B65A7443C39}" srcId="{9ECC8633-CF09-7F4C-AC69-F61CB1C617DC}" destId="{F9268FB7-2BAB-0142-849B-D2F60780FE1B}" srcOrd="0" destOrd="0" parTransId="{0C812E5B-F088-F745-A13D-70C895D331F0}" sibTransId="{C73A316F-28C3-5B4E-AE09-F4DB6CC77FAB}"/>
    <dgm:cxn modelId="{F58FDE53-3FDD-465A-A8A6-5B20BCF2A627}" type="presOf" srcId="{58965C34-8E1B-B34D-BF3C-F11548D949F9}" destId="{D772D9AB-E8C2-6C4E-A953-959A2D27E3EF}" srcOrd="0" destOrd="0" presId="urn:microsoft.com/office/officeart/2005/8/layout/hList3"/>
    <dgm:cxn modelId="{DA506436-F35C-443D-A1A8-59757743F410}" type="presOf" srcId="{F9268FB7-2BAB-0142-849B-D2F60780FE1B}" destId="{A716D4E1-CEB4-8547-A899-D95606EAFEC8}" srcOrd="0" destOrd="0" presId="urn:microsoft.com/office/officeart/2005/8/layout/hList3"/>
    <dgm:cxn modelId="{3F642D52-18EF-4892-9B05-27AD22DAB8CA}" type="presParOf" srcId="{16483EF0-F1C6-804D-8B97-4BA02763FC2E}" destId="{A716D4E1-CEB4-8547-A899-D95606EAFEC8}" srcOrd="0" destOrd="0" presId="urn:microsoft.com/office/officeart/2005/8/layout/hList3"/>
    <dgm:cxn modelId="{CC20548E-6B4F-448F-B86A-2A85222DE5D0}" type="presParOf" srcId="{16483EF0-F1C6-804D-8B97-4BA02763FC2E}" destId="{8DE1378D-36FA-CC4F-9B2F-3E3D35778ACB}" srcOrd="1" destOrd="0" presId="urn:microsoft.com/office/officeart/2005/8/layout/hList3"/>
    <dgm:cxn modelId="{E09669AA-E04D-4963-94D8-874F0A92329A}" type="presParOf" srcId="{8DE1378D-36FA-CC4F-9B2F-3E3D35778ACB}" destId="{D772D9AB-E8C2-6C4E-A953-959A2D27E3EF}" srcOrd="0" destOrd="0" presId="urn:microsoft.com/office/officeart/2005/8/layout/hList3"/>
    <dgm:cxn modelId="{64727A1E-1669-4B31-9D73-B52124BF40C3}" type="presParOf" srcId="{8DE1378D-36FA-CC4F-9B2F-3E3D35778ACB}" destId="{7C918959-38E6-E94B-A62B-C6CD8DE6C50A}" srcOrd="1" destOrd="0" presId="urn:microsoft.com/office/officeart/2005/8/layout/hList3"/>
    <dgm:cxn modelId="{4F90C182-5C0C-40C2-82FB-B337D7D2BBC7}" type="presParOf" srcId="{8DE1378D-36FA-CC4F-9B2F-3E3D35778ACB}" destId="{AAEF00B1-A5F9-B145-8727-73B06E52C095}" srcOrd="2" destOrd="0" presId="urn:microsoft.com/office/officeart/2005/8/layout/hList3"/>
    <dgm:cxn modelId="{A9E6FB64-8C6F-4E11-A335-CDC1F8291F9C}" type="presParOf" srcId="{16483EF0-F1C6-804D-8B97-4BA02763FC2E}" destId="{03FF0EEC-8F82-F945-A217-B91B60F59E02}"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6D4E1-CEB4-8547-A899-D95606EAFEC8}">
      <dsp:nvSpPr>
        <dsp:cNvPr id="0" name=""/>
        <dsp:cNvSpPr/>
      </dsp:nvSpPr>
      <dsp:spPr>
        <a:xfrm>
          <a:off x="0" y="0"/>
          <a:ext cx="6350001" cy="1278255"/>
        </a:xfrm>
        <a:prstGeom prst="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Higher Order Thinking Skills</a:t>
          </a:r>
          <a:endParaRPr lang="en-US" sz="3800" kern="1200" dirty="0"/>
        </a:p>
      </dsp:txBody>
      <dsp:txXfrm>
        <a:off x="0" y="0"/>
        <a:ext cx="6350001" cy="1278255"/>
      </dsp:txXfrm>
    </dsp:sp>
    <dsp:sp modelId="{D772D9AB-E8C2-6C4E-A953-959A2D27E3EF}">
      <dsp:nvSpPr>
        <dsp:cNvPr id="0" name=""/>
        <dsp:cNvSpPr/>
      </dsp:nvSpPr>
      <dsp:spPr>
        <a:xfrm>
          <a:off x="3100" y="1278255"/>
          <a:ext cx="2114599" cy="268433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Synthesizing</a:t>
          </a:r>
        </a:p>
        <a:p>
          <a:pPr lvl="0" algn="ctr" defTabSz="1155700">
            <a:lnSpc>
              <a:spcPct val="90000"/>
            </a:lnSpc>
            <a:spcBef>
              <a:spcPct val="0"/>
            </a:spcBef>
            <a:spcAft>
              <a:spcPct val="35000"/>
            </a:spcAft>
          </a:pPr>
          <a:r>
            <a:rPr lang="en-US" sz="2600" kern="1200" dirty="0" smtClean="0"/>
            <a:t>&amp; </a:t>
          </a:r>
        </a:p>
        <a:p>
          <a:pPr lvl="0" algn="ctr" defTabSz="1155700">
            <a:lnSpc>
              <a:spcPct val="90000"/>
            </a:lnSpc>
            <a:spcBef>
              <a:spcPct val="0"/>
            </a:spcBef>
            <a:spcAft>
              <a:spcPct val="35000"/>
            </a:spcAft>
          </a:pPr>
          <a:r>
            <a:rPr lang="en-US" sz="2600" kern="1200" dirty="0" smtClean="0"/>
            <a:t>Analyzing</a:t>
          </a:r>
          <a:endParaRPr lang="en-US" sz="2600" kern="1200" dirty="0"/>
        </a:p>
      </dsp:txBody>
      <dsp:txXfrm>
        <a:off x="3100" y="1278255"/>
        <a:ext cx="2114599" cy="2684335"/>
      </dsp:txXfrm>
    </dsp:sp>
    <dsp:sp modelId="{7C918959-38E6-E94B-A62B-C6CD8DE6C50A}">
      <dsp:nvSpPr>
        <dsp:cNvPr id="0" name=""/>
        <dsp:cNvSpPr/>
      </dsp:nvSpPr>
      <dsp:spPr>
        <a:xfrm>
          <a:off x="2117700" y="1278255"/>
          <a:ext cx="2114599" cy="268433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Inferring</a:t>
          </a:r>
          <a:endParaRPr lang="en-US" sz="2600" kern="1200" dirty="0"/>
        </a:p>
      </dsp:txBody>
      <dsp:txXfrm>
        <a:off x="2117700" y="1278255"/>
        <a:ext cx="2114599" cy="2684335"/>
      </dsp:txXfrm>
    </dsp:sp>
    <dsp:sp modelId="{AAEF00B1-A5F9-B145-8727-73B06E52C095}">
      <dsp:nvSpPr>
        <dsp:cNvPr id="0" name=""/>
        <dsp:cNvSpPr/>
      </dsp:nvSpPr>
      <dsp:spPr>
        <a:xfrm>
          <a:off x="4232300" y="1278255"/>
          <a:ext cx="2114599" cy="268433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Evaluating </a:t>
          </a:r>
        </a:p>
        <a:p>
          <a:pPr lvl="0" algn="ctr" defTabSz="1155700">
            <a:lnSpc>
              <a:spcPct val="90000"/>
            </a:lnSpc>
            <a:spcBef>
              <a:spcPct val="0"/>
            </a:spcBef>
            <a:spcAft>
              <a:spcPct val="35000"/>
            </a:spcAft>
          </a:pPr>
          <a:r>
            <a:rPr lang="en-US" sz="2600" kern="1200" dirty="0" smtClean="0"/>
            <a:t>&amp; Appreciating</a:t>
          </a:r>
          <a:endParaRPr lang="en-US" sz="2600" kern="1200" dirty="0"/>
        </a:p>
      </dsp:txBody>
      <dsp:txXfrm>
        <a:off x="4232300" y="1278255"/>
        <a:ext cx="2114599" cy="2684335"/>
      </dsp:txXfrm>
    </dsp:sp>
    <dsp:sp modelId="{03FF0EEC-8F82-F945-A217-B91B60F59E02}">
      <dsp:nvSpPr>
        <dsp:cNvPr id="0" name=""/>
        <dsp:cNvSpPr/>
      </dsp:nvSpPr>
      <dsp:spPr>
        <a:xfrm>
          <a:off x="0" y="3962590"/>
          <a:ext cx="6350001" cy="298259"/>
        </a:xfrm>
        <a:prstGeom prst="rect">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04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l">
              <a:defRPr sz="1000" b="0" i="1">
                <a:latin typeface="Times New Roman" pitchFamily="18" charset="0"/>
                <a:ea typeface="+mn-ea"/>
                <a:cs typeface="+mn-cs"/>
              </a:defRPr>
            </a:lvl1pPr>
          </a:lstStyle>
          <a:p>
            <a:pPr>
              <a:defRPr/>
            </a:pPr>
            <a:endParaRPr lang="nl-NL" altLang="en-US"/>
          </a:p>
        </p:txBody>
      </p:sp>
      <p:sp>
        <p:nvSpPr>
          <p:cNvPr id="2051" name="Rectangle 3"/>
          <p:cNvSpPr>
            <a:spLocks noGrp="1" noChangeArrowheads="1"/>
          </p:cNvSpPr>
          <p:nvPr>
            <p:ph type="dt" idx="1"/>
          </p:nvPr>
        </p:nvSpPr>
        <p:spPr bwMode="auto">
          <a:xfrm>
            <a:off x="395187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r">
              <a:defRPr sz="1000" b="0" i="1">
                <a:latin typeface="Times New Roman" charset="0"/>
              </a:defRPr>
            </a:lvl1pPr>
          </a:lstStyle>
          <a:p>
            <a:fld id="{EA2EFB69-B1E5-4345-B866-089A4BD85286}" type="datetime1">
              <a:rPr lang="nl-NL"/>
              <a:pPr/>
              <a:t>7-10-2015</a:t>
            </a:fld>
            <a:endParaRPr lang="nl-NL"/>
          </a:p>
        </p:txBody>
      </p:sp>
      <p:sp>
        <p:nvSpPr>
          <p:cNvPr id="29700" name="Rectangle 4"/>
          <p:cNvSpPr>
            <a:spLocks noGrp="1" noRot="1" noChangeAspect="1" noChangeArrowheads="1" noTextEdit="1"/>
          </p:cNvSpPr>
          <p:nvPr>
            <p:ph type="sldImg" idx="2"/>
          </p:nvPr>
        </p:nvSpPr>
        <p:spPr bwMode="auto">
          <a:xfrm>
            <a:off x="1185863" y="698500"/>
            <a:ext cx="4602162" cy="3451225"/>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2053" name="Rectangle 5"/>
          <p:cNvSpPr>
            <a:spLocks noGrp="1" noChangeArrowheads="1"/>
          </p:cNvSpPr>
          <p:nvPr>
            <p:ph type="body" sz="quarter" idx="3"/>
          </p:nvPr>
        </p:nvSpPr>
        <p:spPr bwMode="auto">
          <a:xfrm>
            <a:off x="929852" y="4387136"/>
            <a:ext cx="5114185" cy="415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263" tIns="46632" rIns="93263" bIns="46632" numCol="1" anchor="t" anchorCtr="0" compatLnSpc="1">
            <a:prstTxWarp prst="textNoShape">
              <a:avLst/>
            </a:prstTxWarp>
          </a:bodyPr>
          <a:lstStyle/>
          <a:p>
            <a:pPr lvl="0"/>
            <a:r>
              <a:rPr lang="nl-NL" altLang="en-US" noProof="0" smtClean="0"/>
              <a:t>Klik om het opmaakprofiel van de modeltekst te bewerken</a:t>
            </a:r>
          </a:p>
          <a:p>
            <a:pPr lvl="1"/>
            <a:r>
              <a:rPr lang="nl-NL" altLang="en-US" noProof="0" smtClean="0"/>
              <a:t>Tweede niveau</a:t>
            </a:r>
          </a:p>
          <a:p>
            <a:pPr lvl="2"/>
            <a:r>
              <a:rPr lang="nl-NL" altLang="en-US" noProof="0" smtClean="0"/>
              <a:t>Derde niveau</a:t>
            </a:r>
          </a:p>
          <a:p>
            <a:pPr lvl="3"/>
            <a:r>
              <a:rPr lang="nl-NL" altLang="en-US" noProof="0" smtClean="0"/>
              <a:t>Vierde niveau</a:t>
            </a:r>
          </a:p>
          <a:p>
            <a:pPr lvl="4"/>
            <a:r>
              <a:rPr lang="nl-NL" altLang="en-US" noProof="0" smtClean="0"/>
              <a:t>Vijfde niveau</a:t>
            </a:r>
          </a:p>
        </p:txBody>
      </p:sp>
      <p:sp>
        <p:nvSpPr>
          <p:cNvPr id="2054" name="Rectangle 6"/>
          <p:cNvSpPr>
            <a:spLocks noGrp="1" noChangeArrowheads="1"/>
          </p:cNvSpPr>
          <p:nvPr>
            <p:ph type="ftr" sz="quarter" idx="4"/>
          </p:nvPr>
        </p:nvSpPr>
        <p:spPr bwMode="auto">
          <a:xfrm>
            <a:off x="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l">
              <a:defRPr sz="1000" b="0" i="1">
                <a:latin typeface="Times New Roman" pitchFamily="18" charset="0"/>
                <a:ea typeface="+mn-ea"/>
                <a:cs typeface="+mn-cs"/>
              </a:defRPr>
            </a:lvl1pPr>
          </a:lstStyle>
          <a:p>
            <a:pPr>
              <a:defRPr/>
            </a:pPr>
            <a:r>
              <a:rPr lang="nl-NL" altLang="en-US"/>
              <a:t>STANAG 6001 Plus Levels</a:t>
            </a:r>
          </a:p>
        </p:txBody>
      </p:sp>
      <p:sp>
        <p:nvSpPr>
          <p:cNvPr id="2055" name="Rectangle 7"/>
          <p:cNvSpPr>
            <a:spLocks noGrp="1" noChangeArrowheads="1"/>
          </p:cNvSpPr>
          <p:nvPr>
            <p:ph type="sldNum" sz="quarter" idx="5"/>
          </p:nvPr>
        </p:nvSpPr>
        <p:spPr bwMode="auto">
          <a:xfrm>
            <a:off x="395187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r">
              <a:defRPr sz="1000" b="0" i="1">
                <a:latin typeface="Times New Roman" charset="0"/>
              </a:defRPr>
            </a:lvl1pPr>
          </a:lstStyle>
          <a:p>
            <a:fld id="{3246FA9B-5412-1141-9BD3-E60B11700F09}" type="slidenum">
              <a:rPr lang="nl-NL"/>
              <a:pPr/>
              <a:t>‹#›</a:t>
            </a:fld>
            <a:endParaRPr lang="nl-NL"/>
          </a:p>
        </p:txBody>
      </p:sp>
    </p:spTree>
    <p:extLst>
      <p:ext uri="{BB962C8B-B14F-4D97-AF65-F5344CB8AC3E}">
        <p14:creationId xmlns:p14="http://schemas.microsoft.com/office/powerpoint/2010/main" val="3838550451"/>
      </p:ext>
    </p:extLst>
  </p:cSld>
  <p:clrMap bg1="lt1" tx1="dk1" bg2="lt2" tx2="dk2" accent1="accent1" accent2="accent2" accent3="accent3" accent4="accent4" accent5="accent5" accent6="accent6" hlink="hlink" folHlink="folHlink"/>
  <p:hf hdr="0" dt="0"/>
  <p:notesStyle>
    <a:lvl1pPr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072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7AEAA6E6-BEAC-C047-84F2-3FED6F29BD9D}" type="slidenum">
              <a:rPr lang="nl-NL" sz="1000" b="0">
                <a:latin typeface="Times New Roman" charset="0"/>
              </a:rPr>
              <a:pPr/>
              <a:t>1</a:t>
            </a:fld>
            <a:endParaRPr lang="nl-NL" sz="1000" b="0">
              <a:latin typeface="Times New Roman" charset="0"/>
            </a:endParaRPr>
          </a:p>
        </p:txBody>
      </p:sp>
      <p:sp>
        <p:nvSpPr>
          <p:cNvPr id="30724" name="Rectangle 2"/>
          <p:cNvSpPr>
            <a:spLocks noGrp="1" noRot="1" noChangeAspect="1" noChangeArrowheads="1" noTextEdit="1"/>
          </p:cNvSpPr>
          <p:nvPr>
            <p:ph type="sldImg"/>
          </p:nvPr>
        </p:nvSpPr>
        <p:spPr>
          <a:xfrm>
            <a:off x="1177925" y="692150"/>
            <a:ext cx="4602163" cy="3451225"/>
          </a:xfrm>
          <a:ln cap="flat"/>
        </p:spPr>
      </p:sp>
      <p:sp>
        <p:nvSpPr>
          <p:cNvPr id="3072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189324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14</a:t>
            </a:fld>
            <a:endParaRPr lang="nl-NL" dirty="0"/>
          </a:p>
        </p:txBody>
      </p:sp>
    </p:spTree>
    <p:extLst>
      <p:ext uri="{BB962C8B-B14F-4D97-AF65-F5344CB8AC3E}">
        <p14:creationId xmlns:p14="http://schemas.microsoft.com/office/powerpoint/2010/main" val="3376865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15</a:t>
            </a:fld>
            <a:endParaRPr lang="nl-NL" dirty="0"/>
          </a:p>
        </p:txBody>
      </p:sp>
    </p:spTree>
    <p:extLst>
      <p:ext uri="{BB962C8B-B14F-4D97-AF65-F5344CB8AC3E}">
        <p14:creationId xmlns:p14="http://schemas.microsoft.com/office/powerpoint/2010/main" val="2077827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16</a:t>
            </a:fld>
            <a:endParaRPr lang="nl-NL" dirty="0"/>
          </a:p>
        </p:txBody>
      </p:sp>
    </p:spTree>
    <p:extLst>
      <p:ext uri="{BB962C8B-B14F-4D97-AF65-F5344CB8AC3E}">
        <p14:creationId xmlns:p14="http://schemas.microsoft.com/office/powerpoint/2010/main" val="372745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17</a:t>
            </a:fld>
            <a:endParaRPr lang="nl-NL"/>
          </a:p>
        </p:txBody>
      </p:sp>
    </p:spTree>
    <p:extLst>
      <p:ext uri="{BB962C8B-B14F-4D97-AF65-F5344CB8AC3E}">
        <p14:creationId xmlns:p14="http://schemas.microsoft.com/office/powerpoint/2010/main" val="2014150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18</a:t>
            </a:fld>
            <a:endParaRPr lang="nl-NL" dirty="0"/>
          </a:p>
        </p:txBody>
      </p:sp>
    </p:spTree>
    <p:extLst>
      <p:ext uri="{BB962C8B-B14F-4D97-AF65-F5344CB8AC3E}">
        <p14:creationId xmlns:p14="http://schemas.microsoft.com/office/powerpoint/2010/main" val="544359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19</a:t>
            </a:fld>
            <a:endParaRPr lang="nl-NL" dirty="0"/>
          </a:p>
        </p:txBody>
      </p:sp>
    </p:spTree>
    <p:extLst>
      <p:ext uri="{BB962C8B-B14F-4D97-AF65-F5344CB8AC3E}">
        <p14:creationId xmlns:p14="http://schemas.microsoft.com/office/powerpoint/2010/main" val="3221394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20</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4819"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54FD84A-565B-1F4D-87A9-465611B04BCB}" type="slidenum">
              <a:rPr lang="nl-NL" sz="1000" b="0">
                <a:latin typeface="Times New Roman" charset="0"/>
              </a:rPr>
              <a:pPr/>
              <a:t>21</a:t>
            </a:fld>
            <a:endParaRPr lang="nl-NL" sz="1000" b="0" dirty="0">
              <a:latin typeface="Times New Roman" charset="0"/>
            </a:endParaRPr>
          </a:p>
        </p:txBody>
      </p:sp>
      <p:sp>
        <p:nvSpPr>
          <p:cNvPr id="34820" name="Rectangle 2"/>
          <p:cNvSpPr>
            <a:spLocks noGrp="1" noRot="1" noChangeAspect="1" noChangeArrowheads="1" noTextEdit="1"/>
          </p:cNvSpPr>
          <p:nvPr>
            <p:ph type="sldImg"/>
          </p:nvPr>
        </p:nvSpPr>
        <p:spPr>
          <a:xfrm>
            <a:off x="1177925" y="692150"/>
            <a:ext cx="4602163" cy="3451225"/>
          </a:xfrm>
          <a:ln cap="flat"/>
        </p:spPr>
      </p:sp>
      <p:sp>
        <p:nvSpPr>
          <p:cNvPr id="34821"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smtClean="0">
                <a:latin typeface="Times New Roman" charset="0"/>
                <a:cs typeface="+mn-cs"/>
              </a:rPr>
              <a:t>Reading</a:t>
            </a:r>
            <a:r>
              <a:rPr lang="en-US" baseline="0" dirty="0" smtClean="0">
                <a:latin typeface="Times New Roman" charset="0"/>
                <a:cs typeface="+mn-cs"/>
              </a:rPr>
              <a:t> time given to examines i</a:t>
            </a:r>
            <a:r>
              <a:rPr lang="en-US" dirty="0" smtClean="0">
                <a:latin typeface="Times New Roman" charset="0"/>
                <a:cs typeface="+mn-cs"/>
              </a:rPr>
              <a:t>ncreased</a:t>
            </a:r>
            <a:r>
              <a:rPr lang="en-US" baseline="0" dirty="0" smtClean="0">
                <a:latin typeface="Times New Roman" charset="0"/>
                <a:cs typeface="+mn-cs"/>
              </a:rPr>
              <a:t> from 20 to 30min.</a:t>
            </a:r>
          </a:p>
          <a:p>
            <a:pPr>
              <a:defRPr/>
            </a:pPr>
            <a:r>
              <a:rPr lang="en-US" baseline="0" dirty="0" smtClean="0">
                <a:latin typeface="Times New Roman" charset="0"/>
                <a:cs typeface="+mn-cs"/>
              </a:rPr>
              <a:t>Some Follow up questions are scripted and some are spontaneous used by testers as encouragers to probe for more evidence of L4 comprehension</a:t>
            </a:r>
            <a:endParaRPr lang="en-US" dirty="0">
              <a:latin typeface="Times New Roman" charset="0"/>
              <a:cs typeface="+mn-cs"/>
            </a:endParaRPr>
          </a:p>
        </p:txBody>
      </p:sp>
    </p:spTree>
    <p:extLst>
      <p:ext uri="{BB962C8B-B14F-4D97-AF65-F5344CB8AC3E}">
        <p14:creationId xmlns:p14="http://schemas.microsoft.com/office/powerpoint/2010/main" val="2741193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smtClean="0"/>
              <a:t>STANAG 6001 Plus Levels</a:t>
            </a:r>
            <a:endParaRPr lang="nl-NL" altLang="en-US" dirty="0"/>
          </a:p>
        </p:txBody>
      </p:sp>
      <p:sp>
        <p:nvSpPr>
          <p:cNvPr id="5" name="Slide Number Placeholder 4"/>
          <p:cNvSpPr>
            <a:spLocks noGrp="1"/>
          </p:cNvSpPr>
          <p:nvPr>
            <p:ph type="sldNum" sz="quarter" idx="11"/>
          </p:nvPr>
        </p:nvSpPr>
        <p:spPr/>
        <p:txBody>
          <a:bodyPr/>
          <a:lstStyle/>
          <a:p>
            <a:fld id="{3246FA9B-5412-1141-9BD3-E60B11700F09}" type="slidenum">
              <a:rPr lang="nl-NL" smtClean="0"/>
              <a:pPr/>
              <a:t>22</a:t>
            </a:fld>
            <a:endParaRPr lang="nl-NL" dirty="0"/>
          </a:p>
        </p:txBody>
      </p:sp>
    </p:spTree>
    <p:extLst>
      <p:ext uri="{BB962C8B-B14F-4D97-AF65-F5344CB8AC3E}">
        <p14:creationId xmlns:p14="http://schemas.microsoft.com/office/powerpoint/2010/main" val="581364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584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246157B2-F15B-8046-9C32-9AFE7B4BDC7D}" type="slidenum">
              <a:rPr lang="nl-NL" sz="1000" b="0">
                <a:latin typeface="Times New Roman" charset="0"/>
              </a:rPr>
              <a:pPr/>
              <a:t>23</a:t>
            </a:fld>
            <a:endParaRPr lang="nl-NL" sz="1000" b="0" dirty="0">
              <a:latin typeface="Times New Roman" charset="0"/>
            </a:endParaRPr>
          </a:p>
        </p:txBody>
      </p:sp>
      <p:sp>
        <p:nvSpPr>
          <p:cNvPr id="35844" name="Rectangle 2"/>
          <p:cNvSpPr>
            <a:spLocks noGrp="1" noRot="1" noChangeAspect="1" noChangeArrowheads="1" noTextEdit="1"/>
          </p:cNvSpPr>
          <p:nvPr>
            <p:ph type="sldImg"/>
          </p:nvPr>
        </p:nvSpPr>
        <p:spPr>
          <a:xfrm>
            <a:off x="1177925" y="692150"/>
            <a:ext cx="4602163" cy="3451225"/>
          </a:xfrm>
          <a:ln cap="flat"/>
        </p:spPr>
      </p:sp>
      <p:sp>
        <p:nvSpPr>
          <p:cNvPr id="3584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233398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53251"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dirty="0">
                <a:latin typeface="Times New Roman" charset="0"/>
              </a:rPr>
              <a:t>Along with biodata questions to collect profile information about candidates and their </a:t>
            </a:r>
            <a:r>
              <a:rPr lang="en-US" dirty="0" smtClean="0">
                <a:latin typeface="Times New Roman" charset="0"/>
              </a:rPr>
              <a:t>proficiency as well as feedback on the test.</a:t>
            </a:r>
            <a:endParaRPr lang="en-US" dirty="0">
              <a:latin typeface="Times New Roman" charset="0"/>
            </a:endParaRPr>
          </a:p>
        </p:txBody>
      </p:sp>
      <p:sp>
        <p:nvSpPr>
          <p:cNvPr id="4" name="Footer Placeholder 3"/>
          <p:cNvSpPr>
            <a:spLocks noGrp="1"/>
          </p:cNvSpPr>
          <p:nvPr>
            <p:ph type="ftr" sz="quarter" idx="4"/>
          </p:nvPr>
        </p:nvSpPr>
        <p:spPr/>
        <p:txBody>
          <a:bodyPr/>
          <a:lstStyle/>
          <a:p>
            <a:pPr>
              <a:defRPr/>
            </a:pPr>
            <a:r>
              <a:rPr lang="nl-NL" altLang="en-US" smtClean="0"/>
              <a:t>STANAG 6001 Plus Levels</a:t>
            </a:r>
            <a:endParaRPr lang="nl-NL" altLang="en-US"/>
          </a:p>
        </p:txBody>
      </p:sp>
      <p:sp>
        <p:nvSpPr>
          <p:cNvPr id="53253"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CA220A0-737D-274D-9894-B82977CD8E83}" type="slidenum">
              <a:rPr lang="nl-NL" sz="1000" b="0">
                <a:latin typeface="Times New Roman" charset="0"/>
              </a:rPr>
              <a:pPr/>
              <a:t>24</a:t>
            </a:fld>
            <a:endParaRPr lang="nl-NL" sz="1000" b="0">
              <a:latin typeface="Times New Roman" charset="0"/>
            </a:endParaRPr>
          </a:p>
        </p:txBody>
      </p:sp>
    </p:spTree>
    <p:extLst>
      <p:ext uri="{BB962C8B-B14F-4D97-AF65-F5344CB8AC3E}">
        <p14:creationId xmlns:p14="http://schemas.microsoft.com/office/powerpoint/2010/main" val="1078112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6867"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1C556859-B0B6-4042-BFDF-449B78F123BB}" type="slidenum">
              <a:rPr lang="nl-NL" sz="1000" b="0">
                <a:latin typeface="Times New Roman" charset="0"/>
              </a:rPr>
              <a:pPr/>
              <a:t>25</a:t>
            </a:fld>
            <a:endParaRPr lang="nl-NL" sz="1000" b="0">
              <a:latin typeface="Times New Roman" charset="0"/>
            </a:endParaRPr>
          </a:p>
        </p:txBody>
      </p:sp>
      <p:sp>
        <p:nvSpPr>
          <p:cNvPr id="36868" name="Rectangle 2"/>
          <p:cNvSpPr>
            <a:spLocks noGrp="1" noRot="1" noChangeAspect="1" noChangeArrowheads="1" noTextEdit="1"/>
          </p:cNvSpPr>
          <p:nvPr>
            <p:ph type="sldImg"/>
          </p:nvPr>
        </p:nvSpPr>
        <p:spPr>
          <a:xfrm>
            <a:off x="1177925" y="692150"/>
            <a:ext cx="4602163" cy="3451225"/>
          </a:xfrm>
          <a:ln cap="flat"/>
        </p:spPr>
      </p:sp>
      <p:sp>
        <p:nvSpPr>
          <p:cNvPr id="36869"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err="1" smtClean="0">
                <a:latin typeface="Times New Roman" charset="0"/>
              </a:rPr>
              <a:t>Dugald</a:t>
            </a:r>
            <a:r>
              <a:rPr lang="en-US" dirty="0" smtClean="0">
                <a:latin typeface="Times New Roman" charset="0"/>
              </a:rPr>
              <a:t> reads aloud</a:t>
            </a:r>
            <a:endParaRPr lang="en-US" dirty="0">
              <a:latin typeface="Times New Roman" charset="0"/>
            </a:endParaRPr>
          </a:p>
        </p:txBody>
      </p:sp>
    </p:spTree>
    <p:extLst>
      <p:ext uri="{BB962C8B-B14F-4D97-AF65-F5344CB8AC3E}">
        <p14:creationId xmlns:p14="http://schemas.microsoft.com/office/powerpoint/2010/main" val="3652936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26</a:t>
            </a:fld>
            <a:endParaRPr lang="nl-NL"/>
          </a:p>
        </p:txBody>
      </p:sp>
    </p:spTree>
    <p:extLst>
      <p:ext uri="{BB962C8B-B14F-4D97-AF65-F5344CB8AC3E}">
        <p14:creationId xmlns:p14="http://schemas.microsoft.com/office/powerpoint/2010/main" val="2512753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27</a:t>
            </a:fld>
            <a:endParaRPr lang="nl-NL"/>
          </a:p>
        </p:txBody>
      </p:sp>
    </p:spTree>
    <p:extLst>
      <p:ext uri="{BB962C8B-B14F-4D97-AF65-F5344CB8AC3E}">
        <p14:creationId xmlns:p14="http://schemas.microsoft.com/office/powerpoint/2010/main" val="2928602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6867"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578BD4F3-6DEC-0C4C-96F3-A00A1BD18A88}" type="slidenum">
              <a:rPr lang="nl-NL" sz="1000" b="0">
                <a:latin typeface="Times New Roman" charset="0"/>
              </a:rPr>
              <a:pPr/>
              <a:t>28</a:t>
            </a:fld>
            <a:endParaRPr lang="nl-NL" sz="1000" b="0">
              <a:latin typeface="Times New Roman" charset="0"/>
            </a:endParaRPr>
          </a:p>
        </p:txBody>
      </p:sp>
      <p:sp>
        <p:nvSpPr>
          <p:cNvPr id="36868" name="Rectangle 2"/>
          <p:cNvSpPr>
            <a:spLocks noGrp="1" noRot="1" noChangeAspect="1" noChangeArrowheads="1" noTextEdit="1"/>
          </p:cNvSpPr>
          <p:nvPr>
            <p:ph type="sldImg"/>
          </p:nvPr>
        </p:nvSpPr>
        <p:spPr>
          <a:xfrm>
            <a:off x="1177925" y="692150"/>
            <a:ext cx="4602163" cy="3451225"/>
          </a:xfrm>
          <a:ln cap="flat"/>
        </p:spPr>
      </p:sp>
      <p:sp>
        <p:nvSpPr>
          <p:cNvPr id="36869"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3249040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6867"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9F0DC864-0A88-7D4F-B1FC-83A1AD56D865}" type="slidenum">
              <a:rPr lang="nl-NL" sz="1000" b="0">
                <a:latin typeface="Times New Roman" charset="0"/>
              </a:rPr>
              <a:pPr/>
              <a:t>29</a:t>
            </a:fld>
            <a:endParaRPr lang="nl-NL" sz="1000" b="0">
              <a:latin typeface="Times New Roman" charset="0"/>
            </a:endParaRPr>
          </a:p>
        </p:txBody>
      </p:sp>
      <p:sp>
        <p:nvSpPr>
          <p:cNvPr id="36868" name="Rectangle 2"/>
          <p:cNvSpPr>
            <a:spLocks noGrp="1" noRot="1" noChangeAspect="1" noChangeArrowheads="1" noTextEdit="1"/>
          </p:cNvSpPr>
          <p:nvPr>
            <p:ph type="sldImg"/>
          </p:nvPr>
        </p:nvSpPr>
        <p:spPr>
          <a:xfrm>
            <a:off x="1177925" y="692150"/>
            <a:ext cx="4602163" cy="3451225"/>
          </a:xfrm>
          <a:ln cap="flat"/>
        </p:spPr>
      </p:sp>
      <p:sp>
        <p:nvSpPr>
          <p:cNvPr id="36869"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3029978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30</a:t>
            </a:fld>
            <a:endParaRPr lang="nl-NL"/>
          </a:p>
        </p:txBody>
      </p:sp>
    </p:spTree>
    <p:extLst>
      <p:ext uri="{BB962C8B-B14F-4D97-AF65-F5344CB8AC3E}">
        <p14:creationId xmlns:p14="http://schemas.microsoft.com/office/powerpoint/2010/main" val="1804705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31</a:t>
            </a:fld>
            <a:endParaRPr lang="nl-NL"/>
          </a:p>
        </p:txBody>
      </p:sp>
    </p:spTree>
    <p:extLst>
      <p:ext uri="{BB962C8B-B14F-4D97-AF65-F5344CB8AC3E}">
        <p14:creationId xmlns:p14="http://schemas.microsoft.com/office/powerpoint/2010/main" val="3370886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85863" y="698500"/>
            <a:ext cx="4602162" cy="3451225"/>
          </a:xfrm>
          <a:ln/>
        </p:spPr>
      </p:sp>
      <p:sp>
        <p:nvSpPr>
          <p:cNvPr id="40963"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altLang="en-US" dirty="0" smtClean="0">
              <a:ea typeface="ＭＳ Ｐゴシック" pitchFamily="34" charset="-128"/>
            </a:endParaRPr>
          </a:p>
        </p:txBody>
      </p:sp>
      <p:sp>
        <p:nvSpPr>
          <p:cNvPr id="40964"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40965"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11F0B238-8867-1D4D-9B02-2E934E3A0C27}" type="slidenum">
              <a:rPr lang="nl-NL" sz="1000" b="0">
                <a:latin typeface="Times New Roman" charset="0"/>
              </a:rPr>
              <a:pPr/>
              <a:t>33</a:t>
            </a:fld>
            <a:endParaRPr lang="nl-NL" sz="1000" b="0">
              <a:latin typeface="Times New Roman" charset="0"/>
            </a:endParaRPr>
          </a:p>
        </p:txBody>
      </p:sp>
    </p:spTree>
    <p:extLst>
      <p:ext uri="{BB962C8B-B14F-4D97-AF65-F5344CB8AC3E}">
        <p14:creationId xmlns:p14="http://schemas.microsoft.com/office/powerpoint/2010/main" val="3713431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If you laugh, we know you are still awake.</a:t>
            </a:r>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34</a:t>
            </a:fld>
            <a:endParaRPr lang="nl-NL"/>
          </a:p>
        </p:txBody>
      </p:sp>
    </p:spTree>
    <p:extLst>
      <p:ext uri="{BB962C8B-B14F-4D97-AF65-F5344CB8AC3E}">
        <p14:creationId xmlns:p14="http://schemas.microsoft.com/office/powerpoint/2010/main" val="3494316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a:t>
            </a:fld>
            <a:endParaRPr lang="nl-NL"/>
          </a:p>
        </p:txBody>
      </p:sp>
    </p:spTree>
    <p:extLst>
      <p:ext uri="{BB962C8B-B14F-4D97-AF65-F5344CB8AC3E}">
        <p14:creationId xmlns:p14="http://schemas.microsoft.com/office/powerpoint/2010/main" val="947887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85863" y="698500"/>
            <a:ext cx="4602162" cy="3451225"/>
          </a:xfrm>
          <a:ln/>
        </p:spPr>
      </p:sp>
      <p:sp>
        <p:nvSpPr>
          <p:cNvPr id="40963"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altLang="en-US" dirty="0" smtClean="0">
              <a:ea typeface="ＭＳ Ｐゴシック" pitchFamily="34" charset="-128"/>
            </a:endParaRPr>
          </a:p>
        </p:txBody>
      </p:sp>
      <p:sp>
        <p:nvSpPr>
          <p:cNvPr id="40964"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40965"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9E25D40-3751-FB4A-BF5C-448078010296}" type="slidenum">
              <a:rPr lang="nl-NL" sz="1000" b="0">
                <a:latin typeface="Times New Roman" charset="0"/>
              </a:rPr>
              <a:pPr/>
              <a:t>35</a:t>
            </a:fld>
            <a:endParaRPr lang="nl-NL" sz="1000" b="0">
              <a:latin typeface="Times New Roman" charset="0"/>
            </a:endParaRPr>
          </a:p>
        </p:txBody>
      </p:sp>
    </p:spTree>
    <p:extLst>
      <p:ext uri="{BB962C8B-B14F-4D97-AF65-F5344CB8AC3E}">
        <p14:creationId xmlns:p14="http://schemas.microsoft.com/office/powerpoint/2010/main" val="2789012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85863" y="698500"/>
            <a:ext cx="4602162" cy="3451225"/>
          </a:xfrm>
          <a:ln/>
        </p:spPr>
      </p:sp>
      <p:sp>
        <p:nvSpPr>
          <p:cNvPr id="40963"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altLang="en-US" dirty="0" smtClean="0">
              <a:ea typeface="ＭＳ Ｐゴシック" pitchFamily="34" charset="-128"/>
            </a:endParaRPr>
          </a:p>
          <a:p>
            <a:pPr>
              <a:defRPr/>
            </a:pPr>
            <a:endParaRPr lang="en-CA" altLang="en-US" dirty="0" smtClean="0">
              <a:ea typeface="ＭＳ Ｐゴシック" pitchFamily="34" charset="-128"/>
            </a:endParaRPr>
          </a:p>
        </p:txBody>
      </p:sp>
      <p:sp>
        <p:nvSpPr>
          <p:cNvPr id="40964"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40965"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4E4EBF03-11EE-024D-A300-9C705E68281F}" type="slidenum">
              <a:rPr lang="nl-NL" sz="1000" b="0">
                <a:latin typeface="Times New Roman" charset="0"/>
              </a:rPr>
              <a:pPr/>
              <a:t>36</a:t>
            </a:fld>
            <a:endParaRPr lang="nl-NL" sz="1000" b="0">
              <a:latin typeface="Times New Roman" charset="0"/>
            </a:endParaRPr>
          </a:p>
        </p:txBody>
      </p:sp>
    </p:spTree>
    <p:extLst>
      <p:ext uri="{BB962C8B-B14F-4D97-AF65-F5344CB8AC3E}">
        <p14:creationId xmlns:p14="http://schemas.microsoft.com/office/powerpoint/2010/main" val="25850592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38</a:t>
            </a:fld>
            <a:endParaRPr lang="nl-NL"/>
          </a:p>
        </p:txBody>
      </p:sp>
    </p:spTree>
    <p:extLst>
      <p:ext uri="{BB962C8B-B14F-4D97-AF65-F5344CB8AC3E}">
        <p14:creationId xmlns:p14="http://schemas.microsoft.com/office/powerpoint/2010/main" val="48066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4</a:t>
            </a:fld>
            <a:endParaRPr lang="nl-NL"/>
          </a:p>
        </p:txBody>
      </p:sp>
    </p:spTree>
    <p:extLst>
      <p:ext uri="{BB962C8B-B14F-4D97-AF65-F5344CB8AC3E}">
        <p14:creationId xmlns:p14="http://schemas.microsoft.com/office/powerpoint/2010/main" val="566641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5</a:t>
            </a:fld>
            <a:endParaRPr lang="nl-NL"/>
          </a:p>
        </p:txBody>
      </p:sp>
    </p:spTree>
    <p:extLst>
      <p:ext uri="{BB962C8B-B14F-4D97-AF65-F5344CB8AC3E}">
        <p14:creationId xmlns:p14="http://schemas.microsoft.com/office/powerpoint/2010/main" val="474209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185863" y="698500"/>
            <a:ext cx="4602162" cy="3451225"/>
          </a:xfrm>
          <a:ln/>
        </p:spPr>
      </p:sp>
      <p:sp>
        <p:nvSpPr>
          <p:cNvPr id="32771"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CA" dirty="0">
              <a:latin typeface="Times New Roman" charset="0"/>
            </a:endParaRPr>
          </a:p>
        </p:txBody>
      </p:sp>
      <p:sp>
        <p:nvSpPr>
          <p:cNvPr id="32772"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2773"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6150AB6-FEFF-9743-9D75-CF8CF851166B}" type="slidenum">
              <a:rPr lang="nl-NL" sz="1000" b="0">
                <a:latin typeface="Times New Roman" charset="0"/>
              </a:rPr>
              <a:pPr/>
              <a:t>6</a:t>
            </a:fld>
            <a:endParaRPr lang="nl-NL" sz="1000" b="0">
              <a:latin typeface="Times New Roman" charset="0"/>
            </a:endParaRPr>
          </a:p>
        </p:txBody>
      </p:sp>
    </p:spTree>
    <p:extLst>
      <p:ext uri="{BB962C8B-B14F-4D97-AF65-F5344CB8AC3E}">
        <p14:creationId xmlns:p14="http://schemas.microsoft.com/office/powerpoint/2010/main" val="274967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7</a:t>
            </a:fld>
            <a:endParaRPr lang="nl-NL"/>
          </a:p>
        </p:txBody>
      </p:sp>
    </p:spTree>
    <p:extLst>
      <p:ext uri="{BB962C8B-B14F-4D97-AF65-F5344CB8AC3E}">
        <p14:creationId xmlns:p14="http://schemas.microsoft.com/office/powerpoint/2010/main" val="2184062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8</a:t>
            </a:fld>
            <a:endParaRPr lang="nl-NL"/>
          </a:p>
        </p:txBody>
      </p:sp>
    </p:spTree>
    <p:extLst>
      <p:ext uri="{BB962C8B-B14F-4D97-AF65-F5344CB8AC3E}">
        <p14:creationId xmlns:p14="http://schemas.microsoft.com/office/powerpoint/2010/main" val="3041586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pPr defTabSz="771830">
              <a:defRPr/>
            </a:pPr>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9</a:t>
            </a:fld>
            <a:endParaRPr lang="nl-NL"/>
          </a:p>
        </p:txBody>
      </p:sp>
    </p:spTree>
    <p:extLst>
      <p:ext uri="{BB962C8B-B14F-4D97-AF65-F5344CB8AC3E}">
        <p14:creationId xmlns:p14="http://schemas.microsoft.com/office/powerpoint/2010/main" val="2062636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1"/>
          <p:cNvGrpSpPr>
            <a:grpSpLocks/>
          </p:cNvGrpSpPr>
          <p:nvPr/>
        </p:nvGrpSpPr>
        <p:grpSpPr bwMode="auto">
          <a:xfrm>
            <a:off x="0" y="114300"/>
            <a:ext cx="9142413" cy="6742113"/>
            <a:chOff x="0" y="72"/>
            <a:chExt cx="5759" cy="4247"/>
          </a:xfrm>
        </p:grpSpPr>
        <p:sp>
          <p:nvSpPr>
            <p:cNvPr id="5" name="Rectangle 2"/>
            <p:cNvSpPr>
              <a:spLocks noChangeArrowheads="1"/>
            </p:cNvSpPr>
            <p:nvPr/>
          </p:nvSpPr>
          <p:spPr bwMode="hidden">
            <a:xfrm>
              <a:off x="0" y="2112"/>
              <a:ext cx="5759" cy="22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smtClean="0">
                <a:ea typeface="+mn-ea"/>
                <a:cs typeface="+mn-cs"/>
              </a:endParaRPr>
            </a:p>
          </p:txBody>
        </p:sp>
        <p:grpSp>
          <p:nvGrpSpPr>
            <p:cNvPr id="6" name="Group 30"/>
            <p:cNvGrpSpPr>
              <a:grpSpLocks/>
            </p:cNvGrpSpPr>
            <p:nvPr/>
          </p:nvGrpSpPr>
          <p:grpSpPr bwMode="auto">
            <a:xfrm>
              <a:off x="0" y="72"/>
              <a:ext cx="5759" cy="2040"/>
              <a:chOff x="0" y="72"/>
              <a:chExt cx="5759" cy="2040"/>
            </a:xfrm>
          </p:grpSpPr>
          <p:sp>
            <p:nvSpPr>
              <p:cNvPr id="7" name="Rectangle 3"/>
              <p:cNvSpPr>
                <a:spLocks noChangeArrowheads="1"/>
              </p:cNvSpPr>
              <p:nvPr/>
            </p:nvSpPr>
            <p:spPr bwMode="hidden">
              <a:xfrm>
                <a:off x="0" y="1872"/>
                <a:ext cx="5759" cy="240"/>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smtClean="0">
                  <a:ea typeface="+mn-ea"/>
                  <a:cs typeface="+mn-cs"/>
                </a:endParaRPr>
              </a:p>
            </p:txBody>
          </p:sp>
          <p:grpSp>
            <p:nvGrpSpPr>
              <p:cNvPr id="8" name="Group 9"/>
              <p:cNvGrpSpPr>
                <a:grpSpLocks/>
              </p:cNvGrpSpPr>
              <p:nvPr/>
            </p:nvGrpSpPr>
            <p:grpSpPr bwMode="auto">
              <a:xfrm>
                <a:off x="2289" y="72"/>
                <a:ext cx="1440" cy="1984"/>
                <a:chOff x="2289" y="72"/>
                <a:chExt cx="1440" cy="1984"/>
              </a:xfrm>
            </p:grpSpPr>
            <p:sp>
              <p:nvSpPr>
                <p:cNvPr id="29" name="Freeform 4"/>
                <p:cNvSpPr>
                  <a:spLocks/>
                </p:cNvSpPr>
                <p:nvPr/>
              </p:nvSpPr>
              <p:spPr bwMode="ltGray">
                <a:xfrm>
                  <a:off x="2289" y="127"/>
                  <a:ext cx="1440" cy="1770"/>
                </a:xfrm>
                <a:custGeom>
                  <a:avLst/>
                  <a:gdLst>
                    <a:gd name="T0" fmla="*/ 901 w 1440"/>
                    <a:gd name="T1" fmla="*/ 33 h 1770"/>
                    <a:gd name="T2" fmla="*/ 1066 w 1440"/>
                    <a:gd name="T3" fmla="*/ 129 h 1770"/>
                    <a:gd name="T4" fmla="*/ 1207 w 1440"/>
                    <a:gd name="T5" fmla="*/ 256 h 1770"/>
                    <a:gd name="T6" fmla="*/ 1316 w 1440"/>
                    <a:gd name="T7" fmla="*/ 410 h 1770"/>
                    <a:gd name="T8" fmla="*/ 1394 w 1440"/>
                    <a:gd name="T9" fmla="*/ 581 h 1770"/>
                    <a:gd name="T10" fmla="*/ 1435 w 1440"/>
                    <a:gd name="T11" fmla="*/ 766 h 1770"/>
                    <a:gd name="T12" fmla="*/ 1435 w 1440"/>
                    <a:gd name="T13" fmla="*/ 958 h 1770"/>
                    <a:gd name="T14" fmla="*/ 1394 w 1440"/>
                    <a:gd name="T15" fmla="*/ 1143 h 1770"/>
                    <a:gd name="T16" fmla="*/ 1316 w 1440"/>
                    <a:gd name="T17" fmla="*/ 1314 h 1770"/>
                    <a:gd name="T18" fmla="*/ 1207 w 1440"/>
                    <a:gd name="T19" fmla="*/ 1468 h 1770"/>
                    <a:gd name="T20" fmla="*/ 1066 w 1440"/>
                    <a:gd name="T21" fmla="*/ 1597 h 1770"/>
                    <a:gd name="T22" fmla="*/ 901 w 1440"/>
                    <a:gd name="T23" fmla="*/ 1691 h 1770"/>
                    <a:gd name="T24" fmla="*/ 721 w 1440"/>
                    <a:gd name="T25" fmla="*/ 1749 h 1770"/>
                    <a:gd name="T26" fmla="*/ 533 w 1440"/>
                    <a:gd name="T27" fmla="*/ 1769 h 1770"/>
                    <a:gd name="T28" fmla="*/ 344 w 1440"/>
                    <a:gd name="T29" fmla="*/ 1749 h 1770"/>
                    <a:gd name="T30" fmla="*/ 165 w 1440"/>
                    <a:gd name="T31" fmla="*/ 1691 h 1770"/>
                    <a:gd name="T32" fmla="*/ 0 w 1440"/>
                    <a:gd name="T33" fmla="*/ 1597 h 1770"/>
                    <a:gd name="T34" fmla="*/ 125 w 1440"/>
                    <a:gd name="T35" fmla="*/ 1571 h 1770"/>
                    <a:gd name="T36" fmla="*/ 281 w 1440"/>
                    <a:gd name="T37" fmla="*/ 1640 h 1770"/>
                    <a:gd name="T38" fmla="*/ 446 w 1440"/>
                    <a:gd name="T39" fmla="*/ 1675 h 1770"/>
                    <a:gd name="T40" fmla="*/ 618 w 1440"/>
                    <a:gd name="T41" fmla="*/ 1675 h 1770"/>
                    <a:gd name="T42" fmla="*/ 785 w 1440"/>
                    <a:gd name="T43" fmla="*/ 1640 h 1770"/>
                    <a:gd name="T44" fmla="*/ 941 w 1440"/>
                    <a:gd name="T45" fmla="*/ 1571 h 1770"/>
                    <a:gd name="T46" fmla="*/ 1080 w 1440"/>
                    <a:gd name="T47" fmla="*/ 1470 h 1770"/>
                    <a:gd name="T48" fmla="*/ 1194 w 1440"/>
                    <a:gd name="T49" fmla="*/ 1343 h 1770"/>
                    <a:gd name="T50" fmla="*/ 1281 w 1440"/>
                    <a:gd name="T51" fmla="*/ 1194 h 1770"/>
                    <a:gd name="T52" fmla="*/ 1332 w 1440"/>
                    <a:gd name="T53" fmla="*/ 1032 h 1770"/>
                    <a:gd name="T54" fmla="*/ 1350 w 1440"/>
                    <a:gd name="T55" fmla="*/ 862 h 1770"/>
                    <a:gd name="T56" fmla="*/ 1332 w 1440"/>
                    <a:gd name="T57" fmla="*/ 691 h 1770"/>
                    <a:gd name="T58" fmla="*/ 1281 w 1440"/>
                    <a:gd name="T59" fmla="*/ 530 h 1770"/>
                    <a:gd name="T60" fmla="*/ 1194 w 1440"/>
                    <a:gd name="T61" fmla="*/ 381 h 1770"/>
                    <a:gd name="T62" fmla="*/ 1080 w 1440"/>
                    <a:gd name="T63" fmla="*/ 254 h 1770"/>
                    <a:gd name="T64" fmla="*/ 941 w 1440"/>
                    <a:gd name="T65" fmla="*/ 154 h 1770"/>
                    <a:gd name="T66" fmla="*/ 785 w 1440"/>
                    <a:gd name="T67" fmla="*/ 85 h 1770"/>
                    <a:gd name="T68" fmla="*/ 812 w 1440"/>
                    <a:gd name="T69" fmla="*/ 0 h 17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40" h="1770">
                      <a:moveTo>
                        <a:pt x="812" y="0"/>
                      </a:moveTo>
                      <a:lnTo>
                        <a:pt x="901" y="33"/>
                      </a:lnTo>
                      <a:lnTo>
                        <a:pt x="986" y="78"/>
                      </a:lnTo>
                      <a:lnTo>
                        <a:pt x="1066" y="129"/>
                      </a:lnTo>
                      <a:lnTo>
                        <a:pt x="1140" y="187"/>
                      </a:lnTo>
                      <a:lnTo>
                        <a:pt x="1207" y="256"/>
                      </a:lnTo>
                      <a:lnTo>
                        <a:pt x="1265" y="330"/>
                      </a:lnTo>
                      <a:lnTo>
                        <a:pt x="1316" y="410"/>
                      </a:lnTo>
                      <a:lnTo>
                        <a:pt x="1361" y="492"/>
                      </a:lnTo>
                      <a:lnTo>
                        <a:pt x="1394" y="581"/>
                      </a:lnTo>
                      <a:lnTo>
                        <a:pt x="1419" y="673"/>
                      </a:lnTo>
                      <a:lnTo>
                        <a:pt x="1435" y="766"/>
                      </a:lnTo>
                      <a:lnTo>
                        <a:pt x="1439" y="862"/>
                      </a:lnTo>
                      <a:lnTo>
                        <a:pt x="1435" y="958"/>
                      </a:lnTo>
                      <a:lnTo>
                        <a:pt x="1419" y="1052"/>
                      </a:lnTo>
                      <a:lnTo>
                        <a:pt x="1394" y="1143"/>
                      </a:lnTo>
                      <a:lnTo>
                        <a:pt x="1361" y="1230"/>
                      </a:lnTo>
                      <a:lnTo>
                        <a:pt x="1316" y="1314"/>
                      </a:lnTo>
                      <a:lnTo>
                        <a:pt x="1265" y="1395"/>
                      </a:lnTo>
                      <a:lnTo>
                        <a:pt x="1207" y="1468"/>
                      </a:lnTo>
                      <a:lnTo>
                        <a:pt x="1140" y="1537"/>
                      </a:lnTo>
                      <a:lnTo>
                        <a:pt x="1066" y="1597"/>
                      </a:lnTo>
                      <a:lnTo>
                        <a:pt x="986" y="1646"/>
                      </a:lnTo>
                      <a:lnTo>
                        <a:pt x="901" y="1691"/>
                      </a:lnTo>
                      <a:lnTo>
                        <a:pt x="812" y="1724"/>
                      </a:lnTo>
                      <a:lnTo>
                        <a:pt x="721" y="1749"/>
                      </a:lnTo>
                      <a:lnTo>
                        <a:pt x="627" y="1765"/>
                      </a:lnTo>
                      <a:lnTo>
                        <a:pt x="533" y="1769"/>
                      </a:lnTo>
                      <a:lnTo>
                        <a:pt x="437" y="1765"/>
                      </a:lnTo>
                      <a:lnTo>
                        <a:pt x="344" y="1749"/>
                      </a:lnTo>
                      <a:lnTo>
                        <a:pt x="252" y="1724"/>
                      </a:lnTo>
                      <a:lnTo>
                        <a:pt x="165" y="1691"/>
                      </a:lnTo>
                      <a:lnTo>
                        <a:pt x="80" y="1646"/>
                      </a:lnTo>
                      <a:lnTo>
                        <a:pt x="0" y="1597"/>
                      </a:lnTo>
                      <a:lnTo>
                        <a:pt x="51" y="1524"/>
                      </a:lnTo>
                      <a:lnTo>
                        <a:pt x="125" y="1571"/>
                      </a:lnTo>
                      <a:lnTo>
                        <a:pt x="201" y="1609"/>
                      </a:lnTo>
                      <a:lnTo>
                        <a:pt x="281" y="1640"/>
                      </a:lnTo>
                      <a:lnTo>
                        <a:pt x="364" y="1662"/>
                      </a:lnTo>
                      <a:lnTo>
                        <a:pt x="446" y="1675"/>
                      </a:lnTo>
                      <a:lnTo>
                        <a:pt x="533" y="1680"/>
                      </a:lnTo>
                      <a:lnTo>
                        <a:pt x="618" y="1675"/>
                      </a:lnTo>
                      <a:lnTo>
                        <a:pt x="703" y="1662"/>
                      </a:lnTo>
                      <a:lnTo>
                        <a:pt x="785" y="1640"/>
                      </a:lnTo>
                      <a:lnTo>
                        <a:pt x="866" y="1609"/>
                      </a:lnTo>
                      <a:lnTo>
                        <a:pt x="941" y="1571"/>
                      </a:lnTo>
                      <a:lnTo>
                        <a:pt x="1013" y="1524"/>
                      </a:lnTo>
                      <a:lnTo>
                        <a:pt x="1080" y="1470"/>
                      </a:lnTo>
                      <a:lnTo>
                        <a:pt x="1140" y="1410"/>
                      </a:lnTo>
                      <a:lnTo>
                        <a:pt x="1194" y="1343"/>
                      </a:lnTo>
                      <a:lnTo>
                        <a:pt x="1240" y="1270"/>
                      </a:lnTo>
                      <a:lnTo>
                        <a:pt x="1281" y="1194"/>
                      </a:lnTo>
                      <a:lnTo>
                        <a:pt x="1312" y="1116"/>
                      </a:lnTo>
                      <a:lnTo>
                        <a:pt x="1332" y="1032"/>
                      </a:lnTo>
                      <a:lnTo>
                        <a:pt x="1345" y="947"/>
                      </a:lnTo>
                      <a:lnTo>
                        <a:pt x="1350" y="862"/>
                      </a:lnTo>
                      <a:lnTo>
                        <a:pt x="1345" y="775"/>
                      </a:lnTo>
                      <a:lnTo>
                        <a:pt x="1332" y="691"/>
                      </a:lnTo>
                      <a:lnTo>
                        <a:pt x="1312" y="608"/>
                      </a:lnTo>
                      <a:lnTo>
                        <a:pt x="1281" y="530"/>
                      </a:lnTo>
                      <a:lnTo>
                        <a:pt x="1240" y="452"/>
                      </a:lnTo>
                      <a:lnTo>
                        <a:pt x="1194" y="381"/>
                      </a:lnTo>
                      <a:lnTo>
                        <a:pt x="1140" y="314"/>
                      </a:lnTo>
                      <a:lnTo>
                        <a:pt x="1080" y="254"/>
                      </a:lnTo>
                      <a:lnTo>
                        <a:pt x="1013" y="201"/>
                      </a:lnTo>
                      <a:lnTo>
                        <a:pt x="941" y="154"/>
                      </a:lnTo>
                      <a:lnTo>
                        <a:pt x="866" y="114"/>
                      </a:lnTo>
                      <a:lnTo>
                        <a:pt x="785" y="85"/>
                      </a:lnTo>
                      <a:lnTo>
                        <a:pt x="788" y="78"/>
                      </a:lnTo>
                      <a:lnTo>
                        <a:pt x="81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5"/>
                <p:cNvSpPr>
                  <a:spLocks noChangeShapeType="1"/>
                </p:cNvSpPr>
                <p:nvPr/>
              </p:nvSpPr>
              <p:spPr bwMode="ltGray">
                <a:xfrm flipV="1">
                  <a:off x="2324" y="1620"/>
                  <a:ext cx="143" cy="258"/>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1" name="Line 6"/>
                <p:cNvSpPr>
                  <a:spLocks noChangeShapeType="1"/>
                </p:cNvSpPr>
                <p:nvPr/>
              </p:nvSpPr>
              <p:spPr bwMode="ltGray">
                <a:xfrm flipV="1">
                  <a:off x="3119" y="243"/>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2" name="Line 7"/>
                <p:cNvSpPr>
                  <a:spLocks noChangeShapeType="1"/>
                </p:cNvSpPr>
                <p:nvPr/>
              </p:nvSpPr>
              <p:spPr bwMode="ltGray">
                <a:xfrm flipV="1">
                  <a:off x="3203" y="72"/>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3" name="Freeform 8"/>
                <p:cNvSpPr>
                  <a:spLocks/>
                </p:cNvSpPr>
                <p:nvPr/>
              </p:nvSpPr>
              <p:spPr bwMode="ltGray">
                <a:xfrm>
                  <a:off x="2483" y="1903"/>
                  <a:ext cx="841" cy="153"/>
                </a:xfrm>
                <a:custGeom>
                  <a:avLst/>
                  <a:gdLst>
                    <a:gd name="T0" fmla="*/ 3 w 841"/>
                    <a:gd name="T1" fmla="*/ 98 h 153"/>
                    <a:gd name="T2" fmla="*/ 20 w 841"/>
                    <a:gd name="T3" fmla="*/ 80 h 153"/>
                    <a:gd name="T4" fmla="*/ 44 w 841"/>
                    <a:gd name="T5" fmla="*/ 65 h 153"/>
                    <a:gd name="T6" fmla="*/ 89 w 841"/>
                    <a:gd name="T7" fmla="*/ 43 h 153"/>
                    <a:gd name="T8" fmla="*/ 140 w 841"/>
                    <a:gd name="T9" fmla="*/ 30 h 153"/>
                    <a:gd name="T10" fmla="*/ 188 w 841"/>
                    <a:gd name="T11" fmla="*/ 19 h 153"/>
                    <a:gd name="T12" fmla="*/ 253 w 841"/>
                    <a:gd name="T13" fmla="*/ 9 h 153"/>
                    <a:gd name="T14" fmla="*/ 314 w 841"/>
                    <a:gd name="T15" fmla="*/ 3 h 153"/>
                    <a:gd name="T16" fmla="*/ 386 w 841"/>
                    <a:gd name="T17" fmla="*/ 0 h 153"/>
                    <a:gd name="T18" fmla="*/ 475 w 841"/>
                    <a:gd name="T19" fmla="*/ 1 h 153"/>
                    <a:gd name="T20" fmla="*/ 567 w 841"/>
                    <a:gd name="T21" fmla="*/ 6 h 153"/>
                    <a:gd name="T22" fmla="*/ 632 w 841"/>
                    <a:gd name="T23" fmla="*/ 14 h 153"/>
                    <a:gd name="T24" fmla="*/ 700 w 841"/>
                    <a:gd name="T25" fmla="*/ 27 h 153"/>
                    <a:gd name="T26" fmla="*/ 765 w 841"/>
                    <a:gd name="T27" fmla="*/ 47 h 153"/>
                    <a:gd name="T28" fmla="*/ 799 w 841"/>
                    <a:gd name="T29" fmla="*/ 66 h 153"/>
                    <a:gd name="T30" fmla="*/ 820 w 841"/>
                    <a:gd name="T31" fmla="*/ 82 h 153"/>
                    <a:gd name="T32" fmla="*/ 840 w 841"/>
                    <a:gd name="T33" fmla="*/ 108 h 153"/>
                    <a:gd name="T34" fmla="*/ 806 w 841"/>
                    <a:gd name="T35" fmla="*/ 122 h 153"/>
                    <a:gd name="T36" fmla="*/ 748 w 841"/>
                    <a:gd name="T37" fmla="*/ 133 h 153"/>
                    <a:gd name="T38" fmla="*/ 676 w 841"/>
                    <a:gd name="T39" fmla="*/ 141 h 153"/>
                    <a:gd name="T40" fmla="*/ 608 w 841"/>
                    <a:gd name="T41" fmla="*/ 148 h 153"/>
                    <a:gd name="T42" fmla="*/ 526 w 841"/>
                    <a:gd name="T43" fmla="*/ 151 h 153"/>
                    <a:gd name="T44" fmla="*/ 437 w 841"/>
                    <a:gd name="T45" fmla="*/ 152 h 153"/>
                    <a:gd name="T46" fmla="*/ 352 w 841"/>
                    <a:gd name="T47" fmla="*/ 152 h 153"/>
                    <a:gd name="T48" fmla="*/ 263 w 841"/>
                    <a:gd name="T49" fmla="*/ 151 h 153"/>
                    <a:gd name="T50" fmla="*/ 164 w 841"/>
                    <a:gd name="T51" fmla="*/ 143 h 153"/>
                    <a:gd name="T52" fmla="*/ 85 w 841"/>
                    <a:gd name="T53" fmla="*/ 135 h 153"/>
                    <a:gd name="T54" fmla="*/ 20 w 841"/>
                    <a:gd name="T55" fmla="*/ 120 h 153"/>
                    <a:gd name="T56" fmla="*/ 0 w 841"/>
                    <a:gd name="T57" fmla="*/ 109 h 153"/>
                    <a:gd name="T58" fmla="*/ 3 w 841"/>
                    <a:gd name="T59" fmla="*/ 98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1" h="153">
                      <a:moveTo>
                        <a:pt x="3" y="98"/>
                      </a:moveTo>
                      <a:lnTo>
                        <a:pt x="20" y="80"/>
                      </a:lnTo>
                      <a:lnTo>
                        <a:pt x="44" y="65"/>
                      </a:lnTo>
                      <a:lnTo>
                        <a:pt x="89" y="43"/>
                      </a:lnTo>
                      <a:lnTo>
                        <a:pt x="140" y="30"/>
                      </a:lnTo>
                      <a:lnTo>
                        <a:pt x="188" y="19"/>
                      </a:lnTo>
                      <a:lnTo>
                        <a:pt x="253" y="9"/>
                      </a:lnTo>
                      <a:lnTo>
                        <a:pt x="314" y="3"/>
                      </a:lnTo>
                      <a:lnTo>
                        <a:pt x="386" y="0"/>
                      </a:lnTo>
                      <a:lnTo>
                        <a:pt x="475" y="1"/>
                      </a:lnTo>
                      <a:lnTo>
                        <a:pt x="567" y="6"/>
                      </a:lnTo>
                      <a:lnTo>
                        <a:pt x="632" y="14"/>
                      </a:lnTo>
                      <a:lnTo>
                        <a:pt x="700" y="27"/>
                      </a:lnTo>
                      <a:lnTo>
                        <a:pt x="765" y="47"/>
                      </a:lnTo>
                      <a:lnTo>
                        <a:pt x="799" y="66"/>
                      </a:lnTo>
                      <a:lnTo>
                        <a:pt x="820" y="82"/>
                      </a:lnTo>
                      <a:lnTo>
                        <a:pt x="840" y="108"/>
                      </a:lnTo>
                      <a:lnTo>
                        <a:pt x="806" y="122"/>
                      </a:lnTo>
                      <a:lnTo>
                        <a:pt x="748" y="133"/>
                      </a:lnTo>
                      <a:lnTo>
                        <a:pt x="676" y="141"/>
                      </a:lnTo>
                      <a:lnTo>
                        <a:pt x="608" y="148"/>
                      </a:lnTo>
                      <a:lnTo>
                        <a:pt x="526" y="151"/>
                      </a:lnTo>
                      <a:lnTo>
                        <a:pt x="437" y="152"/>
                      </a:lnTo>
                      <a:lnTo>
                        <a:pt x="352" y="152"/>
                      </a:lnTo>
                      <a:lnTo>
                        <a:pt x="263" y="151"/>
                      </a:lnTo>
                      <a:lnTo>
                        <a:pt x="164" y="143"/>
                      </a:lnTo>
                      <a:lnTo>
                        <a:pt x="85" y="135"/>
                      </a:lnTo>
                      <a:lnTo>
                        <a:pt x="20" y="120"/>
                      </a:lnTo>
                      <a:lnTo>
                        <a:pt x="0" y="109"/>
                      </a:lnTo>
                      <a:lnTo>
                        <a:pt x="3" y="98"/>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 name="Oval 10"/>
              <p:cNvSpPr>
                <a:spLocks noChangeArrowheads="1"/>
              </p:cNvSpPr>
              <p:nvPr/>
            </p:nvSpPr>
            <p:spPr bwMode="blackWhite">
              <a:xfrm>
                <a:off x="2071" y="250"/>
                <a:ext cx="1497" cy="1494"/>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smtClean="0">
                  <a:ea typeface="+mn-ea"/>
                  <a:cs typeface="+mn-cs"/>
                </a:endParaRPr>
              </a:p>
            </p:txBody>
          </p:sp>
          <p:grpSp>
            <p:nvGrpSpPr>
              <p:cNvPr id="10" name="Group 29"/>
              <p:cNvGrpSpPr>
                <a:grpSpLocks/>
              </p:cNvGrpSpPr>
              <p:nvPr/>
            </p:nvGrpSpPr>
            <p:grpSpPr bwMode="auto">
              <a:xfrm>
                <a:off x="2071" y="406"/>
                <a:ext cx="1392" cy="1109"/>
                <a:chOff x="2071" y="406"/>
                <a:chExt cx="1392" cy="1109"/>
              </a:xfrm>
            </p:grpSpPr>
            <p:sp>
              <p:nvSpPr>
                <p:cNvPr id="11" name="Freeform 11"/>
                <p:cNvSpPr>
                  <a:spLocks/>
                </p:cNvSpPr>
                <p:nvPr/>
              </p:nvSpPr>
              <p:spPr bwMode="grayWhite">
                <a:xfrm>
                  <a:off x="2268"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2"/>
                <p:cNvSpPr>
                  <a:spLocks/>
                </p:cNvSpPr>
                <p:nvPr/>
              </p:nvSpPr>
              <p:spPr bwMode="grayWhite">
                <a:xfrm>
                  <a:off x="2292" y="843"/>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Freeform 13"/>
                <p:cNvSpPr>
                  <a:spLocks/>
                </p:cNvSpPr>
                <p:nvPr/>
              </p:nvSpPr>
              <p:spPr bwMode="grayWhite">
                <a:xfrm>
                  <a:off x="2372" y="802"/>
                  <a:ext cx="51" cy="48"/>
                </a:xfrm>
                <a:custGeom>
                  <a:avLst/>
                  <a:gdLst>
                    <a:gd name="T0" fmla="*/ 50 w 51"/>
                    <a:gd name="T1" fmla="*/ 0 h 48"/>
                    <a:gd name="T2" fmla="*/ 31 w 51"/>
                    <a:gd name="T3" fmla="*/ 0 h 48"/>
                    <a:gd name="T4" fmla="*/ 20 w 51"/>
                    <a:gd name="T5" fmla="*/ 13 h 48"/>
                    <a:gd name="T6" fmla="*/ 13 w 51"/>
                    <a:gd name="T7" fmla="*/ 13 h 48"/>
                    <a:gd name="T8" fmla="*/ 7 w 51"/>
                    <a:gd name="T9" fmla="*/ 19 h 48"/>
                    <a:gd name="T10" fmla="*/ 0 w 51"/>
                    <a:gd name="T11" fmla="*/ 19 h 48"/>
                    <a:gd name="T12" fmla="*/ 0 w 51"/>
                    <a:gd name="T13" fmla="*/ 35 h 48"/>
                    <a:gd name="T14" fmla="*/ 12 w 51"/>
                    <a:gd name="T15" fmla="*/ 47 h 48"/>
                    <a:gd name="T16" fmla="*/ 41 w 51"/>
                    <a:gd name="T17" fmla="*/ 47 h 48"/>
                    <a:gd name="T18" fmla="*/ 50 w 51"/>
                    <a:gd name="T19" fmla="*/ 35 h 48"/>
                    <a:gd name="T20" fmla="*/ 50 w 5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48">
                      <a:moveTo>
                        <a:pt x="50" y="0"/>
                      </a:moveTo>
                      <a:lnTo>
                        <a:pt x="31" y="0"/>
                      </a:lnTo>
                      <a:lnTo>
                        <a:pt x="20" y="13"/>
                      </a:lnTo>
                      <a:lnTo>
                        <a:pt x="13" y="13"/>
                      </a:lnTo>
                      <a:lnTo>
                        <a:pt x="7" y="19"/>
                      </a:lnTo>
                      <a:lnTo>
                        <a:pt x="0" y="19"/>
                      </a:lnTo>
                      <a:lnTo>
                        <a:pt x="0" y="35"/>
                      </a:lnTo>
                      <a:lnTo>
                        <a:pt x="12" y="47"/>
                      </a:lnTo>
                      <a:lnTo>
                        <a:pt x="41" y="47"/>
                      </a:lnTo>
                      <a:lnTo>
                        <a:pt x="50" y="35"/>
                      </a:lnTo>
                      <a:lnTo>
                        <a:pt x="5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4"/>
                <p:cNvSpPr>
                  <a:spLocks/>
                </p:cNvSpPr>
                <p:nvPr/>
              </p:nvSpPr>
              <p:spPr bwMode="grayWhite">
                <a:xfrm>
                  <a:off x="2071" y="840"/>
                  <a:ext cx="451" cy="587"/>
                </a:xfrm>
                <a:custGeom>
                  <a:avLst/>
                  <a:gdLst>
                    <a:gd name="T0" fmla="*/ 107 w 451"/>
                    <a:gd name="T1" fmla="*/ 0 h 587"/>
                    <a:gd name="T2" fmla="*/ 99 w 451"/>
                    <a:gd name="T3" fmla="*/ 16 h 587"/>
                    <a:gd name="T4" fmla="*/ 64 w 451"/>
                    <a:gd name="T5" fmla="*/ 47 h 587"/>
                    <a:gd name="T6" fmla="*/ 56 w 451"/>
                    <a:gd name="T7" fmla="*/ 75 h 587"/>
                    <a:gd name="T8" fmla="*/ 30 w 451"/>
                    <a:gd name="T9" fmla="*/ 95 h 587"/>
                    <a:gd name="T10" fmla="*/ 12 w 451"/>
                    <a:gd name="T11" fmla="*/ 135 h 587"/>
                    <a:gd name="T12" fmla="*/ 12 w 451"/>
                    <a:gd name="T13" fmla="*/ 159 h 587"/>
                    <a:gd name="T14" fmla="*/ 0 w 451"/>
                    <a:gd name="T15" fmla="*/ 201 h 587"/>
                    <a:gd name="T16" fmla="*/ 16 w 451"/>
                    <a:gd name="T17" fmla="*/ 219 h 587"/>
                    <a:gd name="T18" fmla="*/ 56 w 451"/>
                    <a:gd name="T19" fmla="*/ 272 h 587"/>
                    <a:gd name="T20" fmla="*/ 68 w 451"/>
                    <a:gd name="T21" fmla="*/ 265 h 587"/>
                    <a:gd name="T22" fmla="*/ 139 w 451"/>
                    <a:gd name="T23" fmla="*/ 265 h 587"/>
                    <a:gd name="T24" fmla="*/ 172 w 451"/>
                    <a:gd name="T25" fmla="*/ 278 h 587"/>
                    <a:gd name="T26" fmla="*/ 169 w 451"/>
                    <a:gd name="T27" fmla="*/ 319 h 587"/>
                    <a:gd name="T28" fmla="*/ 193 w 451"/>
                    <a:gd name="T29" fmla="*/ 374 h 587"/>
                    <a:gd name="T30" fmla="*/ 191 w 451"/>
                    <a:gd name="T31" fmla="*/ 389 h 587"/>
                    <a:gd name="T32" fmla="*/ 201 w 451"/>
                    <a:gd name="T33" fmla="*/ 406 h 587"/>
                    <a:gd name="T34" fmla="*/ 186 w 451"/>
                    <a:gd name="T35" fmla="*/ 445 h 587"/>
                    <a:gd name="T36" fmla="*/ 204 w 451"/>
                    <a:gd name="T37" fmla="*/ 494 h 587"/>
                    <a:gd name="T38" fmla="*/ 214 w 451"/>
                    <a:gd name="T39" fmla="*/ 532 h 587"/>
                    <a:gd name="T40" fmla="*/ 226 w 451"/>
                    <a:gd name="T41" fmla="*/ 556 h 587"/>
                    <a:gd name="T42" fmla="*/ 239 w 451"/>
                    <a:gd name="T43" fmla="*/ 586 h 587"/>
                    <a:gd name="T44" fmla="*/ 263 w 451"/>
                    <a:gd name="T45" fmla="*/ 582 h 587"/>
                    <a:gd name="T46" fmla="*/ 302 w 451"/>
                    <a:gd name="T47" fmla="*/ 560 h 587"/>
                    <a:gd name="T48" fmla="*/ 320 w 451"/>
                    <a:gd name="T49" fmla="*/ 533 h 587"/>
                    <a:gd name="T50" fmla="*/ 319 w 451"/>
                    <a:gd name="T51" fmla="*/ 515 h 587"/>
                    <a:gd name="T52" fmla="*/ 342 w 451"/>
                    <a:gd name="T53" fmla="*/ 500 h 587"/>
                    <a:gd name="T54" fmla="*/ 338 w 451"/>
                    <a:gd name="T55" fmla="*/ 474 h 587"/>
                    <a:gd name="T56" fmla="*/ 373 w 451"/>
                    <a:gd name="T57" fmla="*/ 432 h 587"/>
                    <a:gd name="T58" fmla="*/ 378 w 451"/>
                    <a:gd name="T59" fmla="*/ 398 h 587"/>
                    <a:gd name="T60" fmla="*/ 369 w 451"/>
                    <a:gd name="T61" fmla="*/ 386 h 587"/>
                    <a:gd name="T62" fmla="*/ 373 w 451"/>
                    <a:gd name="T63" fmla="*/ 372 h 587"/>
                    <a:gd name="T64" fmla="*/ 365 w 451"/>
                    <a:gd name="T65" fmla="*/ 360 h 587"/>
                    <a:gd name="T66" fmla="*/ 391 w 451"/>
                    <a:gd name="T67" fmla="*/ 327 h 587"/>
                    <a:gd name="T68" fmla="*/ 391 w 451"/>
                    <a:gd name="T69" fmla="*/ 310 h 587"/>
                    <a:gd name="T70" fmla="*/ 427 w 451"/>
                    <a:gd name="T71" fmla="*/ 282 h 587"/>
                    <a:gd name="T72" fmla="*/ 450 w 451"/>
                    <a:gd name="T73" fmla="*/ 207 h 587"/>
                    <a:gd name="T74" fmla="*/ 417 w 451"/>
                    <a:gd name="T75" fmla="*/ 226 h 587"/>
                    <a:gd name="T76" fmla="*/ 388 w 451"/>
                    <a:gd name="T77" fmla="*/ 218 h 587"/>
                    <a:gd name="T78" fmla="*/ 392 w 451"/>
                    <a:gd name="T79" fmla="*/ 200 h 587"/>
                    <a:gd name="T80" fmla="*/ 363 w 451"/>
                    <a:gd name="T81" fmla="*/ 180 h 587"/>
                    <a:gd name="T82" fmla="*/ 349 w 451"/>
                    <a:gd name="T83" fmla="*/ 132 h 587"/>
                    <a:gd name="T84" fmla="*/ 321 w 451"/>
                    <a:gd name="T85" fmla="*/ 93 h 587"/>
                    <a:gd name="T86" fmla="*/ 321 w 451"/>
                    <a:gd name="T87" fmla="*/ 66 h 587"/>
                    <a:gd name="T88" fmla="*/ 306 w 451"/>
                    <a:gd name="T89" fmla="*/ 65 h 587"/>
                    <a:gd name="T90" fmla="*/ 296 w 451"/>
                    <a:gd name="T91" fmla="*/ 69 h 587"/>
                    <a:gd name="T92" fmla="*/ 254 w 451"/>
                    <a:gd name="T93" fmla="*/ 54 h 587"/>
                    <a:gd name="T94" fmla="*/ 243 w 451"/>
                    <a:gd name="T95" fmla="*/ 65 h 587"/>
                    <a:gd name="T96" fmla="*/ 234 w 451"/>
                    <a:gd name="T97" fmla="*/ 78 h 587"/>
                    <a:gd name="T98" fmla="*/ 211 w 451"/>
                    <a:gd name="T99" fmla="*/ 53 h 587"/>
                    <a:gd name="T100" fmla="*/ 189 w 451"/>
                    <a:gd name="T101" fmla="*/ 47 h 587"/>
                    <a:gd name="T102" fmla="*/ 187 w 451"/>
                    <a:gd name="T103" fmla="*/ 15 h 587"/>
                    <a:gd name="T104" fmla="*/ 155 w 451"/>
                    <a:gd name="T105" fmla="*/ 20 h 587"/>
                    <a:gd name="T106" fmla="*/ 135 w 451"/>
                    <a:gd name="T107" fmla="*/ 13 h 587"/>
                    <a:gd name="T108" fmla="*/ 107 w 451"/>
                    <a:gd name="T109" fmla="*/ 0 h 5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51" h="587">
                      <a:moveTo>
                        <a:pt x="107" y="0"/>
                      </a:moveTo>
                      <a:lnTo>
                        <a:pt x="99" y="16"/>
                      </a:lnTo>
                      <a:lnTo>
                        <a:pt x="64" y="47"/>
                      </a:lnTo>
                      <a:lnTo>
                        <a:pt x="56" y="75"/>
                      </a:lnTo>
                      <a:lnTo>
                        <a:pt x="30" y="95"/>
                      </a:lnTo>
                      <a:lnTo>
                        <a:pt x="12" y="135"/>
                      </a:lnTo>
                      <a:lnTo>
                        <a:pt x="12" y="159"/>
                      </a:lnTo>
                      <a:lnTo>
                        <a:pt x="0" y="201"/>
                      </a:lnTo>
                      <a:lnTo>
                        <a:pt x="16" y="219"/>
                      </a:lnTo>
                      <a:lnTo>
                        <a:pt x="56" y="272"/>
                      </a:lnTo>
                      <a:lnTo>
                        <a:pt x="68" y="265"/>
                      </a:lnTo>
                      <a:lnTo>
                        <a:pt x="139" y="265"/>
                      </a:lnTo>
                      <a:lnTo>
                        <a:pt x="172" y="278"/>
                      </a:lnTo>
                      <a:lnTo>
                        <a:pt x="169" y="319"/>
                      </a:lnTo>
                      <a:lnTo>
                        <a:pt x="193" y="374"/>
                      </a:lnTo>
                      <a:lnTo>
                        <a:pt x="191" y="389"/>
                      </a:lnTo>
                      <a:lnTo>
                        <a:pt x="201" y="406"/>
                      </a:lnTo>
                      <a:lnTo>
                        <a:pt x="186" y="445"/>
                      </a:lnTo>
                      <a:lnTo>
                        <a:pt x="204" y="494"/>
                      </a:lnTo>
                      <a:lnTo>
                        <a:pt x="214" y="532"/>
                      </a:lnTo>
                      <a:lnTo>
                        <a:pt x="226" y="556"/>
                      </a:lnTo>
                      <a:lnTo>
                        <a:pt x="239" y="586"/>
                      </a:lnTo>
                      <a:lnTo>
                        <a:pt x="263" y="582"/>
                      </a:lnTo>
                      <a:lnTo>
                        <a:pt x="302" y="560"/>
                      </a:lnTo>
                      <a:lnTo>
                        <a:pt x="320" y="533"/>
                      </a:lnTo>
                      <a:lnTo>
                        <a:pt x="319" y="515"/>
                      </a:lnTo>
                      <a:lnTo>
                        <a:pt x="342" y="500"/>
                      </a:lnTo>
                      <a:lnTo>
                        <a:pt x="338" y="474"/>
                      </a:lnTo>
                      <a:lnTo>
                        <a:pt x="373" y="432"/>
                      </a:lnTo>
                      <a:lnTo>
                        <a:pt x="378" y="398"/>
                      </a:lnTo>
                      <a:lnTo>
                        <a:pt x="369" y="386"/>
                      </a:lnTo>
                      <a:lnTo>
                        <a:pt x="373" y="372"/>
                      </a:lnTo>
                      <a:lnTo>
                        <a:pt x="365" y="360"/>
                      </a:lnTo>
                      <a:lnTo>
                        <a:pt x="391" y="327"/>
                      </a:lnTo>
                      <a:lnTo>
                        <a:pt x="391" y="310"/>
                      </a:lnTo>
                      <a:lnTo>
                        <a:pt x="427" y="282"/>
                      </a:lnTo>
                      <a:lnTo>
                        <a:pt x="450" y="207"/>
                      </a:lnTo>
                      <a:lnTo>
                        <a:pt x="417" y="226"/>
                      </a:lnTo>
                      <a:lnTo>
                        <a:pt x="388" y="218"/>
                      </a:lnTo>
                      <a:lnTo>
                        <a:pt x="392" y="200"/>
                      </a:lnTo>
                      <a:lnTo>
                        <a:pt x="363" y="180"/>
                      </a:lnTo>
                      <a:lnTo>
                        <a:pt x="349" y="132"/>
                      </a:lnTo>
                      <a:lnTo>
                        <a:pt x="321" y="93"/>
                      </a:lnTo>
                      <a:lnTo>
                        <a:pt x="321" y="66"/>
                      </a:lnTo>
                      <a:lnTo>
                        <a:pt x="306" y="65"/>
                      </a:lnTo>
                      <a:lnTo>
                        <a:pt x="296" y="69"/>
                      </a:lnTo>
                      <a:lnTo>
                        <a:pt x="254" y="54"/>
                      </a:lnTo>
                      <a:lnTo>
                        <a:pt x="243" y="65"/>
                      </a:lnTo>
                      <a:lnTo>
                        <a:pt x="234" y="78"/>
                      </a:lnTo>
                      <a:lnTo>
                        <a:pt x="211" y="53"/>
                      </a:lnTo>
                      <a:lnTo>
                        <a:pt x="189" y="47"/>
                      </a:lnTo>
                      <a:lnTo>
                        <a:pt x="187" y="15"/>
                      </a:lnTo>
                      <a:lnTo>
                        <a:pt x="155" y="20"/>
                      </a:lnTo>
                      <a:lnTo>
                        <a:pt x="135" y="13"/>
                      </a:lnTo>
                      <a:lnTo>
                        <a:pt x="10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5"/>
                <p:cNvSpPr>
                  <a:spLocks/>
                </p:cNvSpPr>
                <p:nvPr/>
              </p:nvSpPr>
              <p:spPr bwMode="grayWhite">
                <a:xfrm>
                  <a:off x="3112" y="987"/>
                  <a:ext cx="17" cy="28"/>
                </a:xfrm>
                <a:custGeom>
                  <a:avLst/>
                  <a:gdLst>
                    <a:gd name="T0" fmla="*/ 7 w 17"/>
                    <a:gd name="T1" fmla="*/ 0 h 28"/>
                    <a:gd name="T2" fmla="*/ 9 w 17"/>
                    <a:gd name="T3" fmla="*/ 8 h 28"/>
                    <a:gd name="T4" fmla="*/ 7 w 17"/>
                    <a:gd name="T5" fmla="*/ 14 h 28"/>
                    <a:gd name="T6" fmla="*/ 7 w 17"/>
                    <a:gd name="T7" fmla="*/ 19 h 28"/>
                    <a:gd name="T8" fmla="*/ 16 w 17"/>
                    <a:gd name="T9" fmla="*/ 23 h 28"/>
                    <a:gd name="T10" fmla="*/ 16 w 17"/>
                    <a:gd name="T11" fmla="*/ 27 h 28"/>
                    <a:gd name="T12" fmla="*/ 9 w 17"/>
                    <a:gd name="T13" fmla="*/ 23 h 28"/>
                    <a:gd name="T14" fmla="*/ 3 w 17"/>
                    <a:gd name="T15" fmla="*/ 27 h 28"/>
                    <a:gd name="T16" fmla="*/ 0 w 17"/>
                    <a:gd name="T17" fmla="*/ 23 h 28"/>
                    <a:gd name="T18" fmla="*/ 3 w 17"/>
                    <a:gd name="T19" fmla="*/ 19 h 28"/>
                    <a:gd name="T20" fmla="*/ 0 w 17"/>
                    <a:gd name="T21" fmla="*/ 14 h 28"/>
                    <a:gd name="T22" fmla="*/ 3 w 17"/>
                    <a:gd name="T23" fmla="*/ 4 h 28"/>
                    <a:gd name="T24" fmla="*/ 7 w 17"/>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8">
                      <a:moveTo>
                        <a:pt x="7" y="0"/>
                      </a:moveTo>
                      <a:lnTo>
                        <a:pt x="9" y="8"/>
                      </a:lnTo>
                      <a:lnTo>
                        <a:pt x="7" y="14"/>
                      </a:lnTo>
                      <a:lnTo>
                        <a:pt x="7" y="19"/>
                      </a:lnTo>
                      <a:lnTo>
                        <a:pt x="16" y="23"/>
                      </a:lnTo>
                      <a:lnTo>
                        <a:pt x="16" y="27"/>
                      </a:lnTo>
                      <a:lnTo>
                        <a:pt x="9" y="23"/>
                      </a:lnTo>
                      <a:lnTo>
                        <a:pt x="3" y="27"/>
                      </a:lnTo>
                      <a:lnTo>
                        <a:pt x="0" y="23"/>
                      </a:lnTo>
                      <a:lnTo>
                        <a:pt x="3" y="19"/>
                      </a:lnTo>
                      <a:lnTo>
                        <a:pt x="0" y="14"/>
                      </a:lnTo>
                      <a:lnTo>
                        <a:pt x="3" y="4"/>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Freeform 16"/>
                <p:cNvSpPr>
                  <a:spLocks/>
                </p:cNvSpPr>
                <p:nvPr/>
              </p:nvSpPr>
              <p:spPr bwMode="grayWhite">
                <a:xfrm>
                  <a:off x="3027" y="1109"/>
                  <a:ext cx="68" cy="97"/>
                </a:xfrm>
                <a:custGeom>
                  <a:avLst/>
                  <a:gdLst>
                    <a:gd name="T0" fmla="*/ 0 w 68"/>
                    <a:gd name="T1" fmla="*/ 48 h 97"/>
                    <a:gd name="T2" fmla="*/ 24 w 68"/>
                    <a:gd name="T3" fmla="*/ 48 h 97"/>
                    <a:gd name="T4" fmla="*/ 52 w 68"/>
                    <a:gd name="T5" fmla="*/ 0 h 97"/>
                    <a:gd name="T6" fmla="*/ 67 w 68"/>
                    <a:gd name="T7" fmla="*/ 28 h 97"/>
                    <a:gd name="T8" fmla="*/ 55 w 68"/>
                    <a:gd name="T9" fmla="*/ 96 h 97"/>
                    <a:gd name="T10" fmla="*/ 5 w 68"/>
                    <a:gd name="T11" fmla="*/ 80 h 97"/>
                    <a:gd name="T12" fmla="*/ 0 w 68"/>
                    <a:gd name="T13" fmla="*/ 48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97">
                      <a:moveTo>
                        <a:pt x="0" y="48"/>
                      </a:moveTo>
                      <a:lnTo>
                        <a:pt x="24" y="48"/>
                      </a:lnTo>
                      <a:lnTo>
                        <a:pt x="52" y="0"/>
                      </a:lnTo>
                      <a:lnTo>
                        <a:pt x="67" y="28"/>
                      </a:lnTo>
                      <a:lnTo>
                        <a:pt x="55" y="96"/>
                      </a:lnTo>
                      <a:lnTo>
                        <a:pt x="5" y="8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17"/>
                <p:cNvSpPr>
                  <a:spLocks/>
                </p:cNvSpPr>
                <p:nvPr/>
              </p:nvSpPr>
              <p:spPr bwMode="grayWhite">
                <a:xfrm>
                  <a:off x="3162" y="1146"/>
                  <a:ext cx="117" cy="94"/>
                </a:xfrm>
                <a:custGeom>
                  <a:avLst/>
                  <a:gdLst>
                    <a:gd name="T0" fmla="*/ 7 w 117"/>
                    <a:gd name="T1" fmla="*/ 22 h 94"/>
                    <a:gd name="T2" fmla="*/ 0 w 117"/>
                    <a:gd name="T3" fmla="*/ 0 h 94"/>
                    <a:gd name="T4" fmla="*/ 39 w 117"/>
                    <a:gd name="T5" fmla="*/ 9 h 94"/>
                    <a:gd name="T6" fmla="*/ 95 w 117"/>
                    <a:gd name="T7" fmla="*/ 32 h 94"/>
                    <a:gd name="T8" fmla="*/ 95 w 117"/>
                    <a:gd name="T9" fmla="*/ 49 h 94"/>
                    <a:gd name="T10" fmla="*/ 116 w 117"/>
                    <a:gd name="T11" fmla="*/ 93 h 94"/>
                    <a:gd name="T12" fmla="*/ 73 w 117"/>
                    <a:gd name="T13" fmla="*/ 51 h 94"/>
                    <a:gd name="T14" fmla="*/ 44 w 117"/>
                    <a:gd name="T15" fmla="*/ 54 h 94"/>
                    <a:gd name="T16" fmla="*/ 7 w 117"/>
                    <a:gd name="T17" fmla="*/ 2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94">
                      <a:moveTo>
                        <a:pt x="7" y="22"/>
                      </a:moveTo>
                      <a:lnTo>
                        <a:pt x="0" y="0"/>
                      </a:lnTo>
                      <a:lnTo>
                        <a:pt x="39" y="9"/>
                      </a:lnTo>
                      <a:lnTo>
                        <a:pt x="95" y="32"/>
                      </a:lnTo>
                      <a:lnTo>
                        <a:pt x="95" y="49"/>
                      </a:lnTo>
                      <a:lnTo>
                        <a:pt x="116" y="93"/>
                      </a:lnTo>
                      <a:lnTo>
                        <a:pt x="73" y="51"/>
                      </a:lnTo>
                      <a:lnTo>
                        <a:pt x="44" y="54"/>
                      </a:lnTo>
                      <a:lnTo>
                        <a:pt x="7"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8"/>
                <p:cNvSpPr>
                  <a:spLocks/>
                </p:cNvSpPr>
                <p:nvPr/>
              </p:nvSpPr>
              <p:spPr bwMode="grayWhite">
                <a:xfrm>
                  <a:off x="3384" y="1337"/>
                  <a:ext cx="79" cy="101"/>
                </a:xfrm>
                <a:custGeom>
                  <a:avLst/>
                  <a:gdLst>
                    <a:gd name="T0" fmla="*/ 48 w 79"/>
                    <a:gd name="T1" fmla="*/ 0 h 101"/>
                    <a:gd name="T2" fmla="*/ 78 w 79"/>
                    <a:gd name="T3" fmla="*/ 30 h 101"/>
                    <a:gd name="T4" fmla="*/ 16 w 79"/>
                    <a:gd name="T5" fmla="*/ 100 h 101"/>
                    <a:gd name="T6" fmla="*/ 0 w 79"/>
                    <a:gd name="T7" fmla="*/ 84 h 101"/>
                    <a:gd name="T8" fmla="*/ 45 w 79"/>
                    <a:gd name="T9" fmla="*/ 39 h 101"/>
                    <a:gd name="T10" fmla="*/ 48 w 79"/>
                    <a:gd name="T11" fmla="*/ 0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 h="101">
                      <a:moveTo>
                        <a:pt x="48" y="0"/>
                      </a:moveTo>
                      <a:lnTo>
                        <a:pt x="78" y="30"/>
                      </a:lnTo>
                      <a:lnTo>
                        <a:pt x="16" y="100"/>
                      </a:lnTo>
                      <a:lnTo>
                        <a:pt x="0" y="84"/>
                      </a:lnTo>
                      <a:lnTo>
                        <a:pt x="45" y="39"/>
                      </a:lnTo>
                      <a:lnTo>
                        <a:pt x="4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19"/>
                <p:cNvSpPr>
                  <a:spLocks/>
                </p:cNvSpPr>
                <p:nvPr/>
              </p:nvSpPr>
              <p:spPr bwMode="grayWhite">
                <a:xfrm>
                  <a:off x="2211" y="651"/>
                  <a:ext cx="39" cy="66"/>
                </a:xfrm>
                <a:custGeom>
                  <a:avLst/>
                  <a:gdLst>
                    <a:gd name="T0" fmla="*/ 38 w 39"/>
                    <a:gd name="T1" fmla="*/ 51 h 66"/>
                    <a:gd name="T2" fmla="*/ 28 w 39"/>
                    <a:gd name="T3" fmla="*/ 43 h 66"/>
                    <a:gd name="T4" fmla="*/ 28 w 39"/>
                    <a:gd name="T5" fmla="*/ 14 h 66"/>
                    <a:gd name="T6" fmla="*/ 33 w 39"/>
                    <a:gd name="T7" fmla="*/ 8 h 66"/>
                    <a:gd name="T8" fmla="*/ 24 w 39"/>
                    <a:gd name="T9" fmla="*/ 8 h 66"/>
                    <a:gd name="T10" fmla="*/ 29 w 39"/>
                    <a:gd name="T11" fmla="*/ 0 h 66"/>
                    <a:gd name="T12" fmla="*/ 22 w 39"/>
                    <a:gd name="T13" fmla="*/ 0 h 66"/>
                    <a:gd name="T14" fmla="*/ 14 w 39"/>
                    <a:gd name="T15" fmla="*/ 9 h 66"/>
                    <a:gd name="T16" fmla="*/ 14 w 39"/>
                    <a:gd name="T17" fmla="*/ 27 h 66"/>
                    <a:gd name="T18" fmla="*/ 18 w 39"/>
                    <a:gd name="T19" fmla="*/ 31 h 66"/>
                    <a:gd name="T20" fmla="*/ 18 w 39"/>
                    <a:gd name="T21" fmla="*/ 39 h 66"/>
                    <a:gd name="T22" fmla="*/ 16 w 39"/>
                    <a:gd name="T23" fmla="*/ 39 h 66"/>
                    <a:gd name="T24" fmla="*/ 9 w 39"/>
                    <a:gd name="T25" fmla="*/ 46 h 66"/>
                    <a:gd name="T26" fmla="*/ 9 w 39"/>
                    <a:gd name="T27" fmla="*/ 53 h 66"/>
                    <a:gd name="T28" fmla="*/ 0 w 39"/>
                    <a:gd name="T29" fmla="*/ 65 h 66"/>
                    <a:gd name="T30" fmla="*/ 29 w 39"/>
                    <a:gd name="T31" fmla="*/ 65 h 66"/>
                    <a:gd name="T32" fmla="*/ 38 w 39"/>
                    <a:gd name="T33" fmla="*/ 51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 h="66">
                      <a:moveTo>
                        <a:pt x="38" y="51"/>
                      </a:moveTo>
                      <a:lnTo>
                        <a:pt x="28" y="43"/>
                      </a:lnTo>
                      <a:lnTo>
                        <a:pt x="28" y="14"/>
                      </a:lnTo>
                      <a:lnTo>
                        <a:pt x="33" y="8"/>
                      </a:lnTo>
                      <a:lnTo>
                        <a:pt x="24" y="8"/>
                      </a:lnTo>
                      <a:lnTo>
                        <a:pt x="29" y="0"/>
                      </a:lnTo>
                      <a:lnTo>
                        <a:pt x="22" y="0"/>
                      </a:lnTo>
                      <a:lnTo>
                        <a:pt x="14" y="9"/>
                      </a:lnTo>
                      <a:lnTo>
                        <a:pt x="14" y="27"/>
                      </a:lnTo>
                      <a:lnTo>
                        <a:pt x="18" y="31"/>
                      </a:lnTo>
                      <a:lnTo>
                        <a:pt x="18" y="39"/>
                      </a:lnTo>
                      <a:lnTo>
                        <a:pt x="16" y="39"/>
                      </a:lnTo>
                      <a:lnTo>
                        <a:pt x="9" y="46"/>
                      </a:lnTo>
                      <a:lnTo>
                        <a:pt x="9" y="53"/>
                      </a:lnTo>
                      <a:lnTo>
                        <a:pt x="0" y="65"/>
                      </a:lnTo>
                      <a:lnTo>
                        <a:pt x="29" y="65"/>
                      </a:lnTo>
                      <a:lnTo>
                        <a:pt x="38" y="51"/>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0"/>
                <p:cNvSpPr>
                  <a:spLocks/>
                </p:cNvSpPr>
                <p:nvPr/>
              </p:nvSpPr>
              <p:spPr bwMode="grayWhite">
                <a:xfrm>
                  <a:off x="2198" y="673"/>
                  <a:ext cx="21" cy="24"/>
                </a:xfrm>
                <a:custGeom>
                  <a:avLst/>
                  <a:gdLst>
                    <a:gd name="T0" fmla="*/ 17 w 21"/>
                    <a:gd name="T1" fmla="*/ 8 h 24"/>
                    <a:gd name="T2" fmla="*/ 20 w 21"/>
                    <a:gd name="T3" fmla="*/ 8 h 24"/>
                    <a:gd name="T4" fmla="*/ 20 w 21"/>
                    <a:gd name="T5" fmla="*/ 0 h 24"/>
                    <a:gd name="T6" fmla="*/ 13 w 21"/>
                    <a:gd name="T7" fmla="*/ 0 h 24"/>
                    <a:gd name="T8" fmla="*/ 0 w 21"/>
                    <a:gd name="T9" fmla="*/ 15 h 24"/>
                    <a:gd name="T10" fmla="*/ 0 w 21"/>
                    <a:gd name="T11" fmla="*/ 23 h 24"/>
                    <a:gd name="T12" fmla="*/ 12 w 21"/>
                    <a:gd name="T13" fmla="*/ 23 h 24"/>
                    <a:gd name="T14" fmla="*/ 17 w 21"/>
                    <a:gd name="T15" fmla="*/ 17 h 24"/>
                    <a:gd name="T16" fmla="*/ 17 w 21"/>
                    <a:gd name="T17" fmla="*/ 8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4">
                      <a:moveTo>
                        <a:pt x="17" y="8"/>
                      </a:moveTo>
                      <a:lnTo>
                        <a:pt x="20" y="8"/>
                      </a:lnTo>
                      <a:lnTo>
                        <a:pt x="20" y="0"/>
                      </a:lnTo>
                      <a:lnTo>
                        <a:pt x="13" y="0"/>
                      </a:lnTo>
                      <a:lnTo>
                        <a:pt x="0" y="15"/>
                      </a:lnTo>
                      <a:lnTo>
                        <a:pt x="0" y="23"/>
                      </a:lnTo>
                      <a:lnTo>
                        <a:pt x="12" y="23"/>
                      </a:lnTo>
                      <a:lnTo>
                        <a:pt x="17" y="17"/>
                      </a:lnTo>
                      <a:lnTo>
                        <a:pt x="17" y="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21"/>
                <p:cNvSpPr>
                  <a:spLocks/>
                </p:cNvSpPr>
                <p:nvPr/>
              </p:nvSpPr>
              <p:spPr bwMode="grayWhite">
                <a:xfrm>
                  <a:off x="2167" y="634"/>
                  <a:ext cx="256" cy="216"/>
                </a:xfrm>
                <a:custGeom>
                  <a:avLst/>
                  <a:gdLst>
                    <a:gd name="T0" fmla="*/ 168 w 256"/>
                    <a:gd name="T1" fmla="*/ 15 h 216"/>
                    <a:gd name="T2" fmla="*/ 201 w 256"/>
                    <a:gd name="T3" fmla="*/ 20 h 216"/>
                    <a:gd name="T4" fmla="*/ 181 w 256"/>
                    <a:gd name="T5" fmla="*/ 28 h 216"/>
                    <a:gd name="T6" fmla="*/ 172 w 256"/>
                    <a:gd name="T7" fmla="*/ 41 h 216"/>
                    <a:gd name="T8" fmla="*/ 160 w 256"/>
                    <a:gd name="T9" fmla="*/ 70 h 216"/>
                    <a:gd name="T10" fmla="*/ 140 w 256"/>
                    <a:gd name="T11" fmla="*/ 72 h 216"/>
                    <a:gd name="T12" fmla="*/ 123 w 256"/>
                    <a:gd name="T13" fmla="*/ 69 h 216"/>
                    <a:gd name="T14" fmla="*/ 131 w 256"/>
                    <a:gd name="T15" fmla="*/ 55 h 216"/>
                    <a:gd name="T16" fmla="*/ 124 w 256"/>
                    <a:gd name="T17" fmla="*/ 37 h 216"/>
                    <a:gd name="T18" fmla="*/ 114 w 256"/>
                    <a:gd name="T19" fmla="*/ 69 h 216"/>
                    <a:gd name="T20" fmla="*/ 87 w 256"/>
                    <a:gd name="T21" fmla="*/ 84 h 216"/>
                    <a:gd name="T22" fmla="*/ 73 w 256"/>
                    <a:gd name="T23" fmla="*/ 94 h 216"/>
                    <a:gd name="T24" fmla="*/ 53 w 256"/>
                    <a:gd name="T25" fmla="*/ 108 h 216"/>
                    <a:gd name="T26" fmla="*/ 43 w 256"/>
                    <a:gd name="T27" fmla="*/ 143 h 216"/>
                    <a:gd name="T28" fmla="*/ 8 w 256"/>
                    <a:gd name="T29" fmla="*/ 130 h 216"/>
                    <a:gd name="T30" fmla="*/ 0 w 256"/>
                    <a:gd name="T31" fmla="*/ 156 h 216"/>
                    <a:gd name="T32" fmla="*/ 15 w 256"/>
                    <a:gd name="T33" fmla="*/ 194 h 216"/>
                    <a:gd name="T34" fmla="*/ 71 w 256"/>
                    <a:gd name="T35" fmla="*/ 153 h 216"/>
                    <a:gd name="T36" fmla="*/ 105 w 256"/>
                    <a:gd name="T37" fmla="*/ 145 h 216"/>
                    <a:gd name="T38" fmla="*/ 111 w 256"/>
                    <a:gd name="T39" fmla="*/ 161 h 216"/>
                    <a:gd name="T40" fmla="*/ 139 w 256"/>
                    <a:gd name="T41" fmla="*/ 201 h 216"/>
                    <a:gd name="T42" fmla="*/ 142 w 256"/>
                    <a:gd name="T43" fmla="*/ 189 h 216"/>
                    <a:gd name="T44" fmla="*/ 150 w 256"/>
                    <a:gd name="T45" fmla="*/ 189 h 216"/>
                    <a:gd name="T46" fmla="*/ 123 w 256"/>
                    <a:gd name="T47" fmla="*/ 152 h 216"/>
                    <a:gd name="T48" fmla="*/ 131 w 256"/>
                    <a:gd name="T49" fmla="*/ 139 h 216"/>
                    <a:gd name="T50" fmla="*/ 160 w 256"/>
                    <a:gd name="T51" fmla="*/ 178 h 216"/>
                    <a:gd name="T52" fmla="*/ 172 w 256"/>
                    <a:gd name="T53" fmla="*/ 202 h 216"/>
                    <a:gd name="T54" fmla="*/ 178 w 256"/>
                    <a:gd name="T55" fmla="*/ 215 h 216"/>
                    <a:gd name="T56" fmla="*/ 183 w 256"/>
                    <a:gd name="T57" fmla="*/ 191 h 216"/>
                    <a:gd name="T58" fmla="*/ 202 w 256"/>
                    <a:gd name="T59" fmla="*/ 182 h 216"/>
                    <a:gd name="T60" fmla="*/ 214 w 256"/>
                    <a:gd name="T61" fmla="*/ 177 h 216"/>
                    <a:gd name="T62" fmla="*/ 210 w 256"/>
                    <a:gd name="T63" fmla="*/ 158 h 216"/>
                    <a:gd name="T64" fmla="*/ 219 w 256"/>
                    <a:gd name="T65" fmla="*/ 126 h 216"/>
                    <a:gd name="T66" fmla="*/ 232 w 256"/>
                    <a:gd name="T67" fmla="*/ 130 h 216"/>
                    <a:gd name="T68" fmla="*/ 236 w 256"/>
                    <a:gd name="T69" fmla="*/ 145 h 216"/>
                    <a:gd name="T70" fmla="*/ 247 w 256"/>
                    <a:gd name="T71" fmla="*/ 137 h 216"/>
                    <a:gd name="T72" fmla="*/ 244 w 256"/>
                    <a:gd name="T73" fmla="*/ 134 h 216"/>
                    <a:gd name="T74" fmla="*/ 252 w 256"/>
                    <a:gd name="T75" fmla="*/ 114 h 216"/>
                    <a:gd name="T76" fmla="*/ 255 w 256"/>
                    <a:gd name="T77" fmla="*/ 137 h 216"/>
                    <a:gd name="T78" fmla="*/ 168 w 256"/>
                    <a:gd name="T79" fmla="*/ 0 h 2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6" h="216">
                      <a:moveTo>
                        <a:pt x="168" y="0"/>
                      </a:moveTo>
                      <a:lnTo>
                        <a:pt x="168" y="15"/>
                      </a:lnTo>
                      <a:lnTo>
                        <a:pt x="173" y="20"/>
                      </a:lnTo>
                      <a:lnTo>
                        <a:pt x="201" y="20"/>
                      </a:lnTo>
                      <a:lnTo>
                        <a:pt x="201" y="28"/>
                      </a:lnTo>
                      <a:lnTo>
                        <a:pt x="181" y="28"/>
                      </a:lnTo>
                      <a:lnTo>
                        <a:pt x="181" y="52"/>
                      </a:lnTo>
                      <a:lnTo>
                        <a:pt x="172" y="41"/>
                      </a:lnTo>
                      <a:lnTo>
                        <a:pt x="172" y="56"/>
                      </a:lnTo>
                      <a:lnTo>
                        <a:pt x="160" y="70"/>
                      </a:lnTo>
                      <a:lnTo>
                        <a:pt x="152" y="62"/>
                      </a:lnTo>
                      <a:lnTo>
                        <a:pt x="140" y="72"/>
                      </a:lnTo>
                      <a:lnTo>
                        <a:pt x="138" y="69"/>
                      </a:lnTo>
                      <a:lnTo>
                        <a:pt x="123" y="69"/>
                      </a:lnTo>
                      <a:lnTo>
                        <a:pt x="131" y="59"/>
                      </a:lnTo>
                      <a:lnTo>
                        <a:pt x="131" y="55"/>
                      </a:lnTo>
                      <a:lnTo>
                        <a:pt x="124" y="48"/>
                      </a:lnTo>
                      <a:lnTo>
                        <a:pt x="124" y="37"/>
                      </a:lnTo>
                      <a:lnTo>
                        <a:pt x="114" y="48"/>
                      </a:lnTo>
                      <a:lnTo>
                        <a:pt x="114" y="69"/>
                      </a:lnTo>
                      <a:lnTo>
                        <a:pt x="102" y="69"/>
                      </a:lnTo>
                      <a:lnTo>
                        <a:pt x="87" y="84"/>
                      </a:lnTo>
                      <a:lnTo>
                        <a:pt x="81" y="84"/>
                      </a:lnTo>
                      <a:lnTo>
                        <a:pt x="73" y="94"/>
                      </a:lnTo>
                      <a:lnTo>
                        <a:pt x="43" y="94"/>
                      </a:lnTo>
                      <a:lnTo>
                        <a:pt x="53" y="108"/>
                      </a:lnTo>
                      <a:lnTo>
                        <a:pt x="53" y="130"/>
                      </a:lnTo>
                      <a:lnTo>
                        <a:pt x="43" y="143"/>
                      </a:lnTo>
                      <a:lnTo>
                        <a:pt x="31" y="130"/>
                      </a:lnTo>
                      <a:lnTo>
                        <a:pt x="8" y="130"/>
                      </a:lnTo>
                      <a:lnTo>
                        <a:pt x="8" y="146"/>
                      </a:lnTo>
                      <a:lnTo>
                        <a:pt x="0" y="156"/>
                      </a:lnTo>
                      <a:lnTo>
                        <a:pt x="0" y="177"/>
                      </a:lnTo>
                      <a:lnTo>
                        <a:pt x="15" y="194"/>
                      </a:lnTo>
                      <a:lnTo>
                        <a:pt x="37" y="194"/>
                      </a:lnTo>
                      <a:lnTo>
                        <a:pt x="71" y="153"/>
                      </a:lnTo>
                      <a:lnTo>
                        <a:pt x="101" y="153"/>
                      </a:lnTo>
                      <a:lnTo>
                        <a:pt x="105" y="145"/>
                      </a:lnTo>
                      <a:lnTo>
                        <a:pt x="112" y="153"/>
                      </a:lnTo>
                      <a:lnTo>
                        <a:pt x="111" y="161"/>
                      </a:lnTo>
                      <a:lnTo>
                        <a:pt x="139" y="189"/>
                      </a:lnTo>
                      <a:lnTo>
                        <a:pt x="139" y="201"/>
                      </a:lnTo>
                      <a:lnTo>
                        <a:pt x="145" y="196"/>
                      </a:lnTo>
                      <a:lnTo>
                        <a:pt x="142" y="189"/>
                      </a:lnTo>
                      <a:lnTo>
                        <a:pt x="145" y="185"/>
                      </a:lnTo>
                      <a:lnTo>
                        <a:pt x="150" y="189"/>
                      </a:lnTo>
                      <a:lnTo>
                        <a:pt x="152" y="188"/>
                      </a:lnTo>
                      <a:lnTo>
                        <a:pt x="123" y="152"/>
                      </a:lnTo>
                      <a:lnTo>
                        <a:pt x="123" y="139"/>
                      </a:lnTo>
                      <a:lnTo>
                        <a:pt x="131" y="139"/>
                      </a:lnTo>
                      <a:lnTo>
                        <a:pt x="131" y="146"/>
                      </a:lnTo>
                      <a:lnTo>
                        <a:pt x="160" y="178"/>
                      </a:lnTo>
                      <a:lnTo>
                        <a:pt x="160" y="188"/>
                      </a:lnTo>
                      <a:lnTo>
                        <a:pt x="172" y="202"/>
                      </a:lnTo>
                      <a:lnTo>
                        <a:pt x="169" y="205"/>
                      </a:lnTo>
                      <a:lnTo>
                        <a:pt x="178" y="215"/>
                      </a:lnTo>
                      <a:lnTo>
                        <a:pt x="191" y="200"/>
                      </a:lnTo>
                      <a:lnTo>
                        <a:pt x="183" y="191"/>
                      </a:lnTo>
                      <a:lnTo>
                        <a:pt x="191" y="182"/>
                      </a:lnTo>
                      <a:lnTo>
                        <a:pt x="202" y="182"/>
                      </a:lnTo>
                      <a:lnTo>
                        <a:pt x="207" y="177"/>
                      </a:lnTo>
                      <a:lnTo>
                        <a:pt x="214" y="177"/>
                      </a:lnTo>
                      <a:lnTo>
                        <a:pt x="205" y="164"/>
                      </a:lnTo>
                      <a:lnTo>
                        <a:pt x="210" y="158"/>
                      </a:lnTo>
                      <a:lnTo>
                        <a:pt x="210" y="137"/>
                      </a:lnTo>
                      <a:lnTo>
                        <a:pt x="219" y="126"/>
                      </a:lnTo>
                      <a:lnTo>
                        <a:pt x="223" y="130"/>
                      </a:lnTo>
                      <a:lnTo>
                        <a:pt x="232" y="130"/>
                      </a:lnTo>
                      <a:lnTo>
                        <a:pt x="228" y="136"/>
                      </a:lnTo>
                      <a:lnTo>
                        <a:pt x="236" y="145"/>
                      </a:lnTo>
                      <a:lnTo>
                        <a:pt x="241" y="137"/>
                      </a:lnTo>
                      <a:lnTo>
                        <a:pt x="247" y="137"/>
                      </a:lnTo>
                      <a:lnTo>
                        <a:pt x="247" y="134"/>
                      </a:lnTo>
                      <a:lnTo>
                        <a:pt x="244" y="134"/>
                      </a:lnTo>
                      <a:lnTo>
                        <a:pt x="239" y="130"/>
                      </a:lnTo>
                      <a:lnTo>
                        <a:pt x="252" y="114"/>
                      </a:lnTo>
                      <a:lnTo>
                        <a:pt x="252" y="137"/>
                      </a:lnTo>
                      <a:lnTo>
                        <a:pt x="255" y="137"/>
                      </a:lnTo>
                      <a:lnTo>
                        <a:pt x="255" y="0"/>
                      </a:lnTo>
                      <a:lnTo>
                        <a:pt x="16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22"/>
                <p:cNvSpPr>
                  <a:spLocks/>
                </p:cNvSpPr>
                <p:nvPr/>
              </p:nvSpPr>
              <p:spPr bwMode="grayWhite">
                <a:xfrm>
                  <a:off x="2276" y="406"/>
                  <a:ext cx="1089" cy="769"/>
                </a:xfrm>
                <a:custGeom>
                  <a:avLst/>
                  <a:gdLst>
                    <a:gd name="T0" fmla="*/ 32 w 1089"/>
                    <a:gd name="T1" fmla="*/ 202 h 769"/>
                    <a:gd name="T2" fmla="*/ 99 w 1089"/>
                    <a:gd name="T3" fmla="*/ 134 h 769"/>
                    <a:gd name="T4" fmla="*/ 142 w 1089"/>
                    <a:gd name="T5" fmla="*/ 181 h 769"/>
                    <a:gd name="T6" fmla="*/ 118 w 1089"/>
                    <a:gd name="T7" fmla="*/ 179 h 769"/>
                    <a:gd name="T8" fmla="*/ 216 w 1089"/>
                    <a:gd name="T9" fmla="*/ 172 h 769"/>
                    <a:gd name="T10" fmla="*/ 240 w 1089"/>
                    <a:gd name="T11" fmla="*/ 110 h 769"/>
                    <a:gd name="T12" fmla="*/ 241 w 1089"/>
                    <a:gd name="T13" fmla="*/ 124 h 769"/>
                    <a:gd name="T14" fmla="*/ 223 w 1089"/>
                    <a:gd name="T15" fmla="*/ 172 h 769"/>
                    <a:gd name="T16" fmla="*/ 301 w 1089"/>
                    <a:gd name="T17" fmla="*/ 133 h 769"/>
                    <a:gd name="T18" fmla="*/ 460 w 1089"/>
                    <a:gd name="T19" fmla="*/ 23 h 769"/>
                    <a:gd name="T20" fmla="*/ 574 w 1089"/>
                    <a:gd name="T21" fmla="*/ 29 h 769"/>
                    <a:gd name="T22" fmla="*/ 701 w 1089"/>
                    <a:gd name="T23" fmla="*/ 15 h 769"/>
                    <a:gd name="T24" fmla="*/ 840 w 1089"/>
                    <a:gd name="T25" fmla="*/ 71 h 769"/>
                    <a:gd name="T26" fmla="*/ 1001 w 1089"/>
                    <a:gd name="T27" fmla="*/ 91 h 769"/>
                    <a:gd name="T28" fmla="*/ 1080 w 1089"/>
                    <a:gd name="T29" fmla="*/ 156 h 769"/>
                    <a:gd name="T30" fmla="*/ 1019 w 1089"/>
                    <a:gd name="T31" fmla="*/ 206 h 769"/>
                    <a:gd name="T32" fmla="*/ 985 w 1089"/>
                    <a:gd name="T33" fmla="*/ 270 h 769"/>
                    <a:gd name="T34" fmla="*/ 945 w 1089"/>
                    <a:gd name="T35" fmla="*/ 273 h 769"/>
                    <a:gd name="T36" fmla="*/ 958 w 1089"/>
                    <a:gd name="T37" fmla="*/ 184 h 769"/>
                    <a:gd name="T38" fmla="*/ 906 w 1089"/>
                    <a:gd name="T39" fmla="*/ 232 h 769"/>
                    <a:gd name="T40" fmla="*/ 868 w 1089"/>
                    <a:gd name="T41" fmla="*/ 273 h 769"/>
                    <a:gd name="T42" fmla="*/ 881 w 1089"/>
                    <a:gd name="T43" fmla="*/ 318 h 769"/>
                    <a:gd name="T44" fmla="*/ 837 w 1089"/>
                    <a:gd name="T45" fmla="*/ 385 h 769"/>
                    <a:gd name="T46" fmla="*/ 844 w 1089"/>
                    <a:gd name="T47" fmla="*/ 439 h 769"/>
                    <a:gd name="T48" fmla="*/ 839 w 1089"/>
                    <a:gd name="T49" fmla="*/ 413 h 769"/>
                    <a:gd name="T50" fmla="*/ 797 w 1089"/>
                    <a:gd name="T51" fmla="*/ 416 h 769"/>
                    <a:gd name="T52" fmla="*/ 828 w 1089"/>
                    <a:gd name="T53" fmla="*/ 496 h 769"/>
                    <a:gd name="T54" fmla="*/ 751 w 1089"/>
                    <a:gd name="T55" fmla="*/ 589 h 769"/>
                    <a:gd name="T56" fmla="*/ 730 w 1089"/>
                    <a:gd name="T57" fmla="*/ 615 h 769"/>
                    <a:gd name="T58" fmla="*/ 703 w 1089"/>
                    <a:gd name="T59" fmla="*/ 706 h 769"/>
                    <a:gd name="T60" fmla="*/ 665 w 1089"/>
                    <a:gd name="T61" fmla="*/ 708 h 769"/>
                    <a:gd name="T62" fmla="*/ 711 w 1089"/>
                    <a:gd name="T63" fmla="*/ 768 h 769"/>
                    <a:gd name="T64" fmla="*/ 634 w 1089"/>
                    <a:gd name="T65" fmla="*/ 626 h 769"/>
                    <a:gd name="T66" fmla="*/ 545 w 1089"/>
                    <a:gd name="T67" fmla="*/ 596 h 769"/>
                    <a:gd name="T68" fmla="*/ 503 w 1089"/>
                    <a:gd name="T69" fmla="*/ 689 h 769"/>
                    <a:gd name="T70" fmla="*/ 471 w 1089"/>
                    <a:gd name="T71" fmla="*/ 738 h 769"/>
                    <a:gd name="T72" fmla="*/ 416 w 1089"/>
                    <a:gd name="T73" fmla="*/ 592 h 769"/>
                    <a:gd name="T74" fmla="*/ 373 w 1089"/>
                    <a:gd name="T75" fmla="*/ 607 h 769"/>
                    <a:gd name="T76" fmla="*/ 336 w 1089"/>
                    <a:gd name="T77" fmla="*/ 545 h 769"/>
                    <a:gd name="T78" fmla="*/ 223 w 1089"/>
                    <a:gd name="T79" fmla="*/ 510 h 769"/>
                    <a:gd name="T80" fmla="*/ 263 w 1089"/>
                    <a:gd name="T81" fmla="*/ 577 h 769"/>
                    <a:gd name="T82" fmla="*/ 234 w 1089"/>
                    <a:gd name="T83" fmla="*/ 620 h 769"/>
                    <a:gd name="T84" fmla="*/ 190 w 1089"/>
                    <a:gd name="T85" fmla="*/ 605 h 769"/>
                    <a:gd name="T86" fmla="*/ 119 w 1089"/>
                    <a:gd name="T87" fmla="*/ 495 h 769"/>
                    <a:gd name="T88" fmla="*/ 149 w 1089"/>
                    <a:gd name="T89" fmla="*/ 432 h 769"/>
                    <a:gd name="T90" fmla="*/ 166 w 1089"/>
                    <a:gd name="T91" fmla="*/ 385 h 769"/>
                    <a:gd name="T92" fmla="*/ 149 w 1089"/>
                    <a:gd name="T93" fmla="*/ 226 h 769"/>
                    <a:gd name="T94" fmla="*/ 86 w 1089"/>
                    <a:gd name="T95" fmla="*/ 193 h 769"/>
                    <a:gd name="T96" fmla="*/ 55 w 1089"/>
                    <a:gd name="T97" fmla="*/ 210 h 769"/>
                    <a:gd name="T98" fmla="*/ 0 w 1089"/>
                    <a:gd name="T99" fmla="*/ 226 h 7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89" h="769">
                      <a:moveTo>
                        <a:pt x="0" y="226"/>
                      </a:moveTo>
                      <a:lnTo>
                        <a:pt x="32" y="202"/>
                      </a:lnTo>
                      <a:lnTo>
                        <a:pt x="62" y="156"/>
                      </a:lnTo>
                      <a:lnTo>
                        <a:pt x="99" y="134"/>
                      </a:lnTo>
                      <a:lnTo>
                        <a:pt x="137" y="160"/>
                      </a:lnTo>
                      <a:lnTo>
                        <a:pt x="142" y="181"/>
                      </a:lnTo>
                      <a:lnTo>
                        <a:pt x="133" y="181"/>
                      </a:lnTo>
                      <a:lnTo>
                        <a:pt x="118" y="179"/>
                      </a:lnTo>
                      <a:lnTo>
                        <a:pt x="137" y="202"/>
                      </a:lnTo>
                      <a:lnTo>
                        <a:pt x="216" y="172"/>
                      </a:lnTo>
                      <a:lnTo>
                        <a:pt x="206" y="149"/>
                      </a:lnTo>
                      <a:lnTo>
                        <a:pt x="240" y="110"/>
                      </a:lnTo>
                      <a:lnTo>
                        <a:pt x="262" y="111"/>
                      </a:lnTo>
                      <a:lnTo>
                        <a:pt x="241" y="124"/>
                      </a:lnTo>
                      <a:lnTo>
                        <a:pt x="223" y="153"/>
                      </a:lnTo>
                      <a:lnTo>
                        <a:pt x="223" y="172"/>
                      </a:lnTo>
                      <a:lnTo>
                        <a:pt x="255" y="193"/>
                      </a:lnTo>
                      <a:lnTo>
                        <a:pt x="301" y="133"/>
                      </a:lnTo>
                      <a:lnTo>
                        <a:pt x="461" y="63"/>
                      </a:lnTo>
                      <a:lnTo>
                        <a:pt x="460" y="23"/>
                      </a:lnTo>
                      <a:lnTo>
                        <a:pt x="533" y="8"/>
                      </a:lnTo>
                      <a:lnTo>
                        <a:pt x="574" y="29"/>
                      </a:lnTo>
                      <a:lnTo>
                        <a:pt x="671" y="0"/>
                      </a:lnTo>
                      <a:lnTo>
                        <a:pt x="701" y="15"/>
                      </a:lnTo>
                      <a:lnTo>
                        <a:pt x="766" y="85"/>
                      </a:lnTo>
                      <a:lnTo>
                        <a:pt x="840" y="71"/>
                      </a:lnTo>
                      <a:lnTo>
                        <a:pt x="886" y="96"/>
                      </a:lnTo>
                      <a:lnTo>
                        <a:pt x="1001" y="91"/>
                      </a:lnTo>
                      <a:lnTo>
                        <a:pt x="1088" y="118"/>
                      </a:lnTo>
                      <a:lnTo>
                        <a:pt x="1080" y="156"/>
                      </a:lnTo>
                      <a:lnTo>
                        <a:pt x="1006" y="181"/>
                      </a:lnTo>
                      <a:lnTo>
                        <a:pt x="1019" y="206"/>
                      </a:lnTo>
                      <a:lnTo>
                        <a:pt x="987" y="220"/>
                      </a:lnTo>
                      <a:lnTo>
                        <a:pt x="985" y="270"/>
                      </a:lnTo>
                      <a:lnTo>
                        <a:pt x="957" y="304"/>
                      </a:lnTo>
                      <a:lnTo>
                        <a:pt x="945" y="273"/>
                      </a:lnTo>
                      <a:lnTo>
                        <a:pt x="961" y="244"/>
                      </a:lnTo>
                      <a:lnTo>
                        <a:pt x="958" y="184"/>
                      </a:lnTo>
                      <a:lnTo>
                        <a:pt x="929" y="215"/>
                      </a:lnTo>
                      <a:lnTo>
                        <a:pt x="906" y="232"/>
                      </a:lnTo>
                      <a:lnTo>
                        <a:pt x="884" y="205"/>
                      </a:lnTo>
                      <a:lnTo>
                        <a:pt x="868" y="273"/>
                      </a:lnTo>
                      <a:lnTo>
                        <a:pt x="885" y="273"/>
                      </a:lnTo>
                      <a:lnTo>
                        <a:pt x="881" y="318"/>
                      </a:lnTo>
                      <a:lnTo>
                        <a:pt x="861" y="366"/>
                      </a:lnTo>
                      <a:lnTo>
                        <a:pt x="837" y="385"/>
                      </a:lnTo>
                      <a:lnTo>
                        <a:pt x="857" y="417"/>
                      </a:lnTo>
                      <a:lnTo>
                        <a:pt x="844" y="439"/>
                      </a:lnTo>
                      <a:lnTo>
                        <a:pt x="839" y="420"/>
                      </a:lnTo>
                      <a:lnTo>
                        <a:pt x="839" y="413"/>
                      </a:lnTo>
                      <a:lnTo>
                        <a:pt x="823" y="402"/>
                      </a:lnTo>
                      <a:lnTo>
                        <a:pt x="797" y="416"/>
                      </a:lnTo>
                      <a:lnTo>
                        <a:pt x="820" y="469"/>
                      </a:lnTo>
                      <a:lnTo>
                        <a:pt x="828" y="496"/>
                      </a:lnTo>
                      <a:lnTo>
                        <a:pt x="801" y="569"/>
                      </a:lnTo>
                      <a:lnTo>
                        <a:pt x="751" y="589"/>
                      </a:lnTo>
                      <a:lnTo>
                        <a:pt x="710" y="585"/>
                      </a:lnTo>
                      <a:lnTo>
                        <a:pt x="730" y="615"/>
                      </a:lnTo>
                      <a:lnTo>
                        <a:pt x="732" y="657"/>
                      </a:lnTo>
                      <a:lnTo>
                        <a:pt x="703" y="706"/>
                      </a:lnTo>
                      <a:lnTo>
                        <a:pt x="670" y="679"/>
                      </a:lnTo>
                      <a:lnTo>
                        <a:pt x="665" y="708"/>
                      </a:lnTo>
                      <a:lnTo>
                        <a:pt x="690" y="732"/>
                      </a:lnTo>
                      <a:lnTo>
                        <a:pt x="711" y="768"/>
                      </a:lnTo>
                      <a:lnTo>
                        <a:pt x="676" y="747"/>
                      </a:lnTo>
                      <a:lnTo>
                        <a:pt x="634" y="626"/>
                      </a:lnTo>
                      <a:lnTo>
                        <a:pt x="583" y="593"/>
                      </a:lnTo>
                      <a:lnTo>
                        <a:pt x="545" y="596"/>
                      </a:lnTo>
                      <a:lnTo>
                        <a:pt x="497" y="665"/>
                      </a:lnTo>
                      <a:lnTo>
                        <a:pt x="503" y="689"/>
                      </a:lnTo>
                      <a:lnTo>
                        <a:pt x="487" y="738"/>
                      </a:lnTo>
                      <a:lnTo>
                        <a:pt x="471" y="738"/>
                      </a:lnTo>
                      <a:lnTo>
                        <a:pt x="416" y="636"/>
                      </a:lnTo>
                      <a:lnTo>
                        <a:pt x="416" y="592"/>
                      </a:lnTo>
                      <a:lnTo>
                        <a:pt x="404" y="608"/>
                      </a:lnTo>
                      <a:lnTo>
                        <a:pt x="373" y="607"/>
                      </a:lnTo>
                      <a:lnTo>
                        <a:pt x="385" y="580"/>
                      </a:lnTo>
                      <a:lnTo>
                        <a:pt x="336" y="545"/>
                      </a:lnTo>
                      <a:lnTo>
                        <a:pt x="275" y="545"/>
                      </a:lnTo>
                      <a:lnTo>
                        <a:pt x="223" y="510"/>
                      </a:lnTo>
                      <a:lnTo>
                        <a:pt x="220" y="545"/>
                      </a:lnTo>
                      <a:lnTo>
                        <a:pt x="263" y="577"/>
                      </a:lnTo>
                      <a:lnTo>
                        <a:pt x="278" y="576"/>
                      </a:lnTo>
                      <a:lnTo>
                        <a:pt x="234" y="620"/>
                      </a:lnTo>
                      <a:lnTo>
                        <a:pt x="190" y="630"/>
                      </a:lnTo>
                      <a:lnTo>
                        <a:pt x="190" y="605"/>
                      </a:lnTo>
                      <a:lnTo>
                        <a:pt x="127" y="518"/>
                      </a:lnTo>
                      <a:lnTo>
                        <a:pt x="119" y="495"/>
                      </a:lnTo>
                      <a:lnTo>
                        <a:pt x="153" y="467"/>
                      </a:lnTo>
                      <a:lnTo>
                        <a:pt x="149" y="432"/>
                      </a:lnTo>
                      <a:lnTo>
                        <a:pt x="149" y="393"/>
                      </a:lnTo>
                      <a:lnTo>
                        <a:pt x="166" y="385"/>
                      </a:lnTo>
                      <a:lnTo>
                        <a:pt x="149" y="366"/>
                      </a:lnTo>
                      <a:lnTo>
                        <a:pt x="149" y="226"/>
                      </a:lnTo>
                      <a:lnTo>
                        <a:pt x="61" y="226"/>
                      </a:lnTo>
                      <a:lnTo>
                        <a:pt x="86" y="193"/>
                      </a:lnTo>
                      <a:lnTo>
                        <a:pt x="84" y="181"/>
                      </a:lnTo>
                      <a:lnTo>
                        <a:pt x="55" y="210"/>
                      </a:lnTo>
                      <a:lnTo>
                        <a:pt x="45" y="226"/>
                      </a:lnTo>
                      <a:lnTo>
                        <a:pt x="0" y="2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3"/>
                <p:cNvSpPr>
                  <a:spLocks/>
                </p:cNvSpPr>
                <p:nvPr/>
              </p:nvSpPr>
              <p:spPr bwMode="grayWhite">
                <a:xfrm>
                  <a:off x="3135" y="720"/>
                  <a:ext cx="94" cy="157"/>
                </a:xfrm>
                <a:custGeom>
                  <a:avLst/>
                  <a:gdLst>
                    <a:gd name="T0" fmla="*/ 63 w 94"/>
                    <a:gd name="T1" fmla="*/ 0 h 157"/>
                    <a:gd name="T2" fmla="*/ 63 w 94"/>
                    <a:gd name="T3" fmla="*/ 20 h 157"/>
                    <a:gd name="T4" fmla="*/ 55 w 94"/>
                    <a:gd name="T5" fmla="*/ 33 h 157"/>
                    <a:gd name="T6" fmla="*/ 57 w 94"/>
                    <a:gd name="T7" fmla="*/ 54 h 157"/>
                    <a:gd name="T8" fmla="*/ 47 w 94"/>
                    <a:gd name="T9" fmla="*/ 82 h 157"/>
                    <a:gd name="T10" fmla="*/ 31 w 94"/>
                    <a:gd name="T11" fmla="*/ 108 h 157"/>
                    <a:gd name="T12" fmla="*/ 7 w 94"/>
                    <a:gd name="T13" fmla="*/ 125 h 157"/>
                    <a:gd name="T14" fmla="*/ 0 w 94"/>
                    <a:gd name="T15" fmla="*/ 154 h 157"/>
                    <a:gd name="T16" fmla="*/ 10 w 94"/>
                    <a:gd name="T17" fmla="*/ 156 h 157"/>
                    <a:gd name="T18" fmla="*/ 10 w 94"/>
                    <a:gd name="T19" fmla="*/ 129 h 157"/>
                    <a:gd name="T20" fmla="*/ 44 w 94"/>
                    <a:gd name="T21" fmla="*/ 127 h 157"/>
                    <a:gd name="T22" fmla="*/ 69 w 94"/>
                    <a:gd name="T23" fmla="*/ 109 h 157"/>
                    <a:gd name="T24" fmla="*/ 69 w 94"/>
                    <a:gd name="T25" fmla="*/ 72 h 157"/>
                    <a:gd name="T26" fmla="*/ 77 w 94"/>
                    <a:gd name="T27" fmla="*/ 58 h 157"/>
                    <a:gd name="T28" fmla="*/ 64 w 94"/>
                    <a:gd name="T29" fmla="*/ 34 h 157"/>
                    <a:gd name="T30" fmla="*/ 82 w 94"/>
                    <a:gd name="T31" fmla="*/ 27 h 157"/>
                    <a:gd name="T32" fmla="*/ 93 w 94"/>
                    <a:gd name="T33" fmla="*/ 8 h 157"/>
                    <a:gd name="T34" fmla="*/ 69 w 94"/>
                    <a:gd name="T35" fmla="*/ 11 h 157"/>
                    <a:gd name="T36" fmla="*/ 63 w 94"/>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157">
                      <a:moveTo>
                        <a:pt x="63" y="0"/>
                      </a:moveTo>
                      <a:lnTo>
                        <a:pt x="63" y="20"/>
                      </a:lnTo>
                      <a:lnTo>
                        <a:pt x="55" y="33"/>
                      </a:lnTo>
                      <a:lnTo>
                        <a:pt x="57" y="54"/>
                      </a:lnTo>
                      <a:lnTo>
                        <a:pt x="47" y="82"/>
                      </a:lnTo>
                      <a:lnTo>
                        <a:pt x="31" y="108"/>
                      </a:lnTo>
                      <a:lnTo>
                        <a:pt x="7" y="125"/>
                      </a:lnTo>
                      <a:lnTo>
                        <a:pt x="0" y="154"/>
                      </a:lnTo>
                      <a:lnTo>
                        <a:pt x="10" y="156"/>
                      </a:lnTo>
                      <a:lnTo>
                        <a:pt x="10" y="129"/>
                      </a:lnTo>
                      <a:lnTo>
                        <a:pt x="44" y="127"/>
                      </a:lnTo>
                      <a:lnTo>
                        <a:pt x="69" y="109"/>
                      </a:lnTo>
                      <a:lnTo>
                        <a:pt x="69" y="72"/>
                      </a:lnTo>
                      <a:lnTo>
                        <a:pt x="77" y="58"/>
                      </a:lnTo>
                      <a:lnTo>
                        <a:pt x="64" y="34"/>
                      </a:lnTo>
                      <a:lnTo>
                        <a:pt x="82" y="27"/>
                      </a:lnTo>
                      <a:lnTo>
                        <a:pt x="93" y="8"/>
                      </a:lnTo>
                      <a:lnTo>
                        <a:pt x="69" y="11"/>
                      </a:lnTo>
                      <a:lnTo>
                        <a:pt x="63"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24"/>
                <p:cNvSpPr>
                  <a:spLocks/>
                </p:cNvSpPr>
                <p:nvPr/>
              </p:nvSpPr>
              <p:spPr bwMode="grayWhite">
                <a:xfrm>
                  <a:off x="2780" y="1139"/>
                  <a:ext cx="19" cy="36"/>
                </a:xfrm>
                <a:custGeom>
                  <a:avLst/>
                  <a:gdLst>
                    <a:gd name="T0" fmla="*/ 9 w 19"/>
                    <a:gd name="T1" fmla="*/ 0 h 36"/>
                    <a:gd name="T2" fmla="*/ 0 w 19"/>
                    <a:gd name="T3" fmla="*/ 16 h 36"/>
                    <a:gd name="T4" fmla="*/ 6 w 19"/>
                    <a:gd name="T5" fmla="*/ 35 h 36"/>
                    <a:gd name="T6" fmla="*/ 18 w 19"/>
                    <a:gd name="T7" fmla="*/ 21 h 36"/>
                    <a:gd name="T8" fmla="*/ 9 w 1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a:moveTo>
                        <a:pt x="9" y="0"/>
                      </a:moveTo>
                      <a:lnTo>
                        <a:pt x="0" y="16"/>
                      </a:lnTo>
                      <a:lnTo>
                        <a:pt x="6" y="35"/>
                      </a:lnTo>
                      <a:lnTo>
                        <a:pt x="18" y="21"/>
                      </a:lnTo>
                      <a:lnTo>
                        <a:pt x="9"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5"/>
                <p:cNvSpPr>
                  <a:spLocks/>
                </p:cNvSpPr>
                <p:nvPr/>
              </p:nvSpPr>
              <p:spPr bwMode="grayWhite">
                <a:xfrm>
                  <a:off x="2923" y="1177"/>
                  <a:ext cx="220" cy="94"/>
                </a:xfrm>
                <a:custGeom>
                  <a:avLst/>
                  <a:gdLst>
                    <a:gd name="T0" fmla="*/ 0 w 220"/>
                    <a:gd name="T1" fmla="*/ 0 h 94"/>
                    <a:gd name="T2" fmla="*/ 33 w 220"/>
                    <a:gd name="T3" fmla="*/ 7 h 94"/>
                    <a:gd name="T4" fmla="*/ 82 w 220"/>
                    <a:gd name="T5" fmla="*/ 41 h 94"/>
                    <a:gd name="T6" fmla="*/ 75 w 220"/>
                    <a:gd name="T7" fmla="*/ 60 h 94"/>
                    <a:gd name="T8" fmla="*/ 115 w 220"/>
                    <a:gd name="T9" fmla="*/ 77 h 94"/>
                    <a:gd name="T10" fmla="*/ 219 w 220"/>
                    <a:gd name="T11" fmla="*/ 77 h 94"/>
                    <a:gd name="T12" fmla="*/ 106 w 220"/>
                    <a:gd name="T13" fmla="*/ 93 h 94"/>
                    <a:gd name="T14" fmla="*/ 75 w 220"/>
                    <a:gd name="T15" fmla="*/ 60 h 94"/>
                    <a:gd name="T16" fmla="*/ 46 w 220"/>
                    <a:gd name="T17" fmla="*/ 54 h 94"/>
                    <a:gd name="T18" fmla="*/ 0 w 220"/>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94">
                      <a:moveTo>
                        <a:pt x="0" y="0"/>
                      </a:moveTo>
                      <a:lnTo>
                        <a:pt x="33" y="7"/>
                      </a:lnTo>
                      <a:lnTo>
                        <a:pt x="82" y="41"/>
                      </a:lnTo>
                      <a:lnTo>
                        <a:pt x="75" y="60"/>
                      </a:lnTo>
                      <a:lnTo>
                        <a:pt x="115" y="77"/>
                      </a:lnTo>
                      <a:lnTo>
                        <a:pt x="219" y="77"/>
                      </a:lnTo>
                      <a:lnTo>
                        <a:pt x="106" y="93"/>
                      </a:lnTo>
                      <a:lnTo>
                        <a:pt x="75" y="60"/>
                      </a:lnTo>
                      <a:lnTo>
                        <a:pt x="46" y="54"/>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26"/>
                <p:cNvSpPr>
                  <a:spLocks/>
                </p:cNvSpPr>
                <p:nvPr/>
              </p:nvSpPr>
              <p:spPr bwMode="grayWhite">
                <a:xfrm>
                  <a:off x="3098" y="1255"/>
                  <a:ext cx="236" cy="221"/>
                </a:xfrm>
                <a:custGeom>
                  <a:avLst/>
                  <a:gdLst>
                    <a:gd name="T0" fmla="*/ 190 w 236"/>
                    <a:gd name="T1" fmla="*/ 216 h 221"/>
                    <a:gd name="T2" fmla="*/ 179 w 236"/>
                    <a:gd name="T3" fmla="*/ 212 h 221"/>
                    <a:gd name="T4" fmla="*/ 154 w 236"/>
                    <a:gd name="T5" fmla="*/ 187 h 221"/>
                    <a:gd name="T6" fmla="*/ 130 w 236"/>
                    <a:gd name="T7" fmla="*/ 182 h 221"/>
                    <a:gd name="T8" fmla="*/ 124 w 236"/>
                    <a:gd name="T9" fmla="*/ 167 h 221"/>
                    <a:gd name="T10" fmla="*/ 110 w 236"/>
                    <a:gd name="T11" fmla="*/ 155 h 221"/>
                    <a:gd name="T12" fmla="*/ 87 w 236"/>
                    <a:gd name="T13" fmla="*/ 155 h 221"/>
                    <a:gd name="T14" fmla="*/ 62 w 236"/>
                    <a:gd name="T15" fmla="*/ 165 h 221"/>
                    <a:gd name="T16" fmla="*/ 40 w 236"/>
                    <a:gd name="T17" fmla="*/ 169 h 221"/>
                    <a:gd name="T18" fmla="*/ 15 w 236"/>
                    <a:gd name="T19" fmla="*/ 169 h 221"/>
                    <a:gd name="T20" fmla="*/ 14 w 236"/>
                    <a:gd name="T21" fmla="*/ 152 h 221"/>
                    <a:gd name="T22" fmla="*/ 5 w 236"/>
                    <a:gd name="T23" fmla="*/ 127 h 221"/>
                    <a:gd name="T24" fmla="*/ 3 w 236"/>
                    <a:gd name="T25" fmla="*/ 114 h 221"/>
                    <a:gd name="T26" fmla="*/ 3 w 236"/>
                    <a:gd name="T27" fmla="*/ 79 h 221"/>
                    <a:gd name="T28" fmla="*/ 44 w 236"/>
                    <a:gd name="T29" fmla="*/ 60 h 221"/>
                    <a:gd name="T30" fmla="*/ 48 w 236"/>
                    <a:gd name="T31" fmla="*/ 41 h 221"/>
                    <a:gd name="T32" fmla="*/ 57 w 236"/>
                    <a:gd name="T33" fmla="*/ 43 h 221"/>
                    <a:gd name="T34" fmla="*/ 77 w 236"/>
                    <a:gd name="T35" fmla="*/ 22 h 221"/>
                    <a:gd name="T36" fmla="*/ 98 w 236"/>
                    <a:gd name="T37" fmla="*/ 25 h 221"/>
                    <a:gd name="T38" fmla="*/ 113 w 236"/>
                    <a:gd name="T39" fmla="*/ 10 h 221"/>
                    <a:gd name="T40" fmla="*/ 125 w 236"/>
                    <a:gd name="T41" fmla="*/ 8 h 221"/>
                    <a:gd name="T42" fmla="*/ 145 w 236"/>
                    <a:gd name="T43" fmla="*/ 34 h 221"/>
                    <a:gd name="T44" fmla="*/ 163 w 236"/>
                    <a:gd name="T45" fmla="*/ 43 h 221"/>
                    <a:gd name="T46" fmla="*/ 165 w 236"/>
                    <a:gd name="T47" fmla="*/ 16 h 221"/>
                    <a:gd name="T48" fmla="*/ 172 w 236"/>
                    <a:gd name="T49" fmla="*/ 0 h 221"/>
                    <a:gd name="T50" fmla="*/ 185 w 236"/>
                    <a:gd name="T51" fmla="*/ 22 h 221"/>
                    <a:gd name="T52" fmla="*/ 196 w 236"/>
                    <a:gd name="T53" fmla="*/ 60 h 221"/>
                    <a:gd name="T54" fmla="*/ 219 w 236"/>
                    <a:gd name="T55" fmla="*/ 83 h 221"/>
                    <a:gd name="T56" fmla="*/ 232 w 236"/>
                    <a:gd name="T57" fmla="*/ 101 h 221"/>
                    <a:gd name="T58" fmla="*/ 235 w 236"/>
                    <a:gd name="T59" fmla="*/ 133 h 221"/>
                    <a:gd name="T60" fmla="*/ 221 w 236"/>
                    <a:gd name="T61" fmla="*/ 169 h 221"/>
                    <a:gd name="T62" fmla="*/ 217 w 236"/>
                    <a:gd name="T63" fmla="*/ 202 h 221"/>
                    <a:gd name="T64" fmla="*/ 196 w 236"/>
                    <a:gd name="T65" fmla="*/ 215 h 2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6" h="221">
                      <a:moveTo>
                        <a:pt x="196" y="215"/>
                      </a:moveTo>
                      <a:lnTo>
                        <a:pt x="190" y="216"/>
                      </a:lnTo>
                      <a:lnTo>
                        <a:pt x="185" y="220"/>
                      </a:lnTo>
                      <a:lnTo>
                        <a:pt x="179" y="212"/>
                      </a:lnTo>
                      <a:lnTo>
                        <a:pt x="158" y="202"/>
                      </a:lnTo>
                      <a:lnTo>
                        <a:pt x="154" y="187"/>
                      </a:lnTo>
                      <a:lnTo>
                        <a:pt x="147" y="182"/>
                      </a:lnTo>
                      <a:lnTo>
                        <a:pt x="130" y="182"/>
                      </a:lnTo>
                      <a:lnTo>
                        <a:pt x="130" y="170"/>
                      </a:lnTo>
                      <a:lnTo>
                        <a:pt x="124" y="167"/>
                      </a:lnTo>
                      <a:lnTo>
                        <a:pt x="123" y="157"/>
                      </a:lnTo>
                      <a:lnTo>
                        <a:pt x="110" y="155"/>
                      </a:lnTo>
                      <a:lnTo>
                        <a:pt x="98" y="152"/>
                      </a:lnTo>
                      <a:lnTo>
                        <a:pt x="87" y="155"/>
                      </a:lnTo>
                      <a:lnTo>
                        <a:pt x="87" y="157"/>
                      </a:lnTo>
                      <a:lnTo>
                        <a:pt x="62" y="165"/>
                      </a:lnTo>
                      <a:lnTo>
                        <a:pt x="62" y="169"/>
                      </a:lnTo>
                      <a:lnTo>
                        <a:pt x="40" y="169"/>
                      </a:lnTo>
                      <a:lnTo>
                        <a:pt x="28" y="176"/>
                      </a:lnTo>
                      <a:lnTo>
                        <a:pt x="15" y="169"/>
                      </a:lnTo>
                      <a:lnTo>
                        <a:pt x="14" y="167"/>
                      </a:lnTo>
                      <a:lnTo>
                        <a:pt x="14" y="152"/>
                      </a:lnTo>
                      <a:lnTo>
                        <a:pt x="10" y="139"/>
                      </a:lnTo>
                      <a:lnTo>
                        <a:pt x="5" y="127"/>
                      </a:lnTo>
                      <a:lnTo>
                        <a:pt x="8" y="118"/>
                      </a:lnTo>
                      <a:lnTo>
                        <a:pt x="3" y="114"/>
                      </a:lnTo>
                      <a:lnTo>
                        <a:pt x="0" y="93"/>
                      </a:lnTo>
                      <a:lnTo>
                        <a:pt x="3" y="79"/>
                      </a:lnTo>
                      <a:lnTo>
                        <a:pt x="16" y="68"/>
                      </a:lnTo>
                      <a:lnTo>
                        <a:pt x="44" y="60"/>
                      </a:lnTo>
                      <a:lnTo>
                        <a:pt x="51" y="51"/>
                      </a:lnTo>
                      <a:lnTo>
                        <a:pt x="48" y="41"/>
                      </a:lnTo>
                      <a:lnTo>
                        <a:pt x="55" y="38"/>
                      </a:lnTo>
                      <a:lnTo>
                        <a:pt x="57" y="43"/>
                      </a:lnTo>
                      <a:lnTo>
                        <a:pt x="60" y="35"/>
                      </a:lnTo>
                      <a:lnTo>
                        <a:pt x="77" y="22"/>
                      </a:lnTo>
                      <a:lnTo>
                        <a:pt x="87" y="28"/>
                      </a:lnTo>
                      <a:lnTo>
                        <a:pt x="98" y="25"/>
                      </a:lnTo>
                      <a:lnTo>
                        <a:pt x="102" y="13"/>
                      </a:lnTo>
                      <a:lnTo>
                        <a:pt x="113" y="10"/>
                      </a:lnTo>
                      <a:lnTo>
                        <a:pt x="110" y="2"/>
                      </a:lnTo>
                      <a:lnTo>
                        <a:pt x="125" y="8"/>
                      </a:lnTo>
                      <a:lnTo>
                        <a:pt x="138" y="5"/>
                      </a:lnTo>
                      <a:lnTo>
                        <a:pt x="145" y="34"/>
                      </a:lnTo>
                      <a:lnTo>
                        <a:pt x="154" y="43"/>
                      </a:lnTo>
                      <a:lnTo>
                        <a:pt x="163" y="43"/>
                      </a:lnTo>
                      <a:lnTo>
                        <a:pt x="167" y="25"/>
                      </a:lnTo>
                      <a:lnTo>
                        <a:pt x="165" y="16"/>
                      </a:lnTo>
                      <a:lnTo>
                        <a:pt x="167" y="2"/>
                      </a:lnTo>
                      <a:lnTo>
                        <a:pt x="172" y="0"/>
                      </a:lnTo>
                      <a:lnTo>
                        <a:pt x="179" y="18"/>
                      </a:lnTo>
                      <a:lnTo>
                        <a:pt x="185" y="22"/>
                      </a:lnTo>
                      <a:lnTo>
                        <a:pt x="189" y="38"/>
                      </a:lnTo>
                      <a:lnTo>
                        <a:pt x="196" y="60"/>
                      </a:lnTo>
                      <a:lnTo>
                        <a:pt x="206" y="66"/>
                      </a:lnTo>
                      <a:lnTo>
                        <a:pt x="219" y="83"/>
                      </a:lnTo>
                      <a:lnTo>
                        <a:pt x="221" y="91"/>
                      </a:lnTo>
                      <a:lnTo>
                        <a:pt x="232" y="101"/>
                      </a:lnTo>
                      <a:lnTo>
                        <a:pt x="235" y="119"/>
                      </a:lnTo>
                      <a:lnTo>
                        <a:pt x="235" y="133"/>
                      </a:lnTo>
                      <a:lnTo>
                        <a:pt x="232" y="155"/>
                      </a:lnTo>
                      <a:lnTo>
                        <a:pt x="221" y="169"/>
                      </a:lnTo>
                      <a:lnTo>
                        <a:pt x="217" y="187"/>
                      </a:lnTo>
                      <a:lnTo>
                        <a:pt x="217" y="202"/>
                      </a:lnTo>
                      <a:lnTo>
                        <a:pt x="206" y="205"/>
                      </a:lnTo>
                      <a:lnTo>
                        <a:pt x="196" y="2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27"/>
                <p:cNvSpPr>
                  <a:spLocks/>
                </p:cNvSpPr>
                <p:nvPr/>
              </p:nvSpPr>
              <p:spPr bwMode="grayWhite">
                <a:xfrm>
                  <a:off x="3286" y="1488"/>
                  <a:ext cx="18" cy="27"/>
                </a:xfrm>
                <a:custGeom>
                  <a:avLst/>
                  <a:gdLst>
                    <a:gd name="T0" fmla="*/ 9 w 18"/>
                    <a:gd name="T1" fmla="*/ 23 h 27"/>
                    <a:gd name="T2" fmla="*/ 3 w 18"/>
                    <a:gd name="T3" fmla="*/ 19 h 27"/>
                    <a:gd name="T4" fmla="*/ 3 w 18"/>
                    <a:gd name="T5" fmla="*/ 15 h 27"/>
                    <a:gd name="T6" fmla="*/ 3 w 18"/>
                    <a:gd name="T7" fmla="*/ 11 h 27"/>
                    <a:gd name="T8" fmla="*/ 2 w 18"/>
                    <a:gd name="T9" fmla="*/ 7 h 27"/>
                    <a:gd name="T10" fmla="*/ 0 w 18"/>
                    <a:gd name="T11" fmla="*/ 0 h 27"/>
                    <a:gd name="T12" fmla="*/ 3 w 18"/>
                    <a:gd name="T13" fmla="*/ 0 h 27"/>
                    <a:gd name="T14" fmla="*/ 9 w 18"/>
                    <a:gd name="T15" fmla="*/ 4 h 27"/>
                    <a:gd name="T16" fmla="*/ 12 w 18"/>
                    <a:gd name="T17" fmla="*/ 3 h 27"/>
                    <a:gd name="T18" fmla="*/ 13 w 18"/>
                    <a:gd name="T19" fmla="*/ 3 h 27"/>
                    <a:gd name="T20" fmla="*/ 17 w 18"/>
                    <a:gd name="T21" fmla="*/ 0 h 27"/>
                    <a:gd name="T22" fmla="*/ 17 w 18"/>
                    <a:gd name="T23" fmla="*/ 11 h 27"/>
                    <a:gd name="T24" fmla="*/ 15 w 18"/>
                    <a:gd name="T25" fmla="*/ 15 h 27"/>
                    <a:gd name="T26" fmla="*/ 13 w 18"/>
                    <a:gd name="T27" fmla="*/ 19 h 27"/>
                    <a:gd name="T28" fmla="*/ 13 w 18"/>
                    <a:gd name="T29" fmla="*/ 22 h 27"/>
                    <a:gd name="T30" fmla="*/ 12 w 18"/>
                    <a:gd name="T31" fmla="*/ 23 h 27"/>
                    <a:gd name="T32" fmla="*/ 12 w 18"/>
                    <a:gd name="T33" fmla="*/ 26 h 27"/>
                    <a:gd name="T34" fmla="*/ 9 w 18"/>
                    <a:gd name="T35" fmla="*/ 23 h 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27">
                      <a:moveTo>
                        <a:pt x="9" y="23"/>
                      </a:moveTo>
                      <a:lnTo>
                        <a:pt x="3" y="19"/>
                      </a:lnTo>
                      <a:lnTo>
                        <a:pt x="3" y="15"/>
                      </a:lnTo>
                      <a:lnTo>
                        <a:pt x="3" y="11"/>
                      </a:lnTo>
                      <a:lnTo>
                        <a:pt x="2" y="7"/>
                      </a:lnTo>
                      <a:lnTo>
                        <a:pt x="0" y="0"/>
                      </a:lnTo>
                      <a:lnTo>
                        <a:pt x="3" y="0"/>
                      </a:lnTo>
                      <a:lnTo>
                        <a:pt x="9" y="4"/>
                      </a:lnTo>
                      <a:lnTo>
                        <a:pt x="12" y="3"/>
                      </a:lnTo>
                      <a:lnTo>
                        <a:pt x="13" y="3"/>
                      </a:lnTo>
                      <a:lnTo>
                        <a:pt x="17" y="0"/>
                      </a:lnTo>
                      <a:lnTo>
                        <a:pt x="17" y="11"/>
                      </a:lnTo>
                      <a:lnTo>
                        <a:pt x="15" y="15"/>
                      </a:lnTo>
                      <a:lnTo>
                        <a:pt x="13" y="19"/>
                      </a:lnTo>
                      <a:lnTo>
                        <a:pt x="13" y="22"/>
                      </a:lnTo>
                      <a:lnTo>
                        <a:pt x="12" y="23"/>
                      </a:lnTo>
                      <a:lnTo>
                        <a:pt x="12" y="26"/>
                      </a:lnTo>
                      <a:lnTo>
                        <a:pt x="9" y="23"/>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28"/>
                <p:cNvSpPr>
                  <a:spLocks/>
                </p:cNvSpPr>
                <p:nvPr/>
              </p:nvSpPr>
              <p:spPr bwMode="grayWhite">
                <a:xfrm>
                  <a:off x="2463" y="1235"/>
                  <a:ext cx="26" cy="106"/>
                </a:xfrm>
                <a:custGeom>
                  <a:avLst/>
                  <a:gdLst>
                    <a:gd name="T0" fmla="*/ 3 w 26"/>
                    <a:gd name="T1" fmla="*/ 37 h 106"/>
                    <a:gd name="T2" fmla="*/ 13 w 26"/>
                    <a:gd name="T3" fmla="*/ 28 h 106"/>
                    <a:gd name="T4" fmla="*/ 20 w 26"/>
                    <a:gd name="T5" fmla="*/ 0 h 106"/>
                    <a:gd name="T6" fmla="*/ 25 w 26"/>
                    <a:gd name="T7" fmla="*/ 42 h 106"/>
                    <a:gd name="T8" fmla="*/ 17 w 26"/>
                    <a:gd name="T9" fmla="*/ 94 h 106"/>
                    <a:gd name="T10" fmla="*/ 0 w 26"/>
                    <a:gd name="T11" fmla="*/ 105 h 106"/>
                    <a:gd name="T12" fmla="*/ 0 w 26"/>
                    <a:gd name="T13" fmla="*/ 80 h 106"/>
                    <a:gd name="T14" fmla="*/ 5 w 26"/>
                    <a:gd name="T15" fmla="*/ 64 h 106"/>
                    <a:gd name="T16" fmla="*/ 3 w 26"/>
                    <a:gd name="T17" fmla="*/ 3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06">
                      <a:moveTo>
                        <a:pt x="3" y="37"/>
                      </a:moveTo>
                      <a:lnTo>
                        <a:pt x="13" y="28"/>
                      </a:lnTo>
                      <a:lnTo>
                        <a:pt x="20" y="0"/>
                      </a:lnTo>
                      <a:lnTo>
                        <a:pt x="25" y="42"/>
                      </a:lnTo>
                      <a:lnTo>
                        <a:pt x="17" y="94"/>
                      </a:lnTo>
                      <a:lnTo>
                        <a:pt x="0" y="105"/>
                      </a:lnTo>
                      <a:lnTo>
                        <a:pt x="0" y="80"/>
                      </a:lnTo>
                      <a:lnTo>
                        <a:pt x="5" y="64"/>
                      </a:lnTo>
                      <a:lnTo>
                        <a:pt x="3" y="37"/>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3104" name="Rectangle 32"/>
          <p:cNvSpPr>
            <a:spLocks noGrp="1" noChangeArrowheads="1"/>
          </p:cNvSpPr>
          <p:nvPr>
            <p:ph type="ctrTitle" sz="quarter"/>
          </p:nvPr>
        </p:nvSpPr>
        <p:spPr>
          <a:xfrm>
            <a:off x="685800" y="3429000"/>
            <a:ext cx="7772400" cy="1143000"/>
          </a:xfrm>
        </p:spPr>
        <p:txBody>
          <a:bodyPr/>
          <a:lstStyle>
            <a:lvl1pPr>
              <a:defRPr/>
            </a:lvl1pPr>
          </a:lstStyle>
          <a:p>
            <a:pPr lvl="0"/>
            <a:r>
              <a:rPr lang="nl-NL" altLang="en-US" noProof="0" smtClean="0"/>
              <a:t>Klik om het opmaakprofiel van de modeltitel te bewerken</a:t>
            </a:r>
          </a:p>
        </p:txBody>
      </p:sp>
      <p:sp>
        <p:nvSpPr>
          <p:cNvPr id="3105" name="Rectangle 33"/>
          <p:cNvSpPr>
            <a:spLocks noGrp="1" noChangeArrowheads="1"/>
          </p:cNvSpPr>
          <p:nvPr>
            <p:ph type="subTitle" sz="quarter" idx="1"/>
          </p:nvPr>
        </p:nvSpPr>
        <p:spPr>
          <a:xfrm>
            <a:off x="1371600" y="4648200"/>
            <a:ext cx="6400800" cy="1752600"/>
          </a:xfrm>
        </p:spPr>
        <p:txBody>
          <a:bodyPr anchor="ctr"/>
          <a:lstStyle>
            <a:lvl1pPr marL="0" indent="0" algn="ctr">
              <a:buFont typeface="Monotype Sorts" pitchFamily="2" charset="2"/>
              <a:buNone/>
              <a:defRPr/>
            </a:lvl1pPr>
          </a:lstStyle>
          <a:p>
            <a:pPr lvl="0"/>
            <a:r>
              <a:rPr lang="nl-NL" altLang="en-US" noProof="0" smtClean="0"/>
              <a:t>Klik om het opmaakprofiel van de modelondertitel te bewerken</a:t>
            </a:r>
          </a:p>
        </p:txBody>
      </p:sp>
      <p:sp>
        <p:nvSpPr>
          <p:cNvPr id="34" name="Rectangle 34"/>
          <p:cNvSpPr>
            <a:spLocks noGrp="1" noChangeArrowheads="1"/>
          </p:cNvSpPr>
          <p:nvPr>
            <p:ph type="dt" sz="quarter" idx="10"/>
          </p:nvPr>
        </p:nvSpPr>
        <p:spPr/>
        <p:txBody>
          <a:bodyPr/>
          <a:lstStyle>
            <a:lvl1pPr>
              <a:defRPr/>
            </a:lvl1pPr>
          </a:lstStyle>
          <a:p>
            <a:pPr>
              <a:defRPr/>
            </a:pPr>
            <a:r>
              <a:rPr lang="nl-NL" altLang="en-US"/>
              <a:t>STANAG 6001 Plus Levels</a:t>
            </a:r>
          </a:p>
        </p:txBody>
      </p:sp>
      <p:sp>
        <p:nvSpPr>
          <p:cNvPr id="35" name="Rectangle 35"/>
          <p:cNvSpPr>
            <a:spLocks noGrp="1" noChangeArrowheads="1"/>
          </p:cNvSpPr>
          <p:nvPr>
            <p:ph type="ftr" sz="quarter" idx="11"/>
          </p:nvPr>
        </p:nvSpPr>
        <p:spPr/>
        <p:txBody>
          <a:bodyPr/>
          <a:lstStyle>
            <a:lvl1pPr>
              <a:defRPr/>
            </a:lvl1pPr>
          </a:lstStyle>
          <a:p>
            <a:pPr>
              <a:defRPr/>
            </a:pPr>
            <a:endParaRPr lang="nl-NL" altLang="en-US"/>
          </a:p>
        </p:txBody>
      </p:sp>
      <p:sp>
        <p:nvSpPr>
          <p:cNvPr id="36" name="Rectangle 36"/>
          <p:cNvSpPr>
            <a:spLocks noGrp="1" noChangeArrowheads="1"/>
          </p:cNvSpPr>
          <p:nvPr>
            <p:ph type="sldNum" sz="quarter" idx="12"/>
          </p:nvPr>
        </p:nvSpPr>
        <p:spPr>
          <a:xfrm>
            <a:off x="8305800" y="6553200"/>
            <a:ext cx="836613" cy="304800"/>
          </a:xfrm>
        </p:spPr>
        <p:txBody>
          <a:bodyPr/>
          <a:lstStyle>
            <a:lvl1pPr>
              <a:defRPr/>
            </a:lvl1pPr>
          </a:lstStyle>
          <a:p>
            <a:r>
              <a:rPr lang="nl-NL"/>
              <a:t>LCC/</a:t>
            </a:r>
            <a:fld id="{04B5A961-5AEC-B04A-A3D8-60BA5210D94F}" type="slidenum">
              <a:rPr lang="nl-NL"/>
              <a:pPr/>
              <a:t>‹#›</a:t>
            </a:fld>
            <a:endParaRPr lang="nl-NL"/>
          </a:p>
        </p:txBody>
      </p:sp>
    </p:spTree>
    <p:extLst>
      <p:ext uri="{BB962C8B-B14F-4D97-AF65-F5344CB8AC3E}">
        <p14:creationId xmlns:p14="http://schemas.microsoft.com/office/powerpoint/2010/main" val="18359531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F2CF9766-C25C-4F4B-BC98-4CFE2837BF2B}" type="slidenum">
              <a:rPr lang="nl-NL"/>
              <a:pPr/>
              <a:t>‹#›</a:t>
            </a:fld>
            <a:endParaRPr lang="nl-NL"/>
          </a:p>
        </p:txBody>
      </p:sp>
    </p:spTree>
    <p:extLst>
      <p:ext uri="{BB962C8B-B14F-4D97-AF65-F5344CB8AC3E}">
        <p14:creationId xmlns:p14="http://schemas.microsoft.com/office/powerpoint/2010/main" val="250871517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4D29A311-C4EF-274F-BDAB-2FC7ED08283C}" type="slidenum">
              <a:rPr lang="nl-NL"/>
              <a:pPr/>
              <a:t>‹#›</a:t>
            </a:fld>
            <a:endParaRPr lang="nl-NL"/>
          </a:p>
        </p:txBody>
      </p:sp>
    </p:spTree>
    <p:extLst>
      <p:ext uri="{BB962C8B-B14F-4D97-AF65-F5344CB8AC3E}">
        <p14:creationId xmlns:p14="http://schemas.microsoft.com/office/powerpoint/2010/main" val="84562333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85750"/>
            <a:ext cx="1943100" cy="54864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85800" y="28575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1FBC1769-E0BA-9C4D-B410-A89D9D3DCB3F}" type="slidenum">
              <a:rPr lang="nl-NL"/>
              <a:pPr/>
              <a:t>‹#›</a:t>
            </a:fld>
            <a:endParaRPr lang="nl-NL"/>
          </a:p>
        </p:txBody>
      </p:sp>
    </p:spTree>
    <p:extLst>
      <p:ext uri="{BB962C8B-B14F-4D97-AF65-F5344CB8AC3E}">
        <p14:creationId xmlns:p14="http://schemas.microsoft.com/office/powerpoint/2010/main" val="42821837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685800" y="1657350"/>
            <a:ext cx="7772400" cy="4114800"/>
          </a:xfrm>
        </p:spPr>
        <p:txBody>
          <a:bodyPr/>
          <a:lstStyle/>
          <a:p>
            <a:pPr lvl="0"/>
            <a:endParaRPr lang="en-CA" noProof="0" smtClean="0"/>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9E0D7C12-F509-9649-BAE2-200143A5FFA5}" type="slidenum">
              <a:rPr lang="nl-NL"/>
              <a:pPr/>
              <a:t>‹#›</a:t>
            </a:fld>
            <a:endParaRPr lang="nl-NL"/>
          </a:p>
        </p:txBody>
      </p:sp>
    </p:spTree>
    <p:extLst>
      <p:ext uri="{BB962C8B-B14F-4D97-AF65-F5344CB8AC3E}">
        <p14:creationId xmlns:p14="http://schemas.microsoft.com/office/powerpoint/2010/main" val="37175430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0CF4993F-1C54-DE49-BFA4-D6C70BF6129A}" type="datetimeFigureOut">
              <a:rPr lang="en-CA"/>
              <a:pPr/>
              <a:t>2015-10-07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7E42464B-7360-3B4D-8CDC-D2323001D20B}" type="slidenum">
              <a:rPr lang="en-CA"/>
              <a:pPr/>
              <a:t>‹#›</a:t>
            </a:fld>
            <a:endParaRPr lang="en-CA"/>
          </a:p>
        </p:txBody>
      </p:sp>
    </p:spTree>
    <p:extLst>
      <p:ext uri="{BB962C8B-B14F-4D97-AF65-F5344CB8AC3E}">
        <p14:creationId xmlns:p14="http://schemas.microsoft.com/office/powerpoint/2010/main" val="508520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27283EF7-3969-8E44-A7F9-3BECCC683F30}" type="datetimeFigureOut">
              <a:rPr lang="en-CA"/>
              <a:pPr/>
              <a:t>2015-10-07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13302778-932F-2741-AA0E-EC0A4B00748E}" type="slidenum">
              <a:rPr lang="en-CA"/>
              <a:pPr/>
              <a:t>‹#›</a:t>
            </a:fld>
            <a:endParaRPr lang="en-CA"/>
          </a:p>
        </p:txBody>
      </p:sp>
    </p:spTree>
    <p:extLst>
      <p:ext uri="{BB962C8B-B14F-4D97-AF65-F5344CB8AC3E}">
        <p14:creationId xmlns:p14="http://schemas.microsoft.com/office/powerpoint/2010/main" val="236149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EB9171D-F410-1544-8303-D986FB2CED6C}" type="datetimeFigureOut">
              <a:rPr lang="en-CA"/>
              <a:pPr/>
              <a:t>2015-10-07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0715EAED-E8AA-A644-8FFC-34D63935E705}" type="slidenum">
              <a:rPr lang="en-CA"/>
              <a:pPr/>
              <a:t>‹#›</a:t>
            </a:fld>
            <a:endParaRPr lang="en-CA"/>
          </a:p>
        </p:txBody>
      </p:sp>
    </p:spTree>
    <p:extLst>
      <p:ext uri="{BB962C8B-B14F-4D97-AF65-F5344CB8AC3E}">
        <p14:creationId xmlns:p14="http://schemas.microsoft.com/office/powerpoint/2010/main" val="3092540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fld id="{A35FC8FB-F20C-704F-8804-312ECFF38A81}" type="datetimeFigureOut">
              <a:rPr lang="en-CA"/>
              <a:pPr/>
              <a:t>2015-10-07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1D0F588-D9AF-234F-B9AE-43EC2EECB285}" type="slidenum">
              <a:rPr lang="en-CA"/>
              <a:pPr/>
              <a:t>‹#›</a:t>
            </a:fld>
            <a:endParaRPr lang="en-CA"/>
          </a:p>
        </p:txBody>
      </p:sp>
    </p:spTree>
    <p:extLst>
      <p:ext uri="{BB962C8B-B14F-4D97-AF65-F5344CB8AC3E}">
        <p14:creationId xmlns:p14="http://schemas.microsoft.com/office/powerpoint/2010/main" val="1948879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fld id="{08C68453-7E08-B04A-8F6E-BDD0E25CAE13}" type="datetimeFigureOut">
              <a:rPr lang="en-CA"/>
              <a:pPr/>
              <a:t>2015-10-07</a:t>
            </a:fld>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fld id="{4414C663-4482-1848-99A4-E86D4AC14C9D}" type="slidenum">
              <a:rPr lang="en-CA"/>
              <a:pPr/>
              <a:t>‹#›</a:t>
            </a:fld>
            <a:endParaRPr lang="en-CA"/>
          </a:p>
        </p:txBody>
      </p:sp>
    </p:spTree>
    <p:extLst>
      <p:ext uri="{BB962C8B-B14F-4D97-AF65-F5344CB8AC3E}">
        <p14:creationId xmlns:p14="http://schemas.microsoft.com/office/powerpoint/2010/main" val="3138761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fld id="{E66576C3-7F2D-1445-9488-5AA967F09FA2}" type="datetimeFigureOut">
              <a:rPr lang="en-CA"/>
              <a:pPr/>
              <a:t>2015-10-07</a:t>
            </a:fld>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fld id="{310D4CEB-908E-8C4C-B7DD-E3D37153327F}" type="slidenum">
              <a:rPr lang="en-CA"/>
              <a:pPr/>
              <a:t>‹#›</a:t>
            </a:fld>
            <a:endParaRPr lang="en-CA"/>
          </a:p>
        </p:txBody>
      </p:sp>
    </p:spTree>
    <p:extLst>
      <p:ext uri="{BB962C8B-B14F-4D97-AF65-F5344CB8AC3E}">
        <p14:creationId xmlns:p14="http://schemas.microsoft.com/office/powerpoint/2010/main" val="187304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dirty="0" smtClean="0"/>
              <a:t>STANAG Level 4 Reading Test</a:t>
            </a:r>
            <a:endParaRPr lang="nl-NL" altLang="en-US" dirty="0"/>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dirty="0" smtClean="0"/>
              <a:t>1/</a:t>
            </a:r>
            <a:fld id="{ECC1E66D-F47B-5C4C-A5B7-EA9BE32E4EC9}" type="slidenum">
              <a:rPr lang="nl-NL" smtClean="0"/>
              <a:pPr/>
              <a:t>‹#›</a:t>
            </a:fld>
            <a:endParaRPr lang="nl-NL" dirty="0"/>
          </a:p>
        </p:txBody>
      </p:sp>
    </p:spTree>
    <p:extLst>
      <p:ext uri="{BB962C8B-B14F-4D97-AF65-F5344CB8AC3E}">
        <p14:creationId xmlns:p14="http://schemas.microsoft.com/office/powerpoint/2010/main" val="1922760281"/>
      </p:ext>
    </p:extLst>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0150F50-1F09-E84C-B43A-2D4CEB453399}" type="datetimeFigureOut">
              <a:rPr lang="en-CA"/>
              <a:pPr/>
              <a:t>2015-10-07</a:t>
            </a:fld>
            <a:endParaRPr lang="en-CA"/>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fld id="{7A7BE1FB-B0E8-9543-BF65-9FCF6788E29D}" type="slidenum">
              <a:rPr lang="en-CA"/>
              <a:pPr/>
              <a:t>‹#›</a:t>
            </a:fld>
            <a:endParaRPr lang="en-CA"/>
          </a:p>
        </p:txBody>
      </p:sp>
    </p:spTree>
    <p:extLst>
      <p:ext uri="{BB962C8B-B14F-4D97-AF65-F5344CB8AC3E}">
        <p14:creationId xmlns:p14="http://schemas.microsoft.com/office/powerpoint/2010/main" val="1468917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F2738B5-4A81-7A44-9280-9A394E3116B7}" type="datetimeFigureOut">
              <a:rPr lang="en-CA"/>
              <a:pPr/>
              <a:t>2015-10-07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99125DA0-81E6-F643-AC23-691F5E4AD8F5}" type="slidenum">
              <a:rPr lang="en-CA"/>
              <a:pPr/>
              <a:t>‹#›</a:t>
            </a:fld>
            <a:endParaRPr lang="en-CA"/>
          </a:p>
        </p:txBody>
      </p:sp>
    </p:spTree>
    <p:extLst>
      <p:ext uri="{BB962C8B-B14F-4D97-AF65-F5344CB8AC3E}">
        <p14:creationId xmlns:p14="http://schemas.microsoft.com/office/powerpoint/2010/main" val="2971407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A70310D-43E3-5641-A8D7-D23576F0FD5D}" type="datetimeFigureOut">
              <a:rPr lang="en-CA"/>
              <a:pPr/>
              <a:t>2015-10-07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C79B65E-1EED-5C4F-9AEB-E63A367C5B44}" type="slidenum">
              <a:rPr lang="en-CA"/>
              <a:pPr/>
              <a:t>‹#›</a:t>
            </a:fld>
            <a:endParaRPr lang="en-CA"/>
          </a:p>
        </p:txBody>
      </p:sp>
    </p:spTree>
    <p:extLst>
      <p:ext uri="{BB962C8B-B14F-4D97-AF65-F5344CB8AC3E}">
        <p14:creationId xmlns:p14="http://schemas.microsoft.com/office/powerpoint/2010/main" val="2583769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6F8E0B92-9AEC-ED49-90F6-E19D521B95AB}" type="datetimeFigureOut">
              <a:rPr lang="en-CA"/>
              <a:pPr/>
              <a:t>2015-10-07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AF56D563-D2E1-1B4D-83FC-8B36420AB473}" type="slidenum">
              <a:rPr lang="en-CA"/>
              <a:pPr/>
              <a:t>‹#›</a:t>
            </a:fld>
            <a:endParaRPr lang="en-CA"/>
          </a:p>
        </p:txBody>
      </p:sp>
    </p:spTree>
    <p:extLst>
      <p:ext uri="{BB962C8B-B14F-4D97-AF65-F5344CB8AC3E}">
        <p14:creationId xmlns:p14="http://schemas.microsoft.com/office/powerpoint/2010/main" val="265513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064212E0-10AF-E844-8DF0-31B275D1A440}" type="datetimeFigureOut">
              <a:rPr lang="en-CA"/>
              <a:pPr/>
              <a:t>2015-10-07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FFEABAD2-FE55-DF48-8B44-75442D84EE0D}" type="slidenum">
              <a:rPr lang="en-CA"/>
              <a:pPr/>
              <a:t>‹#›</a:t>
            </a:fld>
            <a:endParaRPr lang="en-CA"/>
          </a:p>
        </p:txBody>
      </p:sp>
    </p:spTree>
    <p:extLst>
      <p:ext uri="{BB962C8B-B14F-4D97-AF65-F5344CB8AC3E}">
        <p14:creationId xmlns:p14="http://schemas.microsoft.com/office/powerpoint/2010/main" val="157570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smtClean="0"/>
            </a:lvl1pPr>
          </a:lstStyle>
          <a:p>
            <a:pPr>
              <a:defRPr/>
            </a:pPr>
            <a:r>
              <a:rPr lang="nl-NL" altLang="en-US"/>
              <a:t>STANAG 6001 Plus Levels</a:t>
            </a:r>
          </a:p>
        </p:txBody>
      </p:sp>
      <p:sp>
        <p:nvSpPr>
          <p:cNvPr id="4" name="Footer Placeholder 3"/>
          <p:cNvSpPr>
            <a:spLocks noGrp="1"/>
          </p:cNvSpPr>
          <p:nvPr>
            <p:ph type="ftr" sz="quarter" idx="11"/>
          </p:nvPr>
        </p:nvSpPr>
        <p:spPr/>
        <p:txBody>
          <a:bodyPr/>
          <a:lstStyle>
            <a:lvl1pPr>
              <a:defRPr/>
            </a:lvl1pPr>
          </a:lstStyle>
          <a:p>
            <a:pPr>
              <a:defRPr/>
            </a:pPr>
            <a:endParaRPr lang="nl-NL" altLang="en-US"/>
          </a:p>
        </p:txBody>
      </p:sp>
      <p:sp>
        <p:nvSpPr>
          <p:cNvPr id="5" name="Slide Number Placeholder 4"/>
          <p:cNvSpPr>
            <a:spLocks noGrp="1"/>
          </p:cNvSpPr>
          <p:nvPr>
            <p:ph type="sldNum" sz="quarter" idx="12"/>
          </p:nvPr>
        </p:nvSpPr>
        <p:spPr/>
        <p:txBody>
          <a:bodyPr/>
          <a:lstStyle>
            <a:lvl1pPr>
              <a:defRPr/>
            </a:lvl1pPr>
          </a:lstStyle>
          <a:p>
            <a:r>
              <a:rPr lang="nl-NL"/>
              <a:t>LCC/</a:t>
            </a:r>
            <a:fld id="{AE7217F7-D47E-0E4D-9DC8-A68E3AC96D63}" type="slidenum">
              <a:rPr lang="nl-NL"/>
              <a:pPr/>
              <a:t>‹#›</a:t>
            </a:fld>
            <a:endParaRPr lang="nl-NL"/>
          </a:p>
        </p:txBody>
      </p:sp>
    </p:spTree>
    <p:extLst>
      <p:ext uri="{BB962C8B-B14F-4D97-AF65-F5344CB8AC3E}">
        <p14:creationId xmlns:p14="http://schemas.microsoft.com/office/powerpoint/2010/main" val="267923216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6C74A44F-06A1-E54F-8E26-2767CAE333FB}" type="slidenum">
              <a:rPr lang="nl-NL"/>
              <a:pPr/>
              <a:t>‹#›</a:t>
            </a:fld>
            <a:endParaRPr lang="nl-NL"/>
          </a:p>
        </p:txBody>
      </p:sp>
    </p:spTree>
    <p:extLst>
      <p:ext uri="{BB962C8B-B14F-4D97-AF65-F5344CB8AC3E}">
        <p14:creationId xmlns:p14="http://schemas.microsoft.com/office/powerpoint/2010/main" val="383894851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858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4754323C-E9AE-3B45-A7B2-5DB4B1E60CED}" type="slidenum">
              <a:rPr lang="nl-NL"/>
              <a:pPr/>
              <a:t>‹#›</a:t>
            </a:fld>
            <a:endParaRPr lang="nl-NL"/>
          </a:p>
        </p:txBody>
      </p:sp>
    </p:spTree>
    <p:extLst>
      <p:ext uri="{BB962C8B-B14F-4D97-AF65-F5344CB8AC3E}">
        <p14:creationId xmlns:p14="http://schemas.microsoft.com/office/powerpoint/2010/main" val="337011442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8"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9" name="Rectangle 34"/>
          <p:cNvSpPr>
            <a:spLocks noGrp="1" noChangeArrowheads="1"/>
          </p:cNvSpPr>
          <p:nvPr>
            <p:ph type="sldNum" sz="quarter" idx="12"/>
          </p:nvPr>
        </p:nvSpPr>
        <p:spPr>
          <a:ln/>
        </p:spPr>
        <p:txBody>
          <a:bodyPr/>
          <a:lstStyle>
            <a:lvl1pPr>
              <a:defRPr/>
            </a:lvl1pPr>
          </a:lstStyle>
          <a:p>
            <a:r>
              <a:rPr lang="nl-NL"/>
              <a:t>LCC/</a:t>
            </a:r>
            <a:fld id="{09758566-81C3-CD40-83A9-7B36C4E46B48}" type="slidenum">
              <a:rPr lang="nl-NL"/>
              <a:pPr/>
              <a:t>‹#›</a:t>
            </a:fld>
            <a:endParaRPr lang="nl-NL"/>
          </a:p>
        </p:txBody>
      </p:sp>
    </p:spTree>
    <p:extLst>
      <p:ext uri="{BB962C8B-B14F-4D97-AF65-F5344CB8AC3E}">
        <p14:creationId xmlns:p14="http://schemas.microsoft.com/office/powerpoint/2010/main" val="293028230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4"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5" name="Rectangle 34"/>
          <p:cNvSpPr>
            <a:spLocks noGrp="1" noChangeArrowheads="1"/>
          </p:cNvSpPr>
          <p:nvPr>
            <p:ph type="sldNum" sz="quarter" idx="12"/>
          </p:nvPr>
        </p:nvSpPr>
        <p:spPr>
          <a:ln/>
        </p:spPr>
        <p:txBody>
          <a:bodyPr/>
          <a:lstStyle>
            <a:lvl1pPr>
              <a:defRPr/>
            </a:lvl1pPr>
          </a:lstStyle>
          <a:p>
            <a:r>
              <a:rPr lang="nl-NL"/>
              <a:t>LCC/</a:t>
            </a:r>
            <a:fld id="{8CD2FAF3-0136-C241-AFB7-5EBDA14AD994}" type="slidenum">
              <a:rPr lang="nl-NL"/>
              <a:pPr/>
              <a:t>‹#›</a:t>
            </a:fld>
            <a:endParaRPr lang="nl-NL"/>
          </a:p>
        </p:txBody>
      </p:sp>
    </p:spTree>
    <p:extLst>
      <p:ext uri="{BB962C8B-B14F-4D97-AF65-F5344CB8AC3E}">
        <p14:creationId xmlns:p14="http://schemas.microsoft.com/office/powerpoint/2010/main" val="52675482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3"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4" name="Rectangle 34"/>
          <p:cNvSpPr>
            <a:spLocks noGrp="1" noChangeArrowheads="1"/>
          </p:cNvSpPr>
          <p:nvPr>
            <p:ph type="sldNum" sz="quarter" idx="12"/>
          </p:nvPr>
        </p:nvSpPr>
        <p:spPr>
          <a:ln/>
        </p:spPr>
        <p:txBody>
          <a:bodyPr/>
          <a:lstStyle>
            <a:lvl1pPr>
              <a:defRPr/>
            </a:lvl1pPr>
          </a:lstStyle>
          <a:p>
            <a:r>
              <a:rPr lang="nl-NL"/>
              <a:t>LCC/</a:t>
            </a:r>
            <a:fld id="{F7E60FC7-4A86-AC45-9A31-961EBD25EE9B}" type="slidenum">
              <a:rPr lang="nl-NL"/>
              <a:pPr/>
              <a:t>‹#›</a:t>
            </a:fld>
            <a:endParaRPr lang="nl-NL"/>
          </a:p>
        </p:txBody>
      </p:sp>
    </p:spTree>
    <p:extLst>
      <p:ext uri="{BB962C8B-B14F-4D97-AF65-F5344CB8AC3E}">
        <p14:creationId xmlns:p14="http://schemas.microsoft.com/office/powerpoint/2010/main" val="353527444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7D94ACF5-757F-8041-B530-1643F7A3D793}" type="slidenum">
              <a:rPr lang="nl-NL"/>
              <a:pPr/>
              <a:t>‹#›</a:t>
            </a:fld>
            <a:endParaRPr lang="nl-NL"/>
          </a:p>
        </p:txBody>
      </p:sp>
    </p:spTree>
    <p:extLst>
      <p:ext uri="{BB962C8B-B14F-4D97-AF65-F5344CB8AC3E}">
        <p14:creationId xmlns:p14="http://schemas.microsoft.com/office/powerpoint/2010/main" val="411691859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54175">
              <a:srgbClr val="BE8BFF"/>
            </a:gs>
            <a:gs pos="61000">
              <a:srgbClr val="CC99FF"/>
            </a:gs>
            <a:gs pos="82001">
              <a:srgbClr val="99CCFF"/>
            </a:gs>
            <a:gs pos="100000">
              <a:srgbClr val="CCCCFF"/>
            </a:gs>
          </a:gsLst>
          <a:lin ang="5400000"/>
        </a:gradFill>
        <a:effectLst/>
      </p:bgPr>
    </p:bg>
    <p:spTree>
      <p:nvGrpSpPr>
        <p:cNvPr id="1" name=""/>
        <p:cNvGrpSpPr/>
        <p:nvPr/>
      </p:nvGrpSpPr>
      <p:grpSpPr>
        <a:xfrm>
          <a:off x="0" y="0"/>
          <a:ext cx="0" cy="0"/>
          <a:chOff x="0" y="0"/>
          <a:chExt cx="0" cy="0"/>
        </a:xfrm>
      </p:grpSpPr>
      <p:grpSp>
        <p:nvGrpSpPr>
          <p:cNvPr id="1026" name="Group 29"/>
          <p:cNvGrpSpPr>
            <a:grpSpLocks/>
          </p:cNvGrpSpPr>
          <p:nvPr/>
        </p:nvGrpSpPr>
        <p:grpSpPr bwMode="auto">
          <a:xfrm>
            <a:off x="0" y="4367213"/>
            <a:ext cx="9131300" cy="2478087"/>
            <a:chOff x="0" y="2751"/>
            <a:chExt cx="5752" cy="1561"/>
          </a:xfrm>
        </p:grpSpPr>
        <p:sp>
          <p:nvSpPr>
            <p:cNvPr id="1032" name="Rectangle 2"/>
            <p:cNvSpPr>
              <a:spLocks noChangeArrowheads="1"/>
            </p:cNvSpPr>
            <p:nvPr/>
          </p:nvSpPr>
          <p:spPr bwMode="hidden">
            <a:xfrm>
              <a:off x="0" y="4080"/>
              <a:ext cx="5752" cy="232"/>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smtClean="0">
                <a:ea typeface="+mn-ea"/>
                <a:cs typeface="+mn-cs"/>
              </a:endParaRPr>
            </a:p>
          </p:txBody>
        </p:sp>
        <p:grpSp>
          <p:nvGrpSpPr>
            <p:cNvPr id="1033" name="Group 28"/>
            <p:cNvGrpSpPr>
              <a:grpSpLocks/>
            </p:cNvGrpSpPr>
            <p:nvPr/>
          </p:nvGrpSpPr>
          <p:grpSpPr bwMode="auto">
            <a:xfrm>
              <a:off x="4458" y="2751"/>
              <a:ext cx="1190" cy="1426"/>
              <a:chOff x="4458" y="2751"/>
              <a:chExt cx="1190" cy="1426"/>
            </a:xfrm>
          </p:grpSpPr>
          <p:sp>
            <p:nvSpPr>
              <p:cNvPr id="1034" name="Freeform 3"/>
              <p:cNvSpPr>
                <a:spLocks/>
              </p:cNvSpPr>
              <p:nvPr/>
            </p:nvSpPr>
            <p:spPr bwMode="ltGray">
              <a:xfrm>
                <a:off x="4614" y="2790"/>
                <a:ext cx="1034" cy="1273"/>
              </a:xfrm>
              <a:custGeom>
                <a:avLst/>
                <a:gdLst>
                  <a:gd name="T0" fmla="*/ 646 w 1034"/>
                  <a:gd name="T1" fmla="*/ 23 h 1273"/>
                  <a:gd name="T2" fmla="*/ 765 w 1034"/>
                  <a:gd name="T3" fmla="*/ 92 h 1273"/>
                  <a:gd name="T4" fmla="*/ 866 w 1034"/>
                  <a:gd name="T5" fmla="*/ 184 h 1273"/>
                  <a:gd name="T6" fmla="*/ 944 w 1034"/>
                  <a:gd name="T7" fmla="*/ 294 h 1273"/>
                  <a:gd name="T8" fmla="*/ 1000 w 1034"/>
                  <a:gd name="T9" fmla="*/ 417 h 1273"/>
                  <a:gd name="T10" fmla="*/ 1030 w 1034"/>
                  <a:gd name="T11" fmla="*/ 550 h 1273"/>
                  <a:gd name="T12" fmla="*/ 1030 w 1034"/>
                  <a:gd name="T13" fmla="*/ 688 h 1273"/>
                  <a:gd name="T14" fmla="*/ 1000 w 1034"/>
                  <a:gd name="T15" fmla="*/ 821 h 1273"/>
                  <a:gd name="T16" fmla="*/ 944 w 1034"/>
                  <a:gd name="T17" fmla="*/ 944 h 1273"/>
                  <a:gd name="T18" fmla="*/ 866 w 1034"/>
                  <a:gd name="T19" fmla="*/ 1055 h 1273"/>
                  <a:gd name="T20" fmla="*/ 765 w 1034"/>
                  <a:gd name="T21" fmla="*/ 1148 h 1273"/>
                  <a:gd name="T22" fmla="*/ 646 w 1034"/>
                  <a:gd name="T23" fmla="*/ 1215 h 1273"/>
                  <a:gd name="T24" fmla="*/ 517 w 1034"/>
                  <a:gd name="T25" fmla="*/ 1257 h 1273"/>
                  <a:gd name="T26" fmla="*/ 382 w 1034"/>
                  <a:gd name="T27" fmla="*/ 1272 h 1273"/>
                  <a:gd name="T28" fmla="*/ 246 w 1034"/>
                  <a:gd name="T29" fmla="*/ 1257 h 1273"/>
                  <a:gd name="T30" fmla="*/ 118 w 1034"/>
                  <a:gd name="T31" fmla="*/ 1215 h 1273"/>
                  <a:gd name="T32" fmla="*/ 0 w 1034"/>
                  <a:gd name="T33" fmla="*/ 1148 h 1273"/>
                  <a:gd name="T34" fmla="*/ 89 w 1034"/>
                  <a:gd name="T35" fmla="*/ 1129 h 1273"/>
                  <a:gd name="T36" fmla="*/ 201 w 1034"/>
                  <a:gd name="T37" fmla="*/ 1179 h 1273"/>
                  <a:gd name="T38" fmla="*/ 320 w 1034"/>
                  <a:gd name="T39" fmla="*/ 1204 h 1273"/>
                  <a:gd name="T40" fmla="*/ 443 w 1034"/>
                  <a:gd name="T41" fmla="*/ 1204 h 1273"/>
                  <a:gd name="T42" fmla="*/ 563 w 1034"/>
                  <a:gd name="T43" fmla="*/ 1179 h 1273"/>
                  <a:gd name="T44" fmla="*/ 675 w 1034"/>
                  <a:gd name="T45" fmla="*/ 1129 h 1273"/>
                  <a:gd name="T46" fmla="*/ 775 w 1034"/>
                  <a:gd name="T47" fmla="*/ 1057 h 1273"/>
                  <a:gd name="T48" fmla="*/ 857 w 1034"/>
                  <a:gd name="T49" fmla="*/ 965 h 1273"/>
                  <a:gd name="T50" fmla="*/ 919 w 1034"/>
                  <a:gd name="T51" fmla="*/ 858 h 1273"/>
                  <a:gd name="T52" fmla="*/ 956 w 1034"/>
                  <a:gd name="T53" fmla="*/ 742 h 1273"/>
                  <a:gd name="T54" fmla="*/ 969 w 1034"/>
                  <a:gd name="T55" fmla="*/ 619 h 1273"/>
                  <a:gd name="T56" fmla="*/ 956 w 1034"/>
                  <a:gd name="T57" fmla="*/ 496 h 1273"/>
                  <a:gd name="T58" fmla="*/ 919 w 1034"/>
                  <a:gd name="T59" fmla="*/ 381 h 1273"/>
                  <a:gd name="T60" fmla="*/ 857 w 1034"/>
                  <a:gd name="T61" fmla="*/ 273 h 1273"/>
                  <a:gd name="T62" fmla="*/ 775 w 1034"/>
                  <a:gd name="T63" fmla="*/ 182 h 1273"/>
                  <a:gd name="T64" fmla="*/ 675 w 1034"/>
                  <a:gd name="T65" fmla="*/ 110 h 1273"/>
                  <a:gd name="T66" fmla="*/ 563 w 1034"/>
                  <a:gd name="T67" fmla="*/ 61 h 1273"/>
                  <a:gd name="T68" fmla="*/ 582 w 1034"/>
                  <a:gd name="T69" fmla="*/ 0 h 12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4" h="1273">
                    <a:moveTo>
                      <a:pt x="582" y="0"/>
                    </a:moveTo>
                    <a:lnTo>
                      <a:pt x="646" y="23"/>
                    </a:lnTo>
                    <a:lnTo>
                      <a:pt x="707" y="56"/>
                    </a:lnTo>
                    <a:lnTo>
                      <a:pt x="765" y="92"/>
                    </a:lnTo>
                    <a:lnTo>
                      <a:pt x="818" y="134"/>
                    </a:lnTo>
                    <a:lnTo>
                      <a:pt x="866" y="184"/>
                    </a:lnTo>
                    <a:lnTo>
                      <a:pt x="908" y="237"/>
                    </a:lnTo>
                    <a:lnTo>
                      <a:pt x="944" y="294"/>
                    </a:lnTo>
                    <a:lnTo>
                      <a:pt x="977" y="353"/>
                    </a:lnTo>
                    <a:lnTo>
                      <a:pt x="1000" y="417"/>
                    </a:lnTo>
                    <a:lnTo>
                      <a:pt x="1018" y="483"/>
                    </a:lnTo>
                    <a:lnTo>
                      <a:pt x="1030" y="550"/>
                    </a:lnTo>
                    <a:lnTo>
                      <a:pt x="1033" y="619"/>
                    </a:lnTo>
                    <a:lnTo>
                      <a:pt x="1030" y="688"/>
                    </a:lnTo>
                    <a:lnTo>
                      <a:pt x="1018" y="756"/>
                    </a:lnTo>
                    <a:lnTo>
                      <a:pt x="1000" y="821"/>
                    </a:lnTo>
                    <a:lnTo>
                      <a:pt x="977" y="884"/>
                    </a:lnTo>
                    <a:lnTo>
                      <a:pt x="944" y="944"/>
                    </a:lnTo>
                    <a:lnTo>
                      <a:pt x="908" y="1003"/>
                    </a:lnTo>
                    <a:lnTo>
                      <a:pt x="866" y="1055"/>
                    </a:lnTo>
                    <a:lnTo>
                      <a:pt x="818" y="1105"/>
                    </a:lnTo>
                    <a:lnTo>
                      <a:pt x="765" y="1148"/>
                    </a:lnTo>
                    <a:lnTo>
                      <a:pt x="707" y="1183"/>
                    </a:lnTo>
                    <a:lnTo>
                      <a:pt x="646" y="1215"/>
                    </a:lnTo>
                    <a:lnTo>
                      <a:pt x="582" y="1239"/>
                    </a:lnTo>
                    <a:lnTo>
                      <a:pt x="517" y="1257"/>
                    </a:lnTo>
                    <a:lnTo>
                      <a:pt x="450" y="1269"/>
                    </a:lnTo>
                    <a:lnTo>
                      <a:pt x="382" y="1272"/>
                    </a:lnTo>
                    <a:lnTo>
                      <a:pt x="313" y="1269"/>
                    </a:lnTo>
                    <a:lnTo>
                      <a:pt x="246" y="1257"/>
                    </a:lnTo>
                    <a:lnTo>
                      <a:pt x="180" y="1239"/>
                    </a:lnTo>
                    <a:lnTo>
                      <a:pt x="118" y="1215"/>
                    </a:lnTo>
                    <a:lnTo>
                      <a:pt x="57" y="1183"/>
                    </a:lnTo>
                    <a:lnTo>
                      <a:pt x="0" y="1148"/>
                    </a:lnTo>
                    <a:lnTo>
                      <a:pt x="36" y="1095"/>
                    </a:lnTo>
                    <a:lnTo>
                      <a:pt x="89" y="1129"/>
                    </a:lnTo>
                    <a:lnTo>
                      <a:pt x="144" y="1156"/>
                    </a:lnTo>
                    <a:lnTo>
                      <a:pt x="201" y="1179"/>
                    </a:lnTo>
                    <a:lnTo>
                      <a:pt x="261" y="1195"/>
                    </a:lnTo>
                    <a:lnTo>
                      <a:pt x="320" y="1204"/>
                    </a:lnTo>
                    <a:lnTo>
                      <a:pt x="382" y="1208"/>
                    </a:lnTo>
                    <a:lnTo>
                      <a:pt x="443" y="1204"/>
                    </a:lnTo>
                    <a:lnTo>
                      <a:pt x="504" y="1195"/>
                    </a:lnTo>
                    <a:lnTo>
                      <a:pt x="563" y="1179"/>
                    </a:lnTo>
                    <a:lnTo>
                      <a:pt x="621" y="1156"/>
                    </a:lnTo>
                    <a:lnTo>
                      <a:pt x="675" y="1129"/>
                    </a:lnTo>
                    <a:lnTo>
                      <a:pt x="727" y="1095"/>
                    </a:lnTo>
                    <a:lnTo>
                      <a:pt x="775" y="1057"/>
                    </a:lnTo>
                    <a:lnTo>
                      <a:pt x="818" y="1013"/>
                    </a:lnTo>
                    <a:lnTo>
                      <a:pt x="857" y="965"/>
                    </a:lnTo>
                    <a:lnTo>
                      <a:pt x="890" y="913"/>
                    </a:lnTo>
                    <a:lnTo>
                      <a:pt x="919" y="858"/>
                    </a:lnTo>
                    <a:lnTo>
                      <a:pt x="941" y="802"/>
                    </a:lnTo>
                    <a:lnTo>
                      <a:pt x="956" y="742"/>
                    </a:lnTo>
                    <a:lnTo>
                      <a:pt x="965" y="680"/>
                    </a:lnTo>
                    <a:lnTo>
                      <a:pt x="969" y="619"/>
                    </a:lnTo>
                    <a:lnTo>
                      <a:pt x="965" y="557"/>
                    </a:lnTo>
                    <a:lnTo>
                      <a:pt x="956" y="496"/>
                    </a:lnTo>
                    <a:lnTo>
                      <a:pt x="941" y="437"/>
                    </a:lnTo>
                    <a:lnTo>
                      <a:pt x="919" y="381"/>
                    </a:lnTo>
                    <a:lnTo>
                      <a:pt x="890" y="325"/>
                    </a:lnTo>
                    <a:lnTo>
                      <a:pt x="857" y="273"/>
                    </a:lnTo>
                    <a:lnTo>
                      <a:pt x="818" y="225"/>
                    </a:lnTo>
                    <a:lnTo>
                      <a:pt x="775" y="182"/>
                    </a:lnTo>
                    <a:lnTo>
                      <a:pt x="727" y="144"/>
                    </a:lnTo>
                    <a:lnTo>
                      <a:pt x="675" y="110"/>
                    </a:lnTo>
                    <a:lnTo>
                      <a:pt x="621" y="81"/>
                    </a:lnTo>
                    <a:lnTo>
                      <a:pt x="563" y="61"/>
                    </a:lnTo>
                    <a:lnTo>
                      <a:pt x="565" y="56"/>
                    </a:lnTo>
                    <a:lnTo>
                      <a:pt x="58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4"/>
              <p:cNvSpPr>
                <a:spLocks noChangeShapeType="1"/>
              </p:cNvSpPr>
              <p:nvPr/>
            </p:nvSpPr>
            <p:spPr bwMode="ltGray">
              <a:xfrm flipV="1">
                <a:off x="4639" y="3863"/>
                <a:ext cx="103" cy="186"/>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6" name="Line 5"/>
              <p:cNvSpPr>
                <a:spLocks noChangeShapeType="1"/>
              </p:cNvSpPr>
              <p:nvPr/>
            </p:nvSpPr>
            <p:spPr bwMode="ltGray">
              <a:xfrm flipV="1">
                <a:off x="5210" y="2874"/>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7" name="Line 6"/>
              <p:cNvSpPr>
                <a:spLocks noChangeShapeType="1"/>
              </p:cNvSpPr>
              <p:nvPr/>
            </p:nvSpPr>
            <p:spPr bwMode="ltGray">
              <a:xfrm flipV="1">
                <a:off x="5270" y="2751"/>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8" name="Freeform 7"/>
              <p:cNvSpPr>
                <a:spLocks/>
              </p:cNvSpPr>
              <p:nvPr/>
            </p:nvSpPr>
            <p:spPr bwMode="ltGray">
              <a:xfrm>
                <a:off x="4753" y="4067"/>
                <a:ext cx="604" cy="110"/>
              </a:xfrm>
              <a:custGeom>
                <a:avLst/>
                <a:gdLst>
                  <a:gd name="T0" fmla="*/ 2 w 604"/>
                  <a:gd name="T1" fmla="*/ 70 h 110"/>
                  <a:gd name="T2" fmla="*/ 14 w 604"/>
                  <a:gd name="T3" fmla="*/ 57 h 110"/>
                  <a:gd name="T4" fmla="*/ 31 w 604"/>
                  <a:gd name="T5" fmla="*/ 46 h 110"/>
                  <a:gd name="T6" fmla="*/ 63 w 604"/>
                  <a:gd name="T7" fmla="*/ 30 h 110"/>
                  <a:gd name="T8" fmla="*/ 100 w 604"/>
                  <a:gd name="T9" fmla="*/ 21 h 110"/>
                  <a:gd name="T10" fmla="*/ 134 w 604"/>
                  <a:gd name="T11" fmla="*/ 13 h 110"/>
                  <a:gd name="T12" fmla="*/ 181 w 604"/>
                  <a:gd name="T13" fmla="*/ 6 h 110"/>
                  <a:gd name="T14" fmla="*/ 225 w 604"/>
                  <a:gd name="T15" fmla="*/ 2 h 110"/>
                  <a:gd name="T16" fmla="*/ 277 w 604"/>
                  <a:gd name="T17" fmla="*/ 0 h 110"/>
                  <a:gd name="T18" fmla="*/ 340 w 604"/>
                  <a:gd name="T19" fmla="*/ 0 h 110"/>
                  <a:gd name="T20" fmla="*/ 407 w 604"/>
                  <a:gd name="T21" fmla="*/ 4 h 110"/>
                  <a:gd name="T22" fmla="*/ 453 w 604"/>
                  <a:gd name="T23" fmla="*/ 10 h 110"/>
                  <a:gd name="T24" fmla="*/ 502 w 604"/>
                  <a:gd name="T25" fmla="*/ 19 h 110"/>
                  <a:gd name="T26" fmla="*/ 549 w 604"/>
                  <a:gd name="T27" fmla="*/ 33 h 110"/>
                  <a:gd name="T28" fmla="*/ 573 w 604"/>
                  <a:gd name="T29" fmla="*/ 47 h 110"/>
                  <a:gd name="T30" fmla="*/ 588 w 604"/>
                  <a:gd name="T31" fmla="*/ 58 h 110"/>
                  <a:gd name="T32" fmla="*/ 603 w 604"/>
                  <a:gd name="T33" fmla="*/ 77 h 110"/>
                  <a:gd name="T34" fmla="*/ 578 w 604"/>
                  <a:gd name="T35" fmla="*/ 87 h 110"/>
                  <a:gd name="T36" fmla="*/ 536 w 604"/>
                  <a:gd name="T37" fmla="*/ 95 h 110"/>
                  <a:gd name="T38" fmla="*/ 485 w 604"/>
                  <a:gd name="T39" fmla="*/ 101 h 110"/>
                  <a:gd name="T40" fmla="*/ 436 w 604"/>
                  <a:gd name="T41" fmla="*/ 106 h 110"/>
                  <a:gd name="T42" fmla="*/ 377 w 604"/>
                  <a:gd name="T43" fmla="*/ 108 h 110"/>
                  <a:gd name="T44" fmla="*/ 313 w 604"/>
                  <a:gd name="T45" fmla="*/ 109 h 110"/>
                  <a:gd name="T46" fmla="*/ 252 w 604"/>
                  <a:gd name="T47" fmla="*/ 109 h 110"/>
                  <a:gd name="T48" fmla="*/ 188 w 604"/>
                  <a:gd name="T49" fmla="*/ 108 h 110"/>
                  <a:gd name="T50" fmla="*/ 117 w 604"/>
                  <a:gd name="T51" fmla="*/ 102 h 110"/>
                  <a:gd name="T52" fmla="*/ 61 w 604"/>
                  <a:gd name="T53" fmla="*/ 96 h 110"/>
                  <a:gd name="T54" fmla="*/ 14 w 604"/>
                  <a:gd name="T55" fmla="*/ 86 h 110"/>
                  <a:gd name="T56" fmla="*/ 0 w 604"/>
                  <a:gd name="T57" fmla="*/ 78 h 110"/>
                  <a:gd name="T58" fmla="*/ 2 w 604"/>
                  <a:gd name="T59" fmla="*/ 7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4" h="110">
                    <a:moveTo>
                      <a:pt x="2" y="70"/>
                    </a:moveTo>
                    <a:lnTo>
                      <a:pt x="14" y="57"/>
                    </a:lnTo>
                    <a:lnTo>
                      <a:pt x="31" y="46"/>
                    </a:lnTo>
                    <a:lnTo>
                      <a:pt x="63" y="30"/>
                    </a:lnTo>
                    <a:lnTo>
                      <a:pt x="100" y="21"/>
                    </a:lnTo>
                    <a:lnTo>
                      <a:pt x="134" y="13"/>
                    </a:lnTo>
                    <a:lnTo>
                      <a:pt x="181" y="6"/>
                    </a:lnTo>
                    <a:lnTo>
                      <a:pt x="225" y="2"/>
                    </a:lnTo>
                    <a:lnTo>
                      <a:pt x="277" y="0"/>
                    </a:lnTo>
                    <a:lnTo>
                      <a:pt x="340" y="0"/>
                    </a:lnTo>
                    <a:lnTo>
                      <a:pt x="407" y="4"/>
                    </a:lnTo>
                    <a:lnTo>
                      <a:pt x="453" y="10"/>
                    </a:lnTo>
                    <a:lnTo>
                      <a:pt x="502" y="19"/>
                    </a:lnTo>
                    <a:lnTo>
                      <a:pt x="549" y="33"/>
                    </a:lnTo>
                    <a:lnTo>
                      <a:pt x="573" y="47"/>
                    </a:lnTo>
                    <a:lnTo>
                      <a:pt x="588" y="58"/>
                    </a:lnTo>
                    <a:lnTo>
                      <a:pt x="603" y="77"/>
                    </a:lnTo>
                    <a:lnTo>
                      <a:pt x="578" y="87"/>
                    </a:lnTo>
                    <a:lnTo>
                      <a:pt x="536" y="95"/>
                    </a:lnTo>
                    <a:lnTo>
                      <a:pt x="485" y="101"/>
                    </a:lnTo>
                    <a:lnTo>
                      <a:pt x="436" y="106"/>
                    </a:lnTo>
                    <a:lnTo>
                      <a:pt x="377" y="108"/>
                    </a:lnTo>
                    <a:lnTo>
                      <a:pt x="313" y="109"/>
                    </a:lnTo>
                    <a:lnTo>
                      <a:pt x="252" y="109"/>
                    </a:lnTo>
                    <a:lnTo>
                      <a:pt x="188" y="108"/>
                    </a:lnTo>
                    <a:lnTo>
                      <a:pt x="117" y="102"/>
                    </a:lnTo>
                    <a:lnTo>
                      <a:pt x="61" y="96"/>
                    </a:lnTo>
                    <a:lnTo>
                      <a:pt x="14" y="86"/>
                    </a:lnTo>
                    <a:lnTo>
                      <a:pt x="0" y="78"/>
                    </a:lnTo>
                    <a:lnTo>
                      <a:pt x="2" y="70"/>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 name="Oval 8"/>
              <p:cNvSpPr>
                <a:spLocks noChangeArrowheads="1"/>
              </p:cNvSpPr>
              <p:nvPr/>
            </p:nvSpPr>
            <p:spPr bwMode="grayWhite">
              <a:xfrm>
                <a:off x="4458" y="2879"/>
                <a:ext cx="1074" cy="1073"/>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smtClean="0">
                  <a:ea typeface="+mn-ea"/>
                  <a:cs typeface="+mn-cs"/>
                </a:endParaRPr>
              </a:p>
            </p:txBody>
          </p:sp>
          <p:grpSp>
            <p:nvGrpSpPr>
              <p:cNvPr id="1040" name="Group 27"/>
              <p:cNvGrpSpPr>
                <a:grpSpLocks/>
              </p:cNvGrpSpPr>
              <p:nvPr/>
            </p:nvGrpSpPr>
            <p:grpSpPr bwMode="auto">
              <a:xfrm>
                <a:off x="4458" y="2991"/>
                <a:ext cx="999" cy="797"/>
                <a:chOff x="4458" y="2991"/>
                <a:chExt cx="999" cy="797"/>
              </a:xfrm>
            </p:grpSpPr>
            <p:sp>
              <p:nvSpPr>
                <p:cNvPr id="1041" name="Freeform 9"/>
                <p:cNvSpPr>
                  <a:spLocks/>
                </p:cNvSpPr>
                <p:nvPr/>
              </p:nvSpPr>
              <p:spPr bwMode="grayWhite">
                <a:xfrm>
                  <a:off x="4599" y="3283"/>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2" name="Freeform 10"/>
                <p:cNvSpPr>
                  <a:spLocks/>
                </p:cNvSpPr>
                <p:nvPr/>
              </p:nvSpPr>
              <p:spPr bwMode="grayWhite">
                <a:xfrm>
                  <a:off x="4616" y="3305"/>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3" name="Freeform 11"/>
                <p:cNvSpPr>
                  <a:spLocks/>
                </p:cNvSpPr>
                <p:nvPr/>
              </p:nvSpPr>
              <p:spPr bwMode="grayWhite">
                <a:xfrm>
                  <a:off x="4674" y="3275"/>
                  <a:ext cx="37" cy="35"/>
                </a:xfrm>
                <a:custGeom>
                  <a:avLst/>
                  <a:gdLst>
                    <a:gd name="T0" fmla="*/ 36 w 37"/>
                    <a:gd name="T1" fmla="*/ 0 h 35"/>
                    <a:gd name="T2" fmla="*/ 22 w 37"/>
                    <a:gd name="T3" fmla="*/ 0 h 35"/>
                    <a:gd name="T4" fmla="*/ 14 w 37"/>
                    <a:gd name="T5" fmla="*/ 9 h 35"/>
                    <a:gd name="T6" fmla="*/ 9 w 37"/>
                    <a:gd name="T7" fmla="*/ 9 h 35"/>
                    <a:gd name="T8" fmla="*/ 5 w 37"/>
                    <a:gd name="T9" fmla="*/ 13 h 35"/>
                    <a:gd name="T10" fmla="*/ 0 w 37"/>
                    <a:gd name="T11" fmla="*/ 13 h 35"/>
                    <a:gd name="T12" fmla="*/ 0 w 37"/>
                    <a:gd name="T13" fmla="*/ 25 h 35"/>
                    <a:gd name="T14" fmla="*/ 8 w 37"/>
                    <a:gd name="T15" fmla="*/ 34 h 35"/>
                    <a:gd name="T16" fmla="*/ 29 w 37"/>
                    <a:gd name="T17" fmla="*/ 34 h 35"/>
                    <a:gd name="T18" fmla="*/ 36 w 37"/>
                    <a:gd name="T19" fmla="*/ 25 h 35"/>
                    <a:gd name="T20" fmla="*/ 36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35">
                      <a:moveTo>
                        <a:pt x="36" y="0"/>
                      </a:moveTo>
                      <a:lnTo>
                        <a:pt x="22" y="0"/>
                      </a:lnTo>
                      <a:lnTo>
                        <a:pt x="14" y="9"/>
                      </a:lnTo>
                      <a:lnTo>
                        <a:pt x="9" y="9"/>
                      </a:lnTo>
                      <a:lnTo>
                        <a:pt x="5" y="13"/>
                      </a:lnTo>
                      <a:lnTo>
                        <a:pt x="0" y="13"/>
                      </a:lnTo>
                      <a:lnTo>
                        <a:pt x="0" y="25"/>
                      </a:lnTo>
                      <a:lnTo>
                        <a:pt x="8" y="34"/>
                      </a:lnTo>
                      <a:lnTo>
                        <a:pt x="29" y="34"/>
                      </a:lnTo>
                      <a:lnTo>
                        <a:pt x="36" y="25"/>
                      </a:lnTo>
                      <a:lnTo>
                        <a:pt x="3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 name="Freeform 12"/>
                <p:cNvSpPr>
                  <a:spLocks/>
                </p:cNvSpPr>
                <p:nvPr/>
              </p:nvSpPr>
              <p:spPr bwMode="grayWhite">
                <a:xfrm>
                  <a:off x="4458" y="3303"/>
                  <a:ext cx="324" cy="422"/>
                </a:xfrm>
                <a:custGeom>
                  <a:avLst/>
                  <a:gdLst>
                    <a:gd name="T0" fmla="*/ 76 w 324"/>
                    <a:gd name="T1" fmla="*/ 0 h 422"/>
                    <a:gd name="T2" fmla="*/ 71 w 324"/>
                    <a:gd name="T3" fmla="*/ 11 h 422"/>
                    <a:gd name="T4" fmla="*/ 45 w 324"/>
                    <a:gd name="T5" fmla="*/ 33 h 422"/>
                    <a:gd name="T6" fmla="*/ 40 w 324"/>
                    <a:gd name="T7" fmla="*/ 53 h 422"/>
                    <a:gd name="T8" fmla="*/ 21 w 324"/>
                    <a:gd name="T9" fmla="*/ 68 h 422"/>
                    <a:gd name="T10" fmla="*/ 8 w 324"/>
                    <a:gd name="T11" fmla="*/ 96 h 422"/>
                    <a:gd name="T12" fmla="*/ 8 w 324"/>
                    <a:gd name="T13" fmla="*/ 114 h 422"/>
                    <a:gd name="T14" fmla="*/ 0 w 324"/>
                    <a:gd name="T15" fmla="*/ 144 h 422"/>
                    <a:gd name="T16" fmla="*/ 11 w 324"/>
                    <a:gd name="T17" fmla="*/ 157 h 422"/>
                    <a:gd name="T18" fmla="*/ 40 w 324"/>
                    <a:gd name="T19" fmla="*/ 195 h 422"/>
                    <a:gd name="T20" fmla="*/ 48 w 324"/>
                    <a:gd name="T21" fmla="*/ 190 h 422"/>
                    <a:gd name="T22" fmla="*/ 99 w 324"/>
                    <a:gd name="T23" fmla="*/ 190 h 422"/>
                    <a:gd name="T24" fmla="*/ 123 w 324"/>
                    <a:gd name="T25" fmla="*/ 199 h 422"/>
                    <a:gd name="T26" fmla="*/ 121 w 324"/>
                    <a:gd name="T27" fmla="*/ 229 h 422"/>
                    <a:gd name="T28" fmla="*/ 138 w 324"/>
                    <a:gd name="T29" fmla="*/ 268 h 422"/>
                    <a:gd name="T30" fmla="*/ 137 w 324"/>
                    <a:gd name="T31" fmla="*/ 279 h 422"/>
                    <a:gd name="T32" fmla="*/ 144 w 324"/>
                    <a:gd name="T33" fmla="*/ 291 h 422"/>
                    <a:gd name="T34" fmla="*/ 133 w 324"/>
                    <a:gd name="T35" fmla="*/ 319 h 422"/>
                    <a:gd name="T36" fmla="*/ 146 w 324"/>
                    <a:gd name="T37" fmla="*/ 354 h 422"/>
                    <a:gd name="T38" fmla="*/ 153 w 324"/>
                    <a:gd name="T39" fmla="*/ 382 h 422"/>
                    <a:gd name="T40" fmla="*/ 162 w 324"/>
                    <a:gd name="T41" fmla="*/ 399 h 422"/>
                    <a:gd name="T42" fmla="*/ 171 w 324"/>
                    <a:gd name="T43" fmla="*/ 421 h 422"/>
                    <a:gd name="T44" fmla="*/ 188 w 324"/>
                    <a:gd name="T45" fmla="*/ 418 h 422"/>
                    <a:gd name="T46" fmla="*/ 216 w 324"/>
                    <a:gd name="T47" fmla="*/ 402 h 422"/>
                    <a:gd name="T48" fmla="*/ 229 w 324"/>
                    <a:gd name="T49" fmla="*/ 382 h 422"/>
                    <a:gd name="T50" fmla="*/ 228 w 324"/>
                    <a:gd name="T51" fmla="*/ 369 h 422"/>
                    <a:gd name="T52" fmla="*/ 245 w 324"/>
                    <a:gd name="T53" fmla="*/ 359 h 422"/>
                    <a:gd name="T54" fmla="*/ 242 w 324"/>
                    <a:gd name="T55" fmla="*/ 340 h 422"/>
                    <a:gd name="T56" fmla="*/ 267 w 324"/>
                    <a:gd name="T57" fmla="*/ 310 h 422"/>
                    <a:gd name="T58" fmla="*/ 271 w 324"/>
                    <a:gd name="T59" fmla="*/ 285 h 422"/>
                    <a:gd name="T60" fmla="*/ 264 w 324"/>
                    <a:gd name="T61" fmla="*/ 277 h 422"/>
                    <a:gd name="T62" fmla="*/ 267 w 324"/>
                    <a:gd name="T63" fmla="*/ 267 h 422"/>
                    <a:gd name="T64" fmla="*/ 261 w 324"/>
                    <a:gd name="T65" fmla="*/ 258 h 422"/>
                    <a:gd name="T66" fmla="*/ 280 w 324"/>
                    <a:gd name="T67" fmla="*/ 234 h 422"/>
                    <a:gd name="T68" fmla="*/ 280 w 324"/>
                    <a:gd name="T69" fmla="*/ 222 h 422"/>
                    <a:gd name="T70" fmla="*/ 306 w 324"/>
                    <a:gd name="T71" fmla="*/ 202 h 422"/>
                    <a:gd name="T72" fmla="*/ 323 w 324"/>
                    <a:gd name="T73" fmla="*/ 148 h 422"/>
                    <a:gd name="T74" fmla="*/ 299 w 324"/>
                    <a:gd name="T75" fmla="*/ 162 h 422"/>
                    <a:gd name="T76" fmla="*/ 278 w 324"/>
                    <a:gd name="T77" fmla="*/ 156 h 422"/>
                    <a:gd name="T78" fmla="*/ 281 w 324"/>
                    <a:gd name="T79" fmla="*/ 143 h 422"/>
                    <a:gd name="T80" fmla="*/ 260 w 324"/>
                    <a:gd name="T81" fmla="*/ 129 h 422"/>
                    <a:gd name="T82" fmla="*/ 250 w 324"/>
                    <a:gd name="T83" fmla="*/ 94 h 422"/>
                    <a:gd name="T84" fmla="*/ 230 w 324"/>
                    <a:gd name="T85" fmla="*/ 66 h 422"/>
                    <a:gd name="T86" fmla="*/ 230 w 324"/>
                    <a:gd name="T87" fmla="*/ 47 h 422"/>
                    <a:gd name="T88" fmla="*/ 219 w 324"/>
                    <a:gd name="T89" fmla="*/ 46 h 422"/>
                    <a:gd name="T90" fmla="*/ 212 w 324"/>
                    <a:gd name="T91" fmla="*/ 49 h 422"/>
                    <a:gd name="T92" fmla="*/ 182 w 324"/>
                    <a:gd name="T93" fmla="*/ 38 h 422"/>
                    <a:gd name="T94" fmla="*/ 174 w 324"/>
                    <a:gd name="T95" fmla="*/ 46 h 422"/>
                    <a:gd name="T96" fmla="*/ 167 w 324"/>
                    <a:gd name="T97" fmla="*/ 56 h 422"/>
                    <a:gd name="T98" fmla="*/ 151 w 324"/>
                    <a:gd name="T99" fmla="*/ 38 h 422"/>
                    <a:gd name="T100" fmla="*/ 135 w 324"/>
                    <a:gd name="T101" fmla="*/ 33 h 422"/>
                    <a:gd name="T102" fmla="*/ 134 w 324"/>
                    <a:gd name="T103" fmla="*/ 10 h 422"/>
                    <a:gd name="T104" fmla="*/ 111 w 324"/>
                    <a:gd name="T105" fmla="*/ 14 h 422"/>
                    <a:gd name="T106" fmla="*/ 96 w 324"/>
                    <a:gd name="T107" fmla="*/ 9 h 422"/>
                    <a:gd name="T108" fmla="*/ 76 w 324"/>
                    <a:gd name="T109" fmla="*/ 0 h 4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24" h="422">
                      <a:moveTo>
                        <a:pt x="76" y="0"/>
                      </a:moveTo>
                      <a:lnTo>
                        <a:pt x="71" y="11"/>
                      </a:lnTo>
                      <a:lnTo>
                        <a:pt x="45" y="33"/>
                      </a:lnTo>
                      <a:lnTo>
                        <a:pt x="40" y="53"/>
                      </a:lnTo>
                      <a:lnTo>
                        <a:pt x="21" y="68"/>
                      </a:lnTo>
                      <a:lnTo>
                        <a:pt x="8" y="96"/>
                      </a:lnTo>
                      <a:lnTo>
                        <a:pt x="8" y="114"/>
                      </a:lnTo>
                      <a:lnTo>
                        <a:pt x="0" y="144"/>
                      </a:lnTo>
                      <a:lnTo>
                        <a:pt x="11" y="157"/>
                      </a:lnTo>
                      <a:lnTo>
                        <a:pt x="40" y="195"/>
                      </a:lnTo>
                      <a:lnTo>
                        <a:pt x="48" y="190"/>
                      </a:lnTo>
                      <a:lnTo>
                        <a:pt x="99" y="190"/>
                      </a:lnTo>
                      <a:lnTo>
                        <a:pt x="123" y="199"/>
                      </a:lnTo>
                      <a:lnTo>
                        <a:pt x="121" y="229"/>
                      </a:lnTo>
                      <a:lnTo>
                        <a:pt x="138" y="268"/>
                      </a:lnTo>
                      <a:lnTo>
                        <a:pt x="137" y="279"/>
                      </a:lnTo>
                      <a:lnTo>
                        <a:pt x="144" y="291"/>
                      </a:lnTo>
                      <a:lnTo>
                        <a:pt x="133" y="319"/>
                      </a:lnTo>
                      <a:lnTo>
                        <a:pt x="146" y="354"/>
                      </a:lnTo>
                      <a:lnTo>
                        <a:pt x="153" y="382"/>
                      </a:lnTo>
                      <a:lnTo>
                        <a:pt x="162" y="399"/>
                      </a:lnTo>
                      <a:lnTo>
                        <a:pt x="171" y="421"/>
                      </a:lnTo>
                      <a:lnTo>
                        <a:pt x="188" y="418"/>
                      </a:lnTo>
                      <a:lnTo>
                        <a:pt x="216" y="402"/>
                      </a:lnTo>
                      <a:lnTo>
                        <a:pt x="229" y="382"/>
                      </a:lnTo>
                      <a:lnTo>
                        <a:pt x="228" y="369"/>
                      </a:lnTo>
                      <a:lnTo>
                        <a:pt x="245" y="359"/>
                      </a:lnTo>
                      <a:lnTo>
                        <a:pt x="242" y="340"/>
                      </a:lnTo>
                      <a:lnTo>
                        <a:pt x="267" y="310"/>
                      </a:lnTo>
                      <a:lnTo>
                        <a:pt x="271" y="285"/>
                      </a:lnTo>
                      <a:lnTo>
                        <a:pt x="264" y="277"/>
                      </a:lnTo>
                      <a:lnTo>
                        <a:pt x="267" y="267"/>
                      </a:lnTo>
                      <a:lnTo>
                        <a:pt x="261" y="258"/>
                      </a:lnTo>
                      <a:lnTo>
                        <a:pt x="280" y="234"/>
                      </a:lnTo>
                      <a:lnTo>
                        <a:pt x="280" y="222"/>
                      </a:lnTo>
                      <a:lnTo>
                        <a:pt x="306" y="202"/>
                      </a:lnTo>
                      <a:lnTo>
                        <a:pt x="323" y="148"/>
                      </a:lnTo>
                      <a:lnTo>
                        <a:pt x="299" y="162"/>
                      </a:lnTo>
                      <a:lnTo>
                        <a:pt x="278" y="156"/>
                      </a:lnTo>
                      <a:lnTo>
                        <a:pt x="281" y="143"/>
                      </a:lnTo>
                      <a:lnTo>
                        <a:pt x="260" y="129"/>
                      </a:lnTo>
                      <a:lnTo>
                        <a:pt x="250" y="94"/>
                      </a:lnTo>
                      <a:lnTo>
                        <a:pt x="230" y="66"/>
                      </a:lnTo>
                      <a:lnTo>
                        <a:pt x="230" y="47"/>
                      </a:lnTo>
                      <a:lnTo>
                        <a:pt x="219" y="46"/>
                      </a:lnTo>
                      <a:lnTo>
                        <a:pt x="212" y="49"/>
                      </a:lnTo>
                      <a:lnTo>
                        <a:pt x="182" y="38"/>
                      </a:lnTo>
                      <a:lnTo>
                        <a:pt x="174" y="46"/>
                      </a:lnTo>
                      <a:lnTo>
                        <a:pt x="167" y="56"/>
                      </a:lnTo>
                      <a:lnTo>
                        <a:pt x="151" y="38"/>
                      </a:lnTo>
                      <a:lnTo>
                        <a:pt x="135" y="33"/>
                      </a:lnTo>
                      <a:lnTo>
                        <a:pt x="134" y="10"/>
                      </a:lnTo>
                      <a:lnTo>
                        <a:pt x="111" y="14"/>
                      </a:lnTo>
                      <a:lnTo>
                        <a:pt x="96" y="9"/>
                      </a:lnTo>
                      <a:lnTo>
                        <a:pt x="7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 name="Freeform 13"/>
                <p:cNvSpPr>
                  <a:spLocks/>
                </p:cNvSpPr>
                <p:nvPr/>
              </p:nvSpPr>
              <p:spPr bwMode="grayWhite">
                <a:xfrm>
                  <a:off x="5205" y="3408"/>
                  <a:ext cx="17" cy="21"/>
                </a:xfrm>
                <a:custGeom>
                  <a:avLst/>
                  <a:gdLst>
                    <a:gd name="T0" fmla="*/ 7 w 17"/>
                    <a:gd name="T1" fmla="*/ 0 h 21"/>
                    <a:gd name="T2" fmla="*/ 9 w 17"/>
                    <a:gd name="T3" fmla="*/ 5 h 21"/>
                    <a:gd name="T4" fmla="*/ 7 w 17"/>
                    <a:gd name="T5" fmla="*/ 10 h 21"/>
                    <a:gd name="T6" fmla="*/ 7 w 17"/>
                    <a:gd name="T7" fmla="*/ 14 h 21"/>
                    <a:gd name="T8" fmla="*/ 16 w 17"/>
                    <a:gd name="T9" fmla="*/ 17 h 21"/>
                    <a:gd name="T10" fmla="*/ 16 w 17"/>
                    <a:gd name="T11" fmla="*/ 20 h 21"/>
                    <a:gd name="T12" fmla="*/ 9 w 17"/>
                    <a:gd name="T13" fmla="*/ 17 h 21"/>
                    <a:gd name="T14" fmla="*/ 3 w 17"/>
                    <a:gd name="T15" fmla="*/ 20 h 21"/>
                    <a:gd name="T16" fmla="*/ 0 w 17"/>
                    <a:gd name="T17" fmla="*/ 17 h 21"/>
                    <a:gd name="T18" fmla="*/ 3 w 17"/>
                    <a:gd name="T19" fmla="*/ 14 h 21"/>
                    <a:gd name="T20" fmla="*/ 0 w 17"/>
                    <a:gd name="T21" fmla="*/ 10 h 21"/>
                    <a:gd name="T22" fmla="*/ 3 w 17"/>
                    <a:gd name="T23" fmla="*/ 2 h 21"/>
                    <a:gd name="T24" fmla="*/ 7 w 17"/>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1">
                      <a:moveTo>
                        <a:pt x="7" y="0"/>
                      </a:moveTo>
                      <a:lnTo>
                        <a:pt x="9" y="5"/>
                      </a:lnTo>
                      <a:lnTo>
                        <a:pt x="7" y="10"/>
                      </a:lnTo>
                      <a:lnTo>
                        <a:pt x="7" y="14"/>
                      </a:lnTo>
                      <a:lnTo>
                        <a:pt x="16" y="17"/>
                      </a:lnTo>
                      <a:lnTo>
                        <a:pt x="16" y="20"/>
                      </a:lnTo>
                      <a:lnTo>
                        <a:pt x="9" y="17"/>
                      </a:lnTo>
                      <a:lnTo>
                        <a:pt x="3" y="20"/>
                      </a:lnTo>
                      <a:lnTo>
                        <a:pt x="0" y="17"/>
                      </a:lnTo>
                      <a:lnTo>
                        <a:pt x="3" y="14"/>
                      </a:lnTo>
                      <a:lnTo>
                        <a:pt x="0" y="10"/>
                      </a:lnTo>
                      <a:lnTo>
                        <a:pt x="3" y="2"/>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 name="Freeform 14"/>
                <p:cNvSpPr>
                  <a:spLocks/>
                </p:cNvSpPr>
                <p:nvPr/>
              </p:nvSpPr>
              <p:spPr bwMode="grayWhite">
                <a:xfrm>
                  <a:off x="5144" y="3496"/>
                  <a:ext cx="49" cy="70"/>
                </a:xfrm>
                <a:custGeom>
                  <a:avLst/>
                  <a:gdLst>
                    <a:gd name="T0" fmla="*/ 0 w 49"/>
                    <a:gd name="T1" fmla="*/ 34 h 70"/>
                    <a:gd name="T2" fmla="*/ 17 w 49"/>
                    <a:gd name="T3" fmla="*/ 34 h 70"/>
                    <a:gd name="T4" fmla="*/ 37 w 49"/>
                    <a:gd name="T5" fmla="*/ 0 h 70"/>
                    <a:gd name="T6" fmla="*/ 48 w 49"/>
                    <a:gd name="T7" fmla="*/ 20 h 70"/>
                    <a:gd name="T8" fmla="*/ 39 w 49"/>
                    <a:gd name="T9" fmla="*/ 69 h 70"/>
                    <a:gd name="T10" fmla="*/ 3 w 49"/>
                    <a:gd name="T11" fmla="*/ 57 h 70"/>
                    <a:gd name="T12" fmla="*/ 0 w 49"/>
                    <a:gd name="T13" fmla="*/ 34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70">
                      <a:moveTo>
                        <a:pt x="0" y="34"/>
                      </a:moveTo>
                      <a:lnTo>
                        <a:pt x="17" y="34"/>
                      </a:lnTo>
                      <a:lnTo>
                        <a:pt x="37" y="0"/>
                      </a:lnTo>
                      <a:lnTo>
                        <a:pt x="48" y="20"/>
                      </a:lnTo>
                      <a:lnTo>
                        <a:pt x="39" y="69"/>
                      </a:lnTo>
                      <a:lnTo>
                        <a:pt x="3" y="57"/>
                      </a:lnTo>
                      <a:lnTo>
                        <a:pt x="0" y="3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 name="Freeform 15"/>
                <p:cNvSpPr>
                  <a:spLocks/>
                </p:cNvSpPr>
                <p:nvPr/>
              </p:nvSpPr>
              <p:spPr bwMode="grayWhite">
                <a:xfrm>
                  <a:off x="5241" y="3523"/>
                  <a:ext cx="84" cy="67"/>
                </a:xfrm>
                <a:custGeom>
                  <a:avLst/>
                  <a:gdLst>
                    <a:gd name="T0" fmla="*/ 5 w 84"/>
                    <a:gd name="T1" fmla="*/ 15 h 67"/>
                    <a:gd name="T2" fmla="*/ 0 w 84"/>
                    <a:gd name="T3" fmla="*/ 0 h 67"/>
                    <a:gd name="T4" fmla="*/ 27 w 84"/>
                    <a:gd name="T5" fmla="*/ 6 h 67"/>
                    <a:gd name="T6" fmla="*/ 67 w 84"/>
                    <a:gd name="T7" fmla="*/ 22 h 67"/>
                    <a:gd name="T8" fmla="*/ 67 w 84"/>
                    <a:gd name="T9" fmla="*/ 34 h 67"/>
                    <a:gd name="T10" fmla="*/ 83 w 84"/>
                    <a:gd name="T11" fmla="*/ 66 h 67"/>
                    <a:gd name="T12" fmla="*/ 52 w 84"/>
                    <a:gd name="T13" fmla="*/ 36 h 67"/>
                    <a:gd name="T14" fmla="*/ 31 w 84"/>
                    <a:gd name="T15" fmla="*/ 38 h 67"/>
                    <a:gd name="T16" fmla="*/ 5 w 84"/>
                    <a:gd name="T17" fmla="*/ 15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67">
                      <a:moveTo>
                        <a:pt x="5" y="15"/>
                      </a:moveTo>
                      <a:lnTo>
                        <a:pt x="0" y="0"/>
                      </a:lnTo>
                      <a:lnTo>
                        <a:pt x="27" y="6"/>
                      </a:lnTo>
                      <a:lnTo>
                        <a:pt x="67" y="22"/>
                      </a:lnTo>
                      <a:lnTo>
                        <a:pt x="67" y="34"/>
                      </a:lnTo>
                      <a:lnTo>
                        <a:pt x="83" y="66"/>
                      </a:lnTo>
                      <a:lnTo>
                        <a:pt x="52" y="36"/>
                      </a:lnTo>
                      <a:lnTo>
                        <a:pt x="31" y="38"/>
                      </a:lnTo>
                      <a:lnTo>
                        <a:pt x="5" y="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8" name="Freeform 16"/>
                <p:cNvSpPr>
                  <a:spLocks/>
                </p:cNvSpPr>
                <p:nvPr/>
              </p:nvSpPr>
              <p:spPr bwMode="grayWhite">
                <a:xfrm>
                  <a:off x="5400" y="3660"/>
                  <a:ext cx="57" cy="73"/>
                </a:xfrm>
                <a:custGeom>
                  <a:avLst/>
                  <a:gdLst>
                    <a:gd name="T0" fmla="*/ 34 w 57"/>
                    <a:gd name="T1" fmla="*/ 0 h 73"/>
                    <a:gd name="T2" fmla="*/ 56 w 57"/>
                    <a:gd name="T3" fmla="*/ 21 h 73"/>
                    <a:gd name="T4" fmla="*/ 11 w 57"/>
                    <a:gd name="T5" fmla="*/ 72 h 73"/>
                    <a:gd name="T6" fmla="*/ 0 w 57"/>
                    <a:gd name="T7" fmla="*/ 60 h 73"/>
                    <a:gd name="T8" fmla="*/ 32 w 57"/>
                    <a:gd name="T9" fmla="*/ 28 h 73"/>
                    <a:gd name="T10" fmla="*/ 34 w 57"/>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73">
                      <a:moveTo>
                        <a:pt x="34" y="0"/>
                      </a:moveTo>
                      <a:lnTo>
                        <a:pt x="56" y="21"/>
                      </a:lnTo>
                      <a:lnTo>
                        <a:pt x="11" y="72"/>
                      </a:lnTo>
                      <a:lnTo>
                        <a:pt x="0" y="60"/>
                      </a:lnTo>
                      <a:lnTo>
                        <a:pt x="32" y="28"/>
                      </a:lnTo>
                      <a:lnTo>
                        <a:pt x="34"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9" name="Freeform 17"/>
                <p:cNvSpPr>
                  <a:spLocks/>
                </p:cNvSpPr>
                <p:nvPr/>
              </p:nvSpPr>
              <p:spPr bwMode="grayWhite">
                <a:xfrm>
                  <a:off x="4558" y="3167"/>
                  <a:ext cx="29" cy="48"/>
                </a:xfrm>
                <a:custGeom>
                  <a:avLst/>
                  <a:gdLst>
                    <a:gd name="T0" fmla="*/ 28 w 29"/>
                    <a:gd name="T1" fmla="*/ 36 h 48"/>
                    <a:gd name="T2" fmla="*/ 20 w 29"/>
                    <a:gd name="T3" fmla="*/ 31 h 48"/>
                    <a:gd name="T4" fmla="*/ 20 w 29"/>
                    <a:gd name="T5" fmla="*/ 10 h 48"/>
                    <a:gd name="T6" fmla="*/ 24 w 29"/>
                    <a:gd name="T7" fmla="*/ 5 h 48"/>
                    <a:gd name="T8" fmla="*/ 17 w 29"/>
                    <a:gd name="T9" fmla="*/ 5 h 48"/>
                    <a:gd name="T10" fmla="*/ 21 w 29"/>
                    <a:gd name="T11" fmla="*/ 0 h 48"/>
                    <a:gd name="T12" fmla="*/ 16 w 29"/>
                    <a:gd name="T13" fmla="*/ 0 h 48"/>
                    <a:gd name="T14" fmla="*/ 10 w 29"/>
                    <a:gd name="T15" fmla="*/ 6 h 48"/>
                    <a:gd name="T16" fmla="*/ 10 w 29"/>
                    <a:gd name="T17" fmla="*/ 19 h 48"/>
                    <a:gd name="T18" fmla="*/ 13 w 29"/>
                    <a:gd name="T19" fmla="*/ 22 h 48"/>
                    <a:gd name="T20" fmla="*/ 13 w 29"/>
                    <a:gd name="T21" fmla="*/ 28 h 48"/>
                    <a:gd name="T22" fmla="*/ 11 w 29"/>
                    <a:gd name="T23" fmla="*/ 28 h 48"/>
                    <a:gd name="T24" fmla="*/ 6 w 29"/>
                    <a:gd name="T25" fmla="*/ 33 h 48"/>
                    <a:gd name="T26" fmla="*/ 6 w 29"/>
                    <a:gd name="T27" fmla="*/ 38 h 48"/>
                    <a:gd name="T28" fmla="*/ 0 w 29"/>
                    <a:gd name="T29" fmla="*/ 47 h 48"/>
                    <a:gd name="T30" fmla="*/ 21 w 29"/>
                    <a:gd name="T31" fmla="*/ 47 h 48"/>
                    <a:gd name="T32" fmla="*/ 28 w 29"/>
                    <a:gd name="T33" fmla="*/ 36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48">
                      <a:moveTo>
                        <a:pt x="28" y="36"/>
                      </a:moveTo>
                      <a:lnTo>
                        <a:pt x="20" y="31"/>
                      </a:lnTo>
                      <a:lnTo>
                        <a:pt x="20" y="10"/>
                      </a:lnTo>
                      <a:lnTo>
                        <a:pt x="24" y="5"/>
                      </a:lnTo>
                      <a:lnTo>
                        <a:pt x="17" y="5"/>
                      </a:lnTo>
                      <a:lnTo>
                        <a:pt x="21" y="0"/>
                      </a:lnTo>
                      <a:lnTo>
                        <a:pt x="16" y="0"/>
                      </a:lnTo>
                      <a:lnTo>
                        <a:pt x="10" y="6"/>
                      </a:lnTo>
                      <a:lnTo>
                        <a:pt x="10" y="19"/>
                      </a:lnTo>
                      <a:lnTo>
                        <a:pt x="13" y="22"/>
                      </a:lnTo>
                      <a:lnTo>
                        <a:pt x="13" y="28"/>
                      </a:lnTo>
                      <a:lnTo>
                        <a:pt x="11" y="28"/>
                      </a:lnTo>
                      <a:lnTo>
                        <a:pt x="6" y="33"/>
                      </a:lnTo>
                      <a:lnTo>
                        <a:pt x="6" y="38"/>
                      </a:lnTo>
                      <a:lnTo>
                        <a:pt x="0" y="47"/>
                      </a:lnTo>
                      <a:lnTo>
                        <a:pt x="21" y="47"/>
                      </a:lnTo>
                      <a:lnTo>
                        <a:pt x="28" y="3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0" name="Freeform 18"/>
                <p:cNvSpPr>
                  <a:spLocks/>
                </p:cNvSpPr>
                <p:nvPr/>
              </p:nvSpPr>
              <p:spPr bwMode="grayWhite">
                <a:xfrm>
                  <a:off x="4549" y="3183"/>
                  <a:ext cx="17" cy="17"/>
                </a:xfrm>
                <a:custGeom>
                  <a:avLst/>
                  <a:gdLst>
                    <a:gd name="T0" fmla="*/ 13 w 17"/>
                    <a:gd name="T1" fmla="*/ 5 h 17"/>
                    <a:gd name="T2" fmla="*/ 16 w 17"/>
                    <a:gd name="T3" fmla="*/ 5 h 17"/>
                    <a:gd name="T4" fmla="*/ 16 w 17"/>
                    <a:gd name="T5" fmla="*/ 0 h 17"/>
                    <a:gd name="T6" fmla="*/ 10 w 17"/>
                    <a:gd name="T7" fmla="*/ 0 h 17"/>
                    <a:gd name="T8" fmla="*/ 0 w 17"/>
                    <a:gd name="T9" fmla="*/ 10 h 17"/>
                    <a:gd name="T10" fmla="*/ 0 w 17"/>
                    <a:gd name="T11" fmla="*/ 16 h 17"/>
                    <a:gd name="T12" fmla="*/ 9 w 17"/>
                    <a:gd name="T13" fmla="*/ 16 h 17"/>
                    <a:gd name="T14" fmla="*/ 13 w 17"/>
                    <a:gd name="T15" fmla="*/ 11 h 17"/>
                    <a:gd name="T16" fmla="*/ 13 w 17"/>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3" y="5"/>
                      </a:moveTo>
                      <a:lnTo>
                        <a:pt x="16" y="5"/>
                      </a:lnTo>
                      <a:lnTo>
                        <a:pt x="16" y="0"/>
                      </a:lnTo>
                      <a:lnTo>
                        <a:pt x="10" y="0"/>
                      </a:lnTo>
                      <a:lnTo>
                        <a:pt x="0" y="10"/>
                      </a:lnTo>
                      <a:lnTo>
                        <a:pt x="0" y="16"/>
                      </a:lnTo>
                      <a:lnTo>
                        <a:pt x="9" y="16"/>
                      </a:lnTo>
                      <a:lnTo>
                        <a:pt x="13" y="11"/>
                      </a:lnTo>
                      <a:lnTo>
                        <a:pt x="13" y="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1" name="Freeform 19"/>
                <p:cNvSpPr>
                  <a:spLocks/>
                </p:cNvSpPr>
                <p:nvPr/>
              </p:nvSpPr>
              <p:spPr bwMode="grayWhite">
                <a:xfrm>
                  <a:off x="4527" y="3155"/>
                  <a:ext cx="184" cy="155"/>
                </a:xfrm>
                <a:custGeom>
                  <a:avLst/>
                  <a:gdLst>
                    <a:gd name="T0" fmla="*/ 120 w 184"/>
                    <a:gd name="T1" fmla="*/ 10 h 155"/>
                    <a:gd name="T2" fmla="*/ 144 w 184"/>
                    <a:gd name="T3" fmla="*/ 14 h 155"/>
                    <a:gd name="T4" fmla="*/ 129 w 184"/>
                    <a:gd name="T5" fmla="*/ 20 h 155"/>
                    <a:gd name="T6" fmla="*/ 123 w 184"/>
                    <a:gd name="T7" fmla="*/ 29 h 155"/>
                    <a:gd name="T8" fmla="*/ 114 w 184"/>
                    <a:gd name="T9" fmla="*/ 50 h 155"/>
                    <a:gd name="T10" fmla="*/ 100 w 184"/>
                    <a:gd name="T11" fmla="*/ 51 h 155"/>
                    <a:gd name="T12" fmla="*/ 88 w 184"/>
                    <a:gd name="T13" fmla="*/ 49 h 155"/>
                    <a:gd name="T14" fmla="*/ 94 w 184"/>
                    <a:gd name="T15" fmla="*/ 39 h 155"/>
                    <a:gd name="T16" fmla="*/ 88 w 184"/>
                    <a:gd name="T17" fmla="*/ 26 h 155"/>
                    <a:gd name="T18" fmla="*/ 81 w 184"/>
                    <a:gd name="T19" fmla="*/ 49 h 155"/>
                    <a:gd name="T20" fmla="*/ 62 w 184"/>
                    <a:gd name="T21" fmla="*/ 60 h 155"/>
                    <a:gd name="T22" fmla="*/ 52 w 184"/>
                    <a:gd name="T23" fmla="*/ 67 h 155"/>
                    <a:gd name="T24" fmla="*/ 38 w 184"/>
                    <a:gd name="T25" fmla="*/ 77 h 155"/>
                    <a:gd name="T26" fmla="*/ 30 w 184"/>
                    <a:gd name="T27" fmla="*/ 102 h 155"/>
                    <a:gd name="T28" fmla="*/ 5 w 184"/>
                    <a:gd name="T29" fmla="*/ 93 h 155"/>
                    <a:gd name="T30" fmla="*/ 0 w 184"/>
                    <a:gd name="T31" fmla="*/ 111 h 155"/>
                    <a:gd name="T32" fmla="*/ 10 w 184"/>
                    <a:gd name="T33" fmla="*/ 138 h 155"/>
                    <a:gd name="T34" fmla="*/ 50 w 184"/>
                    <a:gd name="T35" fmla="*/ 109 h 155"/>
                    <a:gd name="T36" fmla="*/ 75 w 184"/>
                    <a:gd name="T37" fmla="*/ 103 h 155"/>
                    <a:gd name="T38" fmla="*/ 79 w 184"/>
                    <a:gd name="T39" fmla="*/ 115 h 155"/>
                    <a:gd name="T40" fmla="*/ 99 w 184"/>
                    <a:gd name="T41" fmla="*/ 143 h 155"/>
                    <a:gd name="T42" fmla="*/ 101 w 184"/>
                    <a:gd name="T43" fmla="*/ 135 h 155"/>
                    <a:gd name="T44" fmla="*/ 107 w 184"/>
                    <a:gd name="T45" fmla="*/ 135 h 155"/>
                    <a:gd name="T46" fmla="*/ 88 w 184"/>
                    <a:gd name="T47" fmla="*/ 108 h 155"/>
                    <a:gd name="T48" fmla="*/ 94 w 184"/>
                    <a:gd name="T49" fmla="*/ 99 h 155"/>
                    <a:gd name="T50" fmla="*/ 114 w 184"/>
                    <a:gd name="T51" fmla="*/ 127 h 155"/>
                    <a:gd name="T52" fmla="*/ 123 w 184"/>
                    <a:gd name="T53" fmla="*/ 144 h 155"/>
                    <a:gd name="T54" fmla="*/ 127 w 184"/>
                    <a:gd name="T55" fmla="*/ 154 h 155"/>
                    <a:gd name="T56" fmla="*/ 131 w 184"/>
                    <a:gd name="T57" fmla="*/ 136 h 155"/>
                    <a:gd name="T58" fmla="*/ 144 w 184"/>
                    <a:gd name="T59" fmla="*/ 130 h 155"/>
                    <a:gd name="T60" fmla="*/ 153 w 184"/>
                    <a:gd name="T61" fmla="*/ 126 h 155"/>
                    <a:gd name="T62" fmla="*/ 150 w 184"/>
                    <a:gd name="T63" fmla="*/ 113 h 155"/>
                    <a:gd name="T64" fmla="*/ 157 w 184"/>
                    <a:gd name="T65" fmla="*/ 90 h 155"/>
                    <a:gd name="T66" fmla="*/ 166 w 184"/>
                    <a:gd name="T67" fmla="*/ 93 h 155"/>
                    <a:gd name="T68" fmla="*/ 169 w 184"/>
                    <a:gd name="T69" fmla="*/ 103 h 155"/>
                    <a:gd name="T70" fmla="*/ 177 w 184"/>
                    <a:gd name="T71" fmla="*/ 98 h 155"/>
                    <a:gd name="T72" fmla="*/ 175 w 184"/>
                    <a:gd name="T73" fmla="*/ 95 h 155"/>
                    <a:gd name="T74" fmla="*/ 180 w 184"/>
                    <a:gd name="T75" fmla="*/ 81 h 155"/>
                    <a:gd name="T76" fmla="*/ 183 w 184"/>
                    <a:gd name="T77" fmla="*/ 98 h 155"/>
                    <a:gd name="T78" fmla="*/ 120 w 184"/>
                    <a:gd name="T79" fmla="*/ 0 h 1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55">
                      <a:moveTo>
                        <a:pt x="120" y="0"/>
                      </a:moveTo>
                      <a:lnTo>
                        <a:pt x="120" y="10"/>
                      </a:lnTo>
                      <a:lnTo>
                        <a:pt x="124" y="14"/>
                      </a:lnTo>
                      <a:lnTo>
                        <a:pt x="144" y="14"/>
                      </a:lnTo>
                      <a:lnTo>
                        <a:pt x="144" y="20"/>
                      </a:lnTo>
                      <a:lnTo>
                        <a:pt x="129" y="20"/>
                      </a:lnTo>
                      <a:lnTo>
                        <a:pt x="129" y="37"/>
                      </a:lnTo>
                      <a:lnTo>
                        <a:pt x="123" y="29"/>
                      </a:lnTo>
                      <a:lnTo>
                        <a:pt x="123" y="40"/>
                      </a:lnTo>
                      <a:lnTo>
                        <a:pt x="114" y="50"/>
                      </a:lnTo>
                      <a:lnTo>
                        <a:pt x="109" y="44"/>
                      </a:lnTo>
                      <a:lnTo>
                        <a:pt x="100" y="51"/>
                      </a:lnTo>
                      <a:lnTo>
                        <a:pt x="99" y="49"/>
                      </a:lnTo>
                      <a:lnTo>
                        <a:pt x="88" y="49"/>
                      </a:lnTo>
                      <a:lnTo>
                        <a:pt x="94" y="42"/>
                      </a:lnTo>
                      <a:lnTo>
                        <a:pt x="94" y="39"/>
                      </a:lnTo>
                      <a:lnTo>
                        <a:pt x="88" y="34"/>
                      </a:lnTo>
                      <a:lnTo>
                        <a:pt x="88" y="26"/>
                      </a:lnTo>
                      <a:lnTo>
                        <a:pt x="81" y="34"/>
                      </a:lnTo>
                      <a:lnTo>
                        <a:pt x="81" y="49"/>
                      </a:lnTo>
                      <a:lnTo>
                        <a:pt x="73" y="49"/>
                      </a:lnTo>
                      <a:lnTo>
                        <a:pt x="62" y="60"/>
                      </a:lnTo>
                      <a:lnTo>
                        <a:pt x="58" y="60"/>
                      </a:lnTo>
                      <a:lnTo>
                        <a:pt x="52" y="67"/>
                      </a:lnTo>
                      <a:lnTo>
                        <a:pt x="30" y="67"/>
                      </a:lnTo>
                      <a:lnTo>
                        <a:pt x="38" y="77"/>
                      </a:lnTo>
                      <a:lnTo>
                        <a:pt x="38" y="93"/>
                      </a:lnTo>
                      <a:lnTo>
                        <a:pt x="30" y="102"/>
                      </a:lnTo>
                      <a:lnTo>
                        <a:pt x="22" y="93"/>
                      </a:lnTo>
                      <a:lnTo>
                        <a:pt x="5" y="93"/>
                      </a:lnTo>
                      <a:lnTo>
                        <a:pt x="5" y="104"/>
                      </a:lnTo>
                      <a:lnTo>
                        <a:pt x="0" y="111"/>
                      </a:lnTo>
                      <a:lnTo>
                        <a:pt x="0" y="126"/>
                      </a:lnTo>
                      <a:lnTo>
                        <a:pt x="10" y="138"/>
                      </a:lnTo>
                      <a:lnTo>
                        <a:pt x="26" y="138"/>
                      </a:lnTo>
                      <a:lnTo>
                        <a:pt x="50" y="109"/>
                      </a:lnTo>
                      <a:lnTo>
                        <a:pt x="72" y="109"/>
                      </a:lnTo>
                      <a:lnTo>
                        <a:pt x="75" y="103"/>
                      </a:lnTo>
                      <a:lnTo>
                        <a:pt x="80" y="109"/>
                      </a:lnTo>
                      <a:lnTo>
                        <a:pt x="79" y="115"/>
                      </a:lnTo>
                      <a:lnTo>
                        <a:pt x="99" y="135"/>
                      </a:lnTo>
                      <a:lnTo>
                        <a:pt x="99" y="143"/>
                      </a:lnTo>
                      <a:lnTo>
                        <a:pt x="104" y="140"/>
                      </a:lnTo>
                      <a:lnTo>
                        <a:pt x="101" y="135"/>
                      </a:lnTo>
                      <a:lnTo>
                        <a:pt x="104" y="132"/>
                      </a:lnTo>
                      <a:lnTo>
                        <a:pt x="107" y="135"/>
                      </a:lnTo>
                      <a:lnTo>
                        <a:pt x="109" y="134"/>
                      </a:lnTo>
                      <a:lnTo>
                        <a:pt x="88" y="108"/>
                      </a:lnTo>
                      <a:lnTo>
                        <a:pt x="88" y="99"/>
                      </a:lnTo>
                      <a:lnTo>
                        <a:pt x="94" y="99"/>
                      </a:lnTo>
                      <a:lnTo>
                        <a:pt x="94" y="104"/>
                      </a:lnTo>
                      <a:lnTo>
                        <a:pt x="114" y="127"/>
                      </a:lnTo>
                      <a:lnTo>
                        <a:pt x="114" y="134"/>
                      </a:lnTo>
                      <a:lnTo>
                        <a:pt x="123" y="144"/>
                      </a:lnTo>
                      <a:lnTo>
                        <a:pt x="121" y="146"/>
                      </a:lnTo>
                      <a:lnTo>
                        <a:pt x="127" y="154"/>
                      </a:lnTo>
                      <a:lnTo>
                        <a:pt x="137" y="143"/>
                      </a:lnTo>
                      <a:lnTo>
                        <a:pt x="131" y="136"/>
                      </a:lnTo>
                      <a:lnTo>
                        <a:pt x="137" y="130"/>
                      </a:lnTo>
                      <a:lnTo>
                        <a:pt x="144" y="130"/>
                      </a:lnTo>
                      <a:lnTo>
                        <a:pt x="148" y="126"/>
                      </a:lnTo>
                      <a:lnTo>
                        <a:pt x="153" y="126"/>
                      </a:lnTo>
                      <a:lnTo>
                        <a:pt x="147" y="117"/>
                      </a:lnTo>
                      <a:lnTo>
                        <a:pt x="150" y="113"/>
                      </a:lnTo>
                      <a:lnTo>
                        <a:pt x="150" y="98"/>
                      </a:lnTo>
                      <a:lnTo>
                        <a:pt x="157" y="90"/>
                      </a:lnTo>
                      <a:lnTo>
                        <a:pt x="160" y="93"/>
                      </a:lnTo>
                      <a:lnTo>
                        <a:pt x="166" y="93"/>
                      </a:lnTo>
                      <a:lnTo>
                        <a:pt x="163" y="97"/>
                      </a:lnTo>
                      <a:lnTo>
                        <a:pt x="169" y="103"/>
                      </a:lnTo>
                      <a:lnTo>
                        <a:pt x="172" y="98"/>
                      </a:lnTo>
                      <a:lnTo>
                        <a:pt x="177" y="98"/>
                      </a:lnTo>
                      <a:lnTo>
                        <a:pt x="177" y="95"/>
                      </a:lnTo>
                      <a:lnTo>
                        <a:pt x="175" y="95"/>
                      </a:lnTo>
                      <a:lnTo>
                        <a:pt x="171" y="93"/>
                      </a:lnTo>
                      <a:lnTo>
                        <a:pt x="180" y="81"/>
                      </a:lnTo>
                      <a:lnTo>
                        <a:pt x="180" y="98"/>
                      </a:lnTo>
                      <a:lnTo>
                        <a:pt x="183" y="98"/>
                      </a:lnTo>
                      <a:lnTo>
                        <a:pt x="183" y="0"/>
                      </a:lnTo>
                      <a:lnTo>
                        <a:pt x="12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2" name="Freeform 20"/>
                <p:cNvSpPr>
                  <a:spLocks/>
                </p:cNvSpPr>
                <p:nvPr/>
              </p:nvSpPr>
              <p:spPr bwMode="grayWhite">
                <a:xfrm>
                  <a:off x="4605" y="2991"/>
                  <a:ext cx="782" cy="553"/>
                </a:xfrm>
                <a:custGeom>
                  <a:avLst/>
                  <a:gdLst>
                    <a:gd name="T0" fmla="*/ 22 w 782"/>
                    <a:gd name="T1" fmla="*/ 145 h 553"/>
                    <a:gd name="T2" fmla="*/ 71 w 782"/>
                    <a:gd name="T3" fmla="*/ 96 h 553"/>
                    <a:gd name="T4" fmla="*/ 101 w 782"/>
                    <a:gd name="T5" fmla="*/ 130 h 553"/>
                    <a:gd name="T6" fmla="*/ 84 w 782"/>
                    <a:gd name="T7" fmla="*/ 128 h 553"/>
                    <a:gd name="T8" fmla="*/ 155 w 782"/>
                    <a:gd name="T9" fmla="*/ 123 h 553"/>
                    <a:gd name="T10" fmla="*/ 172 w 782"/>
                    <a:gd name="T11" fmla="*/ 79 h 553"/>
                    <a:gd name="T12" fmla="*/ 172 w 782"/>
                    <a:gd name="T13" fmla="*/ 89 h 553"/>
                    <a:gd name="T14" fmla="*/ 160 w 782"/>
                    <a:gd name="T15" fmla="*/ 123 h 553"/>
                    <a:gd name="T16" fmla="*/ 216 w 782"/>
                    <a:gd name="T17" fmla="*/ 95 h 553"/>
                    <a:gd name="T18" fmla="*/ 330 w 782"/>
                    <a:gd name="T19" fmla="*/ 16 h 553"/>
                    <a:gd name="T20" fmla="*/ 412 w 782"/>
                    <a:gd name="T21" fmla="*/ 20 h 553"/>
                    <a:gd name="T22" fmla="*/ 503 w 782"/>
                    <a:gd name="T23" fmla="*/ 10 h 553"/>
                    <a:gd name="T24" fmla="*/ 602 w 782"/>
                    <a:gd name="T25" fmla="*/ 51 h 553"/>
                    <a:gd name="T26" fmla="*/ 718 w 782"/>
                    <a:gd name="T27" fmla="*/ 65 h 553"/>
                    <a:gd name="T28" fmla="*/ 775 w 782"/>
                    <a:gd name="T29" fmla="*/ 112 h 553"/>
                    <a:gd name="T30" fmla="*/ 731 w 782"/>
                    <a:gd name="T31" fmla="*/ 148 h 553"/>
                    <a:gd name="T32" fmla="*/ 707 w 782"/>
                    <a:gd name="T33" fmla="*/ 194 h 553"/>
                    <a:gd name="T34" fmla="*/ 678 w 782"/>
                    <a:gd name="T35" fmla="*/ 196 h 553"/>
                    <a:gd name="T36" fmla="*/ 687 w 782"/>
                    <a:gd name="T37" fmla="*/ 132 h 553"/>
                    <a:gd name="T38" fmla="*/ 650 w 782"/>
                    <a:gd name="T39" fmla="*/ 166 h 553"/>
                    <a:gd name="T40" fmla="*/ 623 w 782"/>
                    <a:gd name="T41" fmla="*/ 196 h 553"/>
                    <a:gd name="T42" fmla="*/ 632 w 782"/>
                    <a:gd name="T43" fmla="*/ 228 h 553"/>
                    <a:gd name="T44" fmla="*/ 600 w 782"/>
                    <a:gd name="T45" fmla="*/ 276 h 553"/>
                    <a:gd name="T46" fmla="*/ 605 w 782"/>
                    <a:gd name="T47" fmla="*/ 315 h 553"/>
                    <a:gd name="T48" fmla="*/ 602 w 782"/>
                    <a:gd name="T49" fmla="*/ 296 h 553"/>
                    <a:gd name="T50" fmla="*/ 572 w 782"/>
                    <a:gd name="T51" fmla="*/ 299 h 553"/>
                    <a:gd name="T52" fmla="*/ 594 w 782"/>
                    <a:gd name="T53" fmla="*/ 356 h 553"/>
                    <a:gd name="T54" fmla="*/ 539 w 782"/>
                    <a:gd name="T55" fmla="*/ 423 h 553"/>
                    <a:gd name="T56" fmla="*/ 524 w 782"/>
                    <a:gd name="T57" fmla="*/ 442 h 553"/>
                    <a:gd name="T58" fmla="*/ 504 w 782"/>
                    <a:gd name="T59" fmla="*/ 507 h 553"/>
                    <a:gd name="T60" fmla="*/ 477 w 782"/>
                    <a:gd name="T61" fmla="*/ 508 h 553"/>
                    <a:gd name="T62" fmla="*/ 510 w 782"/>
                    <a:gd name="T63" fmla="*/ 552 h 553"/>
                    <a:gd name="T64" fmla="*/ 455 w 782"/>
                    <a:gd name="T65" fmla="*/ 449 h 553"/>
                    <a:gd name="T66" fmla="*/ 391 w 782"/>
                    <a:gd name="T67" fmla="*/ 428 h 553"/>
                    <a:gd name="T68" fmla="*/ 361 w 782"/>
                    <a:gd name="T69" fmla="*/ 495 h 553"/>
                    <a:gd name="T70" fmla="*/ 338 w 782"/>
                    <a:gd name="T71" fmla="*/ 530 h 553"/>
                    <a:gd name="T72" fmla="*/ 298 w 782"/>
                    <a:gd name="T73" fmla="*/ 425 h 553"/>
                    <a:gd name="T74" fmla="*/ 267 w 782"/>
                    <a:gd name="T75" fmla="*/ 436 h 553"/>
                    <a:gd name="T76" fmla="*/ 241 w 782"/>
                    <a:gd name="T77" fmla="*/ 391 h 553"/>
                    <a:gd name="T78" fmla="*/ 160 w 782"/>
                    <a:gd name="T79" fmla="*/ 366 h 553"/>
                    <a:gd name="T80" fmla="*/ 188 w 782"/>
                    <a:gd name="T81" fmla="*/ 414 h 553"/>
                    <a:gd name="T82" fmla="*/ 167 w 782"/>
                    <a:gd name="T83" fmla="*/ 445 h 553"/>
                    <a:gd name="T84" fmla="*/ 136 w 782"/>
                    <a:gd name="T85" fmla="*/ 434 h 553"/>
                    <a:gd name="T86" fmla="*/ 85 w 782"/>
                    <a:gd name="T87" fmla="*/ 355 h 553"/>
                    <a:gd name="T88" fmla="*/ 106 w 782"/>
                    <a:gd name="T89" fmla="*/ 310 h 553"/>
                    <a:gd name="T90" fmla="*/ 119 w 782"/>
                    <a:gd name="T91" fmla="*/ 276 h 553"/>
                    <a:gd name="T92" fmla="*/ 106 w 782"/>
                    <a:gd name="T93" fmla="*/ 162 h 553"/>
                    <a:gd name="T94" fmla="*/ 61 w 782"/>
                    <a:gd name="T95" fmla="*/ 138 h 553"/>
                    <a:gd name="T96" fmla="*/ 39 w 782"/>
                    <a:gd name="T97" fmla="*/ 150 h 553"/>
                    <a:gd name="T98" fmla="*/ 0 w 782"/>
                    <a:gd name="T99" fmla="*/ 162 h 5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553">
                      <a:moveTo>
                        <a:pt x="0" y="162"/>
                      </a:moveTo>
                      <a:lnTo>
                        <a:pt x="22" y="145"/>
                      </a:lnTo>
                      <a:lnTo>
                        <a:pt x="44" y="112"/>
                      </a:lnTo>
                      <a:lnTo>
                        <a:pt x="71" y="96"/>
                      </a:lnTo>
                      <a:lnTo>
                        <a:pt x="98" y="115"/>
                      </a:lnTo>
                      <a:lnTo>
                        <a:pt x="101" y="130"/>
                      </a:lnTo>
                      <a:lnTo>
                        <a:pt x="95" y="130"/>
                      </a:lnTo>
                      <a:lnTo>
                        <a:pt x="84" y="128"/>
                      </a:lnTo>
                      <a:lnTo>
                        <a:pt x="98" y="145"/>
                      </a:lnTo>
                      <a:lnTo>
                        <a:pt x="155" y="123"/>
                      </a:lnTo>
                      <a:lnTo>
                        <a:pt x="147" y="107"/>
                      </a:lnTo>
                      <a:lnTo>
                        <a:pt x="172" y="79"/>
                      </a:lnTo>
                      <a:lnTo>
                        <a:pt x="188" y="79"/>
                      </a:lnTo>
                      <a:lnTo>
                        <a:pt x="172" y="89"/>
                      </a:lnTo>
                      <a:lnTo>
                        <a:pt x="160" y="109"/>
                      </a:lnTo>
                      <a:lnTo>
                        <a:pt x="160" y="123"/>
                      </a:lnTo>
                      <a:lnTo>
                        <a:pt x="183" y="138"/>
                      </a:lnTo>
                      <a:lnTo>
                        <a:pt x="216" y="95"/>
                      </a:lnTo>
                      <a:lnTo>
                        <a:pt x="330" y="45"/>
                      </a:lnTo>
                      <a:lnTo>
                        <a:pt x="330" y="16"/>
                      </a:lnTo>
                      <a:lnTo>
                        <a:pt x="382" y="5"/>
                      </a:lnTo>
                      <a:lnTo>
                        <a:pt x="412" y="20"/>
                      </a:lnTo>
                      <a:lnTo>
                        <a:pt x="481" y="0"/>
                      </a:lnTo>
                      <a:lnTo>
                        <a:pt x="503" y="10"/>
                      </a:lnTo>
                      <a:lnTo>
                        <a:pt x="549" y="61"/>
                      </a:lnTo>
                      <a:lnTo>
                        <a:pt x="602" y="51"/>
                      </a:lnTo>
                      <a:lnTo>
                        <a:pt x="635" y="69"/>
                      </a:lnTo>
                      <a:lnTo>
                        <a:pt x="718" y="65"/>
                      </a:lnTo>
                      <a:lnTo>
                        <a:pt x="781" y="84"/>
                      </a:lnTo>
                      <a:lnTo>
                        <a:pt x="775" y="112"/>
                      </a:lnTo>
                      <a:lnTo>
                        <a:pt x="722" y="130"/>
                      </a:lnTo>
                      <a:lnTo>
                        <a:pt x="731" y="148"/>
                      </a:lnTo>
                      <a:lnTo>
                        <a:pt x="708" y="158"/>
                      </a:lnTo>
                      <a:lnTo>
                        <a:pt x="707" y="194"/>
                      </a:lnTo>
                      <a:lnTo>
                        <a:pt x="686" y="218"/>
                      </a:lnTo>
                      <a:lnTo>
                        <a:pt x="678" y="196"/>
                      </a:lnTo>
                      <a:lnTo>
                        <a:pt x="689" y="175"/>
                      </a:lnTo>
                      <a:lnTo>
                        <a:pt x="687" y="132"/>
                      </a:lnTo>
                      <a:lnTo>
                        <a:pt x="666" y="154"/>
                      </a:lnTo>
                      <a:lnTo>
                        <a:pt x="650" y="166"/>
                      </a:lnTo>
                      <a:lnTo>
                        <a:pt x="634" y="147"/>
                      </a:lnTo>
                      <a:lnTo>
                        <a:pt x="623" y="196"/>
                      </a:lnTo>
                      <a:lnTo>
                        <a:pt x="635" y="196"/>
                      </a:lnTo>
                      <a:lnTo>
                        <a:pt x="632" y="228"/>
                      </a:lnTo>
                      <a:lnTo>
                        <a:pt x="618" y="263"/>
                      </a:lnTo>
                      <a:lnTo>
                        <a:pt x="600" y="276"/>
                      </a:lnTo>
                      <a:lnTo>
                        <a:pt x="615" y="299"/>
                      </a:lnTo>
                      <a:lnTo>
                        <a:pt x="605" y="315"/>
                      </a:lnTo>
                      <a:lnTo>
                        <a:pt x="602" y="301"/>
                      </a:lnTo>
                      <a:lnTo>
                        <a:pt x="602" y="296"/>
                      </a:lnTo>
                      <a:lnTo>
                        <a:pt x="590" y="288"/>
                      </a:lnTo>
                      <a:lnTo>
                        <a:pt x="572" y="299"/>
                      </a:lnTo>
                      <a:lnTo>
                        <a:pt x="588" y="337"/>
                      </a:lnTo>
                      <a:lnTo>
                        <a:pt x="594" y="356"/>
                      </a:lnTo>
                      <a:lnTo>
                        <a:pt x="574" y="408"/>
                      </a:lnTo>
                      <a:lnTo>
                        <a:pt x="539" y="423"/>
                      </a:lnTo>
                      <a:lnTo>
                        <a:pt x="509" y="420"/>
                      </a:lnTo>
                      <a:lnTo>
                        <a:pt x="524" y="442"/>
                      </a:lnTo>
                      <a:lnTo>
                        <a:pt x="525" y="472"/>
                      </a:lnTo>
                      <a:lnTo>
                        <a:pt x="504" y="507"/>
                      </a:lnTo>
                      <a:lnTo>
                        <a:pt x="480" y="488"/>
                      </a:lnTo>
                      <a:lnTo>
                        <a:pt x="477" y="508"/>
                      </a:lnTo>
                      <a:lnTo>
                        <a:pt x="495" y="526"/>
                      </a:lnTo>
                      <a:lnTo>
                        <a:pt x="510" y="552"/>
                      </a:lnTo>
                      <a:lnTo>
                        <a:pt x="485" y="536"/>
                      </a:lnTo>
                      <a:lnTo>
                        <a:pt x="455" y="449"/>
                      </a:lnTo>
                      <a:lnTo>
                        <a:pt x="418" y="426"/>
                      </a:lnTo>
                      <a:lnTo>
                        <a:pt x="391" y="428"/>
                      </a:lnTo>
                      <a:lnTo>
                        <a:pt x="356" y="477"/>
                      </a:lnTo>
                      <a:lnTo>
                        <a:pt x="361" y="495"/>
                      </a:lnTo>
                      <a:lnTo>
                        <a:pt x="349" y="530"/>
                      </a:lnTo>
                      <a:lnTo>
                        <a:pt x="338" y="530"/>
                      </a:lnTo>
                      <a:lnTo>
                        <a:pt x="298" y="457"/>
                      </a:lnTo>
                      <a:lnTo>
                        <a:pt x="298" y="425"/>
                      </a:lnTo>
                      <a:lnTo>
                        <a:pt x="290" y="437"/>
                      </a:lnTo>
                      <a:lnTo>
                        <a:pt x="267" y="436"/>
                      </a:lnTo>
                      <a:lnTo>
                        <a:pt x="276" y="416"/>
                      </a:lnTo>
                      <a:lnTo>
                        <a:pt x="241" y="391"/>
                      </a:lnTo>
                      <a:lnTo>
                        <a:pt x="197" y="391"/>
                      </a:lnTo>
                      <a:lnTo>
                        <a:pt x="160" y="366"/>
                      </a:lnTo>
                      <a:lnTo>
                        <a:pt x="157" y="391"/>
                      </a:lnTo>
                      <a:lnTo>
                        <a:pt x="188" y="414"/>
                      </a:lnTo>
                      <a:lnTo>
                        <a:pt x="199" y="414"/>
                      </a:lnTo>
                      <a:lnTo>
                        <a:pt x="167" y="445"/>
                      </a:lnTo>
                      <a:lnTo>
                        <a:pt x="136" y="452"/>
                      </a:lnTo>
                      <a:lnTo>
                        <a:pt x="136" y="434"/>
                      </a:lnTo>
                      <a:lnTo>
                        <a:pt x="91" y="372"/>
                      </a:lnTo>
                      <a:lnTo>
                        <a:pt x="85" y="355"/>
                      </a:lnTo>
                      <a:lnTo>
                        <a:pt x="109" y="335"/>
                      </a:lnTo>
                      <a:lnTo>
                        <a:pt x="106" y="310"/>
                      </a:lnTo>
                      <a:lnTo>
                        <a:pt x="106" y="282"/>
                      </a:lnTo>
                      <a:lnTo>
                        <a:pt x="119" y="276"/>
                      </a:lnTo>
                      <a:lnTo>
                        <a:pt x="106" y="263"/>
                      </a:lnTo>
                      <a:lnTo>
                        <a:pt x="106" y="162"/>
                      </a:lnTo>
                      <a:lnTo>
                        <a:pt x="43" y="162"/>
                      </a:lnTo>
                      <a:lnTo>
                        <a:pt x="61" y="138"/>
                      </a:lnTo>
                      <a:lnTo>
                        <a:pt x="60" y="130"/>
                      </a:lnTo>
                      <a:lnTo>
                        <a:pt x="39" y="150"/>
                      </a:lnTo>
                      <a:lnTo>
                        <a:pt x="32" y="162"/>
                      </a:lnTo>
                      <a:lnTo>
                        <a:pt x="0" y="16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3" name="Freeform 21"/>
                <p:cNvSpPr>
                  <a:spLocks/>
                </p:cNvSpPr>
                <p:nvPr/>
              </p:nvSpPr>
              <p:spPr bwMode="grayWhite">
                <a:xfrm>
                  <a:off x="5221" y="3217"/>
                  <a:ext cx="68" cy="113"/>
                </a:xfrm>
                <a:custGeom>
                  <a:avLst/>
                  <a:gdLst>
                    <a:gd name="T0" fmla="*/ 45 w 68"/>
                    <a:gd name="T1" fmla="*/ 0 h 113"/>
                    <a:gd name="T2" fmla="*/ 45 w 68"/>
                    <a:gd name="T3" fmla="*/ 14 h 113"/>
                    <a:gd name="T4" fmla="*/ 39 w 68"/>
                    <a:gd name="T5" fmla="*/ 23 h 113"/>
                    <a:gd name="T6" fmla="*/ 41 w 68"/>
                    <a:gd name="T7" fmla="*/ 38 h 113"/>
                    <a:gd name="T8" fmla="*/ 33 w 68"/>
                    <a:gd name="T9" fmla="*/ 58 h 113"/>
                    <a:gd name="T10" fmla="*/ 22 w 68"/>
                    <a:gd name="T11" fmla="*/ 77 h 113"/>
                    <a:gd name="T12" fmla="*/ 5 w 68"/>
                    <a:gd name="T13" fmla="*/ 89 h 113"/>
                    <a:gd name="T14" fmla="*/ 0 w 68"/>
                    <a:gd name="T15" fmla="*/ 110 h 113"/>
                    <a:gd name="T16" fmla="*/ 7 w 68"/>
                    <a:gd name="T17" fmla="*/ 112 h 113"/>
                    <a:gd name="T18" fmla="*/ 7 w 68"/>
                    <a:gd name="T19" fmla="*/ 92 h 113"/>
                    <a:gd name="T20" fmla="*/ 31 w 68"/>
                    <a:gd name="T21" fmla="*/ 91 h 113"/>
                    <a:gd name="T22" fmla="*/ 49 w 68"/>
                    <a:gd name="T23" fmla="*/ 78 h 113"/>
                    <a:gd name="T24" fmla="*/ 49 w 68"/>
                    <a:gd name="T25" fmla="*/ 51 h 113"/>
                    <a:gd name="T26" fmla="*/ 55 w 68"/>
                    <a:gd name="T27" fmla="*/ 41 h 113"/>
                    <a:gd name="T28" fmla="*/ 46 w 68"/>
                    <a:gd name="T29" fmla="*/ 24 h 113"/>
                    <a:gd name="T30" fmla="*/ 59 w 68"/>
                    <a:gd name="T31" fmla="*/ 19 h 113"/>
                    <a:gd name="T32" fmla="*/ 67 w 68"/>
                    <a:gd name="T33" fmla="*/ 5 h 113"/>
                    <a:gd name="T34" fmla="*/ 49 w 68"/>
                    <a:gd name="T35" fmla="*/ 7 h 113"/>
                    <a:gd name="T36" fmla="*/ 45 w 68"/>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113">
                      <a:moveTo>
                        <a:pt x="45" y="0"/>
                      </a:moveTo>
                      <a:lnTo>
                        <a:pt x="45" y="14"/>
                      </a:lnTo>
                      <a:lnTo>
                        <a:pt x="39" y="23"/>
                      </a:lnTo>
                      <a:lnTo>
                        <a:pt x="41" y="38"/>
                      </a:lnTo>
                      <a:lnTo>
                        <a:pt x="33" y="58"/>
                      </a:lnTo>
                      <a:lnTo>
                        <a:pt x="22" y="77"/>
                      </a:lnTo>
                      <a:lnTo>
                        <a:pt x="5" y="89"/>
                      </a:lnTo>
                      <a:lnTo>
                        <a:pt x="0" y="110"/>
                      </a:lnTo>
                      <a:lnTo>
                        <a:pt x="7" y="112"/>
                      </a:lnTo>
                      <a:lnTo>
                        <a:pt x="7" y="92"/>
                      </a:lnTo>
                      <a:lnTo>
                        <a:pt x="31" y="91"/>
                      </a:lnTo>
                      <a:lnTo>
                        <a:pt x="49" y="78"/>
                      </a:lnTo>
                      <a:lnTo>
                        <a:pt x="49" y="51"/>
                      </a:lnTo>
                      <a:lnTo>
                        <a:pt x="55" y="41"/>
                      </a:lnTo>
                      <a:lnTo>
                        <a:pt x="46" y="24"/>
                      </a:lnTo>
                      <a:lnTo>
                        <a:pt x="59" y="19"/>
                      </a:lnTo>
                      <a:lnTo>
                        <a:pt x="67" y="5"/>
                      </a:lnTo>
                      <a:lnTo>
                        <a:pt x="49" y="7"/>
                      </a:lnTo>
                      <a:lnTo>
                        <a:pt x="45"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 name="Freeform 22"/>
                <p:cNvSpPr>
                  <a:spLocks/>
                </p:cNvSpPr>
                <p:nvPr/>
              </p:nvSpPr>
              <p:spPr bwMode="grayWhite">
                <a:xfrm>
                  <a:off x="4967" y="3518"/>
                  <a:ext cx="17" cy="26"/>
                </a:xfrm>
                <a:custGeom>
                  <a:avLst/>
                  <a:gdLst>
                    <a:gd name="T0" fmla="*/ 8 w 17"/>
                    <a:gd name="T1" fmla="*/ 0 h 26"/>
                    <a:gd name="T2" fmla="*/ 0 w 17"/>
                    <a:gd name="T3" fmla="*/ 11 h 26"/>
                    <a:gd name="T4" fmla="*/ 5 w 17"/>
                    <a:gd name="T5" fmla="*/ 25 h 26"/>
                    <a:gd name="T6" fmla="*/ 16 w 17"/>
                    <a:gd name="T7" fmla="*/ 15 h 26"/>
                    <a:gd name="T8" fmla="*/ 8 w 17"/>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
                      <a:moveTo>
                        <a:pt x="8" y="0"/>
                      </a:moveTo>
                      <a:lnTo>
                        <a:pt x="0" y="11"/>
                      </a:lnTo>
                      <a:lnTo>
                        <a:pt x="5" y="25"/>
                      </a:lnTo>
                      <a:lnTo>
                        <a:pt x="16" y="15"/>
                      </a:lnTo>
                      <a:lnTo>
                        <a:pt x="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 name="Freeform 23"/>
                <p:cNvSpPr>
                  <a:spLocks/>
                </p:cNvSpPr>
                <p:nvPr/>
              </p:nvSpPr>
              <p:spPr bwMode="grayWhite">
                <a:xfrm>
                  <a:off x="5069" y="3545"/>
                  <a:ext cx="158" cy="68"/>
                </a:xfrm>
                <a:custGeom>
                  <a:avLst/>
                  <a:gdLst>
                    <a:gd name="T0" fmla="*/ 0 w 158"/>
                    <a:gd name="T1" fmla="*/ 0 h 68"/>
                    <a:gd name="T2" fmla="*/ 23 w 158"/>
                    <a:gd name="T3" fmla="*/ 5 h 68"/>
                    <a:gd name="T4" fmla="*/ 58 w 158"/>
                    <a:gd name="T5" fmla="*/ 29 h 68"/>
                    <a:gd name="T6" fmla="*/ 53 w 158"/>
                    <a:gd name="T7" fmla="*/ 43 h 68"/>
                    <a:gd name="T8" fmla="*/ 82 w 158"/>
                    <a:gd name="T9" fmla="*/ 55 h 68"/>
                    <a:gd name="T10" fmla="*/ 157 w 158"/>
                    <a:gd name="T11" fmla="*/ 55 h 68"/>
                    <a:gd name="T12" fmla="*/ 75 w 158"/>
                    <a:gd name="T13" fmla="*/ 67 h 68"/>
                    <a:gd name="T14" fmla="*/ 53 w 158"/>
                    <a:gd name="T15" fmla="*/ 43 h 68"/>
                    <a:gd name="T16" fmla="*/ 32 w 158"/>
                    <a:gd name="T17" fmla="*/ 38 h 68"/>
                    <a:gd name="T18" fmla="*/ 0 w 158"/>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68">
                      <a:moveTo>
                        <a:pt x="0" y="0"/>
                      </a:moveTo>
                      <a:lnTo>
                        <a:pt x="23" y="5"/>
                      </a:lnTo>
                      <a:lnTo>
                        <a:pt x="58" y="29"/>
                      </a:lnTo>
                      <a:lnTo>
                        <a:pt x="53" y="43"/>
                      </a:lnTo>
                      <a:lnTo>
                        <a:pt x="82" y="55"/>
                      </a:lnTo>
                      <a:lnTo>
                        <a:pt x="157" y="55"/>
                      </a:lnTo>
                      <a:lnTo>
                        <a:pt x="75" y="67"/>
                      </a:lnTo>
                      <a:lnTo>
                        <a:pt x="53" y="43"/>
                      </a:lnTo>
                      <a:lnTo>
                        <a:pt x="32" y="38"/>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Freeform 24"/>
                <p:cNvSpPr>
                  <a:spLocks/>
                </p:cNvSpPr>
                <p:nvPr/>
              </p:nvSpPr>
              <p:spPr bwMode="grayWhite">
                <a:xfrm>
                  <a:off x="5195" y="3601"/>
                  <a:ext cx="169" cy="159"/>
                </a:xfrm>
                <a:custGeom>
                  <a:avLst/>
                  <a:gdLst>
                    <a:gd name="T0" fmla="*/ 135 w 169"/>
                    <a:gd name="T1" fmla="*/ 155 h 159"/>
                    <a:gd name="T2" fmla="*/ 127 w 169"/>
                    <a:gd name="T3" fmla="*/ 152 h 159"/>
                    <a:gd name="T4" fmla="*/ 110 w 169"/>
                    <a:gd name="T5" fmla="*/ 134 h 159"/>
                    <a:gd name="T6" fmla="*/ 92 w 169"/>
                    <a:gd name="T7" fmla="*/ 130 h 159"/>
                    <a:gd name="T8" fmla="*/ 88 w 169"/>
                    <a:gd name="T9" fmla="*/ 119 h 159"/>
                    <a:gd name="T10" fmla="*/ 78 w 169"/>
                    <a:gd name="T11" fmla="*/ 111 h 159"/>
                    <a:gd name="T12" fmla="*/ 62 w 169"/>
                    <a:gd name="T13" fmla="*/ 111 h 159"/>
                    <a:gd name="T14" fmla="*/ 44 w 169"/>
                    <a:gd name="T15" fmla="*/ 118 h 159"/>
                    <a:gd name="T16" fmla="*/ 28 w 169"/>
                    <a:gd name="T17" fmla="*/ 121 h 159"/>
                    <a:gd name="T18" fmla="*/ 10 w 169"/>
                    <a:gd name="T19" fmla="*/ 121 h 159"/>
                    <a:gd name="T20" fmla="*/ 10 w 169"/>
                    <a:gd name="T21" fmla="*/ 109 h 159"/>
                    <a:gd name="T22" fmla="*/ 3 w 169"/>
                    <a:gd name="T23" fmla="*/ 91 h 159"/>
                    <a:gd name="T24" fmla="*/ 2 w 169"/>
                    <a:gd name="T25" fmla="*/ 81 h 159"/>
                    <a:gd name="T26" fmla="*/ 2 w 169"/>
                    <a:gd name="T27" fmla="*/ 56 h 159"/>
                    <a:gd name="T28" fmla="*/ 31 w 169"/>
                    <a:gd name="T29" fmla="*/ 43 h 159"/>
                    <a:gd name="T30" fmla="*/ 34 w 169"/>
                    <a:gd name="T31" fmla="*/ 29 h 159"/>
                    <a:gd name="T32" fmla="*/ 40 w 169"/>
                    <a:gd name="T33" fmla="*/ 30 h 159"/>
                    <a:gd name="T34" fmla="*/ 55 w 169"/>
                    <a:gd name="T35" fmla="*/ 15 h 159"/>
                    <a:gd name="T36" fmla="*/ 70 w 169"/>
                    <a:gd name="T37" fmla="*/ 17 h 159"/>
                    <a:gd name="T38" fmla="*/ 80 w 169"/>
                    <a:gd name="T39" fmla="*/ 7 h 159"/>
                    <a:gd name="T40" fmla="*/ 89 w 169"/>
                    <a:gd name="T41" fmla="*/ 5 h 159"/>
                    <a:gd name="T42" fmla="*/ 103 w 169"/>
                    <a:gd name="T43" fmla="*/ 24 h 159"/>
                    <a:gd name="T44" fmla="*/ 116 w 169"/>
                    <a:gd name="T45" fmla="*/ 30 h 159"/>
                    <a:gd name="T46" fmla="*/ 117 w 169"/>
                    <a:gd name="T47" fmla="*/ 11 h 159"/>
                    <a:gd name="T48" fmla="*/ 122 w 169"/>
                    <a:gd name="T49" fmla="*/ 0 h 159"/>
                    <a:gd name="T50" fmla="*/ 132 w 169"/>
                    <a:gd name="T51" fmla="*/ 15 h 159"/>
                    <a:gd name="T52" fmla="*/ 140 w 169"/>
                    <a:gd name="T53" fmla="*/ 43 h 159"/>
                    <a:gd name="T54" fmla="*/ 156 w 169"/>
                    <a:gd name="T55" fmla="*/ 59 h 159"/>
                    <a:gd name="T56" fmla="*/ 165 w 169"/>
                    <a:gd name="T57" fmla="*/ 72 h 159"/>
                    <a:gd name="T58" fmla="*/ 168 w 169"/>
                    <a:gd name="T59" fmla="*/ 95 h 159"/>
                    <a:gd name="T60" fmla="*/ 157 w 169"/>
                    <a:gd name="T61" fmla="*/ 121 h 159"/>
                    <a:gd name="T62" fmla="*/ 155 w 169"/>
                    <a:gd name="T63" fmla="*/ 145 h 159"/>
                    <a:gd name="T64" fmla="*/ 140 w 169"/>
                    <a:gd name="T65" fmla="*/ 154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159">
                      <a:moveTo>
                        <a:pt x="140" y="154"/>
                      </a:moveTo>
                      <a:lnTo>
                        <a:pt x="135" y="155"/>
                      </a:lnTo>
                      <a:lnTo>
                        <a:pt x="132" y="158"/>
                      </a:lnTo>
                      <a:lnTo>
                        <a:pt x="127" y="152"/>
                      </a:lnTo>
                      <a:lnTo>
                        <a:pt x="112" y="145"/>
                      </a:lnTo>
                      <a:lnTo>
                        <a:pt x="110" y="134"/>
                      </a:lnTo>
                      <a:lnTo>
                        <a:pt x="105" y="130"/>
                      </a:lnTo>
                      <a:lnTo>
                        <a:pt x="92" y="130"/>
                      </a:lnTo>
                      <a:lnTo>
                        <a:pt x="92" y="122"/>
                      </a:lnTo>
                      <a:lnTo>
                        <a:pt x="88" y="119"/>
                      </a:lnTo>
                      <a:lnTo>
                        <a:pt x="87" y="112"/>
                      </a:lnTo>
                      <a:lnTo>
                        <a:pt x="78" y="111"/>
                      </a:lnTo>
                      <a:lnTo>
                        <a:pt x="70" y="109"/>
                      </a:lnTo>
                      <a:lnTo>
                        <a:pt x="62" y="111"/>
                      </a:lnTo>
                      <a:lnTo>
                        <a:pt x="62" y="112"/>
                      </a:lnTo>
                      <a:lnTo>
                        <a:pt x="44" y="118"/>
                      </a:lnTo>
                      <a:lnTo>
                        <a:pt x="44" y="121"/>
                      </a:lnTo>
                      <a:lnTo>
                        <a:pt x="28" y="121"/>
                      </a:lnTo>
                      <a:lnTo>
                        <a:pt x="20" y="126"/>
                      </a:lnTo>
                      <a:lnTo>
                        <a:pt x="10" y="121"/>
                      </a:lnTo>
                      <a:lnTo>
                        <a:pt x="10" y="119"/>
                      </a:lnTo>
                      <a:lnTo>
                        <a:pt x="10" y="109"/>
                      </a:lnTo>
                      <a:lnTo>
                        <a:pt x="7" y="99"/>
                      </a:lnTo>
                      <a:lnTo>
                        <a:pt x="3" y="91"/>
                      </a:lnTo>
                      <a:lnTo>
                        <a:pt x="5" y="84"/>
                      </a:lnTo>
                      <a:lnTo>
                        <a:pt x="2" y="81"/>
                      </a:lnTo>
                      <a:lnTo>
                        <a:pt x="0" y="66"/>
                      </a:lnTo>
                      <a:lnTo>
                        <a:pt x="2" y="56"/>
                      </a:lnTo>
                      <a:lnTo>
                        <a:pt x="11" y="48"/>
                      </a:lnTo>
                      <a:lnTo>
                        <a:pt x="31" y="43"/>
                      </a:lnTo>
                      <a:lnTo>
                        <a:pt x="36" y="36"/>
                      </a:lnTo>
                      <a:lnTo>
                        <a:pt x="34" y="29"/>
                      </a:lnTo>
                      <a:lnTo>
                        <a:pt x="39" y="27"/>
                      </a:lnTo>
                      <a:lnTo>
                        <a:pt x="40" y="30"/>
                      </a:lnTo>
                      <a:lnTo>
                        <a:pt x="42" y="25"/>
                      </a:lnTo>
                      <a:lnTo>
                        <a:pt x="55" y="15"/>
                      </a:lnTo>
                      <a:lnTo>
                        <a:pt x="62" y="20"/>
                      </a:lnTo>
                      <a:lnTo>
                        <a:pt x="70" y="17"/>
                      </a:lnTo>
                      <a:lnTo>
                        <a:pt x="72" y="9"/>
                      </a:lnTo>
                      <a:lnTo>
                        <a:pt x="80" y="7"/>
                      </a:lnTo>
                      <a:lnTo>
                        <a:pt x="78" y="1"/>
                      </a:lnTo>
                      <a:lnTo>
                        <a:pt x="89" y="5"/>
                      </a:lnTo>
                      <a:lnTo>
                        <a:pt x="98" y="3"/>
                      </a:lnTo>
                      <a:lnTo>
                        <a:pt x="103" y="24"/>
                      </a:lnTo>
                      <a:lnTo>
                        <a:pt x="110" y="30"/>
                      </a:lnTo>
                      <a:lnTo>
                        <a:pt x="116" y="30"/>
                      </a:lnTo>
                      <a:lnTo>
                        <a:pt x="119" y="17"/>
                      </a:lnTo>
                      <a:lnTo>
                        <a:pt x="117" y="11"/>
                      </a:lnTo>
                      <a:lnTo>
                        <a:pt x="119" y="1"/>
                      </a:lnTo>
                      <a:lnTo>
                        <a:pt x="122" y="0"/>
                      </a:lnTo>
                      <a:lnTo>
                        <a:pt x="127" y="12"/>
                      </a:lnTo>
                      <a:lnTo>
                        <a:pt x="132" y="15"/>
                      </a:lnTo>
                      <a:lnTo>
                        <a:pt x="135" y="27"/>
                      </a:lnTo>
                      <a:lnTo>
                        <a:pt x="140" y="43"/>
                      </a:lnTo>
                      <a:lnTo>
                        <a:pt x="147" y="47"/>
                      </a:lnTo>
                      <a:lnTo>
                        <a:pt x="156" y="59"/>
                      </a:lnTo>
                      <a:lnTo>
                        <a:pt x="157" y="65"/>
                      </a:lnTo>
                      <a:lnTo>
                        <a:pt x="165" y="72"/>
                      </a:lnTo>
                      <a:lnTo>
                        <a:pt x="168" y="85"/>
                      </a:lnTo>
                      <a:lnTo>
                        <a:pt x="168" y="95"/>
                      </a:lnTo>
                      <a:lnTo>
                        <a:pt x="165" y="111"/>
                      </a:lnTo>
                      <a:lnTo>
                        <a:pt x="157" y="121"/>
                      </a:lnTo>
                      <a:lnTo>
                        <a:pt x="155" y="134"/>
                      </a:lnTo>
                      <a:lnTo>
                        <a:pt x="155" y="145"/>
                      </a:lnTo>
                      <a:lnTo>
                        <a:pt x="147" y="147"/>
                      </a:lnTo>
                      <a:lnTo>
                        <a:pt x="140" y="15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Freeform 25"/>
                <p:cNvSpPr>
                  <a:spLocks/>
                </p:cNvSpPr>
                <p:nvPr/>
              </p:nvSpPr>
              <p:spPr bwMode="grayWhite">
                <a:xfrm>
                  <a:off x="5330" y="3768"/>
                  <a:ext cx="17" cy="20"/>
                </a:xfrm>
                <a:custGeom>
                  <a:avLst/>
                  <a:gdLst>
                    <a:gd name="T0" fmla="*/ 8 w 17"/>
                    <a:gd name="T1" fmla="*/ 16 h 20"/>
                    <a:gd name="T2" fmla="*/ 2 w 17"/>
                    <a:gd name="T3" fmla="*/ 13 h 20"/>
                    <a:gd name="T4" fmla="*/ 2 w 17"/>
                    <a:gd name="T5" fmla="*/ 10 h 20"/>
                    <a:gd name="T6" fmla="*/ 2 w 17"/>
                    <a:gd name="T7" fmla="*/ 8 h 20"/>
                    <a:gd name="T8" fmla="*/ 1 w 17"/>
                    <a:gd name="T9" fmla="*/ 5 h 20"/>
                    <a:gd name="T10" fmla="*/ 0 w 17"/>
                    <a:gd name="T11" fmla="*/ 0 h 20"/>
                    <a:gd name="T12" fmla="*/ 2 w 17"/>
                    <a:gd name="T13" fmla="*/ 0 h 20"/>
                    <a:gd name="T14" fmla="*/ 8 w 17"/>
                    <a:gd name="T15" fmla="*/ 2 h 20"/>
                    <a:gd name="T16" fmla="*/ 11 w 17"/>
                    <a:gd name="T17" fmla="*/ 2 h 20"/>
                    <a:gd name="T18" fmla="*/ 12 w 17"/>
                    <a:gd name="T19" fmla="*/ 2 h 20"/>
                    <a:gd name="T20" fmla="*/ 16 w 17"/>
                    <a:gd name="T21" fmla="*/ 0 h 20"/>
                    <a:gd name="T22" fmla="*/ 16 w 17"/>
                    <a:gd name="T23" fmla="*/ 8 h 20"/>
                    <a:gd name="T24" fmla="*/ 14 w 17"/>
                    <a:gd name="T25" fmla="*/ 10 h 20"/>
                    <a:gd name="T26" fmla="*/ 12 w 17"/>
                    <a:gd name="T27" fmla="*/ 13 h 20"/>
                    <a:gd name="T28" fmla="*/ 12 w 17"/>
                    <a:gd name="T29" fmla="*/ 16 h 20"/>
                    <a:gd name="T30" fmla="*/ 11 w 17"/>
                    <a:gd name="T31" fmla="*/ 16 h 20"/>
                    <a:gd name="T32" fmla="*/ 11 w 17"/>
                    <a:gd name="T33" fmla="*/ 19 h 20"/>
                    <a:gd name="T34" fmla="*/ 8 w 17"/>
                    <a:gd name="T35" fmla="*/ 16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8" y="16"/>
                      </a:moveTo>
                      <a:lnTo>
                        <a:pt x="2" y="13"/>
                      </a:lnTo>
                      <a:lnTo>
                        <a:pt x="2" y="10"/>
                      </a:lnTo>
                      <a:lnTo>
                        <a:pt x="2" y="8"/>
                      </a:lnTo>
                      <a:lnTo>
                        <a:pt x="1" y="5"/>
                      </a:lnTo>
                      <a:lnTo>
                        <a:pt x="0" y="0"/>
                      </a:lnTo>
                      <a:lnTo>
                        <a:pt x="2" y="0"/>
                      </a:lnTo>
                      <a:lnTo>
                        <a:pt x="8" y="2"/>
                      </a:lnTo>
                      <a:lnTo>
                        <a:pt x="11" y="2"/>
                      </a:lnTo>
                      <a:lnTo>
                        <a:pt x="12" y="2"/>
                      </a:lnTo>
                      <a:lnTo>
                        <a:pt x="16" y="0"/>
                      </a:lnTo>
                      <a:lnTo>
                        <a:pt x="16" y="8"/>
                      </a:lnTo>
                      <a:lnTo>
                        <a:pt x="14" y="10"/>
                      </a:lnTo>
                      <a:lnTo>
                        <a:pt x="12" y="13"/>
                      </a:lnTo>
                      <a:lnTo>
                        <a:pt x="12" y="16"/>
                      </a:lnTo>
                      <a:lnTo>
                        <a:pt x="11" y="16"/>
                      </a:lnTo>
                      <a:lnTo>
                        <a:pt x="11" y="19"/>
                      </a:lnTo>
                      <a:lnTo>
                        <a:pt x="8" y="1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eeform 26"/>
                <p:cNvSpPr>
                  <a:spLocks/>
                </p:cNvSpPr>
                <p:nvPr/>
              </p:nvSpPr>
              <p:spPr bwMode="grayWhite">
                <a:xfrm>
                  <a:off x="4739" y="3587"/>
                  <a:ext cx="19" cy="76"/>
                </a:xfrm>
                <a:custGeom>
                  <a:avLst/>
                  <a:gdLst>
                    <a:gd name="T0" fmla="*/ 2 w 19"/>
                    <a:gd name="T1" fmla="*/ 26 h 76"/>
                    <a:gd name="T2" fmla="*/ 9 w 19"/>
                    <a:gd name="T3" fmla="*/ 20 h 76"/>
                    <a:gd name="T4" fmla="*/ 14 w 19"/>
                    <a:gd name="T5" fmla="*/ 0 h 76"/>
                    <a:gd name="T6" fmla="*/ 18 w 19"/>
                    <a:gd name="T7" fmla="*/ 30 h 76"/>
                    <a:gd name="T8" fmla="*/ 12 w 19"/>
                    <a:gd name="T9" fmla="*/ 67 h 76"/>
                    <a:gd name="T10" fmla="*/ 0 w 19"/>
                    <a:gd name="T11" fmla="*/ 75 h 76"/>
                    <a:gd name="T12" fmla="*/ 0 w 19"/>
                    <a:gd name="T13" fmla="*/ 57 h 76"/>
                    <a:gd name="T14" fmla="*/ 3 w 19"/>
                    <a:gd name="T15" fmla="*/ 45 h 76"/>
                    <a:gd name="T16" fmla="*/ 2 w 19"/>
                    <a:gd name="T17" fmla="*/ 2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76">
                      <a:moveTo>
                        <a:pt x="2" y="26"/>
                      </a:moveTo>
                      <a:lnTo>
                        <a:pt x="9" y="20"/>
                      </a:lnTo>
                      <a:lnTo>
                        <a:pt x="14" y="0"/>
                      </a:lnTo>
                      <a:lnTo>
                        <a:pt x="18" y="30"/>
                      </a:lnTo>
                      <a:lnTo>
                        <a:pt x="12" y="67"/>
                      </a:lnTo>
                      <a:lnTo>
                        <a:pt x="0" y="75"/>
                      </a:lnTo>
                      <a:lnTo>
                        <a:pt x="0" y="57"/>
                      </a:lnTo>
                      <a:lnTo>
                        <a:pt x="3" y="45"/>
                      </a:lnTo>
                      <a:lnTo>
                        <a:pt x="2" y="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27" name="Rectangle 30"/>
          <p:cNvSpPr>
            <a:spLocks noGrp="1" noChangeArrowheads="1"/>
          </p:cNvSpPr>
          <p:nvPr>
            <p:ph type="title"/>
          </p:nvPr>
        </p:nvSpPr>
        <p:spPr bwMode="auto">
          <a:xfrm>
            <a:off x="685800" y="28575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nl-NL"/>
              <a:t>Klik om het opmaakprofiel van de modeltitel te bewerken</a:t>
            </a:r>
          </a:p>
        </p:txBody>
      </p:sp>
      <p:sp>
        <p:nvSpPr>
          <p:cNvPr id="1028" name="Rectangle 31"/>
          <p:cNvSpPr>
            <a:spLocks noGrp="1" noChangeArrowheads="1"/>
          </p:cNvSpPr>
          <p:nvPr>
            <p:ph type="body" idx="1"/>
          </p:nvPr>
        </p:nvSpPr>
        <p:spPr bwMode="auto">
          <a:xfrm>
            <a:off x="685800" y="165735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nl-NL"/>
              <a:t>Klik om het opmaakprofiel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056" name="Rectangle 32"/>
          <p:cNvSpPr>
            <a:spLocks noGrp="1" noChangeArrowheads="1"/>
          </p:cNvSpPr>
          <p:nvPr>
            <p:ph type="dt" sz="half" idx="2"/>
          </p:nvPr>
        </p:nvSpPr>
        <p:spPr bwMode="auto">
          <a:xfrm>
            <a:off x="6858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defRPr sz="1400" b="0">
                <a:latin typeface="+mj-lt"/>
                <a:ea typeface="+mn-ea"/>
                <a:cs typeface="+mn-cs"/>
              </a:defRPr>
            </a:lvl1pPr>
          </a:lstStyle>
          <a:p>
            <a:pPr>
              <a:defRPr/>
            </a:pPr>
            <a:r>
              <a:rPr lang="nl-NL" altLang="en-US"/>
              <a:t>STANAG 6001 Plus Levels</a:t>
            </a:r>
          </a:p>
        </p:txBody>
      </p:sp>
      <p:sp>
        <p:nvSpPr>
          <p:cNvPr id="1057" name="Rectangle 33"/>
          <p:cNvSpPr>
            <a:spLocks noGrp="1" noChangeArrowheads="1"/>
          </p:cNvSpPr>
          <p:nvPr>
            <p:ph type="ftr" sz="quarter" idx="3"/>
          </p:nvPr>
        </p:nvSpPr>
        <p:spPr bwMode="auto">
          <a:xfrm>
            <a:off x="31242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b="0">
                <a:latin typeface="+mj-lt"/>
                <a:ea typeface="+mn-ea"/>
                <a:cs typeface="+mn-cs"/>
              </a:defRPr>
            </a:lvl1pPr>
          </a:lstStyle>
          <a:p>
            <a:pPr>
              <a:defRPr/>
            </a:pPr>
            <a:endParaRPr lang="nl-NL" altLang="en-US"/>
          </a:p>
        </p:txBody>
      </p:sp>
      <p:sp>
        <p:nvSpPr>
          <p:cNvPr id="1058" name="Rectangle 34"/>
          <p:cNvSpPr>
            <a:spLocks noGrp="1" noChangeArrowheads="1"/>
          </p:cNvSpPr>
          <p:nvPr>
            <p:ph type="sldNum" sz="quarter" idx="4"/>
          </p:nvPr>
        </p:nvSpPr>
        <p:spPr bwMode="auto">
          <a:xfrm>
            <a:off x="8229600" y="6553200"/>
            <a:ext cx="912813" cy="30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b="0">
                <a:latin typeface="Century Gothic" charset="0"/>
              </a:defRPr>
            </a:lvl1pPr>
          </a:lstStyle>
          <a:p>
            <a:r>
              <a:rPr lang="nl-NL"/>
              <a:t>LCC/</a:t>
            </a:r>
            <a:fld id="{D6D65C44-C8CA-C148-A4AC-8E1515FB855A}" type="slidenum">
              <a:rPr lang="nl-NL"/>
              <a:pPr/>
              <a:t>‹#›</a:t>
            </a:fld>
            <a:endParaRPr lang="nl-NL"/>
          </a:p>
        </p:txBody>
      </p:sp>
    </p:spTree>
  </p:cSld>
  <p:clrMap bg1="lt1" tx1="dk1" bg2="lt2" tx2="dk2" accent1="accent1" accent2="accent2" accent3="accent3" accent4="accent4" accent5="accent5" accent6="accent6" hlink="hlink" folHlink="folHlink"/>
  <p:sldLayoutIdLst>
    <p:sldLayoutId id="2147483815" r:id="rId1"/>
    <p:sldLayoutId id="2147483793" r:id="rId2"/>
    <p:sldLayoutId id="2147483816"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transition/>
  <p:hf hdr="0" ftr="0"/>
  <p:txStyles>
    <p:titleStyle>
      <a:lvl1pPr algn="ctr"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000">
          <a:solidFill>
            <a:schemeClr val="tx2"/>
          </a:solidFill>
          <a:latin typeface="Times New Roman" pitchFamily="18" charset="0"/>
        </a:defRPr>
      </a:lvl6pPr>
      <a:lvl7pPr marL="914400" algn="ctr" rtl="0" eaLnBrk="0" fontAlgn="base" hangingPunct="0">
        <a:spcBef>
          <a:spcPct val="0"/>
        </a:spcBef>
        <a:spcAft>
          <a:spcPct val="0"/>
        </a:spcAft>
        <a:defRPr sz="4000">
          <a:solidFill>
            <a:schemeClr val="tx2"/>
          </a:solidFill>
          <a:latin typeface="Times New Roman" pitchFamily="18" charset="0"/>
        </a:defRPr>
      </a:lvl7pPr>
      <a:lvl8pPr marL="1371600" algn="ctr" rtl="0" eaLnBrk="0" fontAlgn="base" hangingPunct="0">
        <a:spcBef>
          <a:spcPct val="0"/>
        </a:spcBef>
        <a:spcAft>
          <a:spcPct val="0"/>
        </a:spcAft>
        <a:defRPr sz="4000">
          <a:solidFill>
            <a:schemeClr val="tx2"/>
          </a:solidFill>
          <a:latin typeface="Times New Roman" pitchFamily="18" charset="0"/>
        </a:defRPr>
      </a:lvl8pPr>
      <a:lvl9pPr marL="1828800" algn="ctr" rtl="0" eaLnBrk="0" fontAlgn="base" hangingPunct="0">
        <a:spcBef>
          <a:spcPct val="0"/>
        </a:spcBef>
        <a:spcAft>
          <a:spcPct val="0"/>
        </a:spcAft>
        <a:defRPr sz="40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F"/>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accent2"/>
        </a:buClr>
        <a:buSzPct val="65000"/>
        <a:buFont typeface="Monotype Sorts" charset="0"/>
        <a:buChar char="u"/>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defRPr>
            </a:lvl1pPr>
          </a:lstStyle>
          <a:p>
            <a:fld id="{B5FA9D31-E0F9-FD41-A706-C03418DFF21E}" type="datetimeFigureOut">
              <a:rPr lang="en-CA"/>
              <a:pPr/>
              <a:t>2015-10-07</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latin typeface="Arial" pitchFamily="34" charset="0"/>
                <a:ea typeface="ＭＳ Ｐゴシック" pitchFamily="34" charset="-128"/>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23CB8F1-F293-D34A-9AE8-2910AAB7634F}" type="slidenum">
              <a:rPr lang="en-CA"/>
              <a:pPr/>
              <a:t>‹#›</a:t>
            </a:fld>
            <a:endParaRPr lang="en-CA"/>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1.w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jpeg"/><Relationship Id="rId5" Type="http://schemas.openxmlformats.org/officeDocument/2006/relationships/image" Target="../media/image1.w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jpeg"/><Relationship Id="rId5" Type="http://schemas.openxmlformats.org/officeDocument/2006/relationships/image" Target="../media/image1.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4.jpeg"/><Relationship Id="rId5" Type="http://schemas.openxmlformats.org/officeDocument/2006/relationships/image" Target="../media/image1.wmf"/><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9.png"/><Relationship Id="rId5" Type="http://schemas.openxmlformats.org/officeDocument/2006/relationships/package" Target="../embeddings/Microsoft_Word_Document1.docx"/><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p:txBody>
          <a:bodyPr/>
          <a:lstStyle/>
          <a:p>
            <a:pPr>
              <a:lnSpc>
                <a:spcPct val="110000"/>
              </a:lnSpc>
              <a:defRPr/>
            </a:pPr>
            <a:r>
              <a:rPr lang="en-GB" sz="3000" dirty="0">
                <a:cs typeface="+mj-cs"/>
              </a:rPr>
              <a:t>LEVEL 4 READING </a:t>
            </a:r>
            <a:r>
              <a:rPr lang="en-GB" sz="3000" dirty="0" smtClean="0">
                <a:cs typeface="+mj-cs"/>
              </a:rPr>
              <a:t>PROFICIENCY</a:t>
            </a:r>
            <a:r>
              <a:rPr lang="en-GB" sz="3000" dirty="0">
                <a:cs typeface="+mj-cs"/>
              </a:rPr>
              <a:t/>
            </a:r>
            <a:br>
              <a:rPr lang="en-GB" sz="3000" dirty="0">
                <a:cs typeface="+mj-cs"/>
              </a:rPr>
            </a:br>
            <a:r>
              <a:rPr lang="en-GB" sz="3000" dirty="0" smtClean="0">
                <a:cs typeface="+mj-cs"/>
              </a:rPr>
              <a:t>A Prototype Test</a:t>
            </a:r>
            <a:endParaRPr lang="en-GB" sz="3000" dirty="0">
              <a:cs typeface="+mj-cs"/>
            </a:endParaRPr>
          </a:p>
        </p:txBody>
      </p:sp>
      <p:sp>
        <p:nvSpPr>
          <p:cNvPr id="105475" name="Rectangle 3"/>
          <p:cNvSpPr>
            <a:spLocks noGrp="1" noChangeArrowheads="1"/>
          </p:cNvSpPr>
          <p:nvPr>
            <p:ph type="subTitle" sz="quarter" idx="1"/>
          </p:nvPr>
        </p:nvSpPr>
        <p:spPr>
          <a:effectLst>
            <a:outerShdw dist="35921" dir="2700000" algn="ctr" rotWithShape="0">
              <a:schemeClr val="bg2"/>
            </a:outerShdw>
          </a:effectLst>
        </p:spPr>
        <p:txBody>
          <a:bodyPr/>
          <a:lstStyle/>
          <a:p>
            <a:pPr>
              <a:buFont typeface="Monotype Sorts" charset="0"/>
              <a:buNone/>
            </a:pPr>
            <a:r>
              <a:rPr lang="en-GB" sz="1200" b="1" dirty="0">
                <a:solidFill>
                  <a:srgbClr val="0070C0"/>
                </a:solidFill>
                <a:effectLst>
                  <a:outerShdw blurRad="38100" dist="38100" dir="2700000" algn="tl">
                    <a:srgbClr val="FFFFFF"/>
                  </a:outerShdw>
                </a:effectLst>
              </a:rPr>
              <a:t>Jana Vasilj-Begovic</a:t>
            </a:r>
          </a:p>
          <a:p>
            <a:pPr>
              <a:buFont typeface="Monotype Sorts" charset="0"/>
              <a:buNone/>
            </a:pPr>
            <a:r>
              <a:rPr lang="en-GB" sz="1200" b="1" i="1" smtClean="0">
                <a:effectLst>
                  <a:outerShdw blurRad="38100" dist="38100" dir="2700000" algn="tl">
                    <a:srgbClr val="FFFFFF"/>
                  </a:outerShdw>
                </a:effectLst>
              </a:rPr>
              <a:t>Associate </a:t>
            </a:r>
            <a:r>
              <a:rPr lang="en-GB" sz="1200" b="1" i="1" dirty="0">
                <a:effectLst>
                  <a:outerShdw blurRad="38100" dist="38100" dir="2700000" algn="tl">
                    <a:srgbClr val="FFFFFF"/>
                  </a:outerShdw>
                </a:effectLst>
              </a:rPr>
              <a:t>BILC </a:t>
            </a:r>
            <a:r>
              <a:rPr lang="en-GB" sz="1200" b="1" i="1" dirty="0" smtClean="0">
                <a:effectLst>
                  <a:outerShdw blurRad="38100" dist="38100" dir="2700000" algn="tl">
                    <a:srgbClr val="FFFFFF"/>
                  </a:outerShdw>
                </a:effectLst>
              </a:rPr>
              <a:t>Secretary, Canada</a:t>
            </a:r>
          </a:p>
          <a:p>
            <a:pPr>
              <a:buFont typeface="Monotype Sorts" charset="0"/>
              <a:buNone/>
            </a:pPr>
            <a:r>
              <a:rPr lang="en-GB" sz="1200" b="1" i="1" dirty="0" err="1" smtClean="0">
                <a:solidFill>
                  <a:srgbClr val="0070C0"/>
                </a:solidFill>
                <a:effectLst>
                  <a:outerShdw blurRad="38100" dist="38100" dir="2700000" algn="tl">
                    <a:srgbClr val="FFFFFF"/>
                  </a:outerShdw>
                </a:effectLst>
              </a:rPr>
              <a:t>Dr.</a:t>
            </a:r>
            <a:r>
              <a:rPr lang="en-GB" sz="1200" b="1" i="1" dirty="0" smtClean="0">
                <a:solidFill>
                  <a:srgbClr val="0070C0"/>
                </a:solidFill>
                <a:effectLst>
                  <a:outerShdw blurRad="38100" dist="38100" dir="2700000" algn="tl">
                    <a:srgbClr val="FFFFFF"/>
                  </a:outerShdw>
                </a:effectLst>
              </a:rPr>
              <a:t> </a:t>
            </a:r>
            <a:r>
              <a:rPr lang="en-GB" sz="1200" b="1" i="1" dirty="0" err="1" smtClean="0">
                <a:solidFill>
                  <a:srgbClr val="0070C0"/>
                </a:solidFill>
                <a:effectLst>
                  <a:outerShdw blurRad="38100" dist="38100" dir="2700000" algn="tl">
                    <a:srgbClr val="FFFFFF"/>
                  </a:outerShdw>
                </a:effectLst>
              </a:rPr>
              <a:t>Dugald</a:t>
            </a:r>
            <a:r>
              <a:rPr lang="en-GB" sz="1200" b="1" i="1" dirty="0" smtClean="0">
                <a:solidFill>
                  <a:srgbClr val="0070C0"/>
                </a:solidFill>
                <a:effectLst>
                  <a:outerShdw blurRad="38100" dist="38100" dir="2700000" algn="tl">
                    <a:srgbClr val="FFFFFF"/>
                  </a:outerShdw>
                </a:effectLst>
              </a:rPr>
              <a:t> </a:t>
            </a:r>
            <a:r>
              <a:rPr lang="en-GB" sz="1200" b="1" i="1" dirty="0" err="1" smtClean="0">
                <a:solidFill>
                  <a:srgbClr val="0070C0"/>
                </a:solidFill>
                <a:effectLst>
                  <a:outerShdw blurRad="38100" dist="38100" dir="2700000" algn="tl">
                    <a:srgbClr val="FFFFFF"/>
                  </a:outerShdw>
                </a:effectLst>
              </a:rPr>
              <a:t>Sturges</a:t>
            </a:r>
            <a:endParaRPr lang="en-GB" sz="1200" b="1" i="1" dirty="0" smtClean="0">
              <a:solidFill>
                <a:srgbClr val="0070C0"/>
              </a:solidFill>
              <a:effectLst>
                <a:outerShdw blurRad="38100" dist="38100" dir="2700000" algn="tl">
                  <a:srgbClr val="FFFFFF"/>
                </a:outerShdw>
              </a:effectLst>
            </a:endParaRPr>
          </a:p>
          <a:p>
            <a:pPr>
              <a:buFont typeface="Monotype Sorts" charset="0"/>
              <a:buNone/>
            </a:pPr>
            <a:r>
              <a:rPr lang="en-GB" sz="1200" b="1" i="1" dirty="0" smtClean="0">
                <a:effectLst>
                  <a:outerShdw blurRad="38100" dist="38100" dir="2700000" algn="tl">
                    <a:srgbClr val="FFFFFF"/>
                  </a:outerShdw>
                </a:effectLst>
              </a:rPr>
              <a:t> Head of English Language Instruction, Federal Office of Languages, </a:t>
            </a:r>
            <a:r>
              <a:rPr lang="en-GB" sz="1200" b="1" i="1" dirty="0" err="1" smtClean="0">
                <a:effectLst>
                  <a:outerShdw blurRad="38100" dist="38100" dir="2700000" algn="tl">
                    <a:srgbClr val="FFFFFF"/>
                  </a:outerShdw>
                </a:effectLst>
              </a:rPr>
              <a:t>Hürth</a:t>
            </a:r>
            <a:r>
              <a:rPr lang="en-GB" sz="1200" b="1" i="1" dirty="0" smtClean="0">
                <a:effectLst>
                  <a:outerShdw blurRad="38100" dist="38100" dir="2700000" algn="tl">
                    <a:srgbClr val="FFFFFF"/>
                  </a:outerShdw>
                </a:effectLst>
              </a:rPr>
              <a:t>, Germany </a:t>
            </a:r>
          </a:p>
          <a:p>
            <a:pPr>
              <a:buFont typeface="Monotype Sorts" charset="0"/>
              <a:buNone/>
            </a:pPr>
            <a:r>
              <a:rPr lang="en-GB" sz="1200" b="1" i="1" dirty="0" smtClean="0">
                <a:solidFill>
                  <a:srgbClr val="00B0F0"/>
                </a:solidFill>
                <a:effectLst>
                  <a:outerShdw blurRad="38100" dist="38100" dir="2700000" algn="tl">
                    <a:srgbClr val="FFFFFF"/>
                  </a:outerShdw>
                </a:effectLst>
              </a:rPr>
              <a:t>Mary Jo Di Biase</a:t>
            </a:r>
            <a:r>
              <a:rPr lang="en-GB" sz="1200" b="1" i="1" dirty="0" smtClean="0">
                <a:effectLst>
                  <a:outerShdw blurRad="38100" dist="38100" dir="2700000" algn="tl">
                    <a:srgbClr val="FFFFFF"/>
                  </a:outerShdw>
                </a:effectLst>
              </a:rPr>
              <a:t>, </a:t>
            </a:r>
            <a:r>
              <a:rPr lang="en-GB" sz="1200" b="1" i="1" dirty="0" smtClean="0">
                <a:solidFill>
                  <a:srgbClr val="FF0000"/>
                </a:solidFill>
                <a:effectLst>
                  <a:outerShdw blurRad="38100" dist="38100" dir="2700000" algn="tl">
                    <a:srgbClr val="FFFFFF"/>
                  </a:outerShdw>
                </a:effectLst>
              </a:rPr>
              <a:t>in absentia</a:t>
            </a:r>
          </a:p>
          <a:p>
            <a:r>
              <a:rPr lang="en-GB" sz="1200" i="1" dirty="0">
                <a:effectLst>
                  <a:outerShdw blurRad="38100" dist="38100" dir="2700000" algn="tl">
                    <a:srgbClr val="FFFFFF"/>
                  </a:outerShdw>
                </a:effectLst>
                <a:latin typeface="Arial Black" charset="0"/>
              </a:rPr>
              <a:t>Language Testing and Assessment Specialist - Yale </a:t>
            </a:r>
            <a:r>
              <a:rPr lang="en-GB" sz="1200" i="1" dirty="0" smtClean="0">
                <a:effectLst>
                  <a:outerShdw blurRad="38100" dist="38100" dir="2700000" algn="tl">
                    <a:srgbClr val="FFFFFF"/>
                  </a:outerShdw>
                </a:effectLst>
                <a:latin typeface="Arial Black" charset="0"/>
              </a:rPr>
              <a:t>University, USA </a:t>
            </a:r>
            <a:endParaRPr lang="en-GB" sz="1200" i="1" dirty="0">
              <a:effectLst>
                <a:outerShdw blurRad="38100" dist="38100" dir="2700000" algn="tl">
                  <a:srgbClr val="FFFFFF"/>
                </a:outerShdw>
              </a:effectLst>
              <a:latin typeface="Arial Black" charset="0"/>
            </a:endParaRPr>
          </a:p>
          <a:p>
            <a:r>
              <a:rPr lang="en-GB" sz="1200" i="1" dirty="0">
                <a:effectLst>
                  <a:outerShdw blurRad="38100" dist="38100" dir="2700000" algn="tl">
                    <a:srgbClr val="FFFFFF"/>
                  </a:outerShdw>
                </a:effectLst>
                <a:latin typeface="Arial Black" charset="0"/>
              </a:rPr>
              <a:t> </a:t>
            </a:r>
            <a:r>
              <a:rPr lang="en-GB" sz="1200" b="1" i="1" dirty="0" smtClean="0">
                <a:effectLst>
                  <a:outerShdw blurRad="38100" dist="38100" dir="2700000" algn="tl">
                    <a:srgbClr val="FFFFFF"/>
                  </a:outerShdw>
                </a:effectLst>
              </a:rPr>
              <a:t> </a:t>
            </a:r>
            <a:r>
              <a:rPr lang="en-GB" sz="1200" b="1" dirty="0" smtClean="0">
                <a:effectLst>
                  <a:outerShdw blurRad="38100" dist="38100" dir="2700000" algn="tl">
                    <a:srgbClr val="FFFFFF"/>
                  </a:outerShdw>
                </a:effectLst>
              </a:rPr>
              <a:t>Helsinki, October 2015</a:t>
            </a:r>
            <a:endParaRPr lang="en-GB" sz="1200" b="1" dirty="0">
              <a:effectLst>
                <a:outerShdw blurRad="38100" dist="38100" dir="2700000" algn="tl">
                  <a:srgbClr val="FFFFFF"/>
                </a:outerShdw>
              </a:effectLst>
            </a:endParaRPr>
          </a:p>
        </p:txBody>
      </p:sp>
      <p:sp>
        <p:nvSpPr>
          <p:cNvPr id="3076" name="Text Box 6"/>
          <p:cNvSpPr txBox="1">
            <a:spLocks noChangeArrowheads="1"/>
          </p:cNvSpPr>
          <p:nvPr/>
        </p:nvSpPr>
        <p:spPr bwMode="auto">
          <a:xfrm>
            <a:off x="3276600" y="533400"/>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spcBef>
                <a:spcPct val="50000"/>
              </a:spcBef>
              <a:defRPr/>
            </a:pPr>
            <a:endParaRPr lang="en-US" sz="4000" smtClean="0">
              <a:cs typeface="+mn-cs"/>
            </a:endParaRPr>
          </a:p>
        </p:txBody>
      </p:sp>
      <p:graphicFrame>
        <p:nvGraphicFramePr>
          <p:cNvPr id="5125" name="Object 7"/>
          <p:cNvGraphicFramePr>
            <a:graphicFrameLocks/>
          </p:cNvGraphicFramePr>
          <p:nvPr/>
        </p:nvGraphicFramePr>
        <p:xfrm>
          <a:off x="3581400" y="457200"/>
          <a:ext cx="1828800" cy="1571625"/>
        </p:xfrm>
        <a:graphic>
          <a:graphicData uri="http://schemas.openxmlformats.org/presentationml/2006/ole">
            <mc:AlternateContent xmlns:mc="http://schemas.openxmlformats.org/markup-compatibility/2006">
              <mc:Choice xmlns:v="urn:schemas-microsoft-com:vml" Requires="v">
                <p:oleObj spid="_x0000_s5362" name="CorelDRAW" r:id="rId5" imgW="914400" imgH="914400" progId="">
                  <p:embed/>
                </p:oleObj>
              </mc:Choice>
              <mc:Fallback>
                <p:oleObj name="CorelDRAW" r:id="rId5" imgW="914400" imgH="914400" progId="">
                  <p:embed/>
                  <p:pic>
                    <p:nvPicPr>
                      <p:cNvPr id="0" name="Picture 1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57200"/>
                        <a:ext cx="1828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5126" name="WordArt 8"/>
          <p:cNvSpPr>
            <a:spLocks noChangeArrowheads="1" noChangeShapeType="1" noTextEdit="1"/>
          </p:cNvSpPr>
          <p:nvPr/>
        </p:nvSpPr>
        <p:spPr bwMode="auto">
          <a:xfrm>
            <a:off x="611188" y="3581400"/>
            <a:ext cx="7848600" cy="1431925"/>
          </a:xfrm>
          <a:prstGeom prst="rect">
            <a:avLst/>
          </a:prstGeom>
        </p:spPr>
        <p:txBody>
          <a:bodyPr wrap="none" fromWordArt="1">
            <a:prstTxWarp prst="textPlain">
              <a:avLst>
                <a:gd name="adj" fmla="val 50000"/>
              </a:avLst>
            </a:prstTxWarp>
          </a:bodyPr>
          <a:lstStyle/>
          <a:p>
            <a:endParaRPr lang="en-US" sz="3600" kern="10">
              <a:ln w="19050">
                <a:solidFill>
                  <a:srgbClr val="800000"/>
                </a:solidFill>
                <a:round/>
                <a:headEnd type="none" w="sm" len="sm"/>
                <a:tailEnd type="none" w="sm" len="sm"/>
              </a:ln>
              <a:solidFill>
                <a:srgbClr val="CC3300"/>
              </a:solidFill>
              <a:effectLst>
                <a:outerShdw blurRad="63500" dist="38099" dir="2700000" algn="ctr" rotWithShape="0">
                  <a:srgbClr val="990000">
                    <a:alpha val="74997"/>
                  </a:srgbClr>
                </a:outerShdw>
              </a:effectLst>
              <a:latin typeface="Tahoma"/>
              <a:ea typeface="Tahoma"/>
              <a:cs typeface="Tahoma"/>
            </a:endParaRPr>
          </a:p>
        </p:txBody>
      </p:sp>
      <p:pic>
        <p:nvPicPr>
          <p:cNvPr id="5313" name="Picture 193"/>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13737" y="276225"/>
            <a:ext cx="2628000" cy="1606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15" name="Picture 195" descr="C:\Users\Vasilj-Begovic.JS\Desktop\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9363" y="406471"/>
            <a:ext cx="2520000" cy="14921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4 texts…</a:t>
            </a:r>
            <a:br>
              <a:rPr lang="en-US" dirty="0" smtClean="0"/>
            </a:br>
            <a:r>
              <a:rPr lang="en-US" dirty="0" smtClean="0"/>
              <a:t>(Child: 1998)</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2400" dirty="0" smtClean="0"/>
              <a:t>Share little background or information</a:t>
            </a:r>
          </a:p>
          <a:p>
            <a:pPr>
              <a:buFont typeface="Wingdings" panose="05000000000000000000" pitchFamily="2" charset="2"/>
              <a:buChar char="q"/>
            </a:pPr>
            <a:r>
              <a:rPr lang="en-US" sz="2400" dirty="0" smtClean="0"/>
              <a:t>Novel or creative approach to rethinking and verbalizing solutions</a:t>
            </a:r>
          </a:p>
          <a:p>
            <a:pPr>
              <a:buFont typeface="Wingdings" panose="05000000000000000000" pitchFamily="2" charset="2"/>
              <a:buChar char="q"/>
            </a:pPr>
            <a:r>
              <a:rPr lang="en-US" sz="2400" dirty="0" smtClean="0"/>
              <a:t>Highly individualized texts </a:t>
            </a:r>
          </a:p>
          <a:p>
            <a:pPr>
              <a:buFont typeface="Wingdings" panose="05000000000000000000" pitchFamily="2" charset="2"/>
              <a:buChar char="q"/>
            </a:pPr>
            <a:r>
              <a:rPr lang="en-US" sz="2400" dirty="0" smtClean="0"/>
              <a:t>Belles-lettristic material, think pieces, philosophical discourses, technical papers, etc.</a:t>
            </a:r>
          </a:p>
          <a:p>
            <a:pPr>
              <a:buFont typeface="Wingdings" panose="05000000000000000000" pitchFamily="2" charset="2"/>
              <a:buChar char="q"/>
            </a:pPr>
            <a:r>
              <a:rPr lang="en-US" sz="2400" dirty="0" smtClean="0"/>
              <a:t>Reflect unfamiliar cultural values or highly idiosyncratic language behavior</a:t>
            </a:r>
          </a:p>
          <a:p>
            <a:pPr>
              <a:buFont typeface="Wingdings" panose="05000000000000000000" pitchFamily="2" charset="2"/>
              <a:buChar char="q"/>
            </a:pPr>
            <a:r>
              <a:rPr lang="en-US" sz="2400" dirty="0" smtClean="0"/>
              <a:t>“Op-ed” columns … sophisticated humor occasionally found in the media…”</a:t>
            </a:r>
          </a:p>
        </p:txBody>
      </p:sp>
      <p:sp>
        <p:nvSpPr>
          <p:cNvPr id="4" name="Date Placeholder 3"/>
          <p:cNvSpPr>
            <a:spLocks noGrp="1"/>
          </p:cNvSpPr>
          <p:nvPr>
            <p:ph type="dt" sz="half" idx="10"/>
          </p:nvPr>
        </p:nvSpPr>
        <p:spPr/>
        <p:txBody>
          <a:bodyPr/>
          <a:lstStyle/>
          <a:p>
            <a:pPr>
              <a:defRPr/>
            </a:pPr>
            <a:r>
              <a:rPr lang="nl-NL" altLang="en-US" dirty="0" smtClean="0"/>
              <a:t>STANAG Level 4 Reading Test</a:t>
            </a:r>
            <a:endParaRPr lang="nl-NL" altLang="en-US" dirty="0"/>
          </a:p>
        </p:txBody>
      </p:sp>
      <p:sp>
        <p:nvSpPr>
          <p:cNvPr id="5" name="Slide Number Placeholder 4"/>
          <p:cNvSpPr>
            <a:spLocks noGrp="1"/>
          </p:cNvSpPr>
          <p:nvPr>
            <p:ph type="sldNum" sz="quarter" idx="12"/>
          </p:nvPr>
        </p:nvSpPr>
        <p:spPr/>
        <p:txBody>
          <a:bodyPr/>
          <a:lstStyle/>
          <a:p>
            <a:r>
              <a:rPr lang="nl-NL" dirty="0" smtClean="0"/>
              <a:t>10/40</a:t>
            </a:r>
            <a:endParaRPr lang="nl-NL" dirty="0"/>
          </a:p>
        </p:txBody>
      </p:sp>
    </p:spTree>
    <p:extLst>
      <p:ext uri="{BB962C8B-B14F-4D97-AF65-F5344CB8AC3E}">
        <p14:creationId xmlns:p14="http://schemas.microsoft.com/office/powerpoint/2010/main" val="9175260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Giving the Author His Purpose</a:t>
            </a:r>
            <a:endParaRPr lang="en-CA" dirty="0"/>
          </a:p>
        </p:txBody>
      </p:sp>
      <p:sp>
        <p:nvSpPr>
          <p:cNvPr id="5" name="Slide Number Placeholder 4"/>
          <p:cNvSpPr>
            <a:spLocks noGrp="1"/>
          </p:cNvSpPr>
          <p:nvPr>
            <p:ph type="sldNum" sz="quarter" idx="12"/>
          </p:nvPr>
        </p:nvSpPr>
        <p:spPr/>
        <p:txBody>
          <a:bodyPr/>
          <a:lstStyle/>
          <a:p>
            <a:r>
              <a:rPr lang="nl-NL" dirty="0" smtClean="0"/>
              <a:t>11/40</a:t>
            </a:r>
            <a:endParaRPr lang="nl-NL" dirty="0"/>
          </a:p>
        </p:txBody>
      </p:sp>
      <p:pic>
        <p:nvPicPr>
          <p:cNvPr id="6" name="Content Placeholder 5" descr="FB_IMG_1437564322122.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0800" y="1666875"/>
            <a:ext cx="3985718" cy="4464000"/>
          </a:xfrm>
          <a:prstGeom prst="rect">
            <a:avLst/>
          </a:prstGeom>
        </p:spPr>
      </p:pic>
    </p:spTree>
    <p:extLst>
      <p:ext uri="{BB962C8B-B14F-4D97-AF65-F5344CB8AC3E}">
        <p14:creationId xmlns:p14="http://schemas.microsoft.com/office/powerpoint/2010/main" val="202640409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Giving the </a:t>
            </a:r>
            <a:r>
              <a:rPr lang="en-CA" smtClean="0"/>
              <a:t>Readers Their </a:t>
            </a:r>
            <a:r>
              <a:rPr lang="en-CA" dirty="0" smtClean="0"/>
              <a:t>Purpose</a:t>
            </a:r>
            <a:endParaRPr lang="en-CA"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12/40</a:t>
            </a:r>
            <a:endParaRPr lang="nl-NL" dirty="0"/>
          </a:p>
        </p:txBody>
      </p:sp>
      <p:pic>
        <p:nvPicPr>
          <p:cNvPr id="6" name="Content Placeholder 5" descr="FB_IMG_1432930156394.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1676399"/>
            <a:ext cx="5842000" cy="4010025"/>
          </a:xfrm>
          <a:prstGeom prst="rect">
            <a:avLst/>
          </a:prstGeom>
        </p:spPr>
      </p:pic>
    </p:spTree>
    <p:extLst>
      <p:ext uri="{BB962C8B-B14F-4D97-AF65-F5344CB8AC3E}">
        <p14:creationId xmlns:p14="http://schemas.microsoft.com/office/powerpoint/2010/main" val="40521100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Author Purpose Misunderstood</a:t>
            </a:r>
            <a:endParaRPr lang="en-CA" dirty="0"/>
          </a:p>
        </p:txBody>
      </p:sp>
      <p:sp>
        <p:nvSpPr>
          <p:cNvPr id="3" name="Content Placeholder 2"/>
          <p:cNvSpPr>
            <a:spLocks noGrp="1"/>
          </p:cNvSpPr>
          <p:nvPr>
            <p:ph idx="1"/>
          </p:nvPr>
        </p:nvSpPr>
        <p:spPr/>
        <p:txBody>
          <a:bodyPr/>
          <a:lstStyle/>
          <a:p>
            <a:endParaRPr lang="en-CA" dirty="0"/>
          </a:p>
        </p:txBody>
      </p:sp>
      <p:sp>
        <p:nvSpPr>
          <p:cNvPr id="4" name="Date Placeholder 3"/>
          <p:cNvSpPr>
            <a:spLocks noGrp="1"/>
          </p:cNvSpPr>
          <p:nvPr>
            <p:ph type="dt" sz="half" idx="10"/>
          </p:nvPr>
        </p:nvSpPr>
        <p:spPr/>
        <p:txBody>
          <a:bodyPr/>
          <a:lstStyle/>
          <a:p>
            <a:pPr>
              <a:defRPr/>
            </a:pPr>
            <a:r>
              <a:rPr lang="nl-NL" altLang="en-US" dirty="0" smtClean="0"/>
              <a:t>STANAG Level 4 Reading Test</a:t>
            </a:r>
            <a:endParaRPr lang="nl-NL" altLang="en-US" dirty="0"/>
          </a:p>
        </p:txBody>
      </p:sp>
      <p:sp>
        <p:nvSpPr>
          <p:cNvPr id="5" name="Slide Number Placeholder 4"/>
          <p:cNvSpPr>
            <a:spLocks noGrp="1"/>
          </p:cNvSpPr>
          <p:nvPr>
            <p:ph type="sldNum" sz="quarter" idx="12"/>
          </p:nvPr>
        </p:nvSpPr>
        <p:spPr/>
        <p:txBody>
          <a:bodyPr/>
          <a:lstStyle/>
          <a:p>
            <a:r>
              <a:rPr lang="nl-NL" dirty="0" smtClean="0"/>
              <a:t>13/40</a:t>
            </a:r>
            <a:endParaRPr lang="nl-NL" dirty="0"/>
          </a:p>
        </p:txBody>
      </p:sp>
      <p:pic>
        <p:nvPicPr>
          <p:cNvPr id="31746" name="Picture 2" descr="C:\Users\Vasilj-Begovic.JS\AppData\Local\Microsoft\Windows\Temporary Internet Files\Content.IE5\8CSAZNM6\FB_IMG_1437768760880.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66800" y="1428750"/>
            <a:ext cx="6959600" cy="483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1636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9219" name="Slide Number Placeholder 2"/>
          <p:cNvSpPr>
            <a:spLocks noGrp="1"/>
          </p:cNvSpPr>
          <p:nvPr>
            <p:ph type="sldNum" sz="quarter" idx="12"/>
          </p:nvPr>
        </p:nvSpPr>
        <p:spPr>
          <a:noFill/>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r">
              <a:spcBef>
                <a:spcPct val="0"/>
              </a:spcBef>
              <a:buClrTx/>
              <a:buSzTx/>
              <a:buFontTx/>
              <a:buNone/>
            </a:pPr>
            <a:r>
              <a:rPr lang="nl-NL" altLang="en-US" sz="1400" dirty="0" smtClean="0">
                <a:latin typeface="Century Gothic" pitchFamily="34" charset="0"/>
              </a:rPr>
              <a:t>14/40</a:t>
            </a:r>
          </a:p>
        </p:txBody>
      </p:sp>
      <p:sp>
        <p:nvSpPr>
          <p:cNvPr id="7" name="Oval 6"/>
          <p:cNvSpPr>
            <a:spLocks noChangeArrowheads="1"/>
          </p:cNvSpPr>
          <p:nvPr/>
        </p:nvSpPr>
        <p:spPr bwMode="auto">
          <a:xfrm>
            <a:off x="2616200" y="673100"/>
            <a:ext cx="3911600" cy="984250"/>
          </a:xfrm>
          <a:prstGeom prst="ellipse">
            <a:avLst/>
          </a:prstGeom>
          <a:gradFill rotWithShape="0">
            <a:gsLst>
              <a:gs pos="0">
                <a:srgbClr val="FF8200"/>
              </a:gs>
              <a:gs pos="10001">
                <a:srgbClr val="FF0000"/>
              </a:gs>
              <a:gs pos="35001">
                <a:srgbClr val="BA0066"/>
              </a:gs>
              <a:gs pos="70000">
                <a:srgbClr val="66008F"/>
              </a:gs>
              <a:gs pos="100000">
                <a:srgbClr val="000082"/>
              </a:gs>
            </a:gsLst>
            <a:lin ang="5400000" scaled="1"/>
          </a:gradFill>
          <a:ln w="12700">
            <a:solidFill>
              <a:srgbClr val="430107"/>
            </a:solidFill>
            <a:round/>
            <a:headEnd/>
            <a:tailEnd/>
          </a:ln>
          <a:effectLst/>
          <a:extLs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upright="1"/>
          <a:lstStyle/>
          <a:p>
            <a:pPr eaLnBrk="1" fontAlgn="auto" hangingPunct="1">
              <a:spcBef>
                <a:spcPts val="0"/>
              </a:spcBef>
              <a:spcAft>
                <a:spcPts val="0"/>
              </a:spcAft>
              <a:defRPr/>
            </a:pPr>
            <a:endParaRPr lang="en-CA" sz="1800" b="0" kern="0" dirty="0">
              <a:solidFill>
                <a:sysClr val="windowText" lastClr="000000"/>
              </a:solidFill>
            </a:endParaRPr>
          </a:p>
        </p:txBody>
      </p:sp>
      <p:sp>
        <p:nvSpPr>
          <p:cNvPr id="6" name="AutoShape 8"/>
          <p:cNvSpPr>
            <a:spLocks noChangeArrowheads="1"/>
          </p:cNvSpPr>
          <p:nvPr/>
        </p:nvSpPr>
        <p:spPr bwMode="auto">
          <a:xfrm flipV="1">
            <a:off x="2616200" y="1165225"/>
            <a:ext cx="3911600" cy="4527550"/>
          </a:xfrm>
          <a:prstGeom prst="triangle">
            <a:avLst>
              <a:gd name="adj" fmla="val 50000"/>
            </a:avLst>
          </a:prstGeom>
          <a:gradFill rotWithShape="0">
            <a:gsLst>
              <a:gs pos="0">
                <a:srgbClr val="000082"/>
              </a:gs>
              <a:gs pos="15000">
                <a:srgbClr val="66008F"/>
              </a:gs>
              <a:gs pos="32499">
                <a:srgbClr val="BA0066"/>
              </a:gs>
              <a:gs pos="45000">
                <a:srgbClr val="FF0000"/>
              </a:gs>
              <a:gs pos="50000">
                <a:srgbClr val="FF8200"/>
              </a:gs>
              <a:gs pos="55001">
                <a:srgbClr val="FF0000"/>
              </a:gs>
              <a:gs pos="67501">
                <a:srgbClr val="BA0066"/>
              </a:gs>
              <a:gs pos="85000">
                <a:srgbClr val="66008F"/>
              </a:gs>
              <a:gs pos="100000">
                <a:srgbClr val="000082"/>
              </a:gs>
            </a:gsLst>
            <a:lin ang="0" scaled="1"/>
          </a:gradFill>
          <a:ln>
            <a:noFill/>
          </a:ln>
          <a:effectLst/>
          <a:extLst>
            <a:ext uri="{91240B29-F687-4F45-9708-019B960494DF}">
              <a14:hiddenLine xmlns:a14="http://schemas.microsoft.com/office/drawing/2010/main" w="12700">
                <a:solidFill>
                  <a:srgbClr val="FFD2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upright="1"/>
          <a:lstStyle/>
          <a:p>
            <a:pPr eaLnBrk="1" fontAlgn="auto" hangingPunct="1">
              <a:spcBef>
                <a:spcPts val="0"/>
              </a:spcBef>
              <a:spcAft>
                <a:spcPts val="0"/>
              </a:spcAft>
              <a:defRPr/>
            </a:pPr>
            <a:endParaRPr lang="en-US" sz="1200" dirty="0">
              <a:solidFill>
                <a:srgbClr val="F2F2F2"/>
              </a:solidFill>
              <a:latin typeface="Calibri"/>
              <a:ea typeface="Times New Roman"/>
              <a:cs typeface="Calibri"/>
            </a:endParaRPr>
          </a:p>
          <a:p>
            <a:pPr eaLnBrk="1" fontAlgn="auto" hangingPunct="1">
              <a:spcBef>
                <a:spcPts val="0"/>
              </a:spcBef>
              <a:spcAft>
                <a:spcPts val="0"/>
              </a:spcAft>
              <a:defRPr/>
            </a:pPr>
            <a:r>
              <a:rPr lang="en-US" sz="1400" dirty="0" smtClean="0">
                <a:solidFill>
                  <a:srgbClr val="F2F2F2"/>
                </a:solidFill>
                <a:latin typeface="Calibri"/>
                <a:ea typeface="Times New Roman"/>
                <a:cs typeface="Calibri"/>
              </a:rPr>
              <a:t>4</a:t>
            </a:r>
            <a:endParaRPr lang="en-US" sz="1400" dirty="0">
              <a:solidFill>
                <a:srgbClr val="F2F2F2"/>
              </a:solidFill>
              <a:latin typeface="Calibri"/>
              <a:ea typeface="Times New Roman"/>
              <a:cs typeface="Calibri"/>
            </a:endParaRPr>
          </a:p>
          <a:p>
            <a:pPr eaLnBrk="1" fontAlgn="auto" hangingPunct="1">
              <a:spcBef>
                <a:spcPts val="0"/>
              </a:spcBef>
              <a:spcAft>
                <a:spcPts val="0"/>
              </a:spcAft>
              <a:defRPr/>
            </a:pPr>
            <a:r>
              <a:rPr lang="en-US" sz="1000" dirty="0">
                <a:solidFill>
                  <a:srgbClr val="F2F2F2"/>
                </a:solidFill>
                <a:latin typeface="Calibri"/>
                <a:ea typeface="Times New Roman"/>
                <a:cs typeface="Calibri"/>
              </a:rPr>
              <a:t>Highly individualized, abstract, </a:t>
            </a:r>
          </a:p>
          <a:p>
            <a:pPr eaLnBrk="1" fontAlgn="auto" hangingPunct="1">
              <a:spcBef>
                <a:spcPts val="0"/>
              </a:spcBef>
              <a:spcAft>
                <a:spcPts val="0"/>
              </a:spcAft>
              <a:defRPr/>
            </a:pPr>
            <a:r>
              <a:rPr lang="en-US" sz="1000" dirty="0">
                <a:solidFill>
                  <a:srgbClr val="F2F2F2"/>
                </a:solidFill>
                <a:latin typeface="Calibri"/>
                <a:ea typeface="Times New Roman"/>
                <a:cs typeface="Calibri"/>
              </a:rPr>
              <a:t>innovative and culturally dense </a:t>
            </a:r>
            <a:endParaRPr lang="en-CA" sz="1000" b="0" kern="0" dirty="0">
              <a:solidFill>
                <a:sysClr val="windowText" lastClr="000000"/>
              </a:solidFill>
            </a:endParaRPr>
          </a:p>
        </p:txBody>
      </p:sp>
      <p:sp>
        <p:nvSpPr>
          <p:cNvPr id="9222" name="Text Box 24"/>
          <p:cNvSpPr txBox="1">
            <a:spLocks noChangeArrowheads="1"/>
          </p:cNvSpPr>
          <p:nvPr/>
        </p:nvSpPr>
        <p:spPr bwMode="auto">
          <a:xfrm>
            <a:off x="3665538" y="3008313"/>
            <a:ext cx="18129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1400" dirty="0">
                <a:solidFill>
                  <a:srgbClr val="F2F2F2"/>
                </a:solidFill>
                <a:latin typeface="Calibri" pitchFamily="34" charset="0"/>
                <a:cs typeface="Times New Roman" pitchFamily="18" charset="0"/>
              </a:rPr>
              <a:t>3</a:t>
            </a:r>
          </a:p>
          <a:p>
            <a:pPr algn="ctr">
              <a:spcBef>
                <a:spcPct val="0"/>
              </a:spcBef>
              <a:buClrTx/>
              <a:buSzTx/>
              <a:buFontTx/>
              <a:buNone/>
            </a:pPr>
            <a:r>
              <a:rPr lang="en-US" altLang="en-US" sz="1000" dirty="0">
                <a:solidFill>
                  <a:srgbClr val="F2F2F2"/>
                </a:solidFill>
                <a:latin typeface="Calibri" pitchFamily="34" charset="0"/>
                <a:cs typeface="Times New Roman" pitchFamily="18" charset="0"/>
              </a:rPr>
              <a:t>Multiple-paragraph texts on abstract subjects or arguing a point of view</a:t>
            </a:r>
            <a:endParaRPr lang="en-CA" altLang="en-US" sz="1000" dirty="0">
              <a:latin typeface="Times New Roman" pitchFamily="18" charset="0"/>
              <a:cs typeface="Times New Roman" pitchFamily="18" charset="0"/>
            </a:endParaRPr>
          </a:p>
        </p:txBody>
      </p:sp>
      <p:sp>
        <p:nvSpPr>
          <p:cNvPr id="9223" name="Text Box 22"/>
          <p:cNvSpPr txBox="1">
            <a:spLocks noChangeArrowheads="1"/>
          </p:cNvSpPr>
          <p:nvPr/>
        </p:nvSpPr>
        <p:spPr bwMode="auto">
          <a:xfrm>
            <a:off x="3870325" y="3736975"/>
            <a:ext cx="14033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endParaRPr lang="en-US" altLang="en-US" sz="1400" dirty="0">
              <a:solidFill>
                <a:schemeClr val="bg1"/>
              </a:solidFill>
              <a:latin typeface="Calibri" pitchFamily="34" charset="0"/>
              <a:cs typeface="Times New Roman" pitchFamily="18" charset="0"/>
            </a:endParaRPr>
          </a:p>
          <a:p>
            <a:pPr algn="ctr">
              <a:spcBef>
                <a:spcPct val="0"/>
              </a:spcBef>
              <a:buClrTx/>
              <a:buSzTx/>
              <a:buFontTx/>
              <a:buNone/>
            </a:pPr>
            <a:r>
              <a:rPr lang="en-US" altLang="en-US" sz="1400" dirty="0">
                <a:solidFill>
                  <a:schemeClr val="bg1"/>
                </a:solidFill>
                <a:latin typeface="Calibri" pitchFamily="34" charset="0"/>
                <a:cs typeface="Times New Roman" pitchFamily="18" charset="0"/>
              </a:rPr>
              <a:t>2</a:t>
            </a:r>
          </a:p>
          <a:p>
            <a:pPr algn="ctr">
              <a:spcBef>
                <a:spcPct val="0"/>
              </a:spcBef>
              <a:buClrTx/>
              <a:buSzTx/>
              <a:buFontTx/>
              <a:buNone/>
            </a:pPr>
            <a:r>
              <a:rPr lang="en-US" altLang="en-US" sz="1000" dirty="0">
                <a:solidFill>
                  <a:schemeClr val="bg1"/>
                </a:solidFill>
                <a:latin typeface="Calibri" pitchFamily="34" charset="0"/>
                <a:cs typeface="Times New Roman" pitchFamily="18" charset="0"/>
              </a:rPr>
              <a:t>Factual paragraph-length texts with a predictable organization</a:t>
            </a:r>
            <a:endParaRPr lang="en-CA" altLang="en-US" sz="1000" dirty="0">
              <a:solidFill>
                <a:schemeClr val="bg1"/>
              </a:solidFill>
              <a:latin typeface="Times New Roman" pitchFamily="18" charset="0"/>
              <a:cs typeface="Times New Roman" pitchFamily="18" charset="0"/>
            </a:endParaRPr>
          </a:p>
        </p:txBody>
      </p:sp>
      <p:grpSp>
        <p:nvGrpSpPr>
          <p:cNvPr id="3" name="Group 2"/>
          <p:cNvGrpSpPr>
            <a:grpSpLocks/>
          </p:cNvGrpSpPr>
          <p:nvPr/>
        </p:nvGrpSpPr>
        <p:grpSpPr bwMode="auto">
          <a:xfrm>
            <a:off x="342900" y="342900"/>
            <a:ext cx="1028700" cy="914400"/>
            <a:chOff x="4532" y="1685"/>
            <a:chExt cx="3085" cy="2647"/>
          </a:xfrm>
        </p:grpSpPr>
        <p:sp>
          <p:nvSpPr>
            <p:cNvPr id="4"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1"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3"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0981"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8088" y="317544"/>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266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What the Reader Can Do</a:t>
            </a:r>
          </a:p>
        </p:txBody>
      </p:sp>
      <p:graphicFrame>
        <p:nvGraphicFramePr>
          <p:cNvPr id="7" name="Content Placeholder 6"/>
          <p:cNvGraphicFramePr>
            <a:graphicFrameLocks noGrp="1"/>
          </p:cNvGraphicFramePr>
          <p:nvPr>
            <p:ph idx="1"/>
          </p:nvPr>
        </p:nvGraphicFramePr>
        <p:xfrm>
          <a:off x="660400" y="1428750"/>
          <a:ext cx="7756525" cy="5254625"/>
        </p:xfrm>
        <a:graphic>
          <a:graphicData uri="http://schemas.openxmlformats.org/drawingml/2006/table">
            <a:tbl>
              <a:tblPr/>
              <a:tblGrid>
                <a:gridCol w="3870325"/>
                <a:gridCol w="38862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3</a:t>
                      </a: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4</a:t>
                      </a: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511675">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formal and informal language, for most everyday social and work-related situations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language relating to abstract concepts and hypotheses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Can understand literal and figurative meaning, and implied meaning (“between the lines”)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the author’s tone and intent, including humour and irony, but may not fully understand some allusions, as well as implications of many nuances and idioms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Tx/>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highly sophisticated language appropriate for almost all topics and social as well as professional situations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Shows a firm grasp of various levels of style and understands subtle nuances and shades of meaning.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meaning, “beyond the lines”. Follows innovative turns of thought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Understands the author’s socio-linguistic and cultural references.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Understands idiomatic expressions,                            figures of speech and colloquialisms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F7F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L="91443" marR="91443"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DF7FF"/>
                    </a:solidFill>
                  </a:tcPr>
                </a:tc>
              </a:tr>
            </a:tbl>
          </a:graphicData>
        </a:graphic>
      </p:graphicFrame>
      <p:sp>
        <p:nvSpPr>
          <p:cNvPr id="4" name="Date Placeholder 3"/>
          <p:cNvSpPr>
            <a:spLocks noGrp="1"/>
          </p:cNvSpPr>
          <p:nvPr>
            <p:ph type="dt" sz="quarter" idx="10"/>
          </p:nvPr>
        </p:nvSpPr>
        <p:spPr/>
        <p:txBody>
          <a:bodyPr/>
          <a:lstStyle/>
          <a:p>
            <a:pPr>
              <a:defRPr/>
            </a:pPr>
            <a:r>
              <a:rPr lang="nl-NL" altLang="en-US" dirty="0" smtClean="0"/>
              <a:t>STANAG 6001 Level 4 Reading Test</a:t>
            </a:r>
            <a:endParaRPr lang="nl-NL" altLang="en-US" dirty="0"/>
          </a:p>
        </p:txBody>
      </p:sp>
      <p:sp>
        <p:nvSpPr>
          <p:cNvPr id="13330"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15/40</a:t>
            </a:r>
            <a:endParaRPr lang="nl-NL" sz="1400" dirty="0">
              <a:latin typeface="Century Gothic" charset="0"/>
            </a:endParaRPr>
          </a:p>
        </p:txBody>
      </p:sp>
      <p:grpSp>
        <p:nvGrpSpPr>
          <p:cNvPr id="2" name="Group 2"/>
          <p:cNvGrpSpPr>
            <a:grpSpLocks/>
          </p:cNvGrpSpPr>
          <p:nvPr/>
        </p:nvGrpSpPr>
        <p:grpSpPr bwMode="auto">
          <a:xfrm>
            <a:off x="261538" y="159985"/>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200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39657"/>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Text Modes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446554"/>
              </p:ext>
            </p:extLst>
          </p:nvPr>
        </p:nvGraphicFramePr>
        <p:xfrm>
          <a:off x="685800" y="1657350"/>
          <a:ext cx="7772400" cy="4084947"/>
        </p:xfrm>
        <a:graphic>
          <a:graphicData uri="http://schemas.openxmlformats.org/drawingml/2006/table">
            <a:tbl>
              <a:tblPr/>
              <a:tblGrid>
                <a:gridCol w="3886200"/>
                <a:gridCol w="3886200"/>
              </a:tblGrid>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3 – EVALUATIVE MODE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4 – PROJECTIVE MODE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444875">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Texts often contain facts used to provide analysis, commentary, personal views, apologies, justification, advocating a course of action, arguing a side of issue, for example editorials in newspapers for educated readers are often written at this level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400" b="0" i="0" u="none" strike="noStrike" cap="none" normalizeH="0" baseline="0" dirty="0">
                          <a:ln>
                            <a:noFill/>
                          </a:ln>
                          <a:solidFill>
                            <a:srgbClr val="000000"/>
                          </a:solidFill>
                          <a:effectLst/>
                          <a:latin typeface="Arial" charset="0"/>
                          <a:ea typeface="ＭＳ Ｐゴシック" charset="0"/>
                          <a:cs typeface="ＭＳ Ｐゴシック" charset="0"/>
                        </a:rPr>
                        <a:t>Analysis and evaluation of issues take place against a backdrop of shared information</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400" b="0" i="0" u="none" strike="noStrike" cap="none" normalizeH="0" baseline="0" dirty="0">
                          <a:ln>
                            <a:noFill/>
                          </a:ln>
                          <a:solidFill>
                            <a:srgbClr val="000000"/>
                          </a:solidFill>
                          <a:effectLst/>
                          <a:latin typeface="Arial" charset="0"/>
                          <a:ea typeface="ＭＳ Ｐゴシック" charset="0"/>
                          <a:cs typeface="ＭＳ Ｐゴシック" charset="0"/>
                        </a:rPr>
                        <a:t>Tone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Tx/>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Texts are abstract and culturally dense; syntax used with </a:t>
                      </a:r>
                      <a:r>
                        <a:rPr kumimoji="0" lang="en-CA" sz="1600" b="1" i="0" u="none" strike="noStrike" cap="none" normalizeH="0" baseline="0" dirty="0">
                          <a:ln>
                            <a:noFill/>
                          </a:ln>
                          <a:solidFill>
                            <a:srgbClr val="000000"/>
                          </a:solidFill>
                          <a:effectLst/>
                          <a:latin typeface="Arial" charset="0"/>
                          <a:ea typeface="ＭＳ Ｐゴシック" charset="0"/>
                          <a:cs typeface="ＭＳ Ｐゴシック" charset="0"/>
                        </a:rPr>
                        <a:t>virtuosity</a:t>
                      </a: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rhetorical devices apparent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Novel approach to treating topics/issues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Individualized or culture-specific forms of discourse, abstract metaphors, and symbolism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Unpredictable turns of thought; author’s approach to shared knowledge is unique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Tone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r>
            </a:tbl>
          </a:graphicData>
        </a:graphic>
      </p:graphicFrame>
      <p:sp>
        <p:nvSpPr>
          <p:cNvPr id="4" name="Date Placeholder 3"/>
          <p:cNvSpPr>
            <a:spLocks noGrp="1"/>
          </p:cNvSpPr>
          <p:nvPr>
            <p:ph type="dt" sz="quarter" idx="10"/>
          </p:nvPr>
        </p:nvSpPr>
        <p:spPr/>
        <p:txBody>
          <a:bodyPr/>
          <a:lstStyle/>
          <a:p>
            <a:pPr>
              <a:defRPr/>
            </a:pPr>
            <a:r>
              <a:rPr lang="nl-NL" altLang="en-US" dirty="0" smtClean="0"/>
              <a:t>STANAG 6001 Level 4 Reading Test</a:t>
            </a:r>
            <a:endParaRPr lang="nl-NL" altLang="en-US" dirty="0"/>
          </a:p>
        </p:txBody>
      </p:sp>
      <p:sp>
        <p:nvSpPr>
          <p:cNvPr id="14351"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16/40</a:t>
            </a:r>
            <a:endParaRPr lang="nl-NL" sz="1400" dirty="0">
              <a:latin typeface="Century Gothic" charset="0"/>
            </a:endParaRPr>
          </a:p>
        </p:txBody>
      </p:sp>
      <p:grpSp>
        <p:nvGrpSpPr>
          <p:cNvPr id="2" name="Group 2"/>
          <p:cNvGrpSpPr>
            <a:grpSpLocks/>
          </p:cNvGrpSpPr>
          <p:nvPr/>
        </p:nvGrpSpPr>
        <p:grpSpPr bwMode="auto">
          <a:xfrm>
            <a:off x="171450" y="209550"/>
            <a:ext cx="1200150" cy="104775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302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4290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smtClean="0"/>
              <a:t>Tutorial on Level 4 Proficiency</a:t>
            </a:r>
            <a:br>
              <a:rPr lang="en-CA" dirty="0" smtClean="0"/>
            </a:br>
            <a:endParaRPr lang="en-CA" dirty="0"/>
          </a:p>
        </p:txBody>
      </p:sp>
      <p:sp>
        <p:nvSpPr>
          <p:cNvPr id="3" name="Content Placeholder 2"/>
          <p:cNvSpPr>
            <a:spLocks noGrp="1"/>
          </p:cNvSpPr>
          <p:nvPr>
            <p:ph idx="1"/>
          </p:nvPr>
        </p:nvSpPr>
        <p:spPr/>
        <p:txBody>
          <a:bodyPr/>
          <a:lstStyle/>
          <a:p>
            <a:pPr>
              <a:buFont typeface="Monotype Sorts" pitchFamily="-84" charset="2"/>
              <a:buChar char="F"/>
              <a:defRPr/>
            </a:pPr>
            <a:endParaRPr lang="en-CA" dirty="0" smtClean="0"/>
          </a:p>
          <a:p>
            <a:pPr marL="0" indent="0">
              <a:buNone/>
              <a:defRPr/>
            </a:pPr>
            <a:endParaRPr lang="en-CA" dirty="0" smtClean="0"/>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14341"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950" indent="-285750">
              <a:defRPr sz="4000" b="1">
                <a:solidFill>
                  <a:schemeClr val="tx1"/>
                </a:solidFill>
                <a:latin typeface="Arial" charset="0"/>
                <a:ea typeface="ＭＳ Ｐゴシック" charset="0"/>
              </a:defRPr>
            </a:lvl2pPr>
            <a:lvl3pPr marL="1143000" indent="-228600">
              <a:defRPr sz="4000" b="1">
                <a:solidFill>
                  <a:schemeClr val="tx1"/>
                </a:solidFill>
                <a:latin typeface="Arial" charset="0"/>
                <a:ea typeface="ＭＳ Ｐゴシック" charset="0"/>
              </a:defRPr>
            </a:lvl3pPr>
            <a:lvl4pPr marL="1600200" indent="-228600">
              <a:defRPr sz="4000" b="1">
                <a:solidFill>
                  <a:schemeClr val="tx1"/>
                </a:solidFill>
                <a:latin typeface="Arial" charset="0"/>
                <a:ea typeface="ＭＳ Ｐゴシック" charset="0"/>
              </a:defRPr>
            </a:lvl4pPr>
            <a:lvl5pPr marL="2057400" indent="-228600">
              <a:defRPr sz="40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40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40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40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4000" b="1">
                <a:solidFill>
                  <a:schemeClr val="tx1"/>
                </a:solidFill>
                <a:latin typeface="Arial" charset="0"/>
                <a:ea typeface="ＭＳ Ｐゴシック" charset="0"/>
              </a:defRPr>
            </a:lvl9pPr>
          </a:lstStyle>
          <a:p>
            <a:r>
              <a:rPr lang="nl-NL" sz="1400" b="0" dirty="0" smtClean="0">
                <a:latin typeface="Century Gothic" charset="0"/>
              </a:rPr>
              <a:t>17/40</a:t>
            </a:r>
            <a:endParaRPr lang="nl-NL" sz="1400" b="0" dirty="0">
              <a:latin typeface="Century Gothic" charset="0"/>
            </a:endParaRPr>
          </a:p>
        </p:txBody>
      </p:sp>
      <p:graphicFrame>
        <p:nvGraphicFramePr>
          <p:cNvPr id="7" name="Diagram 6"/>
          <p:cNvGraphicFramePr/>
          <p:nvPr>
            <p:extLst>
              <p:ext uri="{D42A27DB-BD31-4B8C-83A1-F6EECF244321}">
                <p14:modId xmlns:p14="http://schemas.microsoft.com/office/powerpoint/2010/main" val="1642706178"/>
              </p:ext>
            </p:extLst>
          </p:nvPr>
        </p:nvGraphicFramePr>
        <p:xfrm>
          <a:off x="948266" y="1316567"/>
          <a:ext cx="6350001" cy="4260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2"/>
          <p:cNvGrpSpPr>
            <a:grpSpLocks/>
          </p:cNvGrpSpPr>
          <p:nvPr/>
        </p:nvGrpSpPr>
        <p:grpSpPr bwMode="auto">
          <a:xfrm>
            <a:off x="32623" y="71465"/>
            <a:ext cx="1028700" cy="914400"/>
            <a:chOff x="4532" y="1685"/>
            <a:chExt cx="3085" cy="2647"/>
          </a:xfrm>
        </p:grpSpPr>
        <p:sp>
          <p:nvSpPr>
            <p:cNvPr id="6"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8933" name="Picture 21" descr="Nat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9556" y="318928"/>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14135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Sample Paragraphs</a:t>
            </a:r>
          </a:p>
        </p:txBody>
      </p:sp>
      <p:sp>
        <p:nvSpPr>
          <p:cNvPr id="15363" name="Content Placeholder 2"/>
          <p:cNvSpPr>
            <a:spLocks noGrp="1"/>
          </p:cNvSpPr>
          <p:nvPr>
            <p:ph idx="1"/>
          </p:nvPr>
        </p:nvSpPr>
        <p:spPr/>
        <p:txBody>
          <a:bodyPr/>
          <a:lstStyle/>
          <a:p>
            <a:pPr marL="0" indent="0">
              <a:buFont typeface="Monotype Sorts" charset="0"/>
              <a:buNone/>
            </a:pPr>
            <a:r>
              <a:rPr lang="en-CA" sz="1600" dirty="0">
                <a:latin typeface="Arial" charset="0"/>
              </a:rPr>
              <a:t>For one thing, the posture of the literary mind seems these days to be dry, angry, smart, jeering, cynical; as though once people had discovered the sneaky joys of irreverence they were quite unable to stop. This is one typical process of Shakespeare’s tragedies, where the intelligent and crafty young destroy the stupid old and, with them, the sacred something that these complacent dodos by some accident had in their charge, and the intelligent and crafty young, at last, as Ulysses says, eat up themselves. This symptom in itself is perhaps not much. Literary quarrels have usually been acrimonious, indeed are less personally spiteful now than in the Age of Pope. The world has always been as full of people plugging their friends as of people unplugging their enemies. Yet the public discussion, the criticism that attends on poetry, has appeared to me as coming close to the point at which a smart shallowness and verbal facility will jettison meaning altogether; the same thing has been happening in poetry itself. I shall not now give examples, but I ask you to consider whether it is not as I have said. Not only the terms of abuse, but more importantly the terms of praise, appear in a language whose vagueness of sense is closely related to the extravagance of its claims. </a:t>
            </a: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1536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18/40</a:t>
            </a:r>
            <a:endParaRPr lang="nl-NL" sz="1400" dirty="0">
              <a:latin typeface="Century Gothic" charset="0"/>
            </a:endParaRPr>
          </a:p>
        </p:txBody>
      </p:sp>
      <p:grpSp>
        <p:nvGrpSpPr>
          <p:cNvPr id="2" name="Group 2"/>
          <p:cNvGrpSpPr>
            <a:grpSpLocks/>
          </p:cNvGrpSpPr>
          <p:nvPr/>
        </p:nvGrpSpPr>
        <p:grpSpPr bwMode="auto">
          <a:xfrm>
            <a:off x="281545" y="248939"/>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4053"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24592"/>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defRPr/>
            </a:pPr>
            <a:r>
              <a:rPr lang="en-CA" dirty="0">
                <a:cs typeface="+mj-cs"/>
              </a:rPr>
              <a:t>Tutorial on Level 4 Proficiency</a:t>
            </a:r>
            <a:br>
              <a:rPr lang="en-CA" dirty="0">
                <a:cs typeface="+mj-cs"/>
              </a:rPr>
            </a:br>
            <a:r>
              <a:rPr lang="en-CA" dirty="0">
                <a:cs typeface="+mj-cs"/>
              </a:rPr>
              <a:t>Sample Question/Response</a:t>
            </a:r>
          </a:p>
        </p:txBody>
      </p:sp>
      <p:sp>
        <p:nvSpPr>
          <p:cNvPr id="17411" name="Content Placeholder 2"/>
          <p:cNvSpPr>
            <a:spLocks noGrp="1"/>
          </p:cNvSpPr>
          <p:nvPr>
            <p:ph idx="1"/>
          </p:nvPr>
        </p:nvSpPr>
        <p:spPr/>
        <p:txBody>
          <a:bodyPr/>
          <a:lstStyle/>
          <a:p>
            <a:pPr marL="0" indent="0">
              <a:buFont typeface="Monotype Sorts" charset="0"/>
              <a:buNone/>
            </a:pPr>
            <a:r>
              <a:rPr lang="en-CA" sz="2400" dirty="0">
                <a:latin typeface="Arial" charset="0"/>
              </a:rPr>
              <a:t>Q:	According to the author, what are the 	ramifications of the “sneaky joys of irreverence?</a:t>
            </a:r>
          </a:p>
          <a:p>
            <a:pPr marL="0" indent="0">
              <a:buFont typeface="Monotype Sorts" charset="0"/>
              <a:buNone/>
            </a:pPr>
            <a:r>
              <a:rPr lang="en-CA" sz="2400" dirty="0">
                <a:latin typeface="Arial" charset="0"/>
              </a:rPr>
              <a:t>R:	The author has noticed a change in the nature of 	what he calls the “literary mind”. These changes 	are reflected in a display of negative attitudes 	toward literary works, especially poetry. Even 	though, literary fights have always existed, the 	poetry critics are using such vacuous language 	that their criticism of poetry obliterates its very 	meaning. </a:t>
            </a:r>
          </a:p>
          <a:p>
            <a:pPr marL="0" indent="0">
              <a:buFont typeface="Monotype Sorts" charset="0"/>
              <a:buNone/>
            </a:pPr>
            <a:endParaRPr lang="en-CA" dirty="0">
              <a:latin typeface="Arial" charset="0"/>
            </a:endParaRP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17413"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19/40</a:t>
            </a:r>
            <a:endParaRPr lang="nl-NL" sz="1400" dirty="0">
              <a:latin typeface="Century Gothic" charset="0"/>
            </a:endParaRPr>
          </a:p>
        </p:txBody>
      </p:sp>
      <p:grpSp>
        <p:nvGrpSpPr>
          <p:cNvPr id="2" name="Group 2"/>
          <p:cNvGrpSpPr>
            <a:grpSpLocks/>
          </p:cNvGrpSpPr>
          <p:nvPr/>
        </p:nvGrpSpPr>
        <p:grpSpPr bwMode="auto">
          <a:xfrm>
            <a:off x="198515" y="236452"/>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6101"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9556" y="34290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019641" y="317214"/>
            <a:ext cx="7772400" cy="1143000"/>
          </a:xfrm>
        </p:spPr>
        <p:txBody>
          <a:bodyPr/>
          <a:lstStyle/>
          <a:p>
            <a:pPr>
              <a:defRPr/>
            </a:pPr>
            <a:r>
              <a:rPr lang="en-CA" sz="3600" dirty="0" smtClean="0">
                <a:solidFill>
                  <a:schemeClr val="tx1"/>
                </a:solidFill>
                <a:cs typeface="+mj-cs"/>
              </a:rPr>
              <a:t>Scope of Presentation</a:t>
            </a:r>
            <a:endParaRPr lang="en-CA" sz="3600" dirty="0">
              <a:solidFill>
                <a:schemeClr val="tx1"/>
              </a:solidFill>
              <a:cs typeface="+mj-cs"/>
            </a:endParaRPr>
          </a:p>
        </p:txBody>
      </p:sp>
      <p:sp>
        <p:nvSpPr>
          <p:cNvPr id="5123" name="Content Placeholder 2"/>
          <p:cNvSpPr>
            <a:spLocks noGrp="1"/>
          </p:cNvSpPr>
          <p:nvPr>
            <p:ph idx="1"/>
          </p:nvPr>
        </p:nvSpPr>
        <p:spPr/>
        <p:txBody>
          <a:bodyPr/>
          <a:lstStyle/>
          <a:p>
            <a:pPr>
              <a:buFont typeface="Wingdings" charset="0"/>
              <a:buChar char="v"/>
              <a:defRPr/>
            </a:pPr>
            <a:r>
              <a:rPr lang="en-CA" dirty="0">
                <a:cs typeface="+mn-cs"/>
              </a:rPr>
              <a:t>Introduction and Background</a:t>
            </a:r>
          </a:p>
          <a:p>
            <a:pPr>
              <a:buFont typeface="Wingdings" charset="0"/>
              <a:buChar char="v"/>
              <a:defRPr/>
            </a:pPr>
            <a:r>
              <a:rPr lang="en-CA" dirty="0">
                <a:cs typeface="+mn-cs"/>
              </a:rPr>
              <a:t>Tutorial on Level 4 Reading Proficiency</a:t>
            </a:r>
          </a:p>
          <a:p>
            <a:pPr>
              <a:buFont typeface="Wingdings" charset="0"/>
              <a:buChar char="v"/>
              <a:defRPr/>
            </a:pPr>
            <a:r>
              <a:rPr lang="en-CA" dirty="0">
                <a:cs typeface="+mn-cs"/>
              </a:rPr>
              <a:t>Test Model/Prototype</a:t>
            </a:r>
          </a:p>
          <a:p>
            <a:pPr>
              <a:buFont typeface="Wingdings" charset="0"/>
              <a:buChar char="v"/>
              <a:defRPr/>
            </a:pPr>
            <a:r>
              <a:rPr lang="en-CA" dirty="0">
                <a:cs typeface="+mn-cs"/>
              </a:rPr>
              <a:t>Piloting </a:t>
            </a:r>
            <a:r>
              <a:rPr lang="en-CA" dirty="0" smtClean="0">
                <a:cs typeface="+mn-cs"/>
              </a:rPr>
              <a:t>Phase</a:t>
            </a:r>
            <a:endParaRPr lang="en-CA" dirty="0">
              <a:cs typeface="+mn-cs"/>
            </a:endParaRPr>
          </a:p>
          <a:p>
            <a:pPr>
              <a:buFont typeface="Wingdings" charset="0"/>
              <a:buChar char="v"/>
              <a:defRPr/>
            </a:pPr>
            <a:r>
              <a:rPr lang="en-CA" dirty="0">
                <a:cs typeface="+mn-cs"/>
              </a:rPr>
              <a:t>Samples of Performances</a:t>
            </a:r>
          </a:p>
          <a:p>
            <a:pPr>
              <a:buFont typeface="Wingdings" charset="0"/>
              <a:buChar char="v"/>
              <a:defRPr/>
            </a:pPr>
            <a:r>
              <a:rPr lang="en-CA" dirty="0">
                <a:cs typeface="+mn-cs"/>
              </a:rPr>
              <a:t>Challenges and Way Ahead</a:t>
            </a:r>
          </a:p>
          <a:p>
            <a:pPr>
              <a:defRPr/>
            </a:pPr>
            <a:endParaRPr lang="en-CA" dirty="0">
              <a:cs typeface="+mn-cs"/>
            </a:endParaRPr>
          </a:p>
        </p:txBody>
      </p:sp>
      <p:sp>
        <p:nvSpPr>
          <p:cNvPr id="4" name="Date Placeholder 3"/>
          <p:cNvSpPr>
            <a:spLocks noGrp="1"/>
          </p:cNvSpPr>
          <p:nvPr>
            <p:ph type="dt" sz="quarter" idx="10"/>
          </p:nvPr>
        </p:nvSpPr>
        <p:spPr/>
        <p:txBody>
          <a:bodyPr/>
          <a:lstStyle/>
          <a:p>
            <a:pPr>
              <a:defRPr/>
            </a:pPr>
            <a:r>
              <a:rPr lang="nl-NL" altLang="en-US" dirty="0" smtClean="0"/>
              <a:t>STANAG 6001 Level 4 Reading Test</a:t>
            </a:r>
            <a:endParaRPr lang="nl-NL" altLang="en-US" dirty="0"/>
          </a:p>
        </p:txBody>
      </p:sp>
      <p:sp>
        <p:nvSpPr>
          <p:cNvPr id="512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2/40</a:t>
            </a:r>
            <a:endParaRPr lang="nl-NL" sz="1400" dirty="0">
              <a:latin typeface="Century Gothic" charset="0"/>
            </a:endParaRPr>
          </a:p>
        </p:txBody>
      </p:sp>
      <p:grpSp>
        <p:nvGrpSpPr>
          <p:cNvPr id="2" name="Group 2"/>
          <p:cNvGrpSpPr>
            <a:grpSpLocks/>
          </p:cNvGrpSpPr>
          <p:nvPr/>
        </p:nvGrpSpPr>
        <p:grpSpPr bwMode="auto">
          <a:xfrm>
            <a:off x="611" y="45469"/>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60121"/>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304800" y="266700"/>
          <a:ext cx="1082675" cy="957263"/>
        </p:xfrm>
        <a:graphic>
          <a:graphicData uri="http://schemas.openxmlformats.org/presentationml/2006/ole">
            <mc:AlternateContent xmlns:mc="http://schemas.openxmlformats.org/markup-compatibility/2006">
              <mc:Choice xmlns:v="urn:schemas-microsoft-com:vml" Requires="v">
                <p:oleObj spid="_x0000_s23788" name="CorelDRAW" r:id="rId4" imgW="914400" imgH="914400" progId="">
                  <p:embed/>
                </p:oleObj>
              </mc:Choice>
              <mc:Fallback>
                <p:oleObj name="CorelDRAW" r:id="rId4" imgW="914400" imgH="914400" progId="">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66700"/>
                        <a:ext cx="10826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94563" name="Text Box 3"/>
          <p:cNvSpPr txBox="1">
            <a:spLocks noChangeArrowheads="1"/>
          </p:cNvSpPr>
          <p:nvPr/>
        </p:nvSpPr>
        <p:spPr bwMode="auto">
          <a:xfrm>
            <a:off x="609600" y="1587500"/>
            <a:ext cx="8001000" cy="363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457200" indent="-457200">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lnSpc>
                <a:spcPct val="120000"/>
              </a:lnSpc>
              <a:buFont typeface="Wingdings" panose="05000000000000000000" pitchFamily="2" charset="2"/>
              <a:buChar char="q"/>
            </a:pPr>
            <a:r>
              <a:rPr lang="en-US" b="0" dirty="0">
                <a:latin typeface="+mn-lt"/>
              </a:rPr>
              <a:t>Reading is tested via speaking</a:t>
            </a:r>
          </a:p>
          <a:p>
            <a:pPr algn="l">
              <a:lnSpc>
                <a:spcPct val="120000"/>
              </a:lnSpc>
              <a:buFont typeface="Wingdings" panose="05000000000000000000" pitchFamily="2" charset="2"/>
              <a:buChar char="q"/>
            </a:pPr>
            <a:r>
              <a:rPr lang="en-US" b="0" dirty="0" smtClean="0">
                <a:latin typeface="+mn-lt"/>
              </a:rPr>
              <a:t>Format: two </a:t>
            </a:r>
            <a:r>
              <a:rPr lang="en-US" b="0" dirty="0">
                <a:latin typeface="+mn-lt"/>
              </a:rPr>
              <a:t>texts of </a:t>
            </a:r>
            <a:r>
              <a:rPr lang="en-US" b="0" dirty="0" smtClean="0">
                <a:latin typeface="+mn-lt"/>
              </a:rPr>
              <a:t>ca.1400 </a:t>
            </a:r>
            <a:r>
              <a:rPr lang="en-US" b="0" dirty="0">
                <a:latin typeface="+mn-lt"/>
              </a:rPr>
              <a:t>words ea. </a:t>
            </a:r>
          </a:p>
          <a:p>
            <a:pPr algn="l">
              <a:lnSpc>
                <a:spcPct val="120000"/>
              </a:lnSpc>
              <a:buFont typeface="Wingdings" panose="05000000000000000000" pitchFamily="2" charset="2"/>
              <a:buChar char="q"/>
            </a:pPr>
            <a:r>
              <a:rPr lang="en-US" b="0" dirty="0" smtClean="0">
                <a:latin typeface="+mn-lt"/>
              </a:rPr>
              <a:t>Several questions </a:t>
            </a:r>
            <a:r>
              <a:rPr lang="en-US" b="0" dirty="0">
                <a:latin typeface="+mn-lt"/>
              </a:rPr>
              <a:t>per text: </a:t>
            </a:r>
            <a:r>
              <a:rPr lang="en-US" b="0" dirty="0" smtClean="0">
                <a:latin typeface="+mn-lt"/>
              </a:rPr>
              <a:t>scripted </a:t>
            </a:r>
            <a:r>
              <a:rPr lang="en-US" b="0" dirty="0">
                <a:latin typeface="+mn-lt"/>
              </a:rPr>
              <a:t>Core and </a:t>
            </a:r>
            <a:r>
              <a:rPr lang="en-US" b="0" dirty="0" smtClean="0">
                <a:latin typeface="+mn-lt"/>
              </a:rPr>
              <a:t>Follow-up questions</a:t>
            </a:r>
            <a:endParaRPr lang="en-US" b="0" dirty="0">
              <a:latin typeface="+mn-lt"/>
            </a:endParaRPr>
          </a:p>
          <a:p>
            <a:pPr algn="l">
              <a:lnSpc>
                <a:spcPct val="120000"/>
              </a:lnSpc>
              <a:buFont typeface="Wingdings" panose="05000000000000000000" pitchFamily="2" charset="2"/>
              <a:buChar char="q"/>
            </a:pPr>
            <a:r>
              <a:rPr lang="en-US" b="0" dirty="0">
                <a:latin typeface="+mn-lt"/>
              </a:rPr>
              <a:t>Administration: face to face or telephonic </a:t>
            </a:r>
            <a:r>
              <a:rPr lang="en-US" b="0" dirty="0" smtClean="0">
                <a:latin typeface="+mn-lt"/>
              </a:rPr>
              <a:t>(ideally 2 </a:t>
            </a:r>
            <a:r>
              <a:rPr lang="en-US" b="0" dirty="0">
                <a:latin typeface="+mn-lt"/>
              </a:rPr>
              <a:t>testers)</a:t>
            </a:r>
          </a:p>
        </p:txBody>
      </p:sp>
      <p:sp>
        <p:nvSpPr>
          <p:cNvPr id="18436" name="Rectangle 6"/>
          <p:cNvSpPr>
            <a:spLocks noGrp="1" noChangeArrowheads="1"/>
          </p:cNvSpPr>
          <p:nvPr>
            <p:ph type="title"/>
          </p:nvPr>
        </p:nvSpPr>
        <p:spPr/>
        <p:txBody>
          <a:bodyPr/>
          <a:lstStyle/>
          <a:p>
            <a:pPr>
              <a:defRPr/>
            </a:pPr>
            <a:r>
              <a:rPr lang="en-CA" sz="3600" dirty="0">
                <a:cs typeface="+mj-cs"/>
              </a:rPr>
              <a:t>Test Model/</a:t>
            </a:r>
            <a:r>
              <a:rPr lang="en-CA" sz="3600" dirty="0" smtClean="0">
                <a:cs typeface="+mj-cs"/>
              </a:rPr>
              <a:t>Prototype</a:t>
            </a:r>
            <a:r>
              <a:rPr lang="en-CA" sz="3600" dirty="0">
                <a:cs typeface="+mj-cs"/>
              </a:rPr>
              <a:t/>
            </a:r>
            <a:br>
              <a:rPr lang="en-CA" sz="3600" dirty="0">
                <a:cs typeface="+mj-cs"/>
              </a:rPr>
            </a:br>
            <a:endParaRPr lang="nl-NL" sz="3600" dirty="0">
              <a:latin typeface="Arial Black" charset="0"/>
              <a:cs typeface="+mj-cs"/>
            </a:endParaRPr>
          </a:p>
        </p:txBody>
      </p:sp>
      <p:pic>
        <p:nvPicPr>
          <p:cNvPr id="23583" name="Picture 31" descr="Na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7150" y="344488"/>
            <a:ext cx="1157288" cy="87947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a:xfrm>
            <a:off x="8352000" y="6477000"/>
            <a:ext cx="792000" cy="360000"/>
          </a:xfrm>
        </p:spPr>
        <p:txBody>
          <a:bodyPr/>
          <a:lstStyle/>
          <a:p>
            <a:pPr>
              <a:defRPr/>
            </a:pPr>
            <a:r>
              <a:rPr lang="nl-NL" altLang="en-US" dirty="0" smtClean="0"/>
              <a:t>20/40</a:t>
            </a:r>
            <a:endParaRPr lang="nl-NL"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304800" y="266700"/>
          <a:ext cx="1082675" cy="957263"/>
        </p:xfrm>
        <a:graphic>
          <a:graphicData uri="http://schemas.openxmlformats.org/presentationml/2006/ole">
            <mc:AlternateContent xmlns:mc="http://schemas.openxmlformats.org/markup-compatibility/2006">
              <mc:Choice xmlns:v="urn:schemas-microsoft-com:vml" Requires="v">
                <p:oleObj spid="_x0000_s24811" name="CorelDRAW" r:id="rId4" imgW="914400" imgH="914400" progId="">
                  <p:embed/>
                </p:oleObj>
              </mc:Choice>
              <mc:Fallback>
                <p:oleObj name="CorelDRAW" r:id="rId4" imgW="914400" imgH="914400" progId="">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66700"/>
                        <a:ext cx="10826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9459" name="Text Box 3"/>
          <p:cNvSpPr txBox="1">
            <a:spLocks noChangeArrowheads="1"/>
          </p:cNvSpPr>
          <p:nvPr/>
        </p:nvSpPr>
        <p:spPr bwMode="auto">
          <a:xfrm>
            <a:off x="609600" y="1587500"/>
            <a:ext cx="80010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marL="457200" indent="-457200">
              <a:defRPr sz="3200">
                <a:solidFill>
                  <a:schemeClr val="tx1"/>
                </a:solidFill>
                <a:latin typeface="Arial" charset="0"/>
                <a:ea typeface="ＭＳ Ｐゴシック" charset="0"/>
              </a:defRPr>
            </a:lvl1pPr>
            <a:lvl2pPr marL="1222375" indent="-457200">
              <a:defRPr sz="2800">
                <a:solidFill>
                  <a:schemeClr val="tx1"/>
                </a:solidFill>
                <a:latin typeface="Arial" charset="0"/>
                <a:ea typeface="ＭＳ Ｐゴシック" charset="0"/>
              </a:defRPr>
            </a:lvl2pPr>
            <a:lvl3pPr marL="1412875" indent="-457200">
              <a:defRPr sz="2400">
                <a:solidFill>
                  <a:schemeClr val="tx1"/>
                </a:solidFill>
                <a:latin typeface="Arial" charset="0"/>
                <a:ea typeface="ＭＳ Ｐゴシック" charset="0"/>
              </a:defRPr>
            </a:lvl3pPr>
            <a:lvl4pPr marL="1828800" indent="-457200">
              <a:defRPr sz="2000">
                <a:solidFill>
                  <a:schemeClr val="tx1"/>
                </a:solidFill>
                <a:latin typeface="Arial" charset="0"/>
                <a:ea typeface="ＭＳ Ｐゴシック" charset="0"/>
              </a:defRPr>
            </a:lvl4pPr>
            <a:lvl5pPr marL="2286000" indent="-457200">
              <a:defRPr sz="2000">
                <a:solidFill>
                  <a:schemeClr val="tx1"/>
                </a:solidFill>
                <a:latin typeface="Arial" charset="0"/>
                <a:ea typeface="ＭＳ Ｐゴシック" charset="0"/>
              </a:defRPr>
            </a:lvl5pPr>
            <a:lvl6pPr marL="2743200" indent="-457200">
              <a:defRPr sz="2000">
                <a:solidFill>
                  <a:schemeClr val="tx1"/>
                </a:solidFill>
                <a:latin typeface="Arial" charset="0"/>
                <a:ea typeface="ＭＳ Ｐゴシック" charset="0"/>
              </a:defRPr>
            </a:lvl6pPr>
            <a:lvl7pPr marL="3200400" indent="-457200">
              <a:defRPr sz="2000">
                <a:solidFill>
                  <a:schemeClr val="tx1"/>
                </a:solidFill>
                <a:latin typeface="Arial" charset="0"/>
                <a:ea typeface="ＭＳ Ｐゴシック" charset="0"/>
              </a:defRPr>
            </a:lvl7pPr>
            <a:lvl8pPr marL="3657600" indent="-457200">
              <a:defRPr sz="2000">
                <a:solidFill>
                  <a:schemeClr val="tx1"/>
                </a:solidFill>
                <a:latin typeface="Arial" charset="0"/>
                <a:ea typeface="ＭＳ Ｐゴシック" charset="0"/>
              </a:defRPr>
            </a:lvl8pPr>
            <a:lvl9pPr marL="4114800" indent="-457200">
              <a:defRPr sz="2000">
                <a:solidFill>
                  <a:schemeClr val="tx1"/>
                </a:solidFill>
                <a:latin typeface="Arial" charset="0"/>
                <a:ea typeface="ＭＳ Ｐゴシック" charset="0"/>
              </a:defRPr>
            </a:lvl9pPr>
          </a:lstStyle>
          <a:p>
            <a:pPr algn="l">
              <a:lnSpc>
                <a:spcPct val="20000"/>
              </a:lnSpc>
              <a:buFontTx/>
              <a:buAutoNum type="arabicPeriod"/>
              <a:defRPr/>
            </a:pPr>
            <a:endParaRPr lang="en-US" sz="2400" b="0" dirty="0" smtClean="0">
              <a:cs typeface="+mn-cs"/>
            </a:endParaRPr>
          </a:p>
          <a:p>
            <a:pPr algn="l">
              <a:lnSpc>
                <a:spcPct val="110000"/>
              </a:lnSpc>
              <a:buFont typeface="Wingdings" panose="05000000000000000000" pitchFamily="2" charset="2"/>
              <a:buChar char="q"/>
              <a:defRPr/>
            </a:pPr>
            <a:r>
              <a:rPr lang="en-US" sz="2400" b="0" dirty="0" smtClean="0">
                <a:latin typeface="+mn-lt"/>
                <a:cs typeface="+mn-cs"/>
              </a:rPr>
              <a:t>Twenty min. per text (changed to 30 min)</a:t>
            </a:r>
          </a:p>
          <a:p>
            <a:pPr algn="l">
              <a:lnSpc>
                <a:spcPct val="110000"/>
              </a:lnSpc>
              <a:buFont typeface="Wingdings" panose="05000000000000000000" pitchFamily="2" charset="2"/>
              <a:buChar char="q"/>
              <a:defRPr/>
            </a:pPr>
            <a:r>
              <a:rPr lang="en-US" sz="2400" b="0" dirty="0" smtClean="0">
                <a:latin typeface="+mn-lt"/>
                <a:cs typeface="+mn-cs"/>
              </a:rPr>
              <a:t>Texts are broken down into paragraphs to facilitate reading</a:t>
            </a:r>
          </a:p>
          <a:p>
            <a:pPr algn="l">
              <a:lnSpc>
                <a:spcPct val="110000"/>
              </a:lnSpc>
              <a:buFont typeface="Wingdings" panose="05000000000000000000" pitchFamily="2" charset="2"/>
              <a:buChar char="q"/>
              <a:defRPr/>
            </a:pPr>
            <a:r>
              <a:rPr lang="en-US" sz="2400" b="0" dirty="0" smtClean="0">
                <a:latin typeface="+mn-lt"/>
                <a:cs typeface="+mn-cs"/>
              </a:rPr>
              <a:t>Examinees see Core but not Follow-up questions</a:t>
            </a:r>
          </a:p>
          <a:p>
            <a:pPr algn="l">
              <a:lnSpc>
                <a:spcPct val="110000"/>
              </a:lnSpc>
              <a:buFont typeface="Wingdings" panose="05000000000000000000" pitchFamily="2" charset="2"/>
              <a:buChar char="q"/>
              <a:defRPr/>
            </a:pPr>
            <a:r>
              <a:rPr lang="en-US" sz="2400" b="0" dirty="0" smtClean="0">
                <a:latin typeface="+mn-lt"/>
                <a:cs typeface="+mn-cs"/>
              </a:rPr>
              <a:t>Note-taking allowed, but not dictionaries</a:t>
            </a:r>
          </a:p>
          <a:p>
            <a:pPr algn="l">
              <a:lnSpc>
                <a:spcPct val="110000"/>
              </a:lnSpc>
              <a:buFont typeface="Wingdings" panose="05000000000000000000" pitchFamily="2" charset="2"/>
              <a:buChar char="q"/>
              <a:defRPr/>
            </a:pPr>
            <a:r>
              <a:rPr lang="en-US" sz="2400" b="0" dirty="0" smtClean="0">
                <a:latin typeface="+mn-lt"/>
                <a:cs typeface="+mn-cs"/>
              </a:rPr>
              <a:t>Responses are oral and are recorded</a:t>
            </a:r>
          </a:p>
          <a:p>
            <a:pPr algn="l">
              <a:lnSpc>
                <a:spcPct val="110000"/>
              </a:lnSpc>
              <a:buFont typeface="Wingdings" panose="05000000000000000000" pitchFamily="2" charset="2"/>
              <a:buChar char="q"/>
              <a:defRPr/>
            </a:pPr>
            <a:r>
              <a:rPr lang="en-US" sz="2400" b="0" dirty="0" smtClean="0">
                <a:latin typeface="+mn-lt"/>
                <a:cs typeface="+mn-cs"/>
              </a:rPr>
              <a:t>Testers ask follow-up questions at their discretion</a:t>
            </a:r>
          </a:p>
          <a:p>
            <a:pPr algn="l">
              <a:lnSpc>
                <a:spcPct val="110000"/>
              </a:lnSpc>
              <a:buFont typeface="Wingdings" panose="05000000000000000000" pitchFamily="2" charset="2"/>
              <a:buChar char="q"/>
              <a:defRPr/>
            </a:pPr>
            <a:r>
              <a:rPr lang="en-US" sz="2400" b="0" dirty="0" smtClean="0">
                <a:latin typeface="+mn-lt"/>
                <a:cs typeface="+mn-cs"/>
              </a:rPr>
              <a:t>Not all follow-up questions are scripted</a:t>
            </a:r>
          </a:p>
          <a:p>
            <a:pPr algn="l">
              <a:lnSpc>
                <a:spcPct val="110000"/>
              </a:lnSpc>
              <a:buFont typeface="Wingdings" panose="05000000000000000000" pitchFamily="2" charset="2"/>
              <a:buChar char="q"/>
              <a:defRPr/>
            </a:pPr>
            <a:r>
              <a:rPr lang="en-US" sz="2400" b="0" dirty="0" smtClean="0">
                <a:latin typeface="+mn-lt"/>
                <a:cs typeface="+mn-cs"/>
              </a:rPr>
              <a:t>Testers rate independently</a:t>
            </a:r>
          </a:p>
          <a:p>
            <a:pPr algn="l">
              <a:lnSpc>
                <a:spcPct val="110000"/>
              </a:lnSpc>
              <a:buFont typeface="Wingdings" panose="05000000000000000000" pitchFamily="2" charset="2"/>
              <a:buChar char="q"/>
              <a:defRPr/>
            </a:pPr>
            <a:r>
              <a:rPr lang="en-US" sz="2400" b="0" dirty="0" smtClean="0">
                <a:latin typeface="+mn-lt"/>
                <a:cs typeface="+mn-cs"/>
              </a:rPr>
              <a:t>Responses are rated as Successful/Partial/ Unsuccessful</a:t>
            </a:r>
            <a:endParaRPr lang="en-US" sz="2000" b="0" dirty="0">
              <a:latin typeface="Times New Roman" charset="0"/>
              <a:cs typeface="+mn-cs"/>
            </a:endParaRPr>
          </a:p>
          <a:p>
            <a:pPr marL="0" indent="0" algn="l">
              <a:lnSpc>
                <a:spcPct val="110000"/>
              </a:lnSpc>
              <a:defRPr/>
            </a:pPr>
            <a:r>
              <a:rPr lang="nl-NL" altLang="en-US" sz="2400" dirty="0" smtClean="0"/>
              <a:t>							          </a:t>
            </a:r>
            <a:r>
              <a:rPr lang="nl-NL" altLang="en-US" sz="1800" b="0" dirty="0" smtClean="0"/>
              <a:t>21/40</a:t>
            </a:r>
            <a:endParaRPr lang="nl-NL" altLang="en-US" sz="1800" b="0" dirty="0"/>
          </a:p>
          <a:p>
            <a:pPr marL="0" indent="0" algn="l">
              <a:lnSpc>
                <a:spcPct val="110000"/>
              </a:lnSpc>
              <a:defRPr/>
            </a:pPr>
            <a:endParaRPr lang="en-US" sz="2400" b="0" dirty="0" smtClean="0">
              <a:latin typeface="+mn-lt"/>
              <a:cs typeface="+mn-cs"/>
            </a:endParaRPr>
          </a:p>
        </p:txBody>
      </p:sp>
      <p:sp>
        <p:nvSpPr>
          <p:cNvPr id="19460" name="Rectangle 4"/>
          <p:cNvSpPr>
            <a:spLocks noGrp="1" noChangeArrowheads="1"/>
          </p:cNvSpPr>
          <p:nvPr>
            <p:ph type="title"/>
          </p:nvPr>
        </p:nvSpPr>
        <p:spPr>
          <a:xfrm>
            <a:off x="685800" y="285750"/>
            <a:ext cx="8458200" cy="1143000"/>
          </a:xfrm>
        </p:spPr>
        <p:txBody>
          <a:bodyPr/>
          <a:lstStyle/>
          <a:p>
            <a:pPr>
              <a:defRPr/>
            </a:pPr>
            <a:r>
              <a:rPr lang="nl-NL" sz="3600" dirty="0">
                <a:latin typeface="Arial Black" charset="0"/>
                <a:cs typeface="+mj-cs"/>
              </a:rPr>
              <a:t>Administration Protocol </a:t>
            </a:r>
            <a:r>
              <a:rPr lang="nl-NL" sz="3600" dirty="0" smtClean="0">
                <a:latin typeface="Arial Black" charset="0"/>
                <a:cs typeface="+mj-cs"/>
              </a:rPr>
              <a:t/>
            </a:r>
            <a:br>
              <a:rPr lang="nl-NL" sz="3600" dirty="0" smtClean="0">
                <a:latin typeface="Arial Black" charset="0"/>
                <a:cs typeface="+mj-cs"/>
              </a:rPr>
            </a:br>
            <a:r>
              <a:rPr lang="nl-NL" sz="3600" dirty="0" smtClean="0">
                <a:latin typeface="Arial Black" charset="0"/>
                <a:cs typeface="+mj-cs"/>
              </a:rPr>
              <a:t>and </a:t>
            </a:r>
            <a:r>
              <a:rPr lang="nl-NL" sz="3600" dirty="0">
                <a:latin typeface="Arial Black" charset="0"/>
                <a:cs typeface="+mj-cs"/>
              </a:rPr>
              <a:t>Rating Procedure</a:t>
            </a:r>
          </a:p>
        </p:txBody>
      </p:sp>
      <p:pic>
        <p:nvPicPr>
          <p:cNvPr id="24607" name="Picture 31" descr="Na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6712" y="344488"/>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45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45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45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45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966788"/>
          </a:xfrm>
        </p:spPr>
        <p:txBody>
          <a:bodyPr/>
          <a:lstStyle/>
          <a:p>
            <a:pPr>
              <a:defRPr/>
            </a:pPr>
            <a:r>
              <a:rPr lang="en-US" dirty="0" smtClean="0"/>
              <a:t>Rating Criteria</a:t>
            </a:r>
            <a:endParaRPr lang="en-US" dirty="0"/>
          </a:p>
        </p:txBody>
      </p:sp>
      <p:sp>
        <p:nvSpPr>
          <p:cNvPr id="3" name="Content Placeholder 2"/>
          <p:cNvSpPr>
            <a:spLocks noGrp="1"/>
          </p:cNvSpPr>
          <p:nvPr>
            <p:ph idx="1"/>
          </p:nvPr>
        </p:nvSpPr>
        <p:spPr>
          <a:xfrm>
            <a:off x="685800" y="1252538"/>
            <a:ext cx="7772400" cy="5148262"/>
          </a:xfrm>
        </p:spPr>
        <p:txBody>
          <a:bodyPr/>
          <a:lstStyle/>
          <a:p>
            <a:r>
              <a:rPr lang="en-US" sz="1800" b="1" dirty="0" smtClean="0">
                <a:latin typeface="Arial" charset="0"/>
              </a:rPr>
              <a:t>SUCCESSFUL</a:t>
            </a:r>
            <a:r>
              <a:rPr lang="en-US" sz="1800" dirty="0" smtClean="0">
                <a:latin typeface="Arial" charset="0"/>
              </a:rPr>
              <a:t>: </a:t>
            </a:r>
            <a:r>
              <a:rPr lang="en-US" sz="1800" dirty="0">
                <a:latin typeface="Arial" charset="0"/>
              </a:rPr>
              <a:t>The examinee addressed the task and in his/her answer captured the ideas expressed in the Sample Response. The answer was elaborate and reflected the speech consistent with Level 3/Level 4 speaking descriptor IAW STANAG 6001. Using abstract and precise language, the examinee provided an answer that fully or almost fully corresponded to the ideas expressed in the Sample Response. </a:t>
            </a:r>
          </a:p>
          <a:p>
            <a:r>
              <a:rPr lang="en-US" sz="1800" b="1" dirty="0">
                <a:latin typeface="Arial" charset="0"/>
              </a:rPr>
              <a:t>PARTIAL</a:t>
            </a:r>
            <a:r>
              <a:rPr lang="en-US" sz="1800" dirty="0">
                <a:latin typeface="Arial" charset="0"/>
              </a:rPr>
              <a:t>: The examinee’s answer did not fully address the task or capture the ideas conveyed in the Sample Response. Even though the answer was delivered with Level 3/Level 4 language, its content only partially corresponded to that given in the Sample Response. </a:t>
            </a:r>
          </a:p>
          <a:p>
            <a:r>
              <a:rPr lang="en-US" sz="1800" b="1" dirty="0">
                <a:latin typeface="Arial" charset="0"/>
              </a:rPr>
              <a:t>UNSUCCESSFUL:</a:t>
            </a:r>
            <a:r>
              <a:rPr lang="en-US" sz="1800" dirty="0">
                <a:latin typeface="Arial" charset="0"/>
              </a:rPr>
              <a:t> The examinee’s answer deviated in most parts from the information contained in the Sample Response showing a lack of comprehension of the text. In spite of the follow-up questions, the answer was not satisfactory in demonstrating comprehension.</a:t>
            </a:r>
          </a:p>
          <a:p>
            <a:r>
              <a:rPr lang="en-US" sz="1800" b="1" dirty="0">
                <a:latin typeface="Arial" charset="0"/>
              </a:rPr>
              <a:t>NOTE</a:t>
            </a:r>
            <a:r>
              <a:rPr lang="en-US" sz="1800" dirty="0">
                <a:latin typeface="Arial" charset="0"/>
              </a:rPr>
              <a:t>: An answer delivered with Level 2 language is automatically </a:t>
            </a:r>
            <a:r>
              <a:rPr lang="en-US" sz="1800" dirty="0" smtClean="0">
                <a:latin typeface="Arial" charset="0"/>
              </a:rPr>
              <a:t> considered </a:t>
            </a:r>
            <a:r>
              <a:rPr lang="en-US" sz="1800" dirty="0">
                <a:latin typeface="Arial" charset="0"/>
              </a:rPr>
              <a:t>UNSUCCESSFUL</a:t>
            </a:r>
            <a:r>
              <a:rPr lang="en-US" dirty="0">
                <a:latin typeface="Arial" charset="0"/>
              </a:rPr>
              <a:t>.</a:t>
            </a:r>
          </a:p>
        </p:txBody>
      </p:sp>
      <p:sp>
        <p:nvSpPr>
          <p:cNvPr id="26628"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22/40</a:t>
            </a:r>
            <a:endParaRPr lang="nl-NL" sz="1400" dirty="0">
              <a:latin typeface="Century Gothic" charset="0"/>
            </a:endParaRPr>
          </a:p>
        </p:txBody>
      </p:sp>
      <p:grpSp>
        <p:nvGrpSpPr>
          <p:cNvPr id="4" name="Group 2"/>
          <p:cNvGrpSpPr>
            <a:grpSpLocks/>
          </p:cNvGrpSpPr>
          <p:nvPr/>
        </p:nvGrpSpPr>
        <p:grpSpPr bwMode="auto">
          <a:xfrm>
            <a:off x="342900" y="342900"/>
            <a:ext cx="1028700" cy="914400"/>
            <a:chOff x="4532" y="1685"/>
            <a:chExt cx="3085" cy="2647"/>
          </a:xfrm>
        </p:grpSpPr>
        <p:sp>
          <p:nvSpPr>
            <p:cNvPr id="5"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6"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71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30391"/>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304800" y="266700"/>
          <a:ext cx="1082675" cy="957263"/>
        </p:xfrm>
        <a:graphic>
          <a:graphicData uri="http://schemas.openxmlformats.org/presentationml/2006/ole">
            <mc:AlternateContent xmlns:mc="http://schemas.openxmlformats.org/markup-compatibility/2006">
              <mc:Choice xmlns:v="urn:schemas-microsoft-com:vml" Requires="v">
                <p:oleObj spid="_x0000_s28907" name="CorelDRAW" r:id="rId4" imgW="914400" imgH="914400" progId="">
                  <p:embed/>
                </p:oleObj>
              </mc:Choice>
              <mc:Fallback>
                <p:oleObj name="CorelDRAW" r:id="rId4" imgW="914400" imgH="914400" progId="">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66700"/>
                        <a:ext cx="108267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307203" name="Text Box 3"/>
          <p:cNvSpPr txBox="1">
            <a:spLocks noChangeArrowheads="1"/>
          </p:cNvSpPr>
          <p:nvPr/>
        </p:nvSpPr>
        <p:spPr bwMode="auto">
          <a:xfrm>
            <a:off x="609600" y="1600200"/>
            <a:ext cx="8001000" cy="437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65175" indent="-285750" algn="l">
              <a:spcBef>
                <a:spcPct val="20000"/>
              </a:spcBef>
              <a:buClr>
                <a:schemeClr val="tx1"/>
              </a:buClr>
              <a:buChar char="–"/>
              <a:defRPr sz="2800">
                <a:solidFill>
                  <a:schemeClr val="tx1"/>
                </a:solidFill>
                <a:latin typeface="Arial" pitchFamily="34" charset="0"/>
              </a:defRPr>
            </a:lvl2pPr>
            <a:lvl3pPr marL="955675"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nSpc>
                <a:spcPct val="60000"/>
              </a:lnSpc>
              <a:spcBef>
                <a:spcPct val="0"/>
              </a:spcBef>
              <a:buClrTx/>
              <a:buSzTx/>
              <a:buFont typeface="Wingdings" panose="05000000000000000000" pitchFamily="2" charset="2"/>
              <a:buChar char="q"/>
              <a:defRPr/>
            </a:pPr>
            <a:endParaRPr lang="en-US" altLang="en-US" sz="2400" b="0" dirty="0" smtClean="0">
              <a:ea typeface="+mn-ea"/>
              <a:cs typeface="+mn-cs"/>
            </a:endParaRPr>
          </a:p>
          <a:p>
            <a:pPr>
              <a:lnSpc>
                <a:spcPct val="60000"/>
              </a:lnSpc>
              <a:spcBef>
                <a:spcPct val="0"/>
              </a:spcBef>
              <a:buClrTx/>
              <a:buSzTx/>
              <a:buFont typeface="Wingdings" panose="05000000000000000000" pitchFamily="2" charset="2"/>
              <a:buChar char="q"/>
              <a:defRPr/>
            </a:pPr>
            <a:r>
              <a:rPr lang="en-US" altLang="en-US" sz="2400" b="0" dirty="0" smtClean="0">
                <a:ea typeface="+mn-ea"/>
                <a:cs typeface="+mn-cs"/>
              </a:rPr>
              <a:t>Eight trial tests administered:</a:t>
            </a:r>
          </a:p>
          <a:p>
            <a:pPr marL="0" indent="0">
              <a:lnSpc>
                <a:spcPct val="60000"/>
              </a:lnSpc>
              <a:spcBef>
                <a:spcPct val="0"/>
              </a:spcBef>
              <a:buClrTx/>
              <a:buSzTx/>
              <a:buNone/>
              <a:defRPr/>
            </a:pPr>
            <a:endParaRPr lang="en-US" altLang="en-US" sz="2400" b="0" dirty="0" smtClean="0">
              <a:ea typeface="+mn-ea"/>
              <a:cs typeface="+mn-cs"/>
            </a:endParaRPr>
          </a:p>
          <a:p>
            <a:pPr>
              <a:lnSpc>
                <a:spcPct val="60000"/>
              </a:lnSpc>
              <a:spcBef>
                <a:spcPct val="0"/>
              </a:spcBef>
              <a:buClrTx/>
              <a:buSzTx/>
              <a:buFont typeface="Wingdings" panose="05000000000000000000" pitchFamily="2" charset="2"/>
              <a:buChar char="q"/>
              <a:defRPr/>
            </a:pPr>
            <a:endParaRPr lang="en-US" altLang="en-US" sz="2400" b="0" dirty="0" smtClean="0">
              <a:ea typeface="+mn-ea"/>
              <a:cs typeface="+mn-cs"/>
            </a:endParaRPr>
          </a:p>
          <a:p>
            <a:pPr>
              <a:spcBef>
                <a:spcPct val="0"/>
              </a:spcBef>
              <a:buClrTx/>
              <a:buSzTx/>
              <a:buFont typeface="Wingdings" panose="05000000000000000000" pitchFamily="2" charset="2"/>
              <a:buChar char="q"/>
              <a:defRPr/>
            </a:pPr>
            <a:r>
              <a:rPr lang="en-US" altLang="en-US" sz="2400" b="0" dirty="0" smtClean="0">
                <a:ea typeface="+mn-ea"/>
                <a:cs typeface="+mn-cs"/>
              </a:rPr>
              <a:t>  One Danish officer</a:t>
            </a:r>
          </a:p>
          <a:p>
            <a:pPr>
              <a:spcBef>
                <a:spcPct val="0"/>
              </a:spcBef>
              <a:buClrTx/>
              <a:buSzTx/>
              <a:buFont typeface="Wingdings" panose="05000000000000000000" pitchFamily="2" charset="2"/>
              <a:buChar char="q"/>
              <a:defRPr/>
            </a:pPr>
            <a:r>
              <a:rPr lang="en-US" altLang="en-US" sz="2400" b="0" dirty="0">
                <a:ea typeface="+mn-ea"/>
                <a:cs typeface="+mn-cs"/>
              </a:rPr>
              <a:t> </a:t>
            </a:r>
            <a:r>
              <a:rPr lang="en-US" altLang="en-US" sz="2400" b="0" dirty="0" smtClean="0">
                <a:ea typeface="+mn-ea"/>
                <a:cs typeface="+mn-cs"/>
              </a:rPr>
              <a:t> Two civilians (1 Mongolian, 1 Portuguese-Canadian)</a:t>
            </a:r>
          </a:p>
          <a:p>
            <a:pPr>
              <a:spcBef>
                <a:spcPct val="0"/>
              </a:spcBef>
              <a:buClrTx/>
              <a:buSzTx/>
              <a:buFont typeface="Wingdings" panose="05000000000000000000" pitchFamily="2" charset="2"/>
              <a:buChar char="q"/>
              <a:defRPr/>
            </a:pPr>
            <a:r>
              <a:rPr lang="en-US" altLang="en-US" sz="2400" b="0" dirty="0">
                <a:ea typeface="+mn-ea"/>
                <a:cs typeface="+mn-cs"/>
              </a:rPr>
              <a:t> </a:t>
            </a:r>
            <a:r>
              <a:rPr lang="en-US" altLang="en-US" sz="2400" b="0" dirty="0" smtClean="0">
                <a:ea typeface="+mn-ea"/>
                <a:cs typeface="+mn-cs"/>
              </a:rPr>
              <a:t> Three officers at ACT, Norfolk (1 Czech</a:t>
            </a:r>
            <a:r>
              <a:rPr lang="en-US" altLang="en-US" sz="2400" b="0" smtClean="0">
                <a:ea typeface="+mn-ea"/>
                <a:cs typeface="+mn-cs"/>
              </a:rPr>
              <a:t>, </a:t>
            </a:r>
            <a:r>
              <a:rPr lang="en-US" altLang="en-US" sz="2400" b="0" smtClean="0">
                <a:ea typeface="+mn-ea"/>
                <a:cs typeface="+mn-cs"/>
              </a:rPr>
              <a:t>2 Germans)</a:t>
            </a:r>
            <a:endParaRPr lang="en-US" altLang="en-US" sz="2400" b="0" dirty="0" smtClean="0">
              <a:ea typeface="+mn-ea"/>
              <a:cs typeface="+mn-cs"/>
            </a:endParaRPr>
          </a:p>
          <a:p>
            <a:pPr>
              <a:spcBef>
                <a:spcPct val="0"/>
              </a:spcBef>
              <a:buClrTx/>
              <a:buSzTx/>
              <a:buFont typeface="Wingdings" panose="05000000000000000000" pitchFamily="2" charset="2"/>
              <a:buChar char="q"/>
              <a:defRPr/>
            </a:pPr>
            <a:r>
              <a:rPr lang="en-US" altLang="en-US" sz="2400" b="0" dirty="0">
                <a:ea typeface="+mn-ea"/>
                <a:cs typeface="+mn-cs"/>
              </a:rPr>
              <a:t> </a:t>
            </a:r>
            <a:r>
              <a:rPr lang="en-US" altLang="en-US" sz="2400" b="0" dirty="0" smtClean="0">
                <a:ea typeface="+mn-ea"/>
                <a:cs typeface="+mn-cs"/>
              </a:rPr>
              <a:t> Two </a:t>
            </a:r>
            <a:r>
              <a:rPr lang="en-US" altLang="en-US" sz="2400" b="0" dirty="0"/>
              <a:t>officers</a:t>
            </a:r>
            <a:r>
              <a:rPr lang="en-US" altLang="en-US" sz="2400" b="0" dirty="0" smtClean="0">
                <a:ea typeface="+mn-ea"/>
                <a:cs typeface="+mn-cs"/>
              </a:rPr>
              <a:t> at </a:t>
            </a:r>
            <a:r>
              <a:rPr lang="en-US" altLang="en-US" sz="2400" b="0" dirty="0" err="1" smtClean="0">
                <a:ea typeface="+mn-ea"/>
                <a:cs typeface="+mn-cs"/>
              </a:rPr>
              <a:t>BSprA</a:t>
            </a:r>
            <a:r>
              <a:rPr lang="en-US" altLang="en-US" sz="2400" b="0" dirty="0" smtClean="0">
                <a:ea typeface="+mn-ea"/>
                <a:cs typeface="+mn-cs"/>
              </a:rPr>
              <a:t>, Germany</a:t>
            </a:r>
          </a:p>
          <a:p>
            <a:pPr marL="0" indent="0">
              <a:spcBef>
                <a:spcPct val="0"/>
              </a:spcBef>
              <a:buClrTx/>
              <a:buSzTx/>
              <a:buNone/>
              <a:defRPr/>
            </a:pPr>
            <a:r>
              <a:rPr lang="en-US" altLang="en-US" sz="2400" b="0" dirty="0" smtClean="0">
                <a:ea typeface="+mn-ea"/>
                <a:cs typeface="+mn-cs"/>
              </a:rPr>
              <a:t> </a:t>
            </a:r>
          </a:p>
          <a:p>
            <a:pPr marL="0" indent="0">
              <a:lnSpc>
                <a:spcPct val="60000"/>
              </a:lnSpc>
              <a:spcBef>
                <a:spcPct val="0"/>
              </a:spcBef>
              <a:buClrTx/>
              <a:buSzTx/>
              <a:buNone/>
              <a:defRPr/>
            </a:pPr>
            <a:endParaRPr lang="en-US" altLang="en-US" sz="2400" b="0" dirty="0" smtClean="0">
              <a:ea typeface="+mn-ea"/>
              <a:cs typeface="+mn-cs"/>
            </a:endParaRPr>
          </a:p>
          <a:p>
            <a:pPr>
              <a:lnSpc>
                <a:spcPct val="60000"/>
              </a:lnSpc>
              <a:spcBef>
                <a:spcPct val="0"/>
              </a:spcBef>
              <a:buClrTx/>
              <a:buSzTx/>
              <a:buFont typeface="Wingdings" panose="05000000000000000000" pitchFamily="2" charset="2"/>
              <a:buChar char="q"/>
              <a:defRPr/>
            </a:pPr>
            <a:r>
              <a:rPr lang="en-US" altLang="en-US" sz="2400" b="0" dirty="0" smtClean="0">
                <a:ea typeface="+mn-ea"/>
                <a:cs typeface="+mn-cs"/>
              </a:rPr>
              <a:t>Ratings (7 raters):</a:t>
            </a:r>
          </a:p>
          <a:p>
            <a:pPr marL="0" indent="0">
              <a:spcBef>
                <a:spcPct val="0"/>
              </a:spcBef>
              <a:buClrTx/>
              <a:buSzTx/>
              <a:buNone/>
              <a:defRPr/>
            </a:pPr>
            <a:endParaRPr lang="en-US" altLang="en-US" sz="2400" b="0" dirty="0" smtClean="0">
              <a:ea typeface="+mn-ea"/>
              <a:cs typeface="+mn-cs"/>
            </a:endParaRPr>
          </a:p>
          <a:p>
            <a:pPr>
              <a:spcBef>
                <a:spcPct val="0"/>
              </a:spcBef>
              <a:buClrTx/>
              <a:buSzTx/>
              <a:buFont typeface="Wingdings" panose="05000000000000000000" pitchFamily="2" charset="2"/>
              <a:buChar char="q"/>
              <a:defRPr/>
            </a:pPr>
            <a:r>
              <a:rPr lang="en-US" altLang="en-US" sz="2400" b="0" dirty="0" smtClean="0">
                <a:ea typeface="+mn-ea"/>
                <a:cs typeface="+mn-cs"/>
              </a:rPr>
              <a:t>Four considered PASS (representative of Level 4 proficiency)</a:t>
            </a:r>
          </a:p>
        </p:txBody>
      </p:sp>
      <p:sp>
        <p:nvSpPr>
          <p:cNvPr id="20484" name="Rectangle 4"/>
          <p:cNvSpPr>
            <a:spLocks noGrp="1" noChangeArrowheads="1"/>
          </p:cNvSpPr>
          <p:nvPr>
            <p:ph type="title"/>
          </p:nvPr>
        </p:nvSpPr>
        <p:spPr>
          <a:xfrm>
            <a:off x="609600" y="285750"/>
            <a:ext cx="8534400" cy="1143000"/>
          </a:xfrm>
        </p:spPr>
        <p:txBody>
          <a:bodyPr/>
          <a:lstStyle/>
          <a:p>
            <a:pPr>
              <a:defRPr/>
            </a:pPr>
            <a:r>
              <a:rPr lang="en-US" sz="3600" dirty="0" smtClean="0">
                <a:latin typeface="Arial Black" charset="0"/>
                <a:cs typeface="+mj-cs"/>
              </a:rPr>
              <a:t>Piloting Phase</a:t>
            </a:r>
            <a:endParaRPr lang="en-US" sz="3600" dirty="0">
              <a:latin typeface="Arial Black" charset="0"/>
              <a:cs typeface="+mj-cs"/>
            </a:endParaRPr>
          </a:p>
        </p:txBody>
      </p:sp>
      <p:pic>
        <p:nvPicPr>
          <p:cNvPr id="28703" name="Picture 31" descr="Na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8088" y="344488"/>
            <a:ext cx="1157288" cy="8794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280220" y="6304002"/>
            <a:ext cx="660758" cy="307777"/>
          </a:xfrm>
          <a:prstGeom prst="rect">
            <a:avLst/>
          </a:prstGeom>
        </p:spPr>
        <p:txBody>
          <a:bodyPr wrap="none">
            <a:spAutoFit/>
          </a:bodyPr>
          <a:lstStyle/>
          <a:p>
            <a:r>
              <a:rPr lang="nl-NL" sz="1400" b="0" dirty="0" smtClean="0">
                <a:latin typeface="Century Gothic" charset="0"/>
              </a:rPr>
              <a:t>23/40</a:t>
            </a:r>
            <a:endParaRPr lang="nl-NL" sz="1400" b="0" dirty="0">
              <a:latin typeface="Century Gothic"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0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0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0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0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0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03">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203">
                                            <p:txEl>
                                              <p:pRg st="10" end="1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720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36563"/>
            <a:ext cx="7772400" cy="1143000"/>
          </a:xfrm>
        </p:spPr>
        <p:txBody>
          <a:bodyPr/>
          <a:lstStyle/>
          <a:p>
            <a:pPr>
              <a:defRPr/>
            </a:pPr>
            <a:r>
              <a:rPr lang="en-US" dirty="0" smtClean="0"/>
              <a:t>Feedback questionnaire</a:t>
            </a:r>
            <a:endParaRPr lang="en-US" dirty="0"/>
          </a:p>
        </p:txBody>
      </p:sp>
      <p:sp>
        <p:nvSpPr>
          <p:cNvPr id="3" name="Content Placeholder 2"/>
          <p:cNvSpPr>
            <a:spLocks noGrp="1"/>
          </p:cNvSpPr>
          <p:nvPr>
            <p:ph idx="1"/>
          </p:nvPr>
        </p:nvSpPr>
        <p:spPr/>
        <p:txBody>
          <a:bodyPr/>
          <a:lstStyle/>
          <a:p>
            <a:pPr>
              <a:defRPr/>
            </a:pPr>
            <a:endParaRPr lang="en-US" dirty="0"/>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3072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24/40</a:t>
            </a:r>
            <a:endParaRPr lang="nl-NL" sz="1400" dirty="0">
              <a:latin typeface="Century Gothic" charset="0"/>
            </a:endParaRPr>
          </a:p>
        </p:txBody>
      </p:sp>
      <p:graphicFrame>
        <p:nvGraphicFramePr>
          <p:cNvPr id="30726" name="Object 5"/>
          <p:cNvGraphicFramePr>
            <a:graphicFrameLocks noChangeAspect="1"/>
          </p:cNvGraphicFramePr>
          <p:nvPr/>
        </p:nvGraphicFramePr>
        <p:xfrm>
          <a:off x="685800" y="1422400"/>
          <a:ext cx="7772400" cy="4349750"/>
        </p:xfrm>
        <a:graphic>
          <a:graphicData uri="http://schemas.openxmlformats.org/presentationml/2006/ole">
            <mc:AlternateContent xmlns:mc="http://schemas.openxmlformats.org/markup-compatibility/2006">
              <mc:Choice xmlns:v="urn:schemas-microsoft-com:vml" Requires="v">
                <p:oleObj spid="_x0000_s30976" name="Document" r:id="rId5" imgW="6451363" imgH="3162184" progId="">
                  <p:embed/>
                </p:oleObj>
              </mc:Choice>
              <mc:Fallback>
                <p:oleObj name="Document" r:id="rId5" imgW="6451363" imgH="3162184" progId="">
                  <p:embed/>
                  <p:pic>
                    <p:nvPicPr>
                      <p:cNvPr id="0"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1422400"/>
                        <a:ext cx="7772400" cy="434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33"/>
          <p:cNvGrpSpPr>
            <a:grpSpLocks/>
          </p:cNvGrpSpPr>
          <p:nvPr/>
        </p:nvGrpSpPr>
        <p:grpSpPr bwMode="auto">
          <a:xfrm>
            <a:off x="342900" y="342900"/>
            <a:ext cx="1028700" cy="914400"/>
            <a:chOff x="4532" y="1685"/>
            <a:chExt cx="3085" cy="2647"/>
          </a:xfrm>
        </p:grpSpPr>
        <p:sp>
          <p:nvSpPr>
            <p:cNvPr id="6" name="Freeform 34"/>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35"/>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36"/>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Freeform 37"/>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38"/>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1" name="Rectangle 39"/>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4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41"/>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4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43"/>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44"/>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45"/>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46"/>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47"/>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48"/>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49"/>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50"/>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3" name="Freeform 51"/>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30772" name="Picture 52" descr="Na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50956" y="358134"/>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p:txBody>
          <a:bodyPr/>
          <a:lstStyle/>
          <a:p>
            <a:pPr>
              <a:defRPr/>
            </a:pPr>
            <a:r>
              <a:rPr lang="nl-NL" sz="3200" dirty="0">
                <a:latin typeface="Arial Black" charset="0"/>
                <a:cs typeface="+mj-cs"/>
              </a:rPr>
              <a:t>PERFORMANCE </a:t>
            </a:r>
            <a:r>
              <a:rPr lang="nl-NL" sz="3200" dirty="0" smtClean="0">
                <a:latin typeface="Arial Black" charset="0"/>
                <a:cs typeface="+mj-cs"/>
              </a:rPr>
              <a:t>SAMPLES</a:t>
            </a:r>
            <a:br>
              <a:rPr lang="nl-NL" sz="3200" dirty="0" smtClean="0">
                <a:latin typeface="Arial Black" charset="0"/>
                <a:cs typeface="+mj-cs"/>
              </a:rPr>
            </a:br>
            <a:r>
              <a:rPr lang="en-US" sz="1800" dirty="0" smtClean="0">
                <a:latin typeface="Arial Black" charset="0"/>
                <a:cs typeface="+mj-cs"/>
              </a:rPr>
              <a:t>Excerpt from Text</a:t>
            </a:r>
            <a:endParaRPr lang="en-US" sz="3200" dirty="0">
              <a:latin typeface="Arial Black" charset="0"/>
              <a:cs typeface="+mj-cs"/>
            </a:endParaRPr>
          </a:p>
        </p:txBody>
      </p:sp>
      <p:sp>
        <p:nvSpPr>
          <p:cNvPr id="3" name="Content Placeholder 2"/>
          <p:cNvSpPr>
            <a:spLocks noGrp="1"/>
          </p:cNvSpPr>
          <p:nvPr>
            <p:ph idx="1"/>
          </p:nvPr>
        </p:nvSpPr>
        <p:spPr/>
        <p:txBody>
          <a:bodyPr/>
          <a:lstStyle/>
          <a:p>
            <a:pPr marL="0" indent="0">
              <a:buNone/>
            </a:pPr>
            <a:r>
              <a:rPr lang="en-US" sz="1800" dirty="0"/>
              <a:t>The word “norm” seems to have crawled out of the swamps of </a:t>
            </a:r>
            <a:r>
              <a:rPr lang="en-US" sz="1800" dirty="0" err="1"/>
              <a:t>sociologese</a:t>
            </a:r>
            <a:r>
              <a:rPr lang="en-US" sz="1800" dirty="0"/>
              <a:t>, and into the public conversation, almost becoming the word of the week. Right now, it’s a way of saying that following (or fixing) a law isn’t enough: to do the right thing you have also to follow the unwritten rules, the accepted underlying practices, the </a:t>
            </a:r>
            <a:r>
              <a:rPr lang="en-US" sz="1800" i="1" dirty="0"/>
              <a:t>norms</a:t>
            </a:r>
            <a:r>
              <a:rPr lang="en-US" sz="1800" dirty="0"/>
              <a:t>, of societies and institutions. The </a:t>
            </a:r>
            <a:r>
              <a:rPr lang="en-US" sz="1800" i="1" dirty="0"/>
              <a:t>Times</a:t>
            </a:r>
            <a:r>
              <a:rPr lang="en-US" sz="1800" dirty="0"/>
              <a:t>’</a:t>
            </a:r>
            <a:r>
              <a:rPr lang="en-US" sz="1800" i="1" dirty="0"/>
              <a:t>s</a:t>
            </a:r>
            <a:r>
              <a:rPr lang="en-US" sz="1800" dirty="0"/>
              <a:t> David Brooks, in praise of a new book by the Harvard professor Robert Putnam, wrote </a:t>
            </a:r>
            <a:r>
              <a:rPr lang="en-US" sz="1800" dirty="0" smtClean="0"/>
              <a:t>a column recently </a:t>
            </a:r>
            <a:r>
              <a:rPr lang="en-US" sz="1800" dirty="0"/>
              <a:t>arguing that we can’t solve the problem of poverty with cash handouts and good government alone – the social norms of the poor have to change, or be changed, first. Those social norms, like the expectation that, having made a woman pregnant, a man should marry and support her, are, Brooks writes, more important than any other element in making poor people rich, or at least richer. </a:t>
            </a:r>
            <a:endParaRPr lang="en-CA" sz="1800" dirty="0"/>
          </a:p>
          <a:p>
            <a:pPr marL="0" indent="0">
              <a:buNone/>
            </a:pPr>
            <a:endParaRPr lang="en-CA" dirty="0"/>
          </a:p>
        </p:txBody>
      </p:sp>
      <p:grpSp>
        <p:nvGrpSpPr>
          <p:cNvPr id="2" name="Group 2"/>
          <p:cNvGrpSpPr>
            <a:grpSpLocks/>
          </p:cNvGrpSpPr>
          <p:nvPr/>
        </p:nvGrpSpPr>
        <p:grpSpPr bwMode="auto">
          <a:xfrm>
            <a:off x="342900" y="342900"/>
            <a:ext cx="1028700" cy="914400"/>
            <a:chOff x="4532" y="1685"/>
            <a:chExt cx="3085" cy="2647"/>
          </a:xfrm>
        </p:grpSpPr>
        <p:sp>
          <p:nvSpPr>
            <p:cNvPr id="4"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49173"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331525"/>
            <a:ext cx="1157288" cy="87947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8020662" y="6150114"/>
            <a:ext cx="660758" cy="307777"/>
          </a:xfrm>
          <a:prstGeom prst="rect">
            <a:avLst/>
          </a:prstGeom>
        </p:spPr>
        <p:txBody>
          <a:bodyPr wrap="none">
            <a:spAutoFit/>
          </a:bodyPr>
          <a:lstStyle/>
          <a:p>
            <a:r>
              <a:rPr lang="nl-NL" sz="1400" b="0" dirty="0" smtClean="0">
                <a:latin typeface="Century Gothic" charset="0"/>
              </a:rPr>
              <a:t>25/40</a:t>
            </a:r>
            <a:endParaRPr lang="nl-NL" sz="1400" b="0" dirty="0">
              <a:latin typeface="Century Gothic"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Performance Samples</a:t>
            </a:r>
            <a:br>
              <a:rPr lang="en-CA" dirty="0" smtClean="0"/>
            </a:br>
            <a:r>
              <a:rPr lang="en-CA" sz="2800" dirty="0" smtClean="0"/>
              <a:t>Test Item</a:t>
            </a:r>
            <a:endParaRPr lang="en-CA" sz="2800" dirty="0"/>
          </a:p>
        </p:txBody>
      </p:sp>
      <p:sp>
        <p:nvSpPr>
          <p:cNvPr id="3" name="Content Placeholder 2"/>
          <p:cNvSpPr>
            <a:spLocks noGrp="1"/>
          </p:cNvSpPr>
          <p:nvPr>
            <p:ph idx="1"/>
          </p:nvPr>
        </p:nvSpPr>
        <p:spPr/>
        <p:txBody>
          <a:bodyPr/>
          <a:lstStyle/>
          <a:p>
            <a:pPr marL="0" indent="0">
              <a:buNone/>
            </a:pPr>
            <a:r>
              <a:rPr lang="en-CA" sz="2800" dirty="0" smtClean="0"/>
              <a:t>Task: 	</a:t>
            </a:r>
            <a:r>
              <a:rPr lang="en-CA" sz="2400" dirty="0" smtClean="0"/>
              <a:t>To read beyond the lines and to relate 			ideas from the text to a wider social, 			cultural and historical context</a:t>
            </a:r>
          </a:p>
          <a:p>
            <a:pPr marL="0" indent="0">
              <a:buNone/>
            </a:pPr>
            <a:endParaRPr lang="en-CA" sz="2000" dirty="0"/>
          </a:p>
          <a:p>
            <a:pPr marL="0" indent="0">
              <a:buNone/>
            </a:pPr>
            <a:r>
              <a:rPr lang="en-CA" sz="2800" dirty="0" smtClean="0"/>
              <a:t>Prelude Q: 	</a:t>
            </a:r>
            <a:r>
              <a:rPr lang="en-US" sz="2400" dirty="0"/>
              <a:t>To what extent does the concept of the </a:t>
            </a:r>
            <a:r>
              <a:rPr lang="en-US" sz="2400" dirty="0" smtClean="0"/>
              <a:t>			</a:t>
            </a:r>
            <a:r>
              <a:rPr lang="en-US" sz="2400" i="1" dirty="0" smtClean="0"/>
              <a:t>social </a:t>
            </a:r>
            <a:r>
              <a:rPr lang="en-US" sz="2400" i="1" dirty="0"/>
              <a:t>contract </a:t>
            </a:r>
            <a:r>
              <a:rPr lang="en-US" sz="2400" dirty="0"/>
              <a:t>inform this author’s </a:t>
            </a:r>
            <a:r>
              <a:rPr lang="en-US" sz="2400" dirty="0" smtClean="0"/>
              <a:t>			discussion</a:t>
            </a:r>
            <a:r>
              <a:rPr lang="en-US" sz="2400" dirty="0"/>
              <a:t>? Explain</a:t>
            </a:r>
            <a:r>
              <a:rPr lang="en-US" sz="2400" dirty="0" smtClean="0"/>
              <a:t>.</a:t>
            </a:r>
          </a:p>
          <a:p>
            <a:pPr marL="0" indent="0">
              <a:buNone/>
            </a:pPr>
            <a:endParaRPr lang="en-US" sz="2400" dirty="0"/>
          </a:p>
          <a:p>
            <a:pPr marL="0" indent="0">
              <a:buNone/>
            </a:pPr>
            <a:endParaRPr lang="en-CA" sz="2400" dirty="0"/>
          </a:p>
          <a:p>
            <a:pPr marL="0" lvl="0" indent="0">
              <a:buNone/>
            </a:pPr>
            <a:endParaRPr lang="en-CA" sz="2400"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26/40</a:t>
            </a:r>
            <a:endParaRPr lang="nl-NL" dirty="0"/>
          </a:p>
        </p:txBody>
      </p:sp>
      <p:grpSp>
        <p:nvGrpSpPr>
          <p:cNvPr id="6" name="Group 2"/>
          <p:cNvGrpSpPr>
            <a:grpSpLocks/>
          </p:cNvGrpSpPr>
          <p:nvPr/>
        </p:nvGrpSpPr>
        <p:grpSpPr bwMode="auto">
          <a:xfrm>
            <a:off x="342900" y="342900"/>
            <a:ext cx="1028700" cy="914400"/>
            <a:chOff x="4532" y="1685"/>
            <a:chExt cx="3085" cy="2647"/>
          </a:xfrm>
        </p:grpSpPr>
        <p:sp>
          <p:nvSpPr>
            <p:cNvPr id="7"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50197"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03122"/>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7680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Performance Samples</a:t>
            </a:r>
            <a:br>
              <a:rPr lang="en-CA" dirty="0"/>
            </a:br>
            <a:r>
              <a:rPr lang="en-CA" sz="2800" dirty="0" smtClean="0"/>
              <a:t>A Sample Response</a:t>
            </a:r>
            <a:endParaRPr lang="en-CA" dirty="0"/>
          </a:p>
        </p:txBody>
      </p:sp>
      <p:sp>
        <p:nvSpPr>
          <p:cNvPr id="3" name="Content Placeholder 2"/>
          <p:cNvSpPr>
            <a:spLocks noGrp="1"/>
          </p:cNvSpPr>
          <p:nvPr>
            <p:ph idx="1"/>
          </p:nvPr>
        </p:nvSpPr>
        <p:spPr/>
        <p:txBody>
          <a:bodyPr/>
          <a:lstStyle/>
          <a:p>
            <a:pPr marL="0" lvl="0" indent="0">
              <a:buNone/>
            </a:pPr>
            <a:r>
              <a:rPr lang="en-US" sz="2000" dirty="0"/>
              <a:t>The social contract is an implicit agreement between members of a society to cooperate for benefit or welfare, security etc. of the whole society. The role of codified laws as well as unwritten norms the author discusses fits</a:t>
            </a:r>
            <a:r>
              <a:rPr lang="en-US" sz="2800" dirty="0"/>
              <a:t> </a:t>
            </a:r>
            <a:r>
              <a:rPr lang="en-US" sz="2000" dirty="0"/>
              <a:t>within the concept of the social </a:t>
            </a:r>
            <a:r>
              <a:rPr lang="en-US" sz="2000" dirty="0" smtClean="0"/>
              <a:t>contract, that is, a society </a:t>
            </a:r>
            <a:r>
              <a:rPr lang="en-US" sz="2000" dirty="0"/>
              <a:t>members’ willingness to observe not only the written rule of </a:t>
            </a:r>
            <a:r>
              <a:rPr lang="en-US" sz="2000" dirty="0" smtClean="0"/>
              <a:t>law, </a:t>
            </a:r>
            <a:r>
              <a:rPr lang="en-US" sz="2000" dirty="0"/>
              <a:t>but also the unspoken or unwritten practices in order to contribute to the stability and welfare of society</a:t>
            </a:r>
            <a:r>
              <a:rPr lang="en-US" sz="2000" dirty="0" smtClean="0"/>
              <a:t>. This </a:t>
            </a:r>
            <a:r>
              <a:rPr lang="en-US" sz="2000" dirty="0"/>
              <a:t>contract can be breached not only by violating the </a:t>
            </a:r>
            <a:r>
              <a:rPr lang="en-US" sz="2000" dirty="0" smtClean="0"/>
              <a:t>law, </a:t>
            </a:r>
            <a:r>
              <a:rPr lang="en-US" sz="2000" dirty="0"/>
              <a:t>but also by </a:t>
            </a:r>
            <a:r>
              <a:rPr lang="en-US" sz="2000" dirty="0" smtClean="0"/>
              <a:t>disrespecting </a:t>
            </a:r>
            <a:r>
              <a:rPr lang="en-US" sz="2000" dirty="0"/>
              <a:t>the customs that a society considers </a:t>
            </a:r>
            <a:r>
              <a:rPr lang="en-US" sz="2000" dirty="0" smtClean="0"/>
              <a:t>as moral </a:t>
            </a:r>
            <a:r>
              <a:rPr lang="en-US" sz="2000" dirty="0"/>
              <a:t>and expected behavior of its </a:t>
            </a:r>
            <a:r>
              <a:rPr lang="en-US" sz="2000" dirty="0" smtClean="0"/>
              <a:t>members.</a:t>
            </a:r>
            <a:endParaRPr lang="en-CA" sz="2000" dirty="0"/>
          </a:p>
          <a:p>
            <a:pPr marL="0" indent="0">
              <a:buNone/>
            </a:pPr>
            <a:endParaRPr lang="en-CA" sz="2800"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27/40</a:t>
            </a:r>
            <a:endParaRPr lang="nl-NL" dirty="0"/>
          </a:p>
        </p:txBody>
      </p:sp>
      <p:grpSp>
        <p:nvGrpSpPr>
          <p:cNvPr id="6" name="Group 2"/>
          <p:cNvGrpSpPr>
            <a:grpSpLocks/>
          </p:cNvGrpSpPr>
          <p:nvPr/>
        </p:nvGrpSpPr>
        <p:grpSpPr bwMode="auto">
          <a:xfrm>
            <a:off x="342900" y="342900"/>
            <a:ext cx="1028700" cy="914400"/>
            <a:chOff x="4532" y="1685"/>
            <a:chExt cx="3085" cy="2647"/>
          </a:xfrm>
        </p:grpSpPr>
        <p:sp>
          <p:nvSpPr>
            <p:cNvPr id="7"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51221"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4290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7286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p:txBody>
          <a:bodyPr/>
          <a:lstStyle/>
          <a:p>
            <a:pPr>
              <a:defRPr/>
            </a:pPr>
            <a:r>
              <a:rPr lang="nl-NL" sz="3200" dirty="0">
                <a:latin typeface="Arial Black" charset="0"/>
                <a:cs typeface="+mj-cs"/>
              </a:rPr>
              <a:t>PERFORMANCE </a:t>
            </a:r>
            <a:r>
              <a:rPr lang="nl-NL" sz="3200" dirty="0" smtClean="0">
                <a:latin typeface="Arial Black" charset="0"/>
                <a:cs typeface="+mj-cs"/>
              </a:rPr>
              <a:t>SAMPLES</a:t>
            </a:r>
            <a:br>
              <a:rPr lang="nl-NL" sz="3200" dirty="0" smtClean="0">
                <a:latin typeface="Arial Black" charset="0"/>
                <a:cs typeface="+mj-cs"/>
              </a:rPr>
            </a:br>
            <a:r>
              <a:rPr lang="en-US" sz="3200" dirty="0" smtClean="0">
                <a:latin typeface="Arial Black" charset="0"/>
                <a:cs typeface="+mj-cs"/>
              </a:rPr>
              <a:t>Examinee </a:t>
            </a:r>
            <a:r>
              <a:rPr lang="nl-NL" sz="3200" dirty="0" smtClean="0">
                <a:latin typeface="Arial Black" charset="0"/>
                <a:cs typeface="+mj-cs"/>
              </a:rPr>
              <a:t>Response</a:t>
            </a:r>
            <a:endParaRPr lang="nl-NL" sz="3200" dirty="0">
              <a:latin typeface="Arial Black" charset="0"/>
              <a:cs typeface="+mj-cs"/>
            </a:endParaRPr>
          </a:p>
        </p:txBody>
      </p:sp>
      <p:sp>
        <p:nvSpPr>
          <p:cNvPr id="33795" name="TextBox 1"/>
          <p:cNvSpPr txBox="1">
            <a:spLocks noChangeArrowheads="1"/>
          </p:cNvSpPr>
          <p:nvPr/>
        </p:nvSpPr>
        <p:spPr bwMode="auto">
          <a:xfrm>
            <a:off x="1363931" y="1981200"/>
            <a:ext cx="620065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marL="0" indent="0" algn="l">
              <a:buNone/>
            </a:pPr>
            <a:r>
              <a:rPr lang="en-US" sz="1600" dirty="0" smtClean="0"/>
              <a:t>Q:	</a:t>
            </a:r>
            <a:r>
              <a:rPr lang="en-US" sz="2000" dirty="0" smtClean="0"/>
              <a:t>To </a:t>
            </a:r>
            <a:r>
              <a:rPr lang="en-US" sz="2000" dirty="0"/>
              <a:t>what extent does the concept of the </a:t>
            </a:r>
            <a:r>
              <a:rPr lang="en-US" sz="2000" dirty="0" smtClean="0"/>
              <a:t>	social 	contract inform this </a:t>
            </a:r>
            <a:r>
              <a:rPr lang="en-US" sz="2000" dirty="0"/>
              <a:t>author’s </a:t>
            </a:r>
            <a:r>
              <a:rPr lang="en-US" sz="2000" dirty="0" smtClean="0"/>
              <a:t>	discussion</a:t>
            </a:r>
            <a:r>
              <a:rPr lang="en-US" sz="2000" dirty="0"/>
              <a:t>? Explain.</a:t>
            </a: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52245" name="Picture 21" descr="Na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875" y="311341"/>
            <a:ext cx="1157288" cy="87947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8029590" y="6150114"/>
            <a:ext cx="660758" cy="307777"/>
          </a:xfrm>
          <a:prstGeom prst="rect">
            <a:avLst/>
          </a:prstGeom>
        </p:spPr>
        <p:txBody>
          <a:bodyPr wrap="none">
            <a:spAutoFit/>
          </a:bodyPr>
          <a:lstStyle/>
          <a:p>
            <a:r>
              <a:rPr lang="nl-NL" sz="1400" b="0" dirty="0" smtClean="0">
                <a:latin typeface="Century Gothic" charset="0"/>
              </a:rPr>
              <a:t>28/40</a:t>
            </a:r>
            <a:endParaRPr lang="nl-NL" sz="1400" b="0" dirty="0">
              <a:latin typeface="Century Gothic" charset="0"/>
            </a:endParaRPr>
          </a:p>
        </p:txBody>
      </p:sp>
      <p:pic>
        <p:nvPicPr>
          <p:cNvPr id="21" name="PR2_22_sep_201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80"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p:txBody>
          <a:bodyPr/>
          <a:lstStyle/>
          <a:p>
            <a:pPr>
              <a:defRPr/>
            </a:pPr>
            <a:r>
              <a:rPr lang="nl-NL" sz="3200" dirty="0">
                <a:latin typeface="Arial Black" charset="0"/>
                <a:cs typeface="+mj-cs"/>
              </a:rPr>
              <a:t>PERFORMANCE </a:t>
            </a:r>
            <a:r>
              <a:rPr lang="nl-NL" sz="3200" dirty="0" smtClean="0">
                <a:latin typeface="Arial Black" charset="0"/>
                <a:cs typeface="+mj-cs"/>
              </a:rPr>
              <a:t>SAMPLES</a:t>
            </a:r>
            <a:br>
              <a:rPr lang="nl-NL" sz="3200" dirty="0" smtClean="0">
                <a:latin typeface="Arial Black" charset="0"/>
                <a:cs typeface="+mj-cs"/>
              </a:rPr>
            </a:br>
            <a:r>
              <a:rPr lang="nl-NL" sz="3200" dirty="0" smtClean="0">
                <a:latin typeface="Arial Black" charset="0"/>
                <a:cs typeface="+mj-cs"/>
              </a:rPr>
              <a:t>Excerpt </a:t>
            </a:r>
            <a:r>
              <a:rPr lang="en-US" sz="3200" dirty="0" smtClean="0">
                <a:latin typeface="Arial Black" charset="0"/>
                <a:cs typeface="+mj-cs"/>
              </a:rPr>
              <a:t>from Text</a:t>
            </a:r>
            <a:endParaRPr lang="en-US" sz="3200" dirty="0">
              <a:latin typeface="Arial Black" charset="0"/>
              <a:cs typeface="+mj-cs"/>
            </a:endParaRPr>
          </a:p>
        </p:txBody>
      </p:sp>
      <p:sp>
        <p:nvSpPr>
          <p:cNvPr id="2" name="Content Placeholder 1"/>
          <p:cNvSpPr>
            <a:spLocks noGrp="1"/>
          </p:cNvSpPr>
          <p:nvPr>
            <p:ph idx="1"/>
          </p:nvPr>
        </p:nvSpPr>
        <p:spPr/>
        <p:txBody>
          <a:bodyPr/>
          <a:lstStyle/>
          <a:p>
            <a:pPr marL="0" indent="0">
              <a:buNone/>
            </a:pPr>
            <a:r>
              <a:rPr lang="en-US" sz="1600" dirty="0"/>
              <a:t>Conceptual trinities are inherently problematic, but especially in the context of contemporary American politics and policy. It is difficult enough to convey the meaning and implications of any single idea. But the world in which we actually operate is, despite what partisans and fundamentalists of various stripes like to pretend, never the simple unfolding of any one concept or force. Unfortunately, expanding a discussion even to </a:t>
            </a:r>
            <a:r>
              <a:rPr lang="en-US" sz="1600" i="1" dirty="0"/>
              <a:t>two </a:t>
            </a:r>
            <a:r>
              <a:rPr lang="en-US" sz="1600" dirty="0"/>
              <a:t>coexisting or contending ideas requires a philosophical leap into the obscure realm of “dialectical thinking”– especially if one’s purpose is more sophisticated than seeking merely to eliminate one of the two options or to split the difference. Attempting to adjust to the complex situation routinely created by the ongoing collision of two real-world facts thus makes one, in modern parlance, a “hopeless flip-flopper.” Juggling the meaning and implications of </a:t>
            </a:r>
            <a:r>
              <a:rPr lang="en-US" sz="1600" i="1" dirty="0"/>
              <a:t>three</a:t>
            </a:r>
            <a:r>
              <a:rPr lang="en-US" sz="1600" dirty="0"/>
              <a:t> interacting realities makes even splitting the difference obnoxiously difficult and is utterly beyond the pale of acceptable political analysis. As famed political strategist James Carville notes, “If you say three things, you say nothing.” This contemporary reality makes sensible thought impossible, so we will ignore it in this paper.</a:t>
            </a:r>
            <a:endParaRPr lang="en-CA" sz="1600" dirty="0"/>
          </a:p>
        </p:txBody>
      </p:sp>
      <p:grpSp>
        <p:nvGrpSpPr>
          <p:cNvPr id="3" name="Group 2"/>
          <p:cNvGrpSpPr>
            <a:grpSpLocks/>
          </p:cNvGrpSpPr>
          <p:nvPr/>
        </p:nvGrpSpPr>
        <p:grpSpPr bwMode="auto">
          <a:xfrm>
            <a:off x="342900" y="342900"/>
            <a:ext cx="1028700" cy="914400"/>
            <a:chOff x="4532" y="1685"/>
            <a:chExt cx="3085" cy="2647"/>
          </a:xfrm>
        </p:grpSpPr>
        <p:sp>
          <p:nvSpPr>
            <p:cNvPr id="4"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4"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75" y="311341"/>
            <a:ext cx="1157288" cy="87947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8011137" y="6091446"/>
            <a:ext cx="660758" cy="307777"/>
          </a:xfrm>
          <a:prstGeom prst="rect">
            <a:avLst/>
          </a:prstGeom>
        </p:spPr>
        <p:txBody>
          <a:bodyPr wrap="none">
            <a:spAutoFit/>
          </a:bodyPr>
          <a:lstStyle/>
          <a:p>
            <a:r>
              <a:rPr lang="nl-NL" sz="1400" b="0" dirty="0" smtClean="0">
                <a:latin typeface="Century Gothic" charset="0"/>
              </a:rPr>
              <a:t>29/40</a:t>
            </a:r>
            <a:endParaRPr lang="nl-NL" sz="1400" b="0" dirty="0">
              <a:latin typeface="Century Gothic"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2"/>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3/40</a:t>
            </a:r>
            <a:endParaRPr lang="nl-NL" sz="1400" dirty="0">
              <a:latin typeface="Century Gothic" charset="0"/>
            </a:endParaRPr>
          </a:p>
        </p:txBody>
      </p:sp>
      <p:pic>
        <p:nvPicPr>
          <p:cNvPr id="4" name="Picture 3" descr="scroll-339852_6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67" y="499533"/>
            <a:ext cx="7941733" cy="5151967"/>
          </a:xfrm>
          <a:prstGeom prst="rect">
            <a:avLst/>
          </a:prstGeom>
        </p:spPr>
      </p:pic>
      <p:sp>
        <p:nvSpPr>
          <p:cNvPr id="2" name="TextBox 1"/>
          <p:cNvSpPr txBox="1"/>
          <p:nvPr/>
        </p:nvSpPr>
        <p:spPr>
          <a:xfrm>
            <a:off x="2159000" y="1710268"/>
            <a:ext cx="4986868" cy="3231654"/>
          </a:xfrm>
          <a:prstGeom prst="rect">
            <a:avLst/>
          </a:prstGeom>
          <a:noFill/>
        </p:spPr>
        <p:txBody>
          <a:bodyPr wrap="square" rtlCol="0">
            <a:spAutoFit/>
          </a:bodyPr>
          <a:lstStyle/>
          <a:p>
            <a:r>
              <a:rPr lang="en-US" sz="4400" dirty="0" smtClean="0"/>
              <a:t>“</a:t>
            </a:r>
            <a:r>
              <a:rPr lang="en-US" sz="4400" i="1" dirty="0" smtClean="0">
                <a:latin typeface="Apple Chancery"/>
                <a:cs typeface="Apple Chancery"/>
              </a:rPr>
              <a:t>He who speaks at level 4 at all times has no friends</a:t>
            </a:r>
            <a:r>
              <a:rPr lang="en-US" sz="4400" dirty="0" smtClean="0">
                <a:latin typeface="Apple Chancery"/>
                <a:cs typeface="Apple Chancery"/>
              </a:rPr>
              <a:t>.”</a:t>
            </a:r>
          </a:p>
          <a:p>
            <a:endParaRPr lang="en-US" dirty="0" smtClean="0"/>
          </a:p>
          <a:p>
            <a:r>
              <a:rPr lang="en-US" sz="1400" b="0" dirty="0">
                <a:latin typeface="Comic Sans MS"/>
                <a:cs typeface="Comic Sans MS"/>
              </a:rPr>
              <a:t> </a:t>
            </a:r>
            <a:r>
              <a:rPr lang="en-US" sz="1400" b="0" dirty="0" smtClean="0">
                <a:latin typeface="Comic Sans MS"/>
                <a:cs typeface="Comic Sans MS"/>
              </a:rPr>
              <a:t>                   </a:t>
            </a:r>
            <a:r>
              <a:rPr lang="en-US" sz="2800" b="0" dirty="0" smtClean="0">
                <a:latin typeface="Comic Sans MS"/>
                <a:cs typeface="Comic Sans MS"/>
              </a:rPr>
              <a:t>Dr. </a:t>
            </a:r>
            <a:r>
              <a:rPr lang="en-US" sz="2800" b="0" dirty="0" err="1" smtClean="0">
                <a:latin typeface="Comic Sans MS"/>
                <a:cs typeface="Comic Sans MS"/>
              </a:rPr>
              <a:t>Dugald</a:t>
            </a:r>
            <a:r>
              <a:rPr lang="en-US" sz="2800" b="0" dirty="0" smtClean="0">
                <a:latin typeface="Comic Sans MS"/>
                <a:cs typeface="Comic Sans MS"/>
              </a:rPr>
              <a:t> </a:t>
            </a:r>
            <a:r>
              <a:rPr lang="en-US" sz="2800" b="0" dirty="0" err="1" smtClean="0">
                <a:latin typeface="Comic Sans MS"/>
                <a:cs typeface="Comic Sans MS"/>
              </a:rPr>
              <a:t>Sturges</a:t>
            </a:r>
            <a:endParaRPr lang="en-US" sz="2800" dirty="0"/>
          </a:p>
        </p:txBody>
      </p:sp>
    </p:spTree>
    <p:extLst>
      <p:ext uri="{BB962C8B-B14F-4D97-AF65-F5344CB8AC3E}">
        <p14:creationId xmlns:p14="http://schemas.microsoft.com/office/powerpoint/2010/main" val="2313549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Performance Samples</a:t>
            </a:r>
            <a:br>
              <a:rPr lang="en-CA" dirty="0" smtClean="0"/>
            </a:br>
            <a:r>
              <a:rPr lang="en-CA" dirty="0" smtClean="0"/>
              <a:t>Test Item</a:t>
            </a:r>
            <a:endParaRPr lang="en-CA" dirty="0"/>
          </a:p>
        </p:txBody>
      </p:sp>
      <p:sp>
        <p:nvSpPr>
          <p:cNvPr id="3" name="Content Placeholder 2"/>
          <p:cNvSpPr>
            <a:spLocks noGrp="1"/>
          </p:cNvSpPr>
          <p:nvPr>
            <p:ph idx="1"/>
          </p:nvPr>
        </p:nvSpPr>
        <p:spPr>
          <a:xfrm>
            <a:off x="681354" y="1701800"/>
            <a:ext cx="7772400" cy="4114800"/>
          </a:xfrm>
        </p:spPr>
        <p:txBody>
          <a:bodyPr/>
          <a:lstStyle/>
          <a:p>
            <a:pPr marL="0" indent="0">
              <a:buNone/>
            </a:pPr>
            <a:r>
              <a:rPr lang="en-CA" dirty="0" smtClean="0"/>
              <a:t>Task: 	</a:t>
            </a:r>
            <a:r>
              <a:rPr lang="en-US" sz="2400" dirty="0"/>
              <a:t>T</a:t>
            </a:r>
            <a:r>
              <a:rPr lang="en-US" sz="2400" dirty="0" smtClean="0"/>
              <a:t>o </a:t>
            </a:r>
            <a:r>
              <a:rPr lang="en-US" sz="2400" dirty="0"/>
              <a:t>understand an aspect of the </a:t>
            </a:r>
            <a:r>
              <a:rPr lang="en-US" sz="2400" dirty="0" smtClean="0"/>
              <a:t>				author’s </a:t>
            </a:r>
            <a:r>
              <a:rPr lang="en-US" sz="2400" dirty="0"/>
              <a:t>argumentation </a:t>
            </a:r>
            <a:endParaRPr lang="en-US" sz="2400" dirty="0" smtClean="0"/>
          </a:p>
          <a:p>
            <a:pPr marL="0" indent="0">
              <a:buNone/>
            </a:pPr>
            <a:endParaRPr lang="en-US" sz="2400" dirty="0"/>
          </a:p>
          <a:p>
            <a:pPr marL="0" lvl="0" indent="0">
              <a:buNone/>
            </a:pPr>
            <a:r>
              <a:rPr lang="en-US" dirty="0" smtClean="0"/>
              <a:t>Q:</a:t>
            </a:r>
            <a:r>
              <a:rPr lang="en-US" sz="2400" dirty="0" smtClean="0"/>
              <a:t> 		What argument does the author want to 			illustrate, and I quote again, by 				mentioning, “the obscure realm of 			dialectical thinking”?</a:t>
            </a:r>
          </a:p>
          <a:p>
            <a:pPr marL="0" indent="0">
              <a:buNone/>
            </a:pPr>
            <a:endParaRPr lang="en-CA" sz="2400"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30/40</a:t>
            </a:r>
            <a:endParaRPr lang="nl-NL" dirty="0"/>
          </a:p>
        </p:txBody>
      </p:sp>
      <p:grpSp>
        <p:nvGrpSpPr>
          <p:cNvPr id="6" name="Group 2"/>
          <p:cNvGrpSpPr>
            <a:grpSpLocks/>
          </p:cNvGrpSpPr>
          <p:nvPr/>
        </p:nvGrpSpPr>
        <p:grpSpPr bwMode="auto">
          <a:xfrm>
            <a:off x="342900" y="342900"/>
            <a:ext cx="1028700" cy="914400"/>
            <a:chOff x="4532" y="1685"/>
            <a:chExt cx="3085" cy="2647"/>
          </a:xfrm>
        </p:grpSpPr>
        <p:sp>
          <p:nvSpPr>
            <p:cNvPr id="7"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75" y="311341"/>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4653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Performance Samples</a:t>
            </a:r>
            <a:br>
              <a:rPr lang="en-CA" dirty="0" smtClean="0"/>
            </a:br>
            <a:r>
              <a:rPr lang="en-CA" dirty="0" smtClean="0"/>
              <a:t>Sample Response</a:t>
            </a:r>
            <a:endParaRPr lang="en-CA" dirty="0"/>
          </a:p>
        </p:txBody>
      </p:sp>
      <p:sp>
        <p:nvSpPr>
          <p:cNvPr id="3" name="Content Placeholder 2"/>
          <p:cNvSpPr>
            <a:spLocks noGrp="1"/>
          </p:cNvSpPr>
          <p:nvPr>
            <p:ph idx="1"/>
          </p:nvPr>
        </p:nvSpPr>
        <p:spPr/>
        <p:txBody>
          <a:bodyPr/>
          <a:lstStyle/>
          <a:p>
            <a:pPr marL="0" indent="0">
              <a:buNone/>
            </a:pPr>
            <a:r>
              <a:rPr lang="en-US" sz="1800" dirty="0" smtClean="0"/>
              <a:t>The author </a:t>
            </a:r>
            <a:r>
              <a:rPr lang="en-US" sz="1800" dirty="0"/>
              <a:t>emphasizes the inherent challenge of discussing any conceptual trinity in light of the fact that even a discussion of two contending or conflicting ideas is already riddled with difficulties and represents a huge leap into the dialectical thinking, especially if the goal is not merely to obliterate one idea over the other. In the light of that juggling, as he says, discussing three concepts at the same time in order to analyze or explain phenomena becomes a very complex endeavor</a:t>
            </a:r>
            <a:r>
              <a:rPr lang="en-US" sz="1800" dirty="0" smtClean="0"/>
              <a:t>.</a:t>
            </a:r>
          </a:p>
          <a:p>
            <a:pPr marL="0" indent="0">
              <a:buNone/>
            </a:pPr>
            <a:endParaRPr lang="en-US" sz="1800" dirty="0"/>
          </a:p>
          <a:p>
            <a:pPr marL="0" indent="0">
              <a:buNone/>
            </a:pPr>
            <a:endParaRPr lang="en-CA"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31/40</a:t>
            </a:r>
            <a:endParaRPr lang="nl-NL" dirty="0"/>
          </a:p>
        </p:txBody>
      </p:sp>
      <p:grpSp>
        <p:nvGrpSpPr>
          <p:cNvPr id="6" name="Group 2"/>
          <p:cNvGrpSpPr>
            <a:grpSpLocks/>
          </p:cNvGrpSpPr>
          <p:nvPr/>
        </p:nvGrpSpPr>
        <p:grpSpPr bwMode="auto">
          <a:xfrm>
            <a:off x="342900" y="342900"/>
            <a:ext cx="1028700" cy="914400"/>
            <a:chOff x="4532" y="1685"/>
            <a:chExt cx="3085" cy="2647"/>
          </a:xfrm>
        </p:grpSpPr>
        <p:sp>
          <p:nvSpPr>
            <p:cNvPr id="7"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75" y="311341"/>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53842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latin typeface="Arial Black" charset="0"/>
              </a:rPr>
              <a:t>PERFORMANCE SAMPLES</a:t>
            </a:r>
            <a:br>
              <a:rPr lang="nl-NL" dirty="0">
                <a:latin typeface="Arial Black" charset="0"/>
              </a:rPr>
            </a:br>
            <a:r>
              <a:rPr lang="en-US" dirty="0">
                <a:latin typeface="Arial Black" charset="0"/>
              </a:rPr>
              <a:t>Examinee </a:t>
            </a:r>
            <a:r>
              <a:rPr lang="nl-NL" dirty="0">
                <a:latin typeface="Arial Black" charset="0"/>
              </a:rPr>
              <a:t>Response</a:t>
            </a:r>
            <a:endParaRPr lang="en-CA" dirty="0"/>
          </a:p>
        </p:txBody>
      </p:sp>
      <p:sp>
        <p:nvSpPr>
          <p:cNvPr id="3" name="Content Placeholder 2"/>
          <p:cNvSpPr>
            <a:spLocks noGrp="1"/>
          </p:cNvSpPr>
          <p:nvPr>
            <p:ph idx="1"/>
          </p:nvPr>
        </p:nvSpPr>
        <p:spPr/>
        <p:txBody>
          <a:bodyPr/>
          <a:lstStyle/>
          <a:p>
            <a:pPr marL="0" lvl="0" indent="0">
              <a:buNone/>
            </a:pPr>
            <a:r>
              <a:rPr lang="en-US" sz="1600" dirty="0" smtClean="0"/>
              <a:t>Q:	</a:t>
            </a:r>
            <a:r>
              <a:rPr lang="en-US" sz="2000" dirty="0" smtClean="0"/>
              <a:t>What </a:t>
            </a:r>
            <a:r>
              <a:rPr lang="en-US" sz="2000" dirty="0"/>
              <a:t>argument does the author want to 	</a:t>
            </a:r>
            <a:r>
              <a:rPr lang="en-US" sz="2000" dirty="0" smtClean="0"/>
              <a:t>illustrate</a:t>
            </a:r>
            <a:r>
              <a:rPr lang="en-US" sz="2000" dirty="0"/>
              <a:t>, and I </a:t>
            </a:r>
            <a:r>
              <a:rPr lang="en-US" sz="2000" dirty="0" smtClean="0"/>
              <a:t>	quote </a:t>
            </a:r>
            <a:r>
              <a:rPr lang="en-US" sz="2000" dirty="0"/>
              <a:t>again, by 	</a:t>
            </a:r>
            <a:r>
              <a:rPr lang="en-US" sz="2000" dirty="0" smtClean="0"/>
              <a:t>mentioning</a:t>
            </a:r>
            <a:r>
              <a:rPr lang="en-US" sz="2000" dirty="0"/>
              <a:t>, “the obscure realm of </a:t>
            </a:r>
            <a:r>
              <a:rPr lang="en-US" sz="2000" dirty="0" smtClean="0"/>
              <a:t>	dialectical </a:t>
            </a:r>
            <a:r>
              <a:rPr lang="en-US" sz="2000" dirty="0"/>
              <a:t>thinking”?</a:t>
            </a:r>
          </a:p>
          <a:p>
            <a:pPr algn="ctr"/>
            <a:endParaRPr lang="en-CA" sz="2000" dirty="0"/>
          </a:p>
        </p:txBody>
      </p:sp>
      <p:sp>
        <p:nvSpPr>
          <p:cNvPr id="4" name="Date Placeholder 3"/>
          <p:cNvSpPr>
            <a:spLocks noGrp="1"/>
          </p:cNvSpPr>
          <p:nvPr>
            <p:ph type="dt" sz="half" idx="10"/>
          </p:nvPr>
        </p:nvSpPr>
        <p:spPr/>
        <p:txBody>
          <a:bodyPr/>
          <a:lstStyle/>
          <a:p>
            <a:pPr>
              <a:defRPr/>
            </a:pPr>
            <a:r>
              <a:rPr lang="nl-NL" altLang="en-US" smtClean="0"/>
              <a:t>STANAG Level 4 Reading Test</a:t>
            </a:r>
            <a:endParaRPr lang="nl-NL" altLang="en-US" dirty="0"/>
          </a:p>
        </p:txBody>
      </p:sp>
      <p:sp>
        <p:nvSpPr>
          <p:cNvPr id="5" name="Slide Number Placeholder 4"/>
          <p:cNvSpPr>
            <a:spLocks noGrp="1"/>
          </p:cNvSpPr>
          <p:nvPr>
            <p:ph type="sldNum" sz="quarter" idx="12"/>
          </p:nvPr>
        </p:nvSpPr>
        <p:spPr/>
        <p:txBody>
          <a:bodyPr/>
          <a:lstStyle/>
          <a:p>
            <a:r>
              <a:rPr lang="nl-NL" dirty="0" smtClean="0"/>
              <a:t>32/40</a:t>
            </a:r>
            <a:endParaRPr lang="nl-NL" dirty="0"/>
          </a:p>
        </p:txBody>
      </p:sp>
      <p:pic>
        <p:nvPicPr>
          <p:cNvPr id="6" name="Pipsampletext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65600" y="3022600"/>
            <a:ext cx="812800" cy="812800"/>
          </a:xfrm>
          <a:prstGeom prst="rect">
            <a:avLst/>
          </a:prstGeom>
        </p:spPr>
      </p:pic>
    </p:spTree>
    <p:extLst>
      <p:ext uri="{BB962C8B-B14F-4D97-AF65-F5344CB8AC3E}">
        <p14:creationId xmlns:p14="http://schemas.microsoft.com/office/powerpoint/2010/main" val="82284966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04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defRPr/>
            </a:pPr>
            <a:r>
              <a:rPr lang="en-CA" sz="2800" b="1" dirty="0" smtClean="0">
                <a:solidFill>
                  <a:schemeClr val="tx1"/>
                </a:solidFill>
                <a:cs typeface="+mj-cs"/>
              </a:rPr>
              <a:t/>
            </a:r>
            <a:br>
              <a:rPr lang="en-CA" sz="2800" b="1" dirty="0" smtClean="0">
                <a:solidFill>
                  <a:schemeClr val="tx1"/>
                </a:solidFill>
                <a:cs typeface="+mj-cs"/>
              </a:rPr>
            </a:br>
            <a:r>
              <a:rPr lang="en-CA" sz="2800" b="1" dirty="0" smtClean="0">
                <a:solidFill>
                  <a:schemeClr val="tx1"/>
                </a:solidFill>
                <a:cs typeface="+mj-cs"/>
              </a:rPr>
              <a:t>CHALLENGES AND THE WAY AHEAD</a:t>
            </a:r>
            <a:br>
              <a:rPr lang="en-CA" sz="2800" b="1" dirty="0" smtClean="0">
                <a:solidFill>
                  <a:schemeClr val="tx1"/>
                </a:solidFill>
                <a:cs typeface="+mj-cs"/>
              </a:rPr>
            </a:br>
            <a:r>
              <a:rPr lang="en-CA" sz="3600" dirty="0">
                <a:latin typeface="+mn-lt"/>
              </a:rPr>
              <a:t>Test development</a:t>
            </a:r>
            <a:r>
              <a:rPr lang="en-CA" sz="3600" dirty="0"/>
              <a:t/>
            </a:r>
            <a:br>
              <a:rPr lang="en-CA" sz="3600" dirty="0"/>
            </a:br>
            <a:endParaRPr lang="en-CA" sz="2800" b="1" dirty="0">
              <a:solidFill>
                <a:schemeClr val="tx1"/>
              </a:solidFill>
              <a:cs typeface="+mj-cs"/>
            </a:endParaRPr>
          </a:p>
        </p:txBody>
      </p:sp>
      <p:sp>
        <p:nvSpPr>
          <p:cNvPr id="25603" name="Content Placeholder 2"/>
          <p:cNvSpPr>
            <a:spLocks noGrp="1"/>
          </p:cNvSpPr>
          <p:nvPr>
            <p:ph idx="1"/>
          </p:nvPr>
        </p:nvSpPr>
        <p:spPr/>
        <p:txBody>
          <a:bodyPr/>
          <a:lstStyle/>
          <a:p>
            <a:pPr marL="0" indent="0" algn="ctr">
              <a:buNone/>
              <a:defRPr/>
            </a:pPr>
            <a:endParaRPr lang="en-CA" dirty="0" smtClean="0">
              <a:cs typeface="+mn-cs"/>
            </a:endParaRPr>
          </a:p>
          <a:p>
            <a:pPr>
              <a:defRPr/>
            </a:pPr>
            <a:r>
              <a:rPr lang="en-CA" dirty="0" smtClean="0"/>
              <a:t>Validity argument (construct and face validity, reliability?)</a:t>
            </a:r>
          </a:p>
          <a:p>
            <a:pPr>
              <a:defRPr/>
            </a:pPr>
            <a:r>
              <a:rPr lang="en-CA" dirty="0" smtClean="0"/>
              <a:t>Parallel </a:t>
            </a:r>
            <a:r>
              <a:rPr lang="en-CA" dirty="0"/>
              <a:t>versions (texts and questions</a:t>
            </a:r>
            <a:r>
              <a:rPr lang="en-CA" dirty="0" smtClean="0"/>
              <a:t>)</a:t>
            </a:r>
            <a:endParaRPr lang="en-CA" dirty="0"/>
          </a:p>
          <a:p>
            <a:pPr>
              <a:defRPr/>
            </a:pPr>
            <a:r>
              <a:rPr lang="en-CA" dirty="0" smtClean="0"/>
              <a:t>Sources of suitable texts</a:t>
            </a:r>
          </a:p>
          <a:p>
            <a:pPr>
              <a:defRPr/>
            </a:pPr>
            <a:r>
              <a:rPr lang="en-CA" dirty="0" smtClean="0"/>
              <a:t>Online collaboration</a:t>
            </a:r>
            <a:endParaRPr lang="en-CA" dirty="0"/>
          </a:p>
          <a:p>
            <a:pPr marL="0" indent="0">
              <a:buNone/>
              <a:defRPr/>
            </a:pPr>
            <a:endParaRPr lang="en-CA" dirty="0" smtClean="0">
              <a:cs typeface="+mn-cs"/>
            </a:endParaRPr>
          </a:p>
          <a:p>
            <a:pPr marL="0" indent="0">
              <a:buNone/>
              <a:defRPr/>
            </a:pPr>
            <a:endParaRPr lang="en-CA" dirty="0" smtClean="0">
              <a:cs typeface="+mn-cs"/>
            </a:endParaRPr>
          </a:p>
          <a:p>
            <a:pPr marL="0" indent="0">
              <a:buNone/>
              <a:defRPr/>
            </a:pPr>
            <a:endParaRPr lang="en-CA" dirty="0" smtClean="0">
              <a:cs typeface="+mn-cs"/>
            </a:endParaRPr>
          </a:p>
          <a:p>
            <a:pPr>
              <a:buFont typeface="Arial" panose="020B0604020202020204" pitchFamily="34" charset="0"/>
              <a:buChar char="•"/>
              <a:defRPr/>
            </a:pPr>
            <a:endParaRPr lang="en-CA" dirty="0" smtClean="0">
              <a:cs typeface="+mn-cs"/>
            </a:endParaRPr>
          </a:p>
          <a:p>
            <a:pPr>
              <a:defRPr/>
            </a:pPr>
            <a:endParaRPr lang="en-CA" dirty="0" smtClean="0">
              <a:cs typeface="+mn-cs"/>
            </a:endParaRP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2560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33/40</a:t>
            </a:r>
            <a:endParaRPr lang="nl-NL" sz="1400" dirty="0">
              <a:latin typeface="Century Gothic" charset="0"/>
            </a:endParaRP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6712" y="293183"/>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r>
              <a:rPr lang="nl-NL" dirty="0" smtClean="0"/>
              <a:t>34/40</a:t>
            </a:r>
            <a:endParaRPr lang="nl-NL" dirty="0"/>
          </a:p>
        </p:txBody>
      </p:sp>
      <p:pic>
        <p:nvPicPr>
          <p:cNvPr id="4" name="Picture 2" descr="C:\Users\Vasilj-Begovic.JS\AppData\Local\Microsoft\Windows\Temporary Internet Files\Content.Outlook\RUDNFAII\FB_IMG_1436878472639.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90800" y="209550"/>
            <a:ext cx="4343300" cy="60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656084"/>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defRPr/>
            </a:pPr>
            <a:r>
              <a:rPr lang="en-CA" sz="2800" b="1" dirty="0" smtClean="0">
                <a:solidFill>
                  <a:schemeClr val="tx1"/>
                </a:solidFill>
                <a:cs typeface="+mj-cs"/>
              </a:rPr>
              <a:t>CHALLENGES AND THE WAY AHEAD</a:t>
            </a:r>
            <a:br>
              <a:rPr lang="en-CA" sz="2800" b="1" dirty="0" smtClean="0">
                <a:solidFill>
                  <a:schemeClr val="tx1"/>
                </a:solidFill>
                <a:cs typeface="+mj-cs"/>
              </a:rPr>
            </a:br>
            <a:r>
              <a:rPr lang="en-CA" sz="2800" dirty="0" smtClean="0">
                <a:solidFill>
                  <a:srgbClr val="0000FF"/>
                </a:solidFill>
                <a:latin typeface="+mn-lt"/>
                <a:cs typeface="+mj-cs"/>
              </a:rPr>
              <a:t>Piloting Phase</a:t>
            </a:r>
            <a:endParaRPr lang="en-CA" sz="2800" dirty="0">
              <a:solidFill>
                <a:srgbClr val="0000FF"/>
              </a:solidFill>
              <a:latin typeface="+mn-lt"/>
              <a:cs typeface="+mj-cs"/>
            </a:endParaRPr>
          </a:p>
        </p:txBody>
      </p:sp>
      <p:sp>
        <p:nvSpPr>
          <p:cNvPr id="25603" name="Content Placeholder 2"/>
          <p:cNvSpPr>
            <a:spLocks noGrp="1"/>
          </p:cNvSpPr>
          <p:nvPr>
            <p:ph idx="1"/>
          </p:nvPr>
        </p:nvSpPr>
        <p:spPr/>
        <p:txBody>
          <a:bodyPr/>
          <a:lstStyle/>
          <a:p>
            <a:pPr>
              <a:buFont typeface="Wingdings" panose="05000000000000000000" pitchFamily="2" charset="2"/>
              <a:buChar char="q"/>
              <a:defRPr/>
            </a:pPr>
            <a:r>
              <a:rPr lang="en-CA" sz="2800" dirty="0" smtClean="0">
                <a:cs typeface="+mn-cs"/>
              </a:rPr>
              <a:t>Trialling via writing? </a:t>
            </a:r>
          </a:p>
          <a:p>
            <a:pPr>
              <a:buFont typeface="Wingdings" panose="05000000000000000000" pitchFamily="2" charset="2"/>
              <a:buChar char="q"/>
              <a:defRPr/>
            </a:pPr>
            <a:r>
              <a:rPr lang="en-CA" sz="2800" dirty="0" smtClean="0">
                <a:cs typeface="+mn-cs"/>
              </a:rPr>
              <a:t>Correlating results?</a:t>
            </a:r>
          </a:p>
          <a:p>
            <a:pPr>
              <a:buFont typeface="Wingdings" panose="05000000000000000000" pitchFamily="2" charset="2"/>
              <a:buChar char="q"/>
              <a:defRPr/>
            </a:pPr>
            <a:r>
              <a:rPr lang="en-CA" sz="2800" dirty="0" smtClean="0">
                <a:cs typeface="+mn-cs"/>
              </a:rPr>
              <a:t>Finding enough candidates for statistically significant samples</a:t>
            </a:r>
          </a:p>
          <a:p>
            <a:pPr>
              <a:buFont typeface="Wingdings" panose="05000000000000000000" pitchFamily="2" charset="2"/>
              <a:buChar char="q"/>
              <a:defRPr/>
            </a:pPr>
            <a:r>
              <a:rPr lang="en-CA" sz="2800" dirty="0" smtClean="0">
                <a:cs typeface="+mn-cs"/>
              </a:rPr>
              <a:t>Constructing questions that do not test background knowledge</a:t>
            </a:r>
          </a:p>
          <a:p>
            <a:pPr>
              <a:buFont typeface="Wingdings" panose="05000000000000000000" pitchFamily="2" charset="2"/>
              <a:buChar char="q"/>
              <a:defRPr/>
            </a:pPr>
            <a:r>
              <a:rPr lang="en-CA" sz="2800" dirty="0" smtClean="0">
                <a:cs typeface="+mn-cs"/>
              </a:rPr>
              <a:t>Resolving weaknesses in the rating/scoring procedure</a:t>
            </a:r>
          </a:p>
          <a:p>
            <a:pPr>
              <a:defRPr/>
            </a:pPr>
            <a:endParaRPr lang="en-CA" dirty="0" smtClean="0">
              <a:cs typeface="+mn-cs"/>
            </a:endParaRP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2560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35/40</a:t>
            </a:r>
            <a:endParaRPr lang="nl-NL" sz="1400" dirty="0">
              <a:latin typeface="Century Gothic" charset="0"/>
            </a:endParaRP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6712" y="301269"/>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defRPr/>
            </a:pPr>
            <a:r>
              <a:rPr lang="en-CA" sz="2800" b="1" dirty="0" smtClean="0">
                <a:solidFill>
                  <a:schemeClr val="tx1"/>
                </a:solidFill>
                <a:cs typeface="+mj-cs"/>
              </a:rPr>
              <a:t/>
            </a:r>
            <a:br>
              <a:rPr lang="en-CA" sz="2800" b="1" dirty="0" smtClean="0">
                <a:solidFill>
                  <a:schemeClr val="tx1"/>
                </a:solidFill>
                <a:cs typeface="+mj-cs"/>
              </a:rPr>
            </a:br>
            <a:r>
              <a:rPr lang="en-CA" sz="2800" b="1" dirty="0" smtClean="0">
                <a:solidFill>
                  <a:schemeClr val="tx1"/>
                </a:solidFill>
                <a:cs typeface="+mj-cs"/>
              </a:rPr>
              <a:t>CHALLENGES AND THE WAY AHEAD</a:t>
            </a:r>
            <a:br>
              <a:rPr lang="en-CA" sz="2800" b="1" dirty="0" smtClean="0">
                <a:solidFill>
                  <a:schemeClr val="tx1"/>
                </a:solidFill>
                <a:cs typeface="+mj-cs"/>
              </a:rPr>
            </a:br>
            <a:r>
              <a:rPr lang="en-CA" sz="3600" dirty="0">
                <a:latin typeface="+mn-lt"/>
              </a:rPr>
              <a:t>Scoring Criteria</a:t>
            </a:r>
            <a:br>
              <a:rPr lang="en-CA" sz="3600" dirty="0">
                <a:latin typeface="+mn-lt"/>
              </a:rPr>
            </a:br>
            <a:endParaRPr lang="en-CA" sz="2800" b="1" dirty="0">
              <a:solidFill>
                <a:schemeClr val="tx1"/>
              </a:solidFill>
              <a:latin typeface="+mn-lt"/>
              <a:cs typeface="+mj-cs"/>
            </a:endParaRPr>
          </a:p>
        </p:txBody>
      </p:sp>
      <p:sp>
        <p:nvSpPr>
          <p:cNvPr id="25603" name="Content Placeholder 2"/>
          <p:cNvSpPr>
            <a:spLocks noGrp="1"/>
          </p:cNvSpPr>
          <p:nvPr>
            <p:ph idx="1"/>
          </p:nvPr>
        </p:nvSpPr>
        <p:spPr/>
        <p:txBody>
          <a:bodyPr/>
          <a:lstStyle/>
          <a:p>
            <a:pPr>
              <a:defRPr/>
            </a:pPr>
            <a:endParaRPr lang="en-CA" sz="2000" dirty="0">
              <a:cs typeface="+mn-cs"/>
            </a:endParaRPr>
          </a:p>
          <a:p>
            <a:pPr>
              <a:defRPr/>
            </a:pPr>
            <a:r>
              <a:rPr lang="en-CA" dirty="0" smtClean="0">
                <a:cs typeface="+mn-cs"/>
              </a:rPr>
              <a:t>Interpreting/Comparing examinee responses to sample ones</a:t>
            </a:r>
          </a:p>
          <a:p>
            <a:pPr>
              <a:defRPr/>
            </a:pPr>
            <a:r>
              <a:rPr lang="en-CA" dirty="0" smtClean="0">
                <a:cs typeface="+mn-cs"/>
              </a:rPr>
              <a:t>Revising the scoring criteria (e.g. what do partial responses mean</a:t>
            </a:r>
            <a:r>
              <a:rPr lang="en-CA" dirty="0">
                <a:cs typeface="+mn-cs"/>
              </a:rPr>
              <a:t> </a:t>
            </a:r>
            <a:r>
              <a:rPr lang="en-CA" dirty="0" smtClean="0">
                <a:cs typeface="+mn-cs"/>
              </a:rPr>
              <a:t>and how to treat them)</a:t>
            </a:r>
          </a:p>
          <a:p>
            <a:pPr>
              <a:defRPr/>
            </a:pPr>
            <a:r>
              <a:rPr lang="en-CA" dirty="0" smtClean="0">
                <a:cs typeface="+mn-cs"/>
              </a:rPr>
              <a:t>Establishing cut-off scores through </a:t>
            </a:r>
            <a:r>
              <a:rPr lang="en-CA" dirty="0" err="1" smtClean="0">
                <a:cs typeface="+mn-cs"/>
              </a:rPr>
              <a:t>angoffing</a:t>
            </a:r>
            <a:endParaRPr lang="en-CA" dirty="0" smtClean="0">
              <a:cs typeface="+mn-cs"/>
            </a:endParaRPr>
          </a:p>
          <a:p>
            <a:pPr>
              <a:defRPr/>
            </a:pPr>
            <a:endParaRPr lang="en-CA" dirty="0" smtClean="0">
              <a:cs typeface="+mn-cs"/>
            </a:endParaRPr>
          </a:p>
          <a:p>
            <a:pPr marL="0" indent="0">
              <a:buNone/>
              <a:defRPr/>
            </a:pPr>
            <a:endParaRPr lang="en-CA" dirty="0" smtClean="0">
              <a:cs typeface="+mn-cs"/>
            </a:endParaRP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25605"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36/40</a:t>
            </a:r>
            <a:endParaRPr lang="nl-NL" sz="1400" dirty="0">
              <a:latin typeface="Century Gothic" charset="0"/>
            </a:endParaRPr>
          </a:p>
        </p:txBody>
      </p:sp>
      <p:grpSp>
        <p:nvGrpSpPr>
          <p:cNvPr id="2" name="Group 2"/>
          <p:cNvGrpSpPr>
            <a:grpSpLocks/>
          </p:cNvGrpSpPr>
          <p:nvPr/>
        </p:nvGrpSpPr>
        <p:grpSpPr bwMode="auto">
          <a:xfrm>
            <a:off x="28455" y="21806"/>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5600" y="296091"/>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b="1" dirty="0" smtClean="0">
                <a:solidFill>
                  <a:schemeClr val="tx1"/>
                </a:solidFill>
              </a:rPr>
              <a:t/>
            </a:r>
            <a:br>
              <a:rPr lang="en-CA" sz="2800" b="1" dirty="0" smtClean="0">
                <a:solidFill>
                  <a:schemeClr val="tx1"/>
                </a:solidFill>
              </a:rPr>
            </a:br>
            <a:r>
              <a:rPr lang="en-CA" sz="2800" b="1" dirty="0" smtClean="0">
                <a:solidFill>
                  <a:schemeClr val="tx1"/>
                </a:solidFill>
              </a:rPr>
              <a:t>CHALLENGES </a:t>
            </a:r>
            <a:r>
              <a:rPr lang="en-CA" sz="2800" b="1" dirty="0">
                <a:solidFill>
                  <a:schemeClr val="tx1"/>
                </a:solidFill>
              </a:rPr>
              <a:t>AND THE WAY </a:t>
            </a:r>
            <a:r>
              <a:rPr lang="en-CA" sz="2800" b="1" dirty="0" smtClean="0">
                <a:solidFill>
                  <a:schemeClr val="tx1"/>
                </a:solidFill>
              </a:rPr>
              <a:t>AHEAD</a:t>
            </a:r>
            <a:br>
              <a:rPr lang="en-CA" sz="2800" b="1" dirty="0" smtClean="0">
                <a:solidFill>
                  <a:schemeClr val="tx1"/>
                </a:solidFill>
              </a:rPr>
            </a:br>
            <a:r>
              <a:rPr lang="en-US" sz="2800" dirty="0" smtClean="0">
                <a:latin typeface="+mn-lt"/>
              </a:rPr>
              <a:t>Practicality and Other Issues</a:t>
            </a:r>
            <a:r>
              <a:rPr lang="en-US" sz="2800" dirty="0"/>
              <a:t/>
            </a:r>
            <a:br>
              <a:rPr lang="en-US" sz="2800" dirty="0"/>
            </a:br>
            <a:endParaRPr lang="en-US" sz="2800" dirty="0"/>
          </a:p>
        </p:txBody>
      </p:sp>
      <p:sp>
        <p:nvSpPr>
          <p:cNvPr id="3" name="Content Placeholder 2"/>
          <p:cNvSpPr>
            <a:spLocks noGrp="1"/>
          </p:cNvSpPr>
          <p:nvPr>
            <p:ph idx="1"/>
          </p:nvPr>
        </p:nvSpPr>
        <p:spPr/>
        <p:txBody>
          <a:bodyPr/>
          <a:lstStyle/>
          <a:p>
            <a:r>
              <a:rPr lang="en-US" dirty="0" smtClean="0"/>
              <a:t>Mode of administration?</a:t>
            </a:r>
          </a:p>
          <a:p>
            <a:r>
              <a:rPr lang="en-US" dirty="0" smtClean="0"/>
              <a:t>Use of dictionaries to reflect authentic language use situation?</a:t>
            </a:r>
          </a:p>
          <a:p>
            <a:r>
              <a:rPr lang="en-US" dirty="0" smtClean="0"/>
              <a:t>Number of texts? Questions?</a:t>
            </a:r>
          </a:p>
          <a:p>
            <a:r>
              <a:rPr lang="en-US" dirty="0" smtClean="0"/>
              <a:t>Choice of topical areas? </a:t>
            </a:r>
          </a:p>
          <a:p>
            <a:r>
              <a:rPr lang="en-US" dirty="0" smtClean="0"/>
              <a:t>Rater norming?</a:t>
            </a:r>
          </a:p>
          <a:p>
            <a:r>
              <a:rPr lang="en-US" dirty="0" err="1" smtClean="0"/>
              <a:t>Angoff</a:t>
            </a:r>
            <a:r>
              <a:rPr lang="en-US" dirty="0" smtClean="0"/>
              <a:t> model? Which version?</a:t>
            </a:r>
            <a:endParaRPr lang="en-US" dirty="0"/>
          </a:p>
        </p:txBody>
      </p:sp>
      <p:sp>
        <p:nvSpPr>
          <p:cNvPr id="4" name="Date Placeholder 3"/>
          <p:cNvSpPr>
            <a:spLocks noGrp="1"/>
          </p:cNvSpPr>
          <p:nvPr>
            <p:ph type="dt" sz="half" idx="10"/>
          </p:nvPr>
        </p:nvSpPr>
        <p:spPr/>
        <p:txBody>
          <a:bodyPr/>
          <a:lstStyle/>
          <a:p>
            <a:pPr>
              <a:defRPr/>
            </a:pPr>
            <a:r>
              <a:rPr lang="nl-NL" altLang="en-US" dirty="0"/>
              <a:t>STANAG 6001 Level 4 Reading Test</a:t>
            </a:r>
          </a:p>
          <a:p>
            <a:pPr>
              <a:defRPr/>
            </a:pPr>
            <a:endParaRPr lang="nl-NL" altLang="en-US" dirty="0"/>
          </a:p>
        </p:txBody>
      </p:sp>
      <p:sp>
        <p:nvSpPr>
          <p:cNvPr id="5" name="Slide Number Placeholder 4"/>
          <p:cNvSpPr>
            <a:spLocks noGrp="1"/>
          </p:cNvSpPr>
          <p:nvPr>
            <p:ph type="sldNum" sz="quarter" idx="12"/>
          </p:nvPr>
        </p:nvSpPr>
        <p:spPr/>
        <p:txBody>
          <a:bodyPr/>
          <a:lstStyle/>
          <a:p>
            <a:r>
              <a:rPr lang="nl-NL" dirty="0" smtClean="0"/>
              <a:t>37/40</a:t>
            </a:r>
            <a:endParaRPr lang="nl-NL" dirty="0"/>
          </a:p>
        </p:txBody>
      </p:sp>
      <p:grpSp>
        <p:nvGrpSpPr>
          <p:cNvPr id="6" name="Group 2"/>
          <p:cNvGrpSpPr>
            <a:grpSpLocks/>
          </p:cNvGrpSpPr>
          <p:nvPr/>
        </p:nvGrpSpPr>
        <p:grpSpPr bwMode="auto">
          <a:xfrm>
            <a:off x="-13094" y="99878"/>
            <a:ext cx="1028700" cy="914400"/>
            <a:chOff x="4532" y="1685"/>
            <a:chExt cx="3085" cy="2647"/>
          </a:xfrm>
        </p:grpSpPr>
        <p:sp>
          <p:nvSpPr>
            <p:cNvPr id="7"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5" name="Picture 21" descr="Na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125" y="304038"/>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9019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Way Ahead</a:t>
            </a:r>
            <a:endParaRPr lang="en-CA"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CA" sz="2400" dirty="0" smtClean="0"/>
              <a:t>Developing more items</a:t>
            </a:r>
          </a:p>
          <a:p>
            <a:pPr>
              <a:buFont typeface="Wingdings" panose="05000000000000000000" pitchFamily="2" charset="2"/>
              <a:buChar char="q"/>
            </a:pPr>
            <a:r>
              <a:rPr lang="en-CA" sz="2400" dirty="0" smtClean="0"/>
              <a:t>Continuing trials</a:t>
            </a:r>
          </a:p>
          <a:p>
            <a:pPr>
              <a:buFont typeface="Wingdings" panose="05000000000000000000" pitchFamily="2" charset="2"/>
              <a:buChar char="q"/>
            </a:pPr>
            <a:r>
              <a:rPr lang="en-CA" sz="2400" dirty="0" smtClean="0"/>
              <a:t>Conducting a norming session at PLTCE, Germany (2016):</a:t>
            </a:r>
          </a:p>
          <a:p>
            <a:pPr lvl="1">
              <a:buFont typeface="Wingdings" panose="05000000000000000000" pitchFamily="2" charset="2"/>
              <a:buChar char="q"/>
            </a:pPr>
            <a:r>
              <a:rPr lang="en-CA" sz="2400" dirty="0" smtClean="0"/>
              <a:t>Applying </a:t>
            </a:r>
            <a:r>
              <a:rPr lang="en-CA" sz="2400" dirty="0" err="1" smtClean="0"/>
              <a:t>Retrodictive</a:t>
            </a:r>
            <a:r>
              <a:rPr lang="en-CA" sz="2400" dirty="0" smtClean="0"/>
              <a:t> Modelling Approach (RMA)</a:t>
            </a:r>
          </a:p>
          <a:p>
            <a:pPr lvl="1">
              <a:buFont typeface="Wingdings" panose="05000000000000000000" pitchFamily="2" charset="2"/>
              <a:buChar char="q"/>
            </a:pPr>
            <a:r>
              <a:rPr lang="en-CA" sz="2400" dirty="0" err="1" smtClean="0"/>
              <a:t>Angoffing</a:t>
            </a:r>
            <a:r>
              <a:rPr lang="en-CA" sz="2400" dirty="0" smtClean="0"/>
              <a:t> texts and items</a:t>
            </a:r>
          </a:p>
          <a:p>
            <a:pPr lvl="1">
              <a:buFont typeface="Wingdings" panose="05000000000000000000" pitchFamily="2" charset="2"/>
              <a:buChar char="q"/>
            </a:pPr>
            <a:r>
              <a:rPr lang="en-CA" sz="2400" dirty="0" smtClean="0"/>
              <a:t>Assembling more test versions</a:t>
            </a:r>
          </a:p>
          <a:p>
            <a:pPr>
              <a:buFont typeface="Wingdings" panose="05000000000000000000" pitchFamily="2" charset="2"/>
              <a:buChar char="q"/>
            </a:pPr>
            <a:r>
              <a:rPr lang="en-CA" sz="2400" dirty="0" smtClean="0"/>
              <a:t>Releasing the Tutorial and the test to nations</a:t>
            </a:r>
          </a:p>
          <a:p>
            <a:pPr>
              <a:buFont typeface="Wingdings" panose="05000000000000000000" pitchFamily="2" charset="2"/>
              <a:buChar char="q"/>
            </a:pPr>
            <a:r>
              <a:rPr lang="en-CA" sz="2400" dirty="0" smtClean="0"/>
              <a:t>Developing a Prototype test in the listening skill.</a:t>
            </a:r>
          </a:p>
          <a:p>
            <a:pPr marL="0" indent="0">
              <a:buNone/>
            </a:pPr>
            <a:endParaRPr lang="en-CA" sz="2600" dirty="0" smtClean="0"/>
          </a:p>
          <a:p>
            <a:endParaRPr lang="en-CA" dirty="0"/>
          </a:p>
        </p:txBody>
      </p:sp>
      <p:sp>
        <p:nvSpPr>
          <p:cNvPr id="4" name="Date Placeholder 3"/>
          <p:cNvSpPr>
            <a:spLocks noGrp="1"/>
          </p:cNvSpPr>
          <p:nvPr>
            <p:ph type="dt" sz="half" idx="10"/>
          </p:nvPr>
        </p:nvSpPr>
        <p:spPr/>
        <p:txBody>
          <a:bodyPr/>
          <a:lstStyle/>
          <a:p>
            <a:pPr>
              <a:defRPr/>
            </a:pPr>
            <a:r>
              <a:rPr lang="nl-NL" altLang="en-US" smtClean="0"/>
              <a:t>STANAG Level 4 Reading Test</a:t>
            </a:r>
            <a:endParaRPr lang="nl-NL" altLang="en-US" dirty="0"/>
          </a:p>
        </p:txBody>
      </p:sp>
      <p:sp>
        <p:nvSpPr>
          <p:cNvPr id="5" name="Slide Number Placeholder 4"/>
          <p:cNvSpPr>
            <a:spLocks noGrp="1"/>
          </p:cNvSpPr>
          <p:nvPr>
            <p:ph type="sldNum" sz="quarter" idx="12"/>
          </p:nvPr>
        </p:nvSpPr>
        <p:spPr/>
        <p:txBody>
          <a:bodyPr/>
          <a:lstStyle/>
          <a:p>
            <a:r>
              <a:rPr lang="nl-NL" dirty="0" smtClean="0"/>
              <a:t>38/40</a:t>
            </a:r>
            <a:endParaRPr lang="nl-NL" dirty="0"/>
          </a:p>
        </p:txBody>
      </p:sp>
    </p:spTree>
    <p:extLst>
      <p:ext uri="{BB962C8B-B14F-4D97-AF65-F5344CB8AC3E}">
        <p14:creationId xmlns:p14="http://schemas.microsoft.com/office/powerpoint/2010/main" val="106878861"/>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nl-NL" altLang="en-US" smtClean="0"/>
              <a:t>STANAG 6001 Plus Levels</a:t>
            </a:r>
            <a:endParaRPr lang="nl-NL" altLang="en-US"/>
          </a:p>
        </p:txBody>
      </p:sp>
      <p:sp>
        <p:nvSpPr>
          <p:cNvPr id="3" name="Slide Number Placeholder 2"/>
          <p:cNvSpPr>
            <a:spLocks noGrp="1"/>
          </p:cNvSpPr>
          <p:nvPr>
            <p:ph type="sldNum" sz="quarter" idx="12"/>
          </p:nvPr>
        </p:nvSpPr>
        <p:spPr/>
        <p:txBody>
          <a:bodyPr/>
          <a:lstStyle/>
          <a:p>
            <a:fld id="{F7E60FC7-4A86-AC45-9A31-961EBD25EE9B}" type="slidenum">
              <a:rPr lang="nl-NL" smtClean="0"/>
              <a:pPr/>
              <a:t>39</a:t>
            </a:fld>
            <a:r>
              <a:rPr lang="nl-NL" dirty="0" smtClean="0"/>
              <a:t>/40</a:t>
            </a:r>
            <a:endParaRPr lang="nl-NL" dirty="0"/>
          </a:p>
        </p:txBody>
      </p:sp>
      <p:sp>
        <p:nvSpPr>
          <p:cNvPr id="4" name="TextBox 3"/>
          <p:cNvSpPr txBox="1"/>
          <p:nvPr/>
        </p:nvSpPr>
        <p:spPr>
          <a:xfrm>
            <a:off x="2465137" y="1143000"/>
            <a:ext cx="2950598" cy="707886"/>
          </a:xfrm>
          <a:prstGeom prst="rect">
            <a:avLst/>
          </a:prstGeom>
          <a:noFill/>
        </p:spPr>
        <p:txBody>
          <a:bodyPr wrap="none" rtlCol="0">
            <a:spAutoFit/>
          </a:bodyPr>
          <a:lstStyle/>
          <a:p>
            <a:r>
              <a:rPr lang="en-US" dirty="0" smtClean="0"/>
              <a:t>References</a:t>
            </a:r>
            <a:endParaRPr lang="en-US" dirty="0"/>
          </a:p>
        </p:txBody>
      </p:sp>
      <p:sp>
        <p:nvSpPr>
          <p:cNvPr id="5" name="TextBox 4"/>
          <p:cNvSpPr txBox="1"/>
          <p:nvPr/>
        </p:nvSpPr>
        <p:spPr>
          <a:xfrm>
            <a:off x="139700" y="2171700"/>
            <a:ext cx="8394700" cy="2616101"/>
          </a:xfrm>
          <a:prstGeom prst="rect">
            <a:avLst/>
          </a:prstGeom>
          <a:noFill/>
        </p:spPr>
        <p:txBody>
          <a:bodyPr wrap="square" rtlCol="0">
            <a:spAutoFit/>
          </a:bodyPr>
          <a:lstStyle/>
          <a:p>
            <a:pPr algn="just"/>
            <a:r>
              <a:rPr lang="en-US" sz="2000" b="0" dirty="0" smtClean="0"/>
              <a:t>1</a:t>
            </a:r>
            <a:r>
              <a:rPr lang="en-US" sz="2800" b="0" dirty="0" smtClean="0"/>
              <a:t>.</a:t>
            </a:r>
            <a:r>
              <a:rPr lang="en-US" sz="2800" dirty="0" smtClean="0"/>
              <a:t> </a:t>
            </a:r>
            <a:r>
              <a:rPr lang="en-US" sz="2000" b="0" dirty="0" err="1" smtClean="0"/>
              <a:t>Alschuler</a:t>
            </a:r>
            <a:r>
              <a:rPr lang="en-US" sz="2000" b="0" dirty="0" smtClean="0"/>
              <a:t>, C. and N. </a:t>
            </a:r>
            <a:r>
              <a:rPr lang="en-US" sz="2000" b="0" dirty="0" err="1" smtClean="0"/>
              <a:t>Moussa</a:t>
            </a:r>
            <a:r>
              <a:rPr lang="en-US" sz="2000" b="0" dirty="0" smtClean="0"/>
              <a:t>. Testing Reading at ILR Levels 4, 4+ and 5: A Tester Training Model (unpublished paper).</a:t>
            </a:r>
          </a:p>
          <a:p>
            <a:pPr algn="just"/>
            <a:r>
              <a:rPr lang="en-US" sz="2000" b="0" dirty="0" smtClean="0"/>
              <a:t>2.</a:t>
            </a:r>
            <a:r>
              <a:rPr lang="en-US" sz="2800" b="0" dirty="0" smtClean="0"/>
              <a:t> </a:t>
            </a:r>
            <a:r>
              <a:rPr lang="en-US" sz="2000" b="0" dirty="0" smtClean="0"/>
              <a:t>Child, J.R. (1998) Language Proficiency and the Typology of Texts, </a:t>
            </a:r>
            <a:r>
              <a:rPr lang="en-US" sz="2000" b="0" i="1" dirty="0" smtClean="0"/>
              <a:t>Foreign Language Annals. </a:t>
            </a:r>
            <a:r>
              <a:rPr lang="en-US" sz="2000" b="0" dirty="0" smtClean="0"/>
              <a:t>31:3, pp. 381-391.</a:t>
            </a:r>
          </a:p>
          <a:p>
            <a:pPr algn="just"/>
            <a:r>
              <a:rPr lang="en-US" sz="2000" b="0" dirty="0" smtClean="0"/>
              <a:t>3.</a:t>
            </a:r>
            <a:r>
              <a:rPr lang="en-US" sz="2800" b="0" dirty="0" smtClean="0"/>
              <a:t> </a:t>
            </a:r>
            <a:r>
              <a:rPr lang="en-US" sz="2000" b="0" dirty="0" smtClean="0"/>
              <a:t>Lowe, </a:t>
            </a:r>
            <a:r>
              <a:rPr lang="en-US" sz="2000" b="0" dirty="0" err="1" smtClean="0"/>
              <a:t>Pardee</a:t>
            </a:r>
            <a:r>
              <a:rPr lang="en-US" sz="2000" b="0" dirty="0" smtClean="0"/>
              <a:t>, Jr. (1988) The Unassimilated History In Lowe, P. &amp; </a:t>
            </a:r>
            <a:r>
              <a:rPr lang="en-US" sz="2000" b="0" dirty="0" err="1" smtClean="0"/>
              <a:t>Stansfield</a:t>
            </a:r>
            <a:r>
              <a:rPr lang="en-US" sz="2000" b="0" dirty="0" smtClean="0"/>
              <a:t>, C.W. (</a:t>
            </a:r>
            <a:r>
              <a:rPr lang="en-US" sz="2000" b="0" dirty="0" err="1" smtClean="0"/>
              <a:t>Eds</a:t>
            </a:r>
            <a:r>
              <a:rPr lang="en-US" sz="2000" b="0" dirty="0" smtClean="0"/>
              <a:t>) Second Language Proficiency Assessment: Current Issues. Englewood Cliffs, NJ: Prentice Hall Regents.</a:t>
            </a:r>
            <a:endParaRPr lang="en-US" sz="2000" b="0" dirty="0"/>
          </a:p>
        </p:txBody>
      </p:sp>
    </p:spTree>
    <p:extLst>
      <p:ext uri="{BB962C8B-B14F-4D97-AF65-F5344CB8AC3E}">
        <p14:creationId xmlns:p14="http://schemas.microsoft.com/office/powerpoint/2010/main" val="100324038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92836" y="281626"/>
            <a:ext cx="7772400" cy="1143000"/>
          </a:xfrm>
        </p:spPr>
        <p:txBody>
          <a:bodyPr/>
          <a:lstStyle/>
          <a:p>
            <a:pPr>
              <a:defRPr/>
            </a:pPr>
            <a:r>
              <a:rPr lang="en-CA">
                <a:solidFill>
                  <a:schemeClr val="tx1"/>
                </a:solidFill>
                <a:cs typeface="+mj-cs"/>
              </a:rPr>
              <a:t>Introduction and Background</a:t>
            </a:r>
          </a:p>
        </p:txBody>
      </p:sp>
      <p:sp>
        <p:nvSpPr>
          <p:cNvPr id="3" name="Content Placeholder 2"/>
          <p:cNvSpPr>
            <a:spLocks noGrp="1"/>
          </p:cNvSpPr>
          <p:nvPr>
            <p:ph idx="1"/>
          </p:nvPr>
        </p:nvSpPr>
        <p:spPr/>
        <p:txBody>
          <a:bodyPr/>
          <a:lstStyle/>
          <a:p>
            <a:pPr>
              <a:buFont typeface="Wingdings" charset="0"/>
              <a:buChar char="v"/>
            </a:pPr>
            <a:r>
              <a:rPr lang="en-CA" dirty="0">
                <a:latin typeface="Arial" charset="0"/>
              </a:rPr>
              <a:t>Formation of Working Group on Level 4</a:t>
            </a:r>
          </a:p>
          <a:p>
            <a:pPr>
              <a:buFont typeface="Wingdings" charset="0"/>
              <a:buChar char="v"/>
            </a:pPr>
            <a:r>
              <a:rPr lang="en-CA" dirty="0">
                <a:latin typeface="Arial" charset="0"/>
              </a:rPr>
              <a:t>Work accomplished: </a:t>
            </a:r>
          </a:p>
          <a:p>
            <a:pPr>
              <a:buFont typeface="Monotype Sorts" charset="0"/>
              <a:buNone/>
            </a:pPr>
            <a:r>
              <a:rPr lang="en-CA" dirty="0">
                <a:latin typeface="Arial" charset="0"/>
              </a:rPr>
              <a:t>   	</a:t>
            </a:r>
            <a:r>
              <a:rPr lang="en-CA" sz="2800" u="sng" dirty="0">
                <a:latin typeface="Arial" charset="0"/>
              </a:rPr>
              <a:t>Paper</a:t>
            </a:r>
            <a:r>
              <a:rPr lang="en-CA" sz="2800" dirty="0">
                <a:latin typeface="Arial" charset="0"/>
              </a:rPr>
              <a:t>: “</a:t>
            </a:r>
            <a:r>
              <a:rPr lang="en-CA" altLang="ja-JP" sz="2800" i="1" dirty="0">
                <a:latin typeface="Arial" charset="0"/>
              </a:rPr>
              <a:t>A Conceptual Model and   </a:t>
            </a:r>
            <a:r>
              <a:rPr lang="en-CA" altLang="ja-JP" sz="2800" i="1" dirty="0" smtClean="0">
                <a:latin typeface="Arial" charset="0"/>
              </a:rPr>
              <a:t>Implications </a:t>
            </a:r>
            <a:r>
              <a:rPr lang="en-CA" altLang="ja-JP" sz="2800" i="1" dirty="0">
                <a:latin typeface="Arial" charset="0"/>
              </a:rPr>
              <a:t>for Testing</a:t>
            </a:r>
            <a:r>
              <a:rPr lang="en-CA" sz="2800" i="1" dirty="0">
                <a:latin typeface="Arial" charset="0"/>
              </a:rPr>
              <a:t>”</a:t>
            </a:r>
            <a:r>
              <a:rPr lang="en-CA" altLang="ja-JP" sz="2800" i="1" dirty="0">
                <a:latin typeface="Arial" charset="0"/>
              </a:rPr>
              <a:t> </a:t>
            </a:r>
            <a:endParaRPr lang="en-CA" altLang="ja-JP" sz="2800" i="1" dirty="0" smtClean="0">
              <a:latin typeface="Arial" charset="0"/>
            </a:endParaRPr>
          </a:p>
          <a:p>
            <a:pPr>
              <a:buFont typeface="Monotype Sorts" charset="0"/>
              <a:buNone/>
            </a:pPr>
            <a:endParaRPr lang="en-CA" altLang="ja-JP" sz="2800" i="1" dirty="0">
              <a:latin typeface="Arial" charset="0"/>
            </a:endParaRPr>
          </a:p>
          <a:p>
            <a:pPr>
              <a:buFont typeface="Monotype Sorts" charset="0"/>
              <a:buNone/>
            </a:pPr>
            <a:r>
              <a:rPr lang="en-CA" sz="2800" i="1" dirty="0">
                <a:latin typeface="Arial" charset="0"/>
              </a:rPr>
              <a:t>	</a:t>
            </a:r>
            <a:r>
              <a:rPr lang="en-CA" sz="2800" i="1" u="sng" dirty="0">
                <a:latin typeface="Arial" charset="0"/>
              </a:rPr>
              <a:t>Article</a:t>
            </a:r>
            <a:r>
              <a:rPr lang="en-CA" sz="2800" i="1" dirty="0">
                <a:latin typeface="Arial" charset="0"/>
              </a:rPr>
              <a:t>: “Defining and Assessing Level 4 </a:t>
            </a:r>
            <a:r>
              <a:rPr lang="en-CA" sz="2800" i="1" dirty="0" smtClean="0">
                <a:latin typeface="Arial" charset="0"/>
              </a:rPr>
              <a:t>Proficiency</a:t>
            </a:r>
            <a:r>
              <a:rPr lang="en-CA" sz="2800" i="1" dirty="0">
                <a:latin typeface="Arial" charset="0"/>
              </a:rPr>
              <a:t>” Chapter 10 in “Language in </a:t>
            </a:r>
            <a:r>
              <a:rPr lang="en-CA" sz="2800" i="1" dirty="0" smtClean="0">
                <a:latin typeface="Arial" charset="0"/>
              </a:rPr>
              <a:t>Uniform</a:t>
            </a:r>
            <a:r>
              <a:rPr lang="en-CA" sz="2800" i="1" dirty="0">
                <a:latin typeface="Arial" charset="0"/>
              </a:rPr>
              <a:t>”, Cambridge Scholars 2015</a:t>
            </a:r>
            <a:endParaRPr lang="en-CA" sz="2800" dirty="0">
              <a:latin typeface="Arial" charset="0"/>
            </a:endParaRP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6149"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4/40</a:t>
            </a:r>
            <a:endParaRPr lang="nl-NL" sz="1400" dirty="0">
              <a:latin typeface="Century Gothic" charset="0"/>
            </a:endParaRPr>
          </a:p>
        </p:txBody>
      </p:sp>
      <p:grpSp>
        <p:nvGrpSpPr>
          <p:cNvPr id="2" name="Group 2"/>
          <p:cNvGrpSpPr>
            <a:grpSpLocks/>
          </p:cNvGrpSpPr>
          <p:nvPr/>
        </p:nvGrpSpPr>
        <p:grpSpPr bwMode="auto">
          <a:xfrm>
            <a:off x="-1331" y="0"/>
            <a:ext cx="1028700" cy="914400"/>
            <a:chOff x="4532" y="1685"/>
            <a:chExt cx="3085" cy="2647"/>
          </a:xfrm>
        </p:grpSpPr>
        <p:sp>
          <p:nvSpPr>
            <p:cNvPr id="5"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3813"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9556" y="97304"/>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nl-NL" altLang="en-US" dirty="0"/>
          </a:p>
        </p:txBody>
      </p:sp>
      <p:sp>
        <p:nvSpPr>
          <p:cNvPr id="3" name="Slide Number Placeholder 2"/>
          <p:cNvSpPr>
            <a:spLocks noGrp="1"/>
          </p:cNvSpPr>
          <p:nvPr>
            <p:ph type="sldNum" sz="quarter" idx="12"/>
          </p:nvPr>
        </p:nvSpPr>
        <p:spPr>
          <a:xfrm>
            <a:off x="8231187" y="6553200"/>
            <a:ext cx="912813" cy="303213"/>
          </a:xfrm>
        </p:spPr>
        <p:txBody>
          <a:bodyPr/>
          <a:lstStyle/>
          <a:p>
            <a:r>
              <a:rPr lang="nl-NL" dirty="0" smtClean="0"/>
              <a:t>40/40</a:t>
            </a:r>
            <a:endParaRPr lang="nl-NL" dirty="0"/>
          </a:p>
        </p:txBody>
      </p:sp>
      <p:sp>
        <p:nvSpPr>
          <p:cNvPr id="4" name="TextBox 3"/>
          <p:cNvSpPr txBox="1"/>
          <p:nvPr/>
        </p:nvSpPr>
        <p:spPr>
          <a:xfrm>
            <a:off x="3594100" y="1485900"/>
            <a:ext cx="184666" cy="707886"/>
          </a:xfrm>
          <a:prstGeom prst="rect">
            <a:avLst/>
          </a:prstGeom>
          <a:noFill/>
        </p:spPr>
        <p:txBody>
          <a:bodyPr wrap="none" rtlCol="0">
            <a:spAutoFit/>
          </a:bodyPr>
          <a:lstStyle/>
          <a:p>
            <a:endParaRPr lang="en-US" dirty="0"/>
          </a:p>
        </p:txBody>
      </p:sp>
      <p:pic>
        <p:nvPicPr>
          <p:cNvPr id="5" name="Picture 4" descr="steve-macone-we-d-now-like-to-open-the-floor-to-shorter-speeches-disguised-as-question-new-yorker-carto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50" y="1215886"/>
            <a:ext cx="7467600" cy="5183909"/>
          </a:xfrm>
          <a:prstGeom prst="rect">
            <a:avLst/>
          </a:prstGeom>
        </p:spPr>
      </p:pic>
      <p:sp>
        <p:nvSpPr>
          <p:cNvPr id="6" name="TextBox 5"/>
          <p:cNvSpPr txBox="1"/>
          <p:nvPr/>
        </p:nvSpPr>
        <p:spPr>
          <a:xfrm>
            <a:off x="1968840" y="508000"/>
            <a:ext cx="4070205" cy="584776"/>
          </a:xfrm>
          <a:prstGeom prst="rect">
            <a:avLst/>
          </a:prstGeom>
          <a:noFill/>
        </p:spPr>
        <p:txBody>
          <a:bodyPr wrap="none" rtlCol="0">
            <a:spAutoFit/>
          </a:bodyPr>
          <a:lstStyle/>
          <a:p>
            <a:pPr algn="just"/>
            <a:r>
              <a:rPr lang="en-US" sz="3200" i="1" dirty="0" smtClean="0"/>
              <a:t>              Thank you!     </a:t>
            </a:r>
            <a:endParaRPr lang="en-US" sz="3200" i="1" dirty="0"/>
          </a:p>
        </p:txBody>
      </p:sp>
    </p:spTree>
    <p:extLst>
      <p:ext uri="{BB962C8B-B14F-4D97-AF65-F5344CB8AC3E}">
        <p14:creationId xmlns:p14="http://schemas.microsoft.com/office/powerpoint/2010/main" val="102921226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defRPr/>
            </a:pPr>
            <a:r>
              <a:rPr lang="en-CA">
                <a:cs typeface="+mj-cs"/>
              </a:rPr>
              <a:t>Working Group Members</a:t>
            </a:r>
          </a:p>
        </p:txBody>
      </p:sp>
      <p:sp>
        <p:nvSpPr>
          <p:cNvPr id="7171" name="Content Placeholder 2"/>
          <p:cNvSpPr>
            <a:spLocks noGrp="1"/>
          </p:cNvSpPr>
          <p:nvPr>
            <p:ph idx="1"/>
          </p:nvPr>
        </p:nvSpPr>
        <p:spPr/>
        <p:txBody>
          <a:bodyPr/>
          <a:lstStyle/>
          <a:p>
            <a:pPr marL="0" indent="0">
              <a:buFont typeface="Monotype Sorts" charset="0"/>
              <a:buNone/>
            </a:pPr>
            <a:r>
              <a:rPr lang="en-CA" sz="1600" dirty="0" err="1">
                <a:latin typeface="Arial" charset="0"/>
              </a:rPr>
              <a:t>J.Vasilj-Begovic</a:t>
            </a:r>
            <a:r>
              <a:rPr lang="en-CA" sz="1600" dirty="0">
                <a:latin typeface="Arial" charset="0"/>
              </a:rPr>
              <a:t> – Leader (</a:t>
            </a:r>
            <a:r>
              <a:rPr lang="en-CA" sz="1600" dirty="0" smtClean="0">
                <a:latin typeface="Arial" charset="0"/>
              </a:rPr>
              <a:t>CAN)</a:t>
            </a:r>
            <a:endParaRPr lang="en-CA" sz="1600" dirty="0">
              <a:latin typeface="Arial" charset="0"/>
            </a:endParaRPr>
          </a:p>
          <a:p>
            <a:pPr marL="0" indent="0">
              <a:buFont typeface="Monotype Sorts" charset="0"/>
              <a:buNone/>
            </a:pPr>
            <a:r>
              <a:rPr lang="en-CA" sz="1600" dirty="0">
                <a:latin typeface="Arial" charset="0"/>
              </a:rPr>
              <a:t>G. Seinhorst – </a:t>
            </a:r>
            <a:r>
              <a:rPr lang="en-CA" sz="1600" dirty="0" smtClean="0">
                <a:latin typeface="Arial" charset="0"/>
              </a:rPr>
              <a:t>Co-leader </a:t>
            </a:r>
            <a:r>
              <a:rPr lang="en-CA" sz="1600" dirty="0">
                <a:latin typeface="Arial" charset="0"/>
              </a:rPr>
              <a:t>(NLD)</a:t>
            </a:r>
          </a:p>
          <a:p>
            <a:pPr marL="0" indent="0">
              <a:buFont typeface="Monotype Sorts" charset="0"/>
              <a:buNone/>
            </a:pPr>
            <a:endParaRPr lang="en-CA" sz="1600" dirty="0">
              <a:latin typeface="Arial" charset="0"/>
            </a:endParaRPr>
          </a:p>
          <a:p>
            <a:pPr marL="0" indent="0">
              <a:buFont typeface="Monotype Sorts" charset="0"/>
              <a:buNone/>
            </a:pPr>
            <a:r>
              <a:rPr lang="en-CA" sz="1600" i="1" dirty="0">
                <a:latin typeface="Arial" charset="0"/>
              </a:rPr>
              <a:t>Members:</a:t>
            </a:r>
          </a:p>
          <a:p>
            <a:pPr marL="0" indent="0">
              <a:buFont typeface="Monotype Sorts" charset="0"/>
              <a:buNone/>
            </a:pPr>
            <a:r>
              <a:rPr lang="en-CA" sz="1600" dirty="0" err="1">
                <a:latin typeface="Arial" charset="0"/>
              </a:rPr>
              <a:t>P.Georgieva</a:t>
            </a:r>
            <a:r>
              <a:rPr lang="en-CA" sz="1600" dirty="0">
                <a:latin typeface="Arial" charset="0"/>
              </a:rPr>
              <a:t>- BGR</a:t>
            </a:r>
          </a:p>
          <a:p>
            <a:pPr marL="0" indent="0">
              <a:buFont typeface="Monotype Sorts" charset="0"/>
              <a:buNone/>
            </a:pPr>
            <a:r>
              <a:rPr lang="en-CA" sz="1600" dirty="0">
                <a:latin typeface="Arial" charset="0"/>
              </a:rPr>
              <a:t>N. Powers &amp; M. Tan - CAN</a:t>
            </a:r>
          </a:p>
          <a:p>
            <a:pPr marL="0" indent="0">
              <a:buFont typeface="Monotype Sorts" charset="0"/>
              <a:buNone/>
            </a:pPr>
            <a:r>
              <a:rPr lang="en-CA" sz="1600" dirty="0">
                <a:latin typeface="Arial" charset="0"/>
              </a:rPr>
              <a:t>K. </a:t>
            </a:r>
            <a:r>
              <a:rPr lang="en-CA" sz="1600" dirty="0" err="1">
                <a:latin typeface="Arial" charset="0"/>
              </a:rPr>
              <a:t>Kildevang</a:t>
            </a:r>
            <a:r>
              <a:rPr lang="en-CA" sz="1600" dirty="0">
                <a:latin typeface="Arial" charset="0"/>
              </a:rPr>
              <a:t> &amp; A. Juhl Christiansen - DNK</a:t>
            </a:r>
          </a:p>
          <a:p>
            <a:pPr marL="0" indent="0">
              <a:buFont typeface="Monotype Sorts" charset="0"/>
              <a:buNone/>
            </a:pPr>
            <a:r>
              <a:rPr lang="en-CA" sz="1600" dirty="0">
                <a:latin typeface="Arial" charset="0"/>
              </a:rPr>
              <a:t>Dr. D. </a:t>
            </a:r>
            <a:r>
              <a:rPr lang="en-CA" sz="1600" dirty="0" err="1">
                <a:latin typeface="Arial" charset="0"/>
              </a:rPr>
              <a:t>Sturges</a:t>
            </a:r>
            <a:r>
              <a:rPr lang="en-CA" sz="1600" dirty="0">
                <a:latin typeface="Arial" charset="0"/>
              </a:rPr>
              <a:t> – GER</a:t>
            </a:r>
          </a:p>
          <a:p>
            <a:pPr marL="0" indent="0">
              <a:buFont typeface="Monotype Sorts" charset="0"/>
              <a:buNone/>
            </a:pPr>
            <a:r>
              <a:rPr lang="en-CA" sz="1600" dirty="0" smtClean="0">
                <a:latin typeface="Arial" charset="0"/>
              </a:rPr>
              <a:t>M</a:t>
            </a:r>
            <a:r>
              <a:rPr lang="en-CA" sz="1600" dirty="0">
                <a:latin typeface="Arial" charset="0"/>
              </a:rPr>
              <a:t>. </a:t>
            </a:r>
            <a:r>
              <a:rPr lang="en-CA" sz="1600" dirty="0" err="1">
                <a:latin typeface="Arial" charset="0"/>
              </a:rPr>
              <a:t>Adubato</a:t>
            </a:r>
            <a:r>
              <a:rPr lang="en-CA" sz="1600" dirty="0">
                <a:latin typeface="Arial" charset="0"/>
              </a:rPr>
              <a:t>- </a:t>
            </a:r>
            <a:r>
              <a:rPr lang="en-CA" sz="1600" dirty="0" smtClean="0">
                <a:latin typeface="Arial" charset="0"/>
              </a:rPr>
              <a:t>SHAPE</a:t>
            </a:r>
          </a:p>
          <a:p>
            <a:pPr marL="0" indent="0">
              <a:buNone/>
            </a:pPr>
            <a:r>
              <a:rPr lang="en-CA" sz="1600" dirty="0">
                <a:latin typeface="Arial" charset="0"/>
              </a:rPr>
              <a:t>A. Nolan &amp; K. Farr - SWE </a:t>
            </a:r>
          </a:p>
          <a:p>
            <a:pPr marL="0" indent="0">
              <a:buFont typeface="Monotype Sorts" charset="0"/>
              <a:buNone/>
            </a:pPr>
            <a:r>
              <a:rPr lang="en-CA" sz="1600" dirty="0" smtClean="0">
                <a:latin typeface="Arial" charset="0"/>
              </a:rPr>
              <a:t>P</a:t>
            </a:r>
            <a:r>
              <a:rPr lang="en-CA" sz="1600" dirty="0">
                <a:latin typeface="Arial" charset="0"/>
              </a:rPr>
              <a:t>. </a:t>
            </a:r>
            <a:r>
              <a:rPr lang="en-CA" sz="1600" dirty="0" smtClean="0">
                <a:latin typeface="Arial" charset="0"/>
              </a:rPr>
              <a:t>Garza, David Oglesby </a:t>
            </a:r>
            <a:r>
              <a:rPr lang="en-CA" sz="1600" dirty="0">
                <a:latin typeface="Arial" charset="0"/>
              </a:rPr>
              <a:t>and Dr. R. Clifford, USA</a:t>
            </a:r>
          </a:p>
          <a:p>
            <a:pPr marL="0" indent="0">
              <a:buFont typeface="Monotype Sorts" charset="0"/>
              <a:buNone/>
            </a:pPr>
            <a:endParaRPr lang="en-CA" sz="1600" dirty="0">
              <a:latin typeface="Arial" charset="0"/>
            </a:endParaRPr>
          </a:p>
          <a:p>
            <a:pPr marL="0" indent="0">
              <a:buFont typeface="Monotype Sorts" charset="0"/>
              <a:buNone/>
            </a:pPr>
            <a:r>
              <a:rPr lang="en-CA" sz="1600" i="1" dirty="0">
                <a:latin typeface="Arial" charset="0"/>
              </a:rPr>
              <a:t>Special </a:t>
            </a:r>
            <a:r>
              <a:rPr lang="en-CA" sz="1600" i="1" dirty="0" smtClean="0">
                <a:latin typeface="Arial" charset="0"/>
              </a:rPr>
              <a:t>Consultants</a:t>
            </a:r>
            <a:r>
              <a:rPr lang="en-CA" sz="1600" i="1" dirty="0">
                <a:latin typeface="Arial" charset="0"/>
              </a:rPr>
              <a:t>:</a:t>
            </a:r>
          </a:p>
          <a:p>
            <a:pPr marL="0" indent="0">
              <a:buFont typeface="Monotype Sorts" charset="0"/>
              <a:buNone/>
            </a:pPr>
            <a:r>
              <a:rPr lang="en-CA" sz="1600" dirty="0">
                <a:latin typeface="Arial" charset="0"/>
              </a:rPr>
              <a:t>Mary Jo Di </a:t>
            </a:r>
            <a:r>
              <a:rPr lang="en-CA" sz="1600" dirty="0" smtClean="0">
                <a:latin typeface="Arial" charset="0"/>
              </a:rPr>
              <a:t>Biase, Dr</a:t>
            </a:r>
            <a:r>
              <a:rPr lang="en-CA" sz="1600" dirty="0">
                <a:latin typeface="Arial" charset="0"/>
              </a:rPr>
              <a:t>. M. Herzog, USA</a:t>
            </a:r>
          </a:p>
          <a:p>
            <a:pPr marL="0" indent="0">
              <a:buFont typeface="Monotype Sorts" charset="0"/>
              <a:buNone/>
            </a:pPr>
            <a:endParaRPr lang="en-CA" sz="2800" dirty="0">
              <a:latin typeface="Arial" charset="0"/>
            </a:endParaRPr>
          </a:p>
          <a:p>
            <a:pPr marL="0" indent="0">
              <a:buFont typeface="Monotype Sorts" charset="0"/>
              <a:buNone/>
            </a:pPr>
            <a:endParaRPr lang="en-CA" dirty="0">
              <a:latin typeface="Arial" charset="0"/>
            </a:endParaRPr>
          </a:p>
        </p:txBody>
      </p:sp>
      <p:sp>
        <p:nvSpPr>
          <p:cNvPr id="7173"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5/40</a:t>
            </a:r>
            <a:endParaRPr lang="nl-NL" sz="1400" dirty="0">
              <a:latin typeface="Century Gothic" charset="0"/>
            </a:endParaRP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4837"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25766"/>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lide Number Placeholder 2"/>
          <p:cNvSpPr>
            <a:spLocks noGrp="1"/>
          </p:cNvSpPr>
          <p:nvPr>
            <p:ph type="sldNum" sz="quarter" idx="12"/>
          </p:nvPr>
        </p:nvSpPr>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dirty="0" smtClean="0"/>
              <a:t>6/40</a:t>
            </a:r>
            <a:endParaRPr lang="nl-NL" dirty="0"/>
          </a:p>
        </p:txBody>
      </p:sp>
      <p:pic>
        <p:nvPicPr>
          <p:cNvPr id="10243" name="Picture 3" descr="2015-07-07 07.58.17.png"/>
          <p:cNvPicPr>
            <a:picLocks noChangeAspect="1"/>
          </p:cNvPicPr>
          <p:nvPr/>
        </p:nvPicPr>
        <p:blipFill>
          <a:blip r:embed="rId3" cstate="email">
            <a:extLst>
              <a:ext uri="{28A0092B-C50C-407E-A947-70E740481C1C}">
                <a14:useLocalDpi xmlns:a14="http://schemas.microsoft.com/office/drawing/2010/main" val="0"/>
              </a:ext>
            </a:extLst>
          </a:blip>
          <a:srcRect r="41846" b="35121"/>
          <a:stretch>
            <a:fillRect/>
          </a:stretch>
        </p:blipFill>
        <p:spPr bwMode="auto">
          <a:xfrm>
            <a:off x="1" y="0"/>
            <a:ext cx="1701799"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4"/>
          <p:cNvSpPr txBox="1">
            <a:spLocks noChangeArrowheads="1"/>
          </p:cNvSpPr>
          <p:nvPr/>
        </p:nvSpPr>
        <p:spPr bwMode="auto">
          <a:xfrm>
            <a:off x="3424238" y="1208088"/>
            <a:ext cx="1857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endParaRPr lang="en-US" sz="4000"/>
          </a:p>
        </p:txBody>
      </p:sp>
      <p:pic>
        <p:nvPicPr>
          <p:cNvPr id="10245" name="Picture 7" descr="11047950_10202896438332466_8718934411176354775_n.jpg"/>
          <p:cNvPicPr>
            <a:picLocks noChangeAspect="1"/>
          </p:cNvPicPr>
          <p:nvPr/>
        </p:nvPicPr>
        <p:blipFill>
          <a:blip r:embed="rId4" cstate="email">
            <a:extLst>
              <a:ext uri="{28A0092B-C50C-407E-A947-70E740481C1C}">
                <a14:useLocalDpi xmlns:a14="http://schemas.microsoft.com/office/drawing/2010/main" val="0"/>
              </a:ext>
            </a:extLst>
          </a:blip>
          <a:srcRect l="33270" t="8302" r="18581" b="31418"/>
          <a:stretch>
            <a:fillRect/>
          </a:stretch>
        </p:blipFill>
        <p:spPr bwMode="auto">
          <a:xfrm>
            <a:off x="6991350" y="0"/>
            <a:ext cx="215106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9" descr="Kare, mike and dugald.jpg"/>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0" y="3124200"/>
            <a:ext cx="25654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1" descr="562664_3588242824439_1174995496_n.jpg"/>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072465" y="0"/>
            <a:ext cx="154093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4" descr="Picture1.jpg"/>
          <p:cNvPicPr>
            <a:picLocks noChangeAspect="1"/>
          </p:cNvPicPr>
          <p:nvPr/>
        </p:nvPicPr>
        <p:blipFill>
          <a:blip r:embed="rId7" cstate="print">
            <a:extLst>
              <a:ext uri="{28A0092B-C50C-407E-A947-70E740481C1C}">
                <a14:useLocalDpi xmlns:a14="http://schemas.microsoft.com/office/drawing/2010/main" val="0"/>
              </a:ext>
            </a:extLst>
          </a:blip>
          <a:srcRect l="25383" r="64079" b="65613"/>
          <a:stretch>
            <a:fillRect/>
          </a:stretch>
        </p:blipFill>
        <p:spPr bwMode="auto">
          <a:xfrm>
            <a:off x="2565400" y="3009898"/>
            <a:ext cx="1944694"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22" descr="11720737_388923191299444_1117773095_n.jpg"/>
          <p:cNvPicPr>
            <a:picLocks noChangeAspect="1"/>
          </p:cNvPicPr>
          <p:nvPr/>
        </p:nvPicPr>
        <p:blipFill>
          <a:blip r:embed="rId8" cstate="print">
            <a:extLst>
              <a:ext uri="{28A0092B-C50C-407E-A947-70E740481C1C}">
                <a14:useLocalDpi xmlns:a14="http://schemas.microsoft.com/office/drawing/2010/main" val="0"/>
              </a:ext>
            </a:extLst>
          </a:blip>
          <a:srcRect l="76527" t="10892" r="10001" b="16336"/>
          <a:stretch>
            <a:fillRect/>
          </a:stretch>
        </p:blipFill>
        <p:spPr bwMode="auto">
          <a:xfrm>
            <a:off x="5280025" y="0"/>
            <a:ext cx="171132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5" descr="559540_4905186914263_255866162_n.jpg"/>
          <p:cNvPicPr>
            <a:picLocks noChangeAspect="1"/>
          </p:cNvPicPr>
          <p:nvPr/>
        </p:nvPicPr>
        <p:blipFill>
          <a:blip r:embed="rId9" cstate="print">
            <a:extLst>
              <a:ext uri="{28A0092B-C50C-407E-A947-70E740481C1C}">
                <a14:useLocalDpi xmlns:a14="http://schemas.microsoft.com/office/drawing/2010/main" val="0"/>
              </a:ext>
            </a:extLst>
          </a:blip>
          <a:srcRect l="16858" t="22656" r="15707" b="33638"/>
          <a:stretch>
            <a:fillRect/>
          </a:stretch>
        </p:blipFill>
        <p:spPr bwMode="auto">
          <a:xfrm>
            <a:off x="6045200" y="3009900"/>
            <a:ext cx="3097213"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2" descr="Official photo BILC.jpg"/>
          <p:cNvPicPr>
            <a:picLocks noChangeAspect="1"/>
          </p:cNvPicPr>
          <p:nvPr/>
        </p:nvPicPr>
        <p:blipFill>
          <a:blip r:embed="rId10" cstate="print">
            <a:extLst>
              <a:ext uri="{28A0092B-C50C-407E-A947-70E740481C1C}">
                <a14:useLocalDpi xmlns:a14="http://schemas.microsoft.com/office/drawing/2010/main" val="0"/>
              </a:ext>
            </a:extLst>
          </a:blip>
          <a:srcRect l="52055" t="62746" r="42050" b="1003"/>
          <a:stretch>
            <a:fillRect/>
          </a:stretch>
        </p:blipFill>
        <p:spPr bwMode="auto">
          <a:xfrm>
            <a:off x="1701800" y="0"/>
            <a:ext cx="141446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20150127_194429.jpg"/>
          <p:cNvPicPr>
            <a:picLocks noChangeAspect="1"/>
          </p:cNvPicPr>
          <p:nvPr/>
        </p:nvPicPr>
        <p:blipFill rotWithShape="1">
          <a:blip r:embed="rId11" cstate="email">
            <a:extLst>
              <a:ext uri="{28A0092B-C50C-407E-A947-70E740481C1C}">
                <a14:useLocalDpi xmlns:a14="http://schemas.microsoft.com/office/drawing/2010/main" val="0"/>
              </a:ext>
            </a:extLst>
          </a:blip>
          <a:srcRect l="67130" t="30371" r="19351" b="34567"/>
          <a:stretch/>
        </p:blipFill>
        <p:spPr>
          <a:xfrm rot="10800000">
            <a:off x="2971793" y="-1"/>
            <a:ext cx="1100669" cy="3009899"/>
          </a:xfrm>
          <a:prstGeom prst="rect">
            <a:avLst/>
          </a:prstGeom>
        </p:spPr>
      </p:pic>
      <p:pic>
        <p:nvPicPr>
          <p:cNvPr id="3" name="Picture 2" descr="Dsc_0081.JPG"/>
          <p:cNvPicPr>
            <a:picLocks noChangeAspect="1"/>
          </p:cNvPicPr>
          <p:nvPr/>
        </p:nvPicPr>
        <p:blipFill rotWithShape="1">
          <a:blip r:embed="rId12" cstate="email">
            <a:extLst>
              <a:ext uri="{28A0092B-C50C-407E-A947-70E740481C1C}">
                <a14:useLocalDpi xmlns:a14="http://schemas.microsoft.com/office/drawing/2010/main" val="0"/>
              </a:ext>
            </a:extLst>
          </a:blip>
          <a:srcRect l="44443" t="25250" r="39862" b="12057"/>
          <a:stretch/>
        </p:blipFill>
        <p:spPr>
          <a:xfrm>
            <a:off x="4510094" y="3009900"/>
            <a:ext cx="1535106" cy="3711575"/>
          </a:xfrm>
          <a:prstGeom prst="rect">
            <a:avLst/>
          </a:prstGeom>
        </p:spPr>
      </p:pic>
    </p:spTree>
    <p:extLst>
      <p:ext uri="{BB962C8B-B14F-4D97-AF65-F5344CB8AC3E}">
        <p14:creationId xmlns:p14="http://schemas.microsoft.com/office/powerpoint/2010/main" val="51213908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200" dirty="0"/>
              <a:t>Tutorial on Level 4 Reading </a:t>
            </a:r>
            <a:r>
              <a:rPr lang="en-CA" sz="3200" dirty="0" smtClean="0"/>
              <a:t>Proficiency</a:t>
            </a:r>
            <a:endParaRPr lang="en-CA" sz="3200" dirty="0"/>
          </a:p>
        </p:txBody>
      </p:sp>
      <p:sp>
        <p:nvSpPr>
          <p:cNvPr id="3" name="Content Placeholder 2"/>
          <p:cNvSpPr>
            <a:spLocks noGrp="1"/>
          </p:cNvSpPr>
          <p:nvPr>
            <p:ph idx="1"/>
          </p:nvPr>
        </p:nvSpPr>
        <p:spPr>
          <a:xfrm>
            <a:off x="685800" y="1533525"/>
            <a:ext cx="7772400" cy="4114800"/>
          </a:xfrm>
        </p:spPr>
        <p:txBody>
          <a:bodyPr/>
          <a:lstStyle/>
          <a:p>
            <a:pPr>
              <a:buFont typeface="Wingdings" panose="05000000000000000000" pitchFamily="2" charset="2"/>
              <a:buChar char="q"/>
            </a:pPr>
            <a:r>
              <a:rPr lang="en-CA" sz="1600" b="1" dirty="0" smtClean="0"/>
              <a:t>INTRODUCTION  </a:t>
            </a:r>
          </a:p>
          <a:p>
            <a:pPr marL="0" indent="0">
              <a:buNone/>
            </a:pPr>
            <a:endParaRPr lang="en-CA" sz="1600" dirty="0"/>
          </a:p>
          <a:p>
            <a:pPr>
              <a:buFont typeface="Wingdings" panose="05000000000000000000" pitchFamily="2" charset="2"/>
              <a:buChar char="q"/>
            </a:pPr>
            <a:r>
              <a:rPr lang="en-CA" sz="1600" dirty="0" smtClean="0"/>
              <a:t> </a:t>
            </a:r>
            <a:r>
              <a:rPr lang="en-CA" sz="1600" b="1" dirty="0"/>
              <a:t>LEVEL 4 PROFICIENCY AND ITS INTERPRETATION </a:t>
            </a:r>
            <a:endParaRPr lang="en-CA" sz="1600" b="1" dirty="0" smtClean="0"/>
          </a:p>
          <a:p>
            <a:pPr marL="0" indent="0">
              <a:buNone/>
            </a:pPr>
            <a:endParaRPr lang="en-CA" sz="1600" dirty="0"/>
          </a:p>
          <a:p>
            <a:pPr>
              <a:buFont typeface="Wingdings" panose="05000000000000000000" pitchFamily="2" charset="2"/>
              <a:buChar char="q"/>
            </a:pPr>
            <a:r>
              <a:rPr lang="en-CA" sz="1600" b="1" dirty="0" smtClean="0"/>
              <a:t>PRINCIPLES </a:t>
            </a:r>
            <a:r>
              <a:rPr lang="en-CA" sz="1600" b="1" dirty="0"/>
              <a:t>OF TEXT RATING </a:t>
            </a:r>
            <a:endParaRPr lang="en-CA" sz="1600" b="1" dirty="0" smtClean="0"/>
          </a:p>
          <a:p>
            <a:pPr marL="0" indent="0">
              <a:buNone/>
            </a:pPr>
            <a:r>
              <a:rPr lang="en-CA" sz="1600" b="1" dirty="0" smtClean="0"/>
              <a:t> </a:t>
            </a:r>
            <a:endParaRPr lang="en-CA" sz="1600" dirty="0"/>
          </a:p>
          <a:p>
            <a:pPr>
              <a:buFont typeface="Wingdings" panose="05000000000000000000" pitchFamily="2" charset="2"/>
              <a:buChar char="q"/>
            </a:pPr>
            <a:r>
              <a:rPr lang="en-CA" sz="1600" b="1" dirty="0" smtClean="0"/>
              <a:t>SAMPLE </a:t>
            </a:r>
            <a:r>
              <a:rPr lang="en-CA" sz="1600" b="1" dirty="0"/>
              <a:t>TEXTS </a:t>
            </a:r>
          </a:p>
          <a:p>
            <a:pPr marL="0" indent="0">
              <a:buNone/>
            </a:pPr>
            <a:endParaRPr lang="en-CA" sz="1600" dirty="0"/>
          </a:p>
          <a:p>
            <a:pPr>
              <a:buFont typeface="Wingdings" panose="05000000000000000000" pitchFamily="2" charset="2"/>
              <a:buChar char="q"/>
            </a:pPr>
            <a:r>
              <a:rPr lang="en-CA" sz="1600" b="1" dirty="0" smtClean="0"/>
              <a:t>TEST </a:t>
            </a:r>
            <a:r>
              <a:rPr lang="en-CA" sz="1600" b="1" dirty="0"/>
              <a:t>DEVELOPMENT PROCEDURES </a:t>
            </a:r>
          </a:p>
          <a:p>
            <a:pPr marL="0" indent="0">
              <a:buNone/>
            </a:pPr>
            <a:r>
              <a:rPr lang="en-CA" sz="1600" b="1" dirty="0" smtClean="0"/>
              <a:t> </a:t>
            </a:r>
            <a:endParaRPr lang="en-CA" sz="1600" dirty="0"/>
          </a:p>
          <a:p>
            <a:pPr>
              <a:buFont typeface="Wingdings" panose="05000000000000000000" pitchFamily="2" charset="2"/>
              <a:buChar char="q"/>
            </a:pPr>
            <a:r>
              <a:rPr lang="en-CA" sz="1600" b="1" dirty="0" smtClean="0"/>
              <a:t>SAMPLE </a:t>
            </a:r>
            <a:r>
              <a:rPr lang="en-CA" sz="1600" b="1" dirty="0"/>
              <a:t>ITEM DEVELOPMENT </a:t>
            </a:r>
            <a:r>
              <a:rPr lang="en-CA" sz="1600" b="1" dirty="0" smtClean="0"/>
              <a:t>PROCEDURES  </a:t>
            </a:r>
            <a:endParaRPr lang="en-CA" sz="1600" b="1" dirty="0"/>
          </a:p>
          <a:p>
            <a:pPr marL="0" indent="0">
              <a:buNone/>
            </a:pPr>
            <a:endParaRPr lang="en-CA" sz="1600" dirty="0"/>
          </a:p>
          <a:p>
            <a:endParaRPr lang="en-CA" sz="1600" dirty="0"/>
          </a:p>
        </p:txBody>
      </p:sp>
      <p:sp>
        <p:nvSpPr>
          <p:cNvPr id="4" name="Date Placeholder 3"/>
          <p:cNvSpPr>
            <a:spLocks noGrp="1"/>
          </p:cNvSpPr>
          <p:nvPr>
            <p:ph type="dt" sz="half" idx="10"/>
          </p:nvPr>
        </p:nvSpPr>
        <p:spPr/>
        <p:txBody>
          <a:bodyPr/>
          <a:lstStyle/>
          <a:p>
            <a:pPr>
              <a:defRPr/>
            </a:pPr>
            <a:r>
              <a:rPr lang="nl-NL" altLang="en-US" smtClean="0"/>
              <a:t>STANAG Level 4 Reading Test</a:t>
            </a:r>
            <a:endParaRPr lang="nl-NL" altLang="en-US" dirty="0"/>
          </a:p>
        </p:txBody>
      </p:sp>
      <p:sp>
        <p:nvSpPr>
          <p:cNvPr id="5" name="Slide Number Placeholder 4"/>
          <p:cNvSpPr>
            <a:spLocks noGrp="1"/>
          </p:cNvSpPr>
          <p:nvPr>
            <p:ph type="sldNum" sz="quarter" idx="12"/>
          </p:nvPr>
        </p:nvSpPr>
        <p:spPr/>
        <p:txBody>
          <a:bodyPr/>
          <a:lstStyle/>
          <a:p>
            <a:r>
              <a:rPr lang="nl-NL" dirty="0" smtClean="0"/>
              <a:t>7/40</a:t>
            </a:r>
            <a:endParaRPr lang="nl-NL" dirty="0"/>
          </a:p>
        </p:txBody>
      </p:sp>
    </p:spTree>
    <p:extLst>
      <p:ext uri="{BB962C8B-B14F-4D97-AF65-F5344CB8AC3E}">
        <p14:creationId xmlns:p14="http://schemas.microsoft.com/office/powerpoint/2010/main" val="265720946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9CCFF"/>
            </a:gs>
            <a:gs pos="7001">
              <a:srgbClr val="99CCFF"/>
            </a:gs>
            <a:gs pos="13338">
              <a:srgbClr val="A6CCFF"/>
            </a:gs>
            <a:gs pos="17000">
              <a:srgbClr val="9966FF"/>
            </a:gs>
            <a:gs pos="54175">
              <a:srgbClr val="BE8BFF"/>
            </a:gs>
            <a:gs pos="74001">
              <a:srgbClr val="CC99FF"/>
            </a:gs>
            <a:gs pos="82001">
              <a:srgbClr val="99CCFF"/>
            </a:gs>
            <a:gs pos="89999">
              <a:srgbClr val="CCCCFF"/>
            </a:gs>
            <a:gs pos="100000">
              <a:srgbClr val="CCCCFF"/>
            </a:gs>
          </a:gsLst>
          <a:lin ang="5400000"/>
        </a:gra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defRPr/>
            </a:pPr>
            <a:r>
              <a:rPr lang="en-CA" sz="3000" dirty="0">
                <a:cs typeface="+mj-cs"/>
              </a:rPr>
              <a:t>Tutorial on Level 4 Proficiency </a:t>
            </a:r>
            <a:br>
              <a:rPr lang="en-CA" sz="3000" dirty="0">
                <a:cs typeface="+mj-cs"/>
              </a:rPr>
            </a:br>
            <a:r>
              <a:rPr lang="en-CA" sz="3000" dirty="0">
                <a:cs typeface="+mj-cs"/>
              </a:rPr>
              <a:t>Descriptor IAW STANAG 6001 </a:t>
            </a:r>
          </a:p>
        </p:txBody>
      </p:sp>
      <p:sp>
        <p:nvSpPr>
          <p:cNvPr id="9219" name="Content Placeholder 2"/>
          <p:cNvSpPr>
            <a:spLocks noGrp="1"/>
          </p:cNvSpPr>
          <p:nvPr>
            <p:ph idx="1"/>
          </p:nvPr>
        </p:nvSpPr>
        <p:spPr/>
        <p:txBody>
          <a:bodyPr/>
          <a:lstStyle/>
          <a:p>
            <a:pPr marL="0" indent="0">
              <a:buFont typeface="Monotype Sorts" charset="0"/>
              <a:buNone/>
            </a:pPr>
            <a:r>
              <a:rPr lang="en-CA" sz="1900" dirty="0">
                <a:latin typeface="Arial" charset="0"/>
              </a:rPr>
              <a:t>Demonstrates strong competence in reading </a:t>
            </a:r>
            <a:r>
              <a:rPr lang="en-CA" sz="1900" dirty="0">
                <a:solidFill>
                  <a:srgbClr val="00B050"/>
                </a:solidFill>
                <a:latin typeface="Arial" charset="0"/>
              </a:rPr>
              <a:t>all styles and forms of the written language used for professional purposes, including texts from unfamiliar general and professional-specialist areas. Contexts include newspapers, magazines, and professional literature written for the well-educated reader and may contain topics from such areas as economics, culture, science, and technology, as well as from the reader’s own field. </a:t>
            </a:r>
            <a:r>
              <a:rPr lang="en-CA" sz="1900" dirty="0">
                <a:solidFill>
                  <a:srgbClr val="0000FF"/>
                </a:solidFill>
                <a:latin typeface="Arial" charset="0"/>
              </a:rPr>
              <a:t>Can readily follow unpredictable turns of thought on any subject matter addressed to the general reader. Shows both global and detailed understanding of texts including highly abstract concepts. </a:t>
            </a:r>
            <a:r>
              <a:rPr lang="en-CA" sz="1900" dirty="0">
                <a:solidFill>
                  <a:srgbClr val="FF0000"/>
                </a:solidFill>
                <a:latin typeface="Arial" charset="0"/>
              </a:rPr>
              <a:t>Can understand almost all cultural references and can relate a specific text to other written materials within the culture. Demonstrates a firm grasp of stylistic nuances, irony, and humour. Reading speed is similar to that of a native reader</a:t>
            </a:r>
            <a:r>
              <a:rPr lang="en-CA" sz="1900" dirty="0">
                <a:latin typeface="Arial" charset="0"/>
              </a:rPr>
              <a:t>. Can read </a:t>
            </a:r>
            <a:r>
              <a:rPr lang="en-CA" sz="1900" dirty="0">
                <a:solidFill>
                  <a:srgbClr val="00B050"/>
                </a:solidFill>
                <a:latin typeface="Arial" charset="0"/>
              </a:rPr>
              <a:t>reasonably legible handwriting </a:t>
            </a:r>
            <a:r>
              <a:rPr lang="en-CA" sz="1900" dirty="0">
                <a:latin typeface="Arial" charset="0"/>
              </a:rPr>
              <a:t>without difficulty. </a:t>
            </a:r>
          </a:p>
        </p:txBody>
      </p:sp>
      <p:sp>
        <p:nvSpPr>
          <p:cNvPr id="4" name="Date Placeholder 3"/>
          <p:cNvSpPr>
            <a:spLocks noGrp="1"/>
          </p:cNvSpPr>
          <p:nvPr>
            <p:ph type="dt" sz="quarter" idx="10"/>
          </p:nvPr>
        </p:nvSpPr>
        <p:spPr/>
        <p:txBody>
          <a:bodyPr/>
          <a:lstStyle/>
          <a:p>
            <a:pPr>
              <a:defRPr/>
            </a:pPr>
            <a:r>
              <a:rPr lang="nl-NL" altLang="en-US" dirty="0"/>
              <a:t>STANAG 6001 Level 4 Reading Test</a:t>
            </a:r>
          </a:p>
          <a:p>
            <a:pPr>
              <a:defRPr/>
            </a:pPr>
            <a:endParaRPr lang="nl-NL" altLang="en-US" dirty="0"/>
          </a:p>
        </p:txBody>
      </p:sp>
      <p:sp>
        <p:nvSpPr>
          <p:cNvPr id="9221"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8/40</a:t>
            </a:r>
            <a:endParaRPr lang="nl-NL" sz="1400" dirty="0">
              <a:latin typeface="Century Gothic" charset="0"/>
            </a:endParaRP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688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0975" y="28575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Text Rating</a:t>
            </a:r>
          </a:p>
        </p:txBody>
      </p:sp>
      <p:graphicFrame>
        <p:nvGraphicFramePr>
          <p:cNvPr id="6" name="Content Placeholder 5"/>
          <p:cNvGraphicFramePr>
            <a:graphicFrameLocks noGrp="1"/>
          </p:cNvGraphicFramePr>
          <p:nvPr>
            <p:ph idx="1"/>
          </p:nvPr>
        </p:nvGraphicFramePr>
        <p:xfrm>
          <a:off x="685800" y="1366838"/>
          <a:ext cx="7772400" cy="4999044"/>
        </p:xfrm>
        <a:graphic>
          <a:graphicData uri="http://schemas.openxmlformats.org/drawingml/2006/table">
            <a:tbl>
              <a:tblPr/>
              <a:tblGrid>
                <a:gridCol w="2590800"/>
                <a:gridCol w="2590800"/>
                <a:gridCol w="2590800"/>
              </a:tblGrid>
              <a:tr h="914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Author Purpose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Arial" charset="0"/>
                          <a:ea typeface="ＭＳ Ｐゴシック" charset="0"/>
                          <a:cs typeface="ＭＳ Ｐゴシック" charset="0"/>
                        </a:rPr>
                        <a:t>Typical Text Type </a:t>
                      </a:r>
                      <a:r>
                        <a:rPr kumimoji="0" lang="en-CA" sz="1800" b="0" i="0" u="none" strike="noStrike" cap="none" normalizeH="0" baseline="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Arial" charset="0"/>
                          <a:ea typeface="ＭＳ Ｐゴシック" charset="0"/>
                          <a:cs typeface="ＭＳ Ｐゴシック" charset="0"/>
                        </a:rPr>
                        <a:t>Reader Purpose </a:t>
                      </a:r>
                      <a:r>
                        <a:rPr kumimoji="0" lang="en-CA" sz="1800" b="0" i="0" u="none" strike="noStrike" cap="none" normalizeH="0" baseline="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08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000000"/>
                          </a:solidFill>
                          <a:effectLst/>
                          <a:latin typeface="Arial" charset="0"/>
                          <a:ea typeface="ＭＳ Ｐゴシック" charset="0"/>
                          <a:cs typeface="ＭＳ Ｐゴシック" charset="0"/>
                        </a:rPr>
                        <a:t>Project </a:t>
                      </a:r>
                      <a:endPar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lines of thought beyond the expected, connect previously unrelated ideas or concepts, and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present complex ideas with nuanced precision and virtuosity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 often with the goal of propelling the reader into the author’s world of thought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Extended discourse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that is tailored for the message being sent and for the intended audience.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Texts are highly individualized</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abstract, innovative and culturally dense,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and may contain abstract metaphors and symbolism, and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unpredictable shifts in thought, tone and register</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 To achieve the desired tone and precision of thought, the author will often demonstrate the skillful use of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low-frequency, subtle and nuanced vocabulary, cultural and historical concepts,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and an understanding of the audience. </a:t>
                      </a:r>
                      <a:r>
                        <a:rPr kumimoji="0" lang="en-CA" sz="1200" b="0" i="1" u="none" strike="noStrike" cap="none" normalizeH="0" baseline="0">
                          <a:ln>
                            <a:noFill/>
                          </a:ln>
                          <a:solidFill>
                            <a:srgbClr val="000000"/>
                          </a:solidFill>
                          <a:effectLst/>
                          <a:latin typeface="Arial" charset="0"/>
                          <a:ea typeface="ＭＳ Ｐゴシック" charset="0"/>
                          <a:cs typeface="ＭＳ Ｐゴシック" charset="0"/>
                        </a:rPr>
                        <a:t>Examples: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articles from the fields of military philosophy/ethics, literary criticism, treaties, policies, professional literature, politics, economics, etc. </a:t>
                      </a:r>
                      <a:r>
                        <a:rPr kumimoji="0" lang="en-CA" sz="1000" b="0" i="0" u="none" strike="noStrike" cap="none" normalizeH="0" baseline="0">
                          <a:ln>
                            <a:noFill/>
                          </a:ln>
                          <a:solidFill>
                            <a:srgbClr val="000000"/>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000" b="0" i="0" u="none" strike="noStrike" cap="none" normalizeH="0" baseline="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1" i="1" u="none" strike="noStrike" cap="none" normalizeH="0" baseline="0" dirty="0">
                          <a:ln>
                            <a:noFill/>
                          </a:ln>
                          <a:solidFill>
                            <a:srgbClr val="000000"/>
                          </a:solidFill>
                          <a:effectLst/>
                          <a:latin typeface="Arial" charset="0"/>
                          <a:ea typeface="ＭＳ Ｐゴシック" charset="0"/>
                          <a:cs typeface="ＭＳ Ｐゴシック" charset="0"/>
                        </a:rPr>
                        <a:t>Read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1" i="0" u="none" strike="noStrike" cap="none" normalizeH="0" baseline="0" dirty="0">
                          <a:ln>
                            <a:noFill/>
                          </a:ln>
                          <a:solidFill>
                            <a:srgbClr val="000000"/>
                          </a:solidFill>
                          <a:effectLst/>
                          <a:latin typeface="Arial" charset="0"/>
                          <a:ea typeface="ＭＳ Ｐゴシック" charset="0"/>
                          <a:cs typeface="ＭＳ Ｐゴシック" charset="0"/>
                        </a:rPr>
                        <a:t>beyond the lines</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 to understand the author</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s sociolinguistic and cultural references, follow innovative turns of thought, and interpret the text in view of its wider cultural, societal, and political setting.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r>
            </a:tbl>
          </a:graphicData>
        </a:graphic>
      </p:graphicFrame>
      <p:sp>
        <p:nvSpPr>
          <p:cNvPr id="4" name="Date Placeholder 3"/>
          <p:cNvSpPr>
            <a:spLocks noGrp="1"/>
          </p:cNvSpPr>
          <p:nvPr>
            <p:ph type="dt" sz="quarter" idx="10"/>
          </p:nvPr>
        </p:nvSpPr>
        <p:spPr/>
        <p:txBody>
          <a:bodyPr/>
          <a:lstStyle/>
          <a:p>
            <a:pPr>
              <a:defRPr/>
            </a:pPr>
            <a:r>
              <a:rPr lang="nl-NL" altLang="en-US" dirty="0"/>
              <a:t>STANAG 6001 Level 4 Reading Test</a:t>
            </a:r>
          </a:p>
        </p:txBody>
      </p:sp>
      <p:sp>
        <p:nvSpPr>
          <p:cNvPr id="11282"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smtClean="0">
                <a:latin typeface="Century Gothic" charset="0"/>
              </a:rPr>
              <a:t>9/40</a:t>
            </a:r>
            <a:endParaRPr lang="nl-NL" sz="1400" dirty="0">
              <a:latin typeface="Century Gothic" charset="0"/>
            </a:endParaRPr>
          </a:p>
        </p:txBody>
      </p:sp>
      <p:grpSp>
        <p:nvGrpSpPr>
          <p:cNvPr id="2" name="Group 2"/>
          <p:cNvGrpSpPr>
            <a:grpSpLocks/>
          </p:cNvGrpSpPr>
          <p:nvPr/>
        </p:nvGrpSpPr>
        <p:grpSpPr bwMode="auto">
          <a:xfrm>
            <a:off x="171450" y="142022"/>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9957"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28575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Zijkant vervagen">
  <a:themeElements>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fontScheme name="Zijkant vervage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charset="0"/>
          </a:defRPr>
        </a:defPPr>
      </a:lstStyle>
    </a:lnDef>
  </a:objectDefaults>
  <a:extraClrSchemeLst>
    <a:extraClrScheme>
      <a:clrScheme name="Zijkant vervagen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Zijkant vervagen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Zijkant vervagen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themeOverride>
</file>

<file path=docProps/app.xml><?xml version="1.0" encoding="utf-8"?>
<Properties xmlns="http://schemas.openxmlformats.org/officeDocument/2006/extended-properties" xmlns:vt="http://schemas.openxmlformats.org/officeDocument/2006/docPropsVTypes">
  <Template/>
  <TotalTime>289</TotalTime>
  <Words>2667</Words>
  <Application>Microsoft Office PowerPoint</Application>
  <PresentationFormat>Näytössä katseltava diaesitys (4:3)</PresentationFormat>
  <Paragraphs>354</Paragraphs>
  <Slides>40</Slides>
  <Notes>32</Notes>
  <HiddenSlides>0</HiddenSlides>
  <MMClips>2</MMClips>
  <ScaleCrop>false</ScaleCrop>
  <HeadingPairs>
    <vt:vector size="8" baseType="variant">
      <vt:variant>
        <vt:lpstr>Käytetyt fontit</vt:lpstr>
      </vt:variant>
      <vt:variant>
        <vt:i4>11</vt:i4>
      </vt:variant>
      <vt:variant>
        <vt:lpstr>Teema</vt:lpstr>
      </vt:variant>
      <vt:variant>
        <vt:i4>2</vt:i4>
      </vt:variant>
      <vt:variant>
        <vt:lpstr>Upotetut OLE-palvelimet</vt:lpstr>
      </vt:variant>
      <vt:variant>
        <vt:i4>2</vt:i4>
      </vt:variant>
      <vt:variant>
        <vt:lpstr>Dian otsikot</vt:lpstr>
      </vt:variant>
      <vt:variant>
        <vt:i4>40</vt:i4>
      </vt:variant>
    </vt:vector>
  </HeadingPairs>
  <TitlesOfParts>
    <vt:vector size="55" baseType="lpstr">
      <vt:lpstr>ＭＳ Ｐゴシック</vt:lpstr>
      <vt:lpstr>Apple Chancery</vt:lpstr>
      <vt:lpstr>Arial</vt:lpstr>
      <vt:lpstr>Arial Black</vt:lpstr>
      <vt:lpstr>Calibri</vt:lpstr>
      <vt:lpstr>Century Gothic</vt:lpstr>
      <vt:lpstr>Comic Sans MS</vt:lpstr>
      <vt:lpstr>Monotype Sorts</vt:lpstr>
      <vt:lpstr>Tahoma</vt:lpstr>
      <vt:lpstr>Times New Roman</vt:lpstr>
      <vt:lpstr>Wingdings</vt:lpstr>
      <vt:lpstr>Zijkant vervagen</vt:lpstr>
      <vt:lpstr>Custom Design</vt:lpstr>
      <vt:lpstr>CorelDRAW</vt:lpstr>
      <vt:lpstr>Document</vt:lpstr>
      <vt:lpstr>LEVEL 4 READING PROFICIENCY A Prototype Test</vt:lpstr>
      <vt:lpstr>Scope of Presentation</vt:lpstr>
      <vt:lpstr>PowerPoint-esitys</vt:lpstr>
      <vt:lpstr>Introduction and Background</vt:lpstr>
      <vt:lpstr>Working Group Members</vt:lpstr>
      <vt:lpstr>PowerPoint-esitys</vt:lpstr>
      <vt:lpstr>Tutorial on Level 4 Reading Proficiency</vt:lpstr>
      <vt:lpstr>Tutorial on Level 4 Proficiency  Descriptor IAW STANAG 6001 </vt:lpstr>
      <vt:lpstr>Tutorial on level 4 Proficiency Text Rating</vt:lpstr>
      <vt:lpstr>Level 4 texts… (Child: 1998)</vt:lpstr>
      <vt:lpstr>Giving the Author His Purpose</vt:lpstr>
      <vt:lpstr>Giving the Readers Their Purpose</vt:lpstr>
      <vt:lpstr>Author Purpose Misunderstood</vt:lpstr>
      <vt:lpstr>PowerPoint-esitys</vt:lpstr>
      <vt:lpstr>Tutorial on Level 4 Proficiency What the Reader Can Do</vt:lpstr>
      <vt:lpstr>Tutorial on Level 4 Proficiency Text Modes</vt:lpstr>
      <vt:lpstr>Tutorial on Level 4 Proficiency </vt:lpstr>
      <vt:lpstr>Tutorial on Level 4 Proficiency Sample Paragraphs</vt:lpstr>
      <vt:lpstr>Tutorial on Level 4 Proficiency Sample Question/Response</vt:lpstr>
      <vt:lpstr>Test Model/Prototype </vt:lpstr>
      <vt:lpstr>Administration Protocol  and Rating Procedure</vt:lpstr>
      <vt:lpstr>Rating Criteria</vt:lpstr>
      <vt:lpstr>Piloting Phase</vt:lpstr>
      <vt:lpstr>Feedback questionnaire</vt:lpstr>
      <vt:lpstr>PERFORMANCE SAMPLES Excerpt from Text</vt:lpstr>
      <vt:lpstr>Performance Samples Test Item</vt:lpstr>
      <vt:lpstr>Performance Samples A Sample Response</vt:lpstr>
      <vt:lpstr>PERFORMANCE SAMPLES Examinee Response</vt:lpstr>
      <vt:lpstr>PERFORMANCE SAMPLES Excerpt from Text</vt:lpstr>
      <vt:lpstr>Performance Samples Test Item</vt:lpstr>
      <vt:lpstr>Performance Samples Sample Response</vt:lpstr>
      <vt:lpstr>PERFORMANCE SAMPLES Examinee Response</vt:lpstr>
      <vt:lpstr> CHALLENGES AND THE WAY AHEAD Test development </vt:lpstr>
      <vt:lpstr>PowerPoint-esitys</vt:lpstr>
      <vt:lpstr>CHALLENGES AND THE WAY AHEAD Piloting Phase</vt:lpstr>
      <vt:lpstr> CHALLENGES AND THE WAY AHEAD Scoring Criteria </vt:lpstr>
      <vt:lpstr> CHALLENGES AND THE WAY AHEAD Practicality and Other Issues </vt:lpstr>
      <vt:lpstr>Way Ahead</vt:lpstr>
      <vt:lpstr>PowerPoint-esitys</vt:lpstr>
      <vt:lpstr>PowerPoint-esitys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Typology and Passage Rating</dc:title>
  <dc:subject>Language Testing Seminar</dc:subject>
  <dc:creator>Seinhorst</dc:creator>
  <cp:lastModifiedBy>Hotel Guest</cp:lastModifiedBy>
  <cp:revision>565</cp:revision>
  <cp:lastPrinted>2015-08-28T14:13:48Z</cp:lastPrinted>
  <dcterms:created xsi:type="dcterms:W3CDTF">1997-10-06T23:22:08Z</dcterms:created>
  <dcterms:modified xsi:type="dcterms:W3CDTF">2015-10-07T09:13:18Z</dcterms:modified>
</cp:coreProperties>
</file>