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7" r:id="rId3"/>
    <p:sldId id="279" r:id="rId4"/>
    <p:sldId id="297" r:id="rId5"/>
    <p:sldId id="278" r:id="rId6"/>
    <p:sldId id="280" r:id="rId7"/>
    <p:sldId id="281" r:id="rId8"/>
    <p:sldId id="298" r:id="rId9"/>
    <p:sldId id="286" r:id="rId10"/>
    <p:sldId id="287" r:id="rId11"/>
    <p:sldId id="288" r:id="rId12"/>
    <p:sldId id="299" r:id="rId13"/>
    <p:sldId id="289" r:id="rId14"/>
    <p:sldId id="290" r:id="rId15"/>
    <p:sldId id="291" r:id="rId16"/>
    <p:sldId id="300" r:id="rId17"/>
    <p:sldId id="293" r:id="rId18"/>
    <p:sldId id="292" r:id="rId19"/>
    <p:sldId id="294" r:id="rId20"/>
    <p:sldId id="295" r:id="rId21"/>
    <p:sldId id="301" r:id="rId22"/>
    <p:sldId id="296" r:id="rId23"/>
    <p:sldId id="283" r:id="rId2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79" autoAdjust="0"/>
    <p:restoredTop sz="94660"/>
  </p:normalViewPr>
  <p:slideViewPr>
    <p:cSldViewPr>
      <p:cViewPr varScale="1">
        <p:scale>
          <a:sx n="112" d="100"/>
          <a:sy n="112" d="100"/>
        </p:scale>
        <p:origin x="-738"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D8FC65CC-DB2A-45D8-B95D-C5F4354C5CD2}" type="datetimeFigureOut">
              <a:rPr lang="fr-FR" smtClean="0"/>
              <a:t>29/09/2017</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726CB3DC-70B9-406C-A8F5-ED73BDC2E052}" type="slidenum">
              <a:rPr lang="fr-FR" smtClean="0"/>
              <a:t>‹N°›</a:t>
            </a:fld>
            <a:endParaRPr lang="fr-FR" dirty="0"/>
          </a:p>
        </p:txBody>
      </p:sp>
    </p:spTree>
    <p:extLst>
      <p:ext uri="{BB962C8B-B14F-4D97-AF65-F5344CB8AC3E}">
        <p14:creationId xmlns:p14="http://schemas.microsoft.com/office/powerpoint/2010/main" val="3823274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8FC65CC-DB2A-45D8-B95D-C5F4354C5CD2}" type="datetimeFigureOut">
              <a:rPr lang="fr-FR" smtClean="0"/>
              <a:t>29/09/2017</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726CB3DC-70B9-406C-A8F5-ED73BDC2E052}" type="slidenum">
              <a:rPr lang="fr-FR" smtClean="0"/>
              <a:t>‹N°›</a:t>
            </a:fld>
            <a:endParaRPr lang="fr-FR" dirty="0"/>
          </a:p>
        </p:txBody>
      </p:sp>
    </p:spTree>
    <p:extLst>
      <p:ext uri="{BB962C8B-B14F-4D97-AF65-F5344CB8AC3E}">
        <p14:creationId xmlns:p14="http://schemas.microsoft.com/office/powerpoint/2010/main" val="2995911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8FC65CC-DB2A-45D8-B95D-C5F4354C5CD2}" type="datetimeFigureOut">
              <a:rPr lang="fr-FR" smtClean="0"/>
              <a:t>29/09/2017</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726CB3DC-70B9-406C-A8F5-ED73BDC2E052}" type="slidenum">
              <a:rPr lang="fr-FR" smtClean="0"/>
              <a:t>‹N°›</a:t>
            </a:fld>
            <a:endParaRPr lang="fr-FR" dirty="0"/>
          </a:p>
        </p:txBody>
      </p:sp>
    </p:spTree>
    <p:extLst>
      <p:ext uri="{BB962C8B-B14F-4D97-AF65-F5344CB8AC3E}">
        <p14:creationId xmlns:p14="http://schemas.microsoft.com/office/powerpoint/2010/main" val="1150903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8FC65CC-DB2A-45D8-B95D-C5F4354C5CD2}" type="datetimeFigureOut">
              <a:rPr lang="fr-FR" smtClean="0"/>
              <a:t>29/09/2017</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726CB3DC-70B9-406C-A8F5-ED73BDC2E052}" type="slidenum">
              <a:rPr lang="fr-FR" smtClean="0"/>
              <a:t>‹N°›</a:t>
            </a:fld>
            <a:endParaRPr lang="fr-FR" dirty="0"/>
          </a:p>
        </p:txBody>
      </p:sp>
    </p:spTree>
    <p:extLst>
      <p:ext uri="{BB962C8B-B14F-4D97-AF65-F5344CB8AC3E}">
        <p14:creationId xmlns:p14="http://schemas.microsoft.com/office/powerpoint/2010/main" val="1448787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D8FC65CC-DB2A-45D8-B95D-C5F4354C5CD2}" type="datetimeFigureOut">
              <a:rPr lang="fr-FR" smtClean="0"/>
              <a:t>29/09/2017</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726CB3DC-70B9-406C-A8F5-ED73BDC2E052}" type="slidenum">
              <a:rPr lang="fr-FR" smtClean="0"/>
              <a:t>‹N°›</a:t>
            </a:fld>
            <a:endParaRPr lang="fr-FR" dirty="0"/>
          </a:p>
        </p:txBody>
      </p:sp>
    </p:spTree>
    <p:extLst>
      <p:ext uri="{BB962C8B-B14F-4D97-AF65-F5344CB8AC3E}">
        <p14:creationId xmlns:p14="http://schemas.microsoft.com/office/powerpoint/2010/main" val="2880334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D8FC65CC-DB2A-45D8-B95D-C5F4354C5CD2}" type="datetimeFigureOut">
              <a:rPr lang="fr-FR" smtClean="0"/>
              <a:t>29/09/2017</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726CB3DC-70B9-406C-A8F5-ED73BDC2E052}" type="slidenum">
              <a:rPr lang="fr-FR" smtClean="0"/>
              <a:t>‹N°›</a:t>
            </a:fld>
            <a:endParaRPr lang="fr-FR" dirty="0"/>
          </a:p>
        </p:txBody>
      </p:sp>
    </p:spTree>
    <p:extLst>
      <p:ext uri="{BB962C8B-B14F-4D97-AF65-F5344CB8AC3E}">
        <p14:creationId xmlns:p14="http://schemas.microsoft.com/office/powerpoint/2010/main" val="3657421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D8FC65CC-DB2A-45D8-B95D-C5F4354C5CD2}" type="datetimeFigureOut">
              <a:rPr lang="fr-FR" smtClean="0"/>
              <a:t>29/09/2017</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726CB3DC-70B9-406C-A8F5-ED73BDC2E052}" type="slidenum">
              <a:rPr lang="fr-FR" smtClean="0"/>
              <a:t>‹N°›</a:t>
            </a:fld>
            <a:endParaRPr lang="fr-FR" dirty="0"/>
          </a:p>
        </p:txBody>
      </p:sp>
    </p:spTree>
    <p:extLst>
      <p:ext uri="{BB962C8B-B14F-4D97-AF65-F5344CB8AC3E}">
        <p14:creationId xmlns:p14="http://schemas.microsoft.com/office/powerpoint/2010/main" val="3222951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D8FC65CC-DB2A-45D8-B95D-C5F4354C5CD2}" type="datetimeFigureOut">
              <a:rPr lang="fr-FR" smtClean="0"/>
              <a:t>29/09/2017</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726CB3DC-70B9-406C-A8F5-ED73BDC2E052}" type="slidenum">
              <a:rPr lang="fr-FR" smtClean="0"/>
              <a:t>‹N°›</a:t>
            </a:fld>
            <a:endParaRPr lang="fr-FR" dirty="0"/>
          </a:p>
        </p:txBody>
      </p:sp>
    </p:spTree>
    <p:extLst>
      <p:ext uri="{BB962C8B-B14F-4D97-AF65-F5344CB8AC3E}">
        <p14:creationId xmlns:p14="http://schemas.microsoft.com/office/powerpoint/2010/main" val="2570306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8FC65CC-DB2A-45D8-B95D-C5F4354C5CD2}" type="datetimeFigureOut">
              <a:rPr lang="fr-FR" smtClean="0"/>
              <a:t>29/09/2017</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726CB3DC-70B9-406C-A8F5-ED73BDC2E052}" type="slidenum">
              <a:rPr lang="fr-FR" smtClean="0"/>
              <a:t>‹N°›</a:t>
            </a:fld>
            <a:endParaRPr lang="fr-FR" dirty="0"/>
          </a:p>
        </p:txBody>
      </p:sp>
    </p:spTree>
    <p:extLst>
      <p:ext uri="{BB962C8B-B14F-4D97-AF65-F5344CB8AC3E}">
        <p14:creationId xmlns:p14="http://schemas.microsoft.com/office/powerpoint/2010/main" val="2621371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D8FC65CC-DB2A-45D8-B95D-C5F4354C5CD2}" type="datetimeFigureOut">
              <a:rPr lang="fr-FR" smtClean="0"/>
              <a:t>29/09/2017</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726CB3DC-70B9-406C-A8F5-ED73BDC2E052}" type="slidenum">
              <a:rPr lang="fr-FR" smtClean="0"/>
              <a:t>‹N°›</a:t>
            </a:fld>
            <a:endParaRPr lang="fr-FR" dirty="0"/>
          </a:p>
        </p:txBody>
      </p:sp>
    </p:spTree>
    <p:extLst>
      <p:ext uri="{BB962C8B-B14F-4D97-AF65-F5344CB8AC3E}">
        <p14:creationId xmlns:p14="http://schemas.microsoft.com/office/powerpoint/2010/main" val="2268486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D8FC65CC-DB2A-45D8-B95D-C5F4354C5CD2}" type="datetimeFigureOut">
              <a:rPr lang="fr-FR" smtClean="0"/>
              <a:t>29/09/2017</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726CB3DC-70B9-406C-A8F5-ED73BDC2E052}" type="slidenum">
              <a:rPr lang="fr-FR" smtClean="0"/>
              <a:t>‹N°›</a:t>
            </a:fld>
            <a:endParaRPr lang="fr-FR" dirty="0"/>
          </a:p>
        </p:txBody>
      </p:sp>
    </p:spTree>
    <p:extLst>
      <p:ext uri="{BB962C8B-B14F-4D97-AF65-F5344CB8AC3E}">
        <p14:creationId xmlns:p14="http://schemas.microsoft.com/office/powerpoint/2010/main" val="3198265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FC65CC-DB2A-45D8-B95D-C5F4354C5CD2}" type="datetimeFigureOut">
              <a:rPr lang="fr-FR" smtClean="0"/>
              <a:t>29/09/2017</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6CB3DC-70B9-406C-A8F5-ED73BDC2E052}" type="slidenum">
              <a:rPr lang="fr-FR" smtClean="0"/>
              <a:t>‹N°›</a:t>
            </a:fld>
            <a:endParaRPr lang="fr-FR" dirty="0"/>
          </a:p>
        </p:txBody>
      </p:sp>
    </p:spTree>
    <p:extLst>
      <p:ext uri="{BB962C8B-B14F-4D97-AF65-F5344CB8AC3E}">
        <p14:creationId xmlns:p14="http://schemas.microsoft.com/office/powerpoint/2010/main" val="15324084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2.jpeg"/><Relationship Id="rId7"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U:\18 - Bureau Langue Francaise\1 - ESPACE CHEF DE BUREAU\A - DOCUMENTATION GENERALE\A - DOCUMENTS DE REFERENCE\dem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1" y="77126"/>
            <a:ext cx="936104" cy="111962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051720" y="2784410"/>
            <a:ext cx="5400600" cy="830997"/>
          </a:xfrm>
          <a:prstGeom prst="rect">
            <a:avLst/>
          </a:prstGeom>
        </p:spPr>
        <p:txBody>
          <a:bodyPr wrap="square">
            <a:spAutoFit/>
          </a:bodyPr>
          <a:lstStyle/>
          <a:p>
            <a:r>
              <a:rPr lang="en-US" sz="2400" b="1" dirty="0">
                <a:solidFill>
                  <a:schemeClr val="tx2"/>
                </a:solidFill>
              </a:rPr>
              <a:t>CHALLENGES OF TEACHING THE SKILL OF </a:t>
            </a:r>
            <a:r>
              <a:rPr lang="en-US" sz="2400" b="1" dirty="0" smtClean="0">
                <a:solidFill>
                  <a:schemeClr val="tx2"/>
                </a:solidFill>
              </a:rPr>
              <a:t>WRITING IN FRENCH</a:t>
            </a:r>
            <a:endParaRPr lang="fr-FR" sz="2400" b="1" dirty="0">
              <a:solidFill>
                <a:schemeClr val="tx2"/>
              </a:solidFill>
            </a:endParaRPr>
          </a:p>
        </p:txBody>
      </p:sp>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85593"/>
            <a:ext cx="1440000" cy="1080000"/>
          </a:xfrm>
          <a:prstGeom prst="rect">
            <a:avLst/>
          </a:prstGeom>
        </p:spPr>
      </p:pic>
      <p:sp>
        <p:nvSpPr>
          <p:cNvPr id="7" name="Rectangle 6"/>
          <p:cNvSpPr/>
          <p:nvPr/>
        </p:nvSpPr>
        <p:spPr>
          <a:xfrm>
            <a:off x="2034704" y="3687415"/>
            <a:ext cx="5400600" cy="461665"/>
          </a:xfrm>
          <a:prstGeom prst="rect">
            <a:avLst/>
          </a:prstGeom>
        </p:spPr>
        <p:txBody>
          <a:bodyPr wrap="square">
            <a:spAutoFit/>
          </a:bodyPr>
          <a:lstStyle/>
          <a:p>
            <a:r>
              <a:rPr lang="en-US" sz="2400" dirty="0" err="1" smtClean="0">
                <a:solidFill>
                  <a:schemeClr val="tx2"/>
                </a:solidFill>
              </a:rPr>
              <a:t>Jérôme</a:t>
            </a:r>
            <a:r>
              <a:rPr lang="en-US" sz="2400" dirty="0" smtClean="0">
                <a:solidFill>
                  <a:schemeClr val="tx2"/>
                </a:solidFill>
              </a:rPr>
              <a:t> COLLIN, France</a:t>
            </a:r>
            <a:endParaRPr lang="fr-FR" sz="2400" dirty="0">
              <a:solidFill>
                <a:schemeClr val="tx2"/>
              </a:solidFill>
            </a:endParaRPr>
          </a:p>
        </p:txBody>
      </p:sp>
      <p:grpSp>
        <p:nvGrpSpPr>
          <p:cNvPr id="3" name="Group 2"/>
          <p:cNvGrpSpPr>
            <a:grpSpLocks/>
          </p:cNvGrpSpPr>
          <p:nvPr/>
        </p:nvGrpSpPr>
        <p:grpSpPr bwMode="auto">
          <a:xfrm>
            <a:off x="179115" y="165840"/>
            <a:ext cx="1152525" cy="989080"/>
            <a:chOff x="4532" y="1685"/>
            <a:chExt cx="3085" cy="2647"/>
          </a:xfrm>
        </p:grpSpPr>
        <p:sp>
          <p:nvSpPr>
            <p:cNvPr id="6"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8"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1" name="Rectangle 7"/>
            <p:cNvSpPr>
              <a:spLocks noChangeArrowheads="1"/>
            </p:cNvSpPr>
            <p:nvPr/>
          </p:nvSpPr>
          <p:spPr bwMode="auto">
            <a:xfrm>
              <a:off x="7090" y="2550"/>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2" name="Rectangle 8"/>
            <p:cNvSpPr>
              <a:spLocks noChangeArrowheads="1"/>
            </p:cNvSpPr>
            <p:nvPr/>
          </p:nvSpPr>
          <p:spPr bwMode="auto">
            <a:xfrm>
              <a:off x="7084" y="2534"/>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Freeform 9"/>
            <p:cNvSpPr>
              <a:spLocks/>
            </p:cNvSpPr>
            <p:nvPr/>
          </p:nvSpPr>
          <p:spPr bwMode="auto">
            <a:xfrm>
              <a:off x="6427" y="2534"/>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4" name="Freeform 10"/>
            <p:cNvSpPr>
              <a:spLocks/>
            </p:cNvSpPr>
            <p:nvPr/>
          </p:nvSpPr>
          <p:spPr bwMode="auto">
            <a:xfrm>
              <a:off x="6420" y="2518"/>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5" name="Freeform 11"/>
            <p:cNvSpPr>
              <a:spLocks/>
            </p:cNvSpPr>
            <p:nvPr/>
          </p:nvSpPr>
          <p:spPr bwMode="auto">
            <a:xfrm>
              <a:off x="5650" y="2537"/>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6" name="Freeform 12"/>
            <p:cNvSpPr>
              <a:spLocks/>
            </p:cNvSpPr>
            <p:nvPr/>
          </p:nvSpPr>
          <p:spPr bwMode="auto">
            <a:xfrm>
              <a:off x="5648" y="2534"/>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7"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8"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9"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0"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1"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2"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3"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4"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sp>
        <p:nvSpPr>
          <p:cNvPr id="25" name="Rectangle 24"/>
          <p:cNvSpPr/>
          <p:nvPr/>
        </p:nvSpPr>
        <p:spPr>
          <a:xfrm>
            <a:off x="107504" y="1124744"/>
            <a:ext cx="1296143" cy="276999"/>
          </a:xfrm>
          <a:prstGeom prst="rect">
            <a:avLst/>
          </a:prstGeom>
        </p:spPr>
        <p:txBody>
          <a:bodyPr wrap="square">
            <a:spAutoFit/>
          </a:bodyPr>
          <a:lstStyle/>
          <a:p>
            <a:pPr algn="ctr"/>
            <a:r>
              <a:rPr lang="fr-FR" sz="600" b="1" dirty="0">
                <a:solidFill>
                  <a:schemeClr val="tx2"/>
                </a:solidFill>
              </a:rPr>
              <a:t>BUREAU DE COORDINATION LINGUISTIQUE INTERNATIONALE</a:t>
            </a:r>
          </a:p>
        </p:txBody>
      </p:sp>
    </p:spTree>
    <p:extLst>
      <p:ext uri="{BB962C8B-B14F-4D97-AF65-F5344CB8AC3E}">
        <p14:creationId xmlns:p14="http://schemas.microsoft.com/office/powerpoint/2010/main" val="1112286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U:\18 - Bureau Langue Francaise\1 - ESPACE CHEF DE BUREAU\A - DOCUMENTATION GENERALE\A - DOCUMENTS DE REFERENCE\dem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1" y="77126"/>
            <a:ext cx="936104" cy="111962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85593"/>
            <a:ext cx="1440000" cy="1080000"/>
          </a:xfrm>
          <a:prstGeom prst="rect">
            <a:avLst/>
          </a:prstGeom>
        </p:spPr>
      </p:pic>
      <p:graphicFrame>
        <p:nvGraphicFramePr>
          <p:cNvPr id="5" name="Tableau 4"/>
          <p:cNvGraphicFramePr>
            <a:graphicFrameLocks noGrp="1"/>
          </p:cNvGraphicFramePr>
          <p:nvPr>
            <p:extLst>
              <p:ext uri="{D42A27DB-BD31-4B8C-83A1-F6EECF244321}">
                <p14:modId xmlns:p14="http://schemas.microsoft.com/office/powerpoint/2010/main" val="1725971457"/>
              </p:ext>
            </p:extLst>
          </p:nvPr>
        </p:nvGraphicFramePr>
        <p:xfrm>
          <a:off x="1524000" y="1628800"/>
          <a:ext cx="6096000" cy="1854200"/>
        </p:xfrm>
        <a:graphic>
          <a:graphicData uri="http://schemas.openxmlformats.org/drawingml/2006/table">
            <a:tbl>
              <a:tblPr firstRow="1" bandRow="1">
                <a:tableStyleId>{2D5ABB26-0587-4C30-8999-92F81FD0307C}</a:tableStyleId>
              </a:tblPr>
              <a:tblGrid>
                <a:gridCol w="3048000"/>
                <a:gridCol w="3048000"/>
              </a:tblGrid>
              <a:tr h="370840">
                <a:tc>
                  <a:txBody>
                    <a:bodyPr/>
                    <a:lstStyle/>
                    <a:p>
                      <a:pPr algn="ctr"/>
                      <a:r>
                        <a:rPr lang="fr-FR" dirty="0" smtClean="0"/>
                        <a:t>prononciation</a:t>
                      </a:r>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smtClean="0"/>
                        <a:t>orthographe</a:t>
                      </a:r>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fr-FR" dirty="0" smtClean="0"/>
                        <a:t>pr</a:t>
                      </a:r>
                      <a:r>
                        <a:rPr lang="fr-FR" dirty="0" smtClean="0">
                          <a:solidFill>
                            <a:srgbClr val="FF0000"/>
                          </a:solidFill>
                        </a:rPr>
                        <a:t>o</a:t>
                      </a:r>
                      <a:r>
                        <a:rPr lang="fr-FR" dirty="0" smtClean="0"/>
                        <a:t>n</a:t>
                      </a:r>
                      <a:r>
                        <a:rPr lang="fr-FR" dirty="0" smtClean="0">
                          <a:solidFill>
                            <a:srgbClr val="FF0000"/>
                          </a:solidFill>
                        </a:rPr>
                        <a:t>o</a:t>
                      </a:r>
                      <a:r>
                        <a:rPr lang="fr-FR" dirty="0" smtClean="0"/>
                        <a:t>nc</a:t>
                      </a:r>
                      <a:r>
                        <a:rPr lang="fr-FR" dirty="0" smtClean="0">
                          <a:solidFill>
                            <a:srgbClr val="FF0000"/>
                          </a:solidFill>
                        </a:rPr>
                        <a:t>ia</a:t>
                      </a:r>
                      <a:r>
                        <a:rPr lang="fr-FR" dirty="0" smtClean="0"/>
                        <a:t>t</a:t>
                      </a:r>
                      <a:r>
                        <a:rPr lang="fr-FR" dirty="0" smtClean="0">
                          <a:solidFill>
                            <a:srgbClr val="FF0000"/>
                          </a:solidFill>
                        </a:rPr>
                        <a:t>io</a:t>
                      </a:r>
                      <a:r>
                        <a:rPr lang="fr-FR" dirty="0" smtClean="0"/>
                        <a:t>n</a:t>
                      </a:r>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smtClean="0">
                          <a:solidFill>
                            <a:srgbClr val="FF0000"/>
                          </a:solidFill>
                        </a:rPr>
                        <a:t>o</a:t>
                      </a:r>
                      <a:r>
                        <a:rPr lang="fr-FR" dirty="0" smtClean="0"/>
                        <a:t>rth</a:t>
                      </a:r>
                      <a:r>
                        <a:rPr lang="fr-FR" dirty="0" smtClean="0">
                          <a:solidFill>
                            <a:srgbClr val="FF0000"/>
                          </a:solidFill>
                        </a:rPr>
                        <a:t>o</a:t>
                      </a:r>
                      <a:r>
                        <a:rPr lang="fr-FR" dirty="0" smtClean="0"/>
                        <a:t>gr</a:t>
                      </a:r>
                      <a:r>
                        <a:rPr lang="fr-FR" dirty="0" smtClean="0">
                          <a:solidFill>
                            <a:srgbClr val="FF0000"/>
                          </a:solidFill>
                        </a:rPr>
                        <a:t>a</a:t>
                      </a:r>
                      <a:r>
                        <a:rPr lang="fr-FR" dirty="0" smtClean="0"/>
                        <a:t>ph</a:t>
                      </a:r>
                      <a:r>
                        <a:rPr lang="fr-FR" dirty="0" smtClean="0">
                          <a:solidFill>
                            <a:srgbClr val="FF0000"/>
                          </a:solidFill>
                        </a:rPr>
                        <a:t>e</a:t>
                      </a:r>
                      <a:endParaRPr lang="fr-FR"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fr-FR" b="1" dirty="0" smtClean="0">
                          <a:solidFill>
                            <a:srgbClr val="FF0000"/>
                          </a:solidFill>
                        </a:rPr>
                        <a:t>O </a:t>
                      </a:r>
                      <a:r>
                        <a:rPr lang="fr-FR" b="1" dirty="0" err="1" smtClean="0">
                          <a:solidFill>
                            <a:srgbClr val="FF0000"/>
                          </a:solidFill>
                        </a:rPr>
                        <a:t>O</a:t>
                      </a:r>
                      <a:r>
                        <a:rPr lang="fr-FR" b="1" dirty="0" smtClean="0">
                          <a:solidFill>
                            <a:srgbClr val="FF0000"/>
                          </a:solidFill>
                        </a:rPr>
                        <a:t> I A I O</a:t>
                      </a:r>
                      <a:endParaRPr lang="fr-FR"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b="1" dirty="0" smtClean="0">
                          <a:solidFill>
                            <a:srgbClr val="FF0000"/>
                          </a:solidFill>
                        </a:rPr>
                        <a:t>O </a:t>
                      </a:r>
                      <a:r>
                        <a:rPr lang="fr-FR" b="1" dirty="0" err="1" smtClean="0">
                          <a:solidFill>
                            <a:srgbClr val="FF0000"/>
                          </a:solidFill>
                        </a:rPr>
                        <a:t>O</a:t>
                      </a:r>
                      <a:r>
                        <a:rPr lang="fr-FR" b="1" dirty="0" smtClean="0">
                          <a:solidFill>
                            <a:srgbClr val="FF0000"/>
                          </a:solidFill>
                        </a:rPr>
                        <a:t> A E</a:t>
                      </a:r>
                      <a:endParaRPr lang="fr-FR"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fr-FR" b="1" dirty="0" smtClean="0">
                          <a:solidFill>
                            <a:srgbClr val="FF0000"/>
                          </a:solidFill>
                        </a:rPr>
                        <a:t>O</a:t>
                      </a:r>
                      <a:r>
                        <a:rPr lang="fr-FR" b="1" dirty="0" smtClean="0"/>
                        <a:t>  </a:t>
                      </a:r>
                      <a:r>
                        <a:rPr lang="fr-FR" b="1" dirty="0" smtClean="0">
                          <a:solidFill>
                            <a:srgbClr val="FF0000"/>
                          </a:solidFill>
                        </a:rPr>
                        <a:t>ON</a:t>
                      </a:r>
                      <a:r>
                        <a:rPr lang="fr-FR" b="1" dirty="0" smtClean="0"/>
                        <a:t>  </a:t>
                      </a:r>
                      <a:r>
                        <a:rPr lang="fr-FR" b="1" dirty="0" smtClean="0">
                          <a:solidFill>
                            <a:srgbClr val="FF0000"/>
                          </a:solidFill>
                        </a:rPr>
                        <a:t>I</a:t>
                      </a:r>
                      <a:r>
                        <a:rPr lang="fr-FR" b="1" dirty="0" smtClean="0">
                          <a:sym typeface="Wingdings" panose="05000000000000000000" pitchFamily="2" charset="2"/>
                        </a:rPr>
                        <a:t></a:t>
                      </a:r>
                      <a:r>
                        <a:rPr lang="fr-FR" b="1" dirty="0" smtClean="0">
                          <a:solidFill>
                            <a:srgbClr val="FF0000"/>
                          </a:solidFill>
                          <a:sym typeface="Wingdings" panose="05000000000000000000" pitchFamily="2" charset="2"/>
                        </a:rPr>
                        <a:t>A</a:t>
                      </a:r>
                      <a:r>
                        <a:rPr lang="fr-FR" b="1" dirty="0" smtClean="0">
                          <a:sym typeface="Wingdings" panose="05000000000000000000" pitchFamily="2" charset="2"/>
                        </a:rPr>
                        <a:t>  </a:t>
                      </a:r>
                      <a:r>
                        <a:rPr lang="fr-FR" b="1" dirty="0" smtClean="0">
                          <a:solidFill>
                            <a:srgbClr val="FF0000"/>
                          </a:solidFill>
                          <a:sym typeface="Wingdings" panose="05000000000000000000" pitchFamily="2" charset="2"/>
                        </a:rPr>
                        <a:t>I</a:t>
                      </a:r>
                      <a:r>
                        <a:rPr lang="fr-FR" b="1" dirty="0" smtClean="0">
                          <a:sym typeface="Wingdings" panose="05000000000000000000" pitchFamily="2" charset="2"/>
                        </a:rPr>
                        <a:t></a:t>
                      </a:r>
                      <a:r>
                        <a:rPr lang="fr-FR" b="1" dirty="0" smtClean="0">
                          <a:solidFill>
                            <a:srgbClr val="FF0000"/>
                          </a:solidFill>
                          <a:sym typeface="Wingdings" panose="05000000000000000000" pitchFamily="2" charset="2"/>
                        </a:rPr>
                        <a:t>ON</a:t>
                      </a:r>
                      <a:endParaRPr lang="fr-FR"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b="1" dirty="0" smtClean="0">
                          <a:solidFill>
                            <a:srgbClr val="FF0000"/>
                          </a:solidFill>
                        </a:rPr>
                        <a:t>O  </a:t>
                      </a:r>
                      <a:r>
                        <a:rPr lang="fr-FR" b="1" dirty="0" err="1" smtClean="0">
                          <a:solidFill>
                            <a:srgbClr val="FF0000"/>
                          </a:solidFill>
                        </a:rPr>
                        <a:t>O</a:t>
                      </a:r>
                      <a:r>
                        <a:rPr lang="fr-FR" b="1" dirty="0" smtClean="0">
                          <a:solidFill>
                            <a:srgbClr val="FF0000"/>
                          </a:solidFill>
                        </a:rPr>
                        <a:t>  A</a:t>
                      </a:r>
                      <a:r>
                        <a:rPr lang="fr-FR" dirty="0" smtClean="0"/>
                        <a:t> </a:t>
                      </a:r>
                      <a:r>
                        <a:rPr lang="fr-FR" strike="dblStrike" baseline="0" dirty="0" smtClean="0"/>
                        <a:t>E</a:t>
                      </a:r>
                      <a:endParaRPr lang="fr-FR" strike="dblStrike" baseline="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fr-FR" b="0" dirty="0" smtClean="0">
                          <a:solidFill>
                            <a:schemeClr val="tx1"/>
                          </a:solidFill>
                        </a:rPr>
                        <a:t>PR</a:t>
                      </a:r>
                      <a:r>
                        <a:rPr lang="fr-FR" b="1" dirty="0" smtClean="0">
                          <a:solidFill>
                            <a:srgbClr val="FF0000"/>
                          </a:solidFill>
                        </a:rPr>
                        <a:t>O</a:t>
                      </a:r>
                      <a:r>
                        <a:rPr lang="fr-FR" b="1" dirty="0" smtClean="0"/>
                        <a:t>  </a:t>
                      </a:r>
                      <a:r>
                        <a:rPr lang="fr-FR" b="0" dirty="0" smtClean="0"/>
                        <a:t>N</a:t>
                      </a:r>
                      <a:r>
                        <a:rPr lang="fr-FR" b="1" dirty="0" smtClean="0">
                          <a:solidFill>
                            <a:srgbClr val="FF0000"/>
                          </a:solidFill>
                        </a:rPr>
                        <a:t>ON</a:t>
                      </a:r>
                      <a:r>
                        <a:rPr lang="fr-FR" b="1" dirty="0" smtClean="0"/>
                        <a:t>  </a:t>
                      </a:r>
                      <a:r>
                        <a:rPr lang="fr-FR" b="0" dirty="0" smtClean="0"/>
                        <a:t>C</a:t>
                      </a:r>
                      <a:r>
                        <a:rPr lang="fr-FR" b="1" dirty="0" smtClean="0">
                          <a:solidFill>
                            <a:srgbClr val="FF0000"/>
                          </a:solidFill>
                        </a:rPr>
                        <a:t>I</a:t>
                      </a:r>
                      <a:r>
                        <a:rPr lang="fr-FR" b="1" dirty="0" smtClean="0">
                          <a:sym typeface="Wingdings" panose="05000000000000000000" pitchFamily="2" charset="2"/>
                        </a:rPr>
                        <a:t></a:t>
                      </a:r>
                      <a:r>
                        <a:rPr lang="fr-FR" b="1" dirty="0" smtClean="0">
                          <a:solidFill>
                            <a:srgbClr val="FF0000"/>
                          </a:solidFill>
                          <a:sym typeface="Wingdings" panose="05000000000000000000" pitchFamily="2" charset="2"/>
                        </a:rPr>
                        <a:t>A</a:t>
                      </a:r>
                      <a:r>
                        <a:rPr lang="fr-FR" b="1" dirty="0" smtClean="0">
                          <a:sym typeface="Wingdings" panose="05000000000000000000" pitchFamily="2" charset="2"/>
                        </a:rPr>
                        <a:t>  </a:t>
                      </a:r>
                      <a:r>
                        <a:rPr lang="fr-FR" b="0" dirty="0" smtClean="0">
                          <a:sym typeface="Wingdings" panose="05000000000000000000" pitchFamily="2" charset="2"/>
                        </a:rPr>
                        <a:t>T</a:t>
                      </a:r>
                      <a:r>
                        <a:rPr lang="fr-FR" b="1" dirty="0" smtClean="0">
                          <a:solidFill>
                            <a:srgbClr val="FF0000"/>
                          </a:solidFill>
                          <a:sym typeface="Wingdings" panose="05000000000000000000" pitchFamily="2" charset="2"/>
                        </a:rPr>
                        <a:t>I</a:t>
                      </a:r>
                      <a:r>
                        <a:rPr lang="fr-FR" b="1" dirty="0" smtClean="0">
                          <a:sym typeface="Wingdings" panose="05000000000000000000" pitchFamily="2" charset="2"/>
                        </a:rPr>
                        <a:t></a:t>
                      </a:r>
                      <a:r>
                        <a:rPr lang="fr-FR" b="1" dirty="0" smtClean="0">
                          <a:solidFill>
                            <a:srgbClr val="FF0000"/>
                          </a:solidFill>
                          <a:sym typeface="Wingdings" panose="05000000000000000000" pitchFamily="2" charset="2"/>
                        </a:rPr>
                        <a:t>ON</a:t>
                      </a:r>
                      <a:endParaRPr lang="fr-FR"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1" dirty="0" smtClean="0">
                          <a:solidFill>
                            <a:srgbClr val="FF0000"/>
                          </a:solidFill>
                        </a:rPr>
                        <a:t>O</a:t>
                      </a:r>
                      <a:r>
                        <a:rPr lang="fr-FR" b="0" dirty="0" smtClean="0">
                          <a:solidFill>
                            <a:schemeClr val="tx1"/>
                          </a:solidFill>
                        </a:rPr>
                        <a:t>R</a:t>
                      </a:r>
                      <a:r>
                        <a:rPr lang="fr-FR" b="1" dirty="0" smtClean="0">
                          <a:solidFill>
                            <a:srgbClr val="FF0000"/>
                          </a:solidFill>
                        </a:rPr>
                        <a:t>  </a:t>
                      </a:r>
                      <a:r>
                        <a:rPr lang="fr-FR" b="0" dirty="0" smtClean="0">
                          <a:solidFill>
                            <a:schemeClr val="tx1"/>
                          </a:solidFill>
                        </a:rPr>
                        <a:t>TH</a:t>
                      </a:r>
                      <a:r>
                        <a:rPr lang="fr-FR" b="1" dirty="0" smtClean="0">
                          <a:solidFill>
                            <a:srgbClr val="FF0000"/>
                          </a:solidFill>
                        </a:rPr>
                        <a:t>O  </a:t>
                      </a:r>
                      <a:r>
                        <a:rPr lang="fr-FR" b="0" dirty="0" smtClean="0">
                          <a:solidFill>
                            <a:schemeClr val="tx1"/>
                          </a:solidFill>
                        </a:rPr>
                        <a:t>GR</a:t>
                      </a:r>
                      <a:r>
                        <a:rPr lang="fr-FR" b="1" dirty="0" smtClean="0">
                          <a:solidFill>
                            <a:srgbClr val="FF0000"/>
                          </a:solidFill>
                        </a:rPr>
                        <a:t>A</a:t>
                      </a:r>
                      <a:r>
                        <a:rPr lang="fr-FR" dirty="0" smtClean="0"/>
                        <a:t> PH</a:t>
                      </a:r>
                      <a:r>
                        <a:rPr lang="fr-FR" strike="dblStrike" baseline="0" dirty="0" smtClean="0"/>
                        <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pSp>
        <p:nvGrpSpPr>
          <p:cNvPr id="7" name="Groupe 6"/>
          <p:cNvGrpSpPr/>
          <p:nvPr/>
        </p:nvGrpSpPr>
        <p:grpSpPr>
          <a:xfrm>
            <a:off x="899592" y="3933056"/>
            <a:ext cx="7056784" cy="830997"/>
            <a:chOff x="899592" y="3933056"/>
            <a:chExt cx="7056784" cy="830997"/>
          </a:xfrm>
        </p:grpSpPr>
        <p:sp>
          <p:nvSpPr>
            <p:cNvPr id="6" name="ZoneTexte 5"/>
            <p:cNvSpPr txBox="1"/>
            <p:nvPr/>
          </p:nvSpPr>
          <p:spPr>
            <a:xfrm>
              <a:off x="899592" y="3933056"/>
              <a:ext cx="3600400" cy="830997"/>
            </a:xfrm>
            <a:prstGeom prst="rect">
              <a:avLst/>
            </a:prstGeom>
            <a:noFill/>
          </p:spPr>
          <p:txBody>
            <a:bodyPr wrap="square" rtlCol="0">
              <a:spAutoFit/>
            </a:bodyPr>
            <a:lstStyle/>
            <a:p>
              <a:r>
                <a:rPr lang="fr-FR" sz="2400" dirty="0">
                  <a:ea typeface="Calibri"/>
                  <a:cs typeface="Times New Roman"/>
                </a:rPr>
                <a:t>[PR</a:t>
              </a:r>
              <a:r>
                <a:rPr lang="fr-FR" sz="2400" b="1" dirty="0">
                  <a:solidFill>
                    <a:srgbClr val="FF0000"/>
                  </a:solidFill>
                  <a:ea typeface="Calibri"/>
                  <a:cs typeface="Times New Roman"/>
                </a:rPr>
                <a:t>O</a:t>
              </a:r>
              <a:r>
                <a:rPr lang="fr-FR" sz="2400" dirty="0">
                  <a:ea typeface="Calibri"/>
                  <a:cs typeface="Times New Roman"/>
                </a:rPr>
                <a:t>][N</a:t>
              </a:r>
              <a:r>
                <a:rPr lang="fr-FR" sz="2400" b="1" dirty="0">
                  <a:solidFill>
                    <a:srgbClr val="FF0000"/>
                  </a:solidFill>
                  <a:ea typeface="Calibri"/>
                  <a:cs typeface="Times New Roman"/>
                </a:rPr>
                <a:t>ON</a:t>
              </a:r>
              <a:r>
                <a:rPr lang="fr-FR" sz="2400" dirty="0">
                  <a:ea typeface="Calibri"/>
                  <a:cs typeface="Times New Roman"/>
                </a:rPr>
                <a:t>][C</a:t>
              </a:r>
              <a:r>
                <a:rPr lang="fr-FR" sz="2400" b="1" dirty="0">
                  <a:solidFill>
                    <a:srgbClr val="FF0000"/>
                  </a:solidFill>
                  <a:ea typeface="Calibri"/>
                  <a:cs typeface="Times New Roman"/>
                </a:rPr>
                <a:t>I</a:t>
              </a:r>
              <a:r>
                <a:rPr lang="fr-FR" sz="2400" baseline="-25000" dirty="0">
                  <a:ea typeface="Calibri"/>
                  <a:cs typeface="Times New Roman"/>
                  <a:sym typeface="Wingdings"/>
                </a:rPr>
                <a:t></a:t>
              </a:r>
              <a:r>
                <a:rPr lang="fr-FR" sz="2400" b="1" dirty="0">
                  <a:solidFill>
                    <a:srgbClr val="FF0000"/>
                  </a:solidFill>
                  <a:ea typeface="Calibri"/>
                  <a:cs typeface="Times New Roman"/>
                </a:rPr>
                <a:t>A</a:t>
              </a:r>
              <a:r>
                <a:rPr lang="fr-FR" sz="2400" dirty="0">
                  <a:ea typeface="Calibri"/>
                  <a:cs typeface="Times New Roman"/>
                </a:rPr>
                <a:t>][T</a:t>
              </a:r>
              <a:r>
                <a:rPr lang="fr-FR" sz="2400" b="1" dirty="0">
                  <a:solidFill>
                    <a:srgbClr val="FF0000"/>
                  </a:solidFill>
                  <a:ea typeface="Calibri"/>
                  <a:cs typeface="Times New Roman"/>
                </a:rPr>
                <a:t>I</a:t>
              </a:r>
              <a:r>
                <a:rPr lang="fr-FR" sz="2400" baseline="-25000" dirty="0">
                  <a:ea typeface="Calibri"/>
                  <a:cs typeface="Times New Roman"/>
                  <a:sym typeface="Wingdings"/>
                </a:rPr>
                <a:t></a:t>
              </a:r>
              <a:r>
                <a:rPr lang="fr-FR" sz="2400" b="1" dirty="0">
                  <a:solidFill>
                    <a:srgbClr val="FF0000"/>
                  </a:solidFill>
                  <a:ea typeface="Calibri"/>
                  <a:cs typeface="Times New Roman"/>
                </a:rPr>
                <a:t>ON</a:t>
              </a:r>
              <a:r>
                <a:rPr lang="fr-FR" sz="2400" dirty="0" smtClean="0">
                  <a:ea typeface="Calibri"/>
                  <a:cs typeface="Times New Roman"/>
                </a:rPr>
                <a:t>]</a:t>
              </a:r>
            </a:p>
            <a:p>
              <a:endParaRPr lang="fr-FR" sz="2400" dirty="0">
                <a:cs typeface="Times New Roman"/>
              </a:endParaRPr>
            </a:p>
          </p:txBody>
        </p:sp>
        <p:sp>
          <p:nvSpPr>
            <p:cNvPr id="10" name="ZoneTexte 9"/>
            <p:cNvSpPr txBox="1"/>
            <p:nvPr/>
          </p:nvSpPr>
          <p:spPr>
            <a:xfrm>
              <a:off x="4860032" y="3933056"/>
              <a:ext cx="3096344" cy="830997"/>
            </a:xfrm>
            <a:prstGeom prst="rect">
              <a:avLst/>
            </a:prstGeom>
            <a:noFill/>
          </p:spPr>
          <p:txBody>
            <a:bodyPr wrap="square" rtlCol="0">
              <a:spAutoFit/>
            </a:bodyPr>
            <a:lstStyle/>
            <a:p>
              <a:r>
                <a:rPr lang="fr-FR" sz="2400" dirty="0">
                  <a:ea typeface="Calibri"/>
                  <a:cs typeface="Times New Roman"/>
                </a:rPr>
                <a:t>[</a:t>
              </a:r>
              <a:r>
                <a:rPr lang="fr-FR" sz="2400" b="1" dirty="0">
                  <a:solidFill>
                    <a:srgbClr val="FF0000"/>
                  </a:solidFill>
                  <a:ea typeface="Calibri"/>
                  <a:cs typeface="Times New Roman"/>
                </a:rPr>
                <a:t>O</a:t>
              </a:r>
              <a:r>
                <a:rPr lang="fr-FR" sz="2400" dirty="0">
                  <a:ea typeface="Calibri"/>
                  <a:cs typeface="Times New Roman"/>
                </a:rPr>
                <a:t>R][TH</a:t>
              </a:r>
              <a:r>
                <a:rPr lang="fr-FR" sz="2400" b="1" dirty="0">
                  <a:solidFill>
                    <a:srgbClr val="FF0000"/>
                  </a:solidFill>
                  <a:ea typeface="Calibri"/>
                  <a:cs typeface="Times New Roman"/>
                </a:rPr>
                <a:t>O</a:t>
              </a:r>
              <a:r>
                <a:rPr lang="fr-FR" sz="2400" dirty="0">
                  <a:ea typeface="Calibri"/>
                  <a:cs typeface="Times New Roman"/>
                </a:rPr>
                <a:t>][GR</a:t>
              </a:r>
              <a:r>
                <a:rPr lang="fr-FR" sz="2400" b="1" dirty="0">
                  <a:solidFill>
                    <a:srgbClr val="FF0000"/>
                  </a:solidFill>
                  <a:ea typeface="Calibri"/>
                  <a:cs typeface="Times New Roman"/>
                </a:rPr>
                <a:t>A</a:t>
              </a:r>
              <a:r>
                <a:rPr lang="fr-FR" sz="2400" dirty="0">
                  <a:ea typeface="Calibri"/>
                  <a:cs typeface="Times New Roman"/>
                </a:rPr>
                <a:t>][PH(e)]</a:t>
              </a:r>
              <a:endParaRPr lang="fr-FR" sz="2400" dirty="0" smtClean="0">
                <a:ea typeface="Calibri"/>
                <a:cs typeface="Times New Roman"/>
              </a:endParaRPr>
            </a:p>
            <a:p>
              <a:endParaRPr lang="fr-FR" sz="2400" dirty="0">
                <a:cs typeface="Times New Roman"/>
              </a:endParaRPr>
            </a:p>
          </p:txBody>
        </p:sp>
      </p:grpSp>
      <p:grpSp>
        <p:nvGrpSpPr>
          <p:cNvPr id="8" name="Groupe 7"/>
          <p:cNvGrpSpPr/>
          <p:nvPr/>
        </p:nvGrpSpPr>
        <p:grpSpPr>
          <a:xfrm>
            <a:off x="2051720" y="4902551"/>
            <a:ext cx="5035580" cy="461666"/>
            <a:chOff x="2051720" y="4902551"/>
            <a:chExt cx="5035580" cy="461666"/>
          </a:xfrm>
        </p:grpSpPr>
        <p:sp>
          <p:nvSpPr>
            <p:cNvPr id="3" name="Rectangle 2"/>
            <p:cNvSpPr/>
            <p:nvPr/>
          </p:nvSpPr>
          <p:spPr>
            <a:xfrm>
              <a:off x="2051720" y="4902552"/>
              <a:ext cx="1794081" cy="461665"/>
            </a:xfrm>
            <a:prstGeom prst="rect">
              <a:avLst/>
            </a:prstGeom>
          </p:spPr>
          <p:txBody>
            <a:bodyPr wrap="none">
              <a:spAutoFit/>
            </a:bodyPr>
            <a:lstStyle/>
            <a:p>
              <a:pPr lvl="0" algn="ctr"/>
              <a:r>
                <a:rPr lang="fr-FR" sz="2400" dirty="0">
                  <a:solidFill>
                    <a:prstClr val="black"/>
                  </a:solidFill>
                  <a:ea typeface="Calibri"/>
                  <a:cs typeface="Times New Roman"/>
                </a:rPr>
                <a:t>[</a:t>
              </a:r>
              <a:r>
                <a:rPr lang="fr-FR" sz="2400" dirty="0" err="1">
                  <a:solidFill>
                    <a:prstClr val="black"/>
                  </a:solidFill>
                  <a:ea typeface="Calibri"/>
                  <a:cs typeface="Times New Roman"/>
                </a:rPr>
                <a:t>prɔnõsjasjõ</a:t>
              </a:r>
              <a:r>
                <a:rPr lang="fr-FR" sz="2400" dirty="0">
                  <a:solidFill>
                    <a:prstClr val="black"/>
                  </a:solidFill>
                  <a:ea typeface="Calibri"/>
                  <a:cs typeface="Times New Roman"/>
                </a:rPr>
                <a:t>]</a:t>
              </a:r>
              <a:endParaRPr lang="fr-FR" sz="2400" dirty="0">
                <a:solidFill>
                  <a:prstClr val="black"/>
                </a:solidFill>
              </a:endParaRPr>
            </a:p>
          </p:txBody>
        </p:sp>
        <p:sp>
          <p:nvSpPr>
            <p:cNvPr id="4" name="Rectangle 3"/>
            <p:cNvSpPr/>
            <p:nvPr/>
          </p:nvSpPr>
          <p:spPr>
            <a:xfrm>
              <a:off x="5729108" y="4902551"/>
              <a:ext cx="1358192" cy="461665"/>
            </a:xfrm>
            <a:prstGeom prst="rect">
              <a:avLst/>
            </a:prstGeom>
          </p:spPr>
          <p:txBody>
            <a:bodyPr wrap="none">
              <a:spAutoFit/>
            </a:bodyPr>
            <a:lstStyle/>
            <a:p>
              <a:pPr lvl="0" algn="ctr"/>
              <a:r>
                <a:rPr lang="fr-FR" sz="2400" dirty="0">
                  <a:solidFill>
                    <a:prstClr val="black"/>
                  </a:solidFill>
                </a:rPr>
                <a:t>[</a:t>
              </a:r>
              <a:r>
                <a:rPr lang="fr-FR" sz="2400" dirty="0" err="1">
                  <a:solidFill>
                    <a:prstClr val="black"/>
                  </a:solidFill>
                </a:rPr>
                <a:t>ɔrtograf</a:t>
              </a:r>
              <a:r>
                <a:rPr lang="fr-FR" sz="2400" dirty="0">
                  <a:solidFill>
                    <a:prstClr val="black"/>
                  </a:solidFill>
                </a:rPr>
                <a:t>]</a:t>
              </a:r>
            </a:p>
          </p:txBody>
        </p:sp>
      </p:grpSp>
    </p:spTree>
    <p:extLst>
      <p:ext uri="{BB962C8B-B14F-4D97-AF65-F5344CB8AC3E}">
        <p14:creationId xmlns:p14="http://schemas.microsoft.com/office/powerpoint/2010/main" val="11547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U:\18 - Bureau Langue Francaise\1 - ESPACE CHEF DE BUREAU\A - DOCUMENTATION GENERALE\A - DOCUMENTS DE REFERENCE\dem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1" y="77126"/>
            <a:ext cx="936104" cy="111962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85593"/>
            <a:ext cx="1440000" cy="1080000"/>
          </a:xfrm>
          <a:prstGeom prst="rect">
            <a:avLst/>
          </a:prstGeom>
        </p:spPr>
      </p:pic>
      <p:pic>
        <p:nvPicPr>
          <p:cNvPr id="1026" name="Picture 2" descr="http://cordonneriephilippe.com/images/devantur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5040" y="1052736"/>
            <a:ext cx="4572000" cy="3914775"/>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e 11"/>
          <p:cNvGrpSpPr/>
          <p:nvPr/>
        </p:nvGrpSpPr>
        <p:grpSpPr>
          <a:xfrm>
            <a:off x="5076056" y="3883784"/>
            <a:ext cx="3352200" cy="1964074"/>
            <a:chOff x="5076056" y="3429000"/>
            <a:chExt cx="3352200" cy="1964074"/>
          </a:xfrm>
        </p:grpSpPr>
        <p:sp>
          <p:nvSpPr>
            <p:cNvPr id="9" name="Rectangle 8"/>
            <p:cNvSpPr/>
            <p:nvPr/>
          </p:nvSpPr>
          <p:spPr>
            <a:xfrm>
              <a:off x="5076056" y="4900952"/>
              <a:ext cx="3352200" cy="492122"/>
            </a:xfrm>
            <a:prstGeom prst="rect">
              <a:avLst/>
            </a:prstGeom>
          </p:spPr>
          <p:txBody>
            <a:bodyPr wrap="none">
              <a:spAutoFit/>
            </a:bodyPr>
            <a:lstStyle/>
            <a:p>
              <a:pPr>
                <a:lnSpc>
                  <a:spcPct val="115000"/>
                </a:lnSpc>
                <a:spcAft>
                  <a:spcPts val="1000"/>
                </a:spcAft>
              </a:pPr>
              <a:r>
                <a:rPr lang="fr-FR" sz="2400" dirty="0">
                  <a:ea typeface="Calibri"/>
                  <a:cs typeface="Times New Roman"/>
                </a:rPr>
                <a:t>[C</a:t>
              </a:r>
              <a:r>
                <a:rPr lang="fr-FR" sz="2400" b="1" dirty="0">
                  <a:solidFill>
                    <a:srgbClr val="FF0000"/>
                  </a:solidFill>
                  <a:ea typeface="Calibri"/>
                  <a:cs typeface="Times New Roman"/>
                </a:rPr>
                <a:t>O</a:t>
              </a:r>
              <a:r>
                <a:rPr lang="fr-FR" sz="2400" dirty="0">
                  <a:ea typeface="Calibri"/>
                  <a:cs typeface="Times New Roman"/>
                </a:rPr>
                <a:t>R][D</a:t>
              </a:r>
              <a:r>
                <a:rPr lang="fr-FR" sz="2400" b="1" dirty="0">
                  <a:solidFill>
                    <a:srgbClr val="FF0000"/>
                  </a:solidFill>
                  <a:ea typeface="Calibri"/>
                  <a:cs typeface="Times New Roman"/>
                </a:rPr>
                <a:t>O</a:t>
              </a:r>
              <a:r>
                <a:rPr lang="fr-FR" sz="2400" dirty="0">
                  <a:ea typeface="Calibri"/>
                  <a:cs typeface="Times New Roman"/>
                </a:rPr>
                <a:t>(n)][N(e)][R</a:t>
              </a:r>
              <a:r>
                <a:rPr lang="fr-FR" sz="2400" b="1" dirty="0">
                  <a:solidFill>
                    <a:srgbClr val="FF0000"/>
                  </a:solidFill>
                  <a:ea typeface="Calibri"/>
                  <a:cs typeface="Times New Roman"/>
                </a:rPr>
                <a:t>I</a:t>
              </a:r>
              <a:r>
                <a:rPr lang="fr-FR" sz="2400" dirty="0">
                  <a:ea typeface="Calibri"/>
                  <a:cs typeface="Times New Roman"/>
                </a:rPr>
                <a:t>(e)]</a:t>
              </a:r>
            </a:p>
          </p:txBody>
        </p:sp>
        <p:pic>
          <p:nvPicPr>
            <p:cNvPr id="1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79984" y="3429000"/>
              <a:ext cx="2336432" cy="14719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772948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U:\18 - Bureau Langue Francaise\1 - ESPACE CHEF DE BUREAU\A - DOCUMENTATION GENERALE\A - DOCUMENTS DE REFERENCE\dem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1" y="77126"/>
            <a:ext cx="936104" cy="111962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051720" y="2570128"/>
            <a:ext cx="4464496" cy="1938992"/>
          </a:xfrm>
          <a:prstGeom prst="rect">
            <a:avLst/>
          </a:prstGeom>
        </p:spPr>
        <p:txBody>
          <a:bodyPr wrap="square">
            <a:spAutoFit/>
          </a:bodyPr>
          <a:lstStyle/>
          <a:p>
            <a:pPr marL="514350" indent="-514350">
              <a:buFont typeface="+mj-lt"/>
              <a:buAutoNum type="romanUcPeriod"/>
            </a:pPr>
            <a:r>
              <a:rPr lang="fr-FR" sz="2400" dirty="0" smtClean="0"/>
              <a:t>Awareness</a:t>
            </a:r>
          </a:p>
          <a:p>
            <a:pPr marL="514350" indent="-514350">
              <a:buFont typeface="+mj-lt"/>
              <a:buAutoNum type="romanUcPeriod"/>
            </a:pPr>
            <a:r>
              <a:rPr lang="fr-FR" sz="2400" dirty="0" smtClean="0"/>
              <a:t>Spelling</a:t>
            </a:r>
          </a:p>
          <a:p>
            <a:pPr marL="514350" indent="-514350">
              <a:buFont typeface="+mj-lt"/>
              <a:buAutoNum type="romanUcPeriod"/>
            </a:pPr>
            <a:r>
              <a:rPr lang="fr-FR" sz="2400" b="1" dirty="0" smtClean="0"/>
              <a:t>Vocabulary</a:t>
            </a:r>
          </a:p>
          <a:p>
            <a:pPr marL="514350" indent="-514350">
              <a:buFont typeface="+mj-lt"/>
              <a:buAutoNum type="romanUcPeriod"/>
            </a:pPr>
            <a:r>
              <a:rPr lang="fr-FR" sz="2400" dirty="0" smtClean="0"/>
              <a:t>Syntax</a:t>
            </a:r>
          </a:p>
          <a:p>
            <a:pPr marL="514350" indent="-514350">
              <a:buFont typeface="+mj-lt"/>
              <a:buAutoNum type="romanUcPeriod"/>
            </a:pPr>
            <a:r>
              <a:rPr lang="fr-FR" sz="2400" dirty="0" smtClean="0"/>
              <a:t>Organizing </a:t>
            </a:r>
            <a:r>
              <a:rPr lang="fr-FR" sz="2400" dirty="0"/>
              <a:t>ideas</a:t>
            </a:r>
          </a:p>
        </p:txBody>
      </p:sp>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85593"/>
            <a:ext cx="1440000" cy="1080000"/>
          </a:xfrm>
          <a:prstGeom prst="rect">
            <a:avLst/>
          </a:prstGeom>
        </p:spPr>
      </p:pic>
    </p:spTree>
    <p:extLst>
      <p:ext uri="{BB962C8B-B14F-4D97-AF65-F5344CB8AC3E}">
        <p14:creationId xmlns:p14="http://schemas.microsoft.com/office/powerpoint/2010/main" val="1155064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U:\18 - Bureau Langue Francaise\1 - ESPACE CHEF DE BUREAU\A - DOCUMENTATION GENERALE\A - DOCUMENTS DE REFERENCE\dem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1" y="77126"/>
            <a:ext cx="936104" cy="111962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85593"/>
            <a:ext cx="1440000" cy="1080000"/>
          </a:xfrm>
          <a:prstGeom prst="rect">
            <a:avLst/>
          </a:prstGeom>
        </p:spPr>
      </p:pic>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3688" y="260647"/>
            <a:ext cx="4176464" cy="624499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30296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U:\18 - Bureau Langue Francaise\1 - ESPACE CHEF DE BUREAU\A - DOCUMENTATION GENERALE\A - DOCUMENTS DE REFERENCE\dem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1" y="77126"/>
            <a:ext cx="936104" cy="111962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85593"/>
            <a:ext cx="1440000" cy="1080000"/>
          </a:xfrm>
          <a:prstGeom prst="rect">
            <a:avLst/>
          </a:prstGeom>
        </p:spPr>
      </p:pic>
      <p:grpSp>
        <p:nvGrpSpPr>
          <p:cNvPr id="4" name="Groupe 3"/>
          <p:cNvGrpSpPr/>
          <p:nvPr/>
        </p:nvGrpSpPr>
        <p:grpSpPr>
          <a:xfrm>
            <a:off x="323528" y="260648"/>
            <a:ext cx="4662264" cy="1530752"/>
            <a:chOff x="2195736" y="2636912"/>
            <a:chExt cx="4662264" cy="1530752"/>
          </a:xfrm>
        </p:grpSpPr>
        <p:sp>
          <p:nvSpPr>
            <p:cNvPr id="7" name="Rogner un rectangle à un seul coin 6"/>
            <p:cNvSpPr/>
            <p:nvPr/>
          </p:nvSpPr>
          <p:spPr>
            <a:xfrm>
              <a:off x="2195736" y="2636912"/>
              <a:ext cx="4536505" cy="1530752"/>
            </a:xfrm>
            <a:prstGeom prst="snip1Rect">
              <a:avLst/>
            </a:prstGeom>
            <a:solidFill>
              <a:schemeClr val="bg1">
                <a:lumMod val="8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p:cNvSpPr/>
            <p:nvPr/>
          </p:nvSpPr>
          <p:spPr>
            <a:xfrm>
              <a:off x="2286000" y="2690336"/>
              <a:ext cx="4572000" cy="1477328"/>
            </a:xfrm>
            <a:prstGeom prst="rect">
              <a:avLst/>
            </a:prstGeom>
          </p:spPr>
          <p:txBody>
            <a:bodyPr>
              <a:spAutoFit/>
            </a:bodyPr>
            <a:lstStyle/>
            <a:p>
              <a:r>
                <a:rPr lang="fr-FR" dirty="0"/>
                <a:t>La prévention requiert une capacité d’anticipation fondée sur une connaissance précise des risques et des menaces qui permette à l’État d’identifier les risques avant qu’ils ne se transforment en menaces.</a:t>
              </a:r>
            </a:p>
          </p:txBody>
        </p:sp>
      </p:grpSp>
      <p:sp>
        <p:nvSpPr>
          <p:cNvPr id="5" name="ZoneTexte 4"/>
          <p:cNvSpPr txBox="1"/>
          <p:nvPr/>
        </p:nvSpPr>
        <p:spPr>
          <a:xfrm>
            <a:off x="755576" y="1844824"/>
            <a:ext cx="2268252" cy="4524315"/>
          </a:xfrm>
          <a:prstGeom prst="rect">
            <a:avLst/>
          </a:prstGeom>
          <a:noFill/>
        </p:spPr>
        <p:txBody>
          <a:bodyPr wrap="square" rtlCol="0">
            <a:spAutoFit/>
          </a:bodyPr>
          <a:lstStyle/>
          <a:p>
            <a:r>
              <a:rPr lang="fr-FR" b="1" dirty="0" smtClean="0"/>
              <a:t>MOTS</a:t>
            </a:r>
          </a:p>
          <a:p>
            <a:endParaRPr lang="fr-FR" b="1" dirty="0"/>
          </a:p>
          <a:p>
            <a:r>
              <a:rPr lang="fr-FR" b="1" dirty="0" smtClean="0"/>
              <a:t>Anticipation</a:t>
            </a:r>
            <a:r>
              <a:rPr lang="fr-FR" dirty="0"/>
              <a:t>, n. f.</a:t>
            </a:r>
          </a:p>
          <a:p>
            <a:r>
              <a:rPr lang="fr-FR" b="1" dirty="0"/>
              <a:t>Avant</a:t>
            </a:r>
            <a:r>
              <a:rPr lang="fr-FR" dirty="0"/>
              <a:t>, prép. et adv.</a:t>
            </a:r>
          </a:p>
          <a:p>
            <a:r>
              <a:rPr lang="fr-FR" b="1" dirty="0"/>
              <a:t>Capacité</a:t>
            </a:r>
            <a:r>
              <a:rPr lang="fr-FR" dirty="0"/>
              <a:t>, n. f.</a:t>
            </a:r>
          </a:p>
          <a:p>
            <a:r>
              <a:rPr lang="fr-FR" b="1" dirty="0"/>
              <a:t>Connaissance</a:t>
            </a:r>
            <a:r>
              <a:rPr lang="fr-FR" dirty="0"/>
              <a:t>, n. f.</a:t>
            </a:r>
          </a:p>
          <a:p>
            <a:r>
              <a:rPr lang="fr-FR" b="1" dirty="0"/>
              <a:t>Etat</a:t>
            </a:r>
            <a:r>
              <a:rPr lang="fr-FR" dirty="0"/>
              <a:t>, n. m.</a:t>
            </a:r>
          </a:p>
          <a:p>
            <a:r>
              <a:rPr lang="fr-FR" b="1" dirty="0"/>
              <a:t>Fonder</a:t>
            </a:r>
            <a:r>
              <a:rPr lang="fr-FR" dirty="0"/>
              <a:t>, v</a:t>
            </a:r>
            <a:r>
              <a:rPr lang="fr-FR" dirty="0" smtClean="0"/>
              <a:t>. tr.</a:t>
            </a:r>
            <a:endParaRPr lang="fr-FR" dirty="0"/>
          </a:p>
          <a:p>
            <a:r>
              <a:rPr lang="fr-FR" b="1" dirty="0"/>
              <a:t>Identifier</a:t>
            </a:r>
            <a:r>
              <a:rPr lang="fr-FR" dirty="0"/>
              <a:t>, v</a:t>
            </a:r>
            <a:r>
              <a:rPr lang="fr-FR" dirty="0" smtClean="0"/>
              <a:t>. tr.</a:t>
            </a:r>
            <a:endParaRPr lang="fr-FR" dirty="0"/>
          </a:p>
          <a:p>
            <a:r>
              <a:rPr lang="fr-FR" b="1" dirty="0"/>
              <a:t>Menace</a:t>
            </a:r>
            <a:r>
              <a:rPr lang="fr-FR" dirty="0"/>
              <a:t>, n. f.</a:t>
            </a:r>
          </a:p>
          <a:p>
            <a:r>
              <a:rPr lang="fr-FR" b="1" dirty="0"/>
              <a:t>Permettre</a:t>
            </a:r>
            <a:r>
              <a:rPr lang="fr-FR" dirty="0"/>
              <a:t>, v</a:t>
            </a:r>
            <a:r>
              <a:rPr lang="fr-FR" dirty="0" smtClean="0"/>
              <a:t>. tr.</a:t>
            </a:r>
            <a:endParaRPr lang="fr-FR" dirty="0"/>
          </a:p>
          <a:p>
            <a:r>
              <a:rPr lang="fr-FR" b="1" dirty="0"/>
              <a:t>Précis</a:t>
            </a:r>
            <a:r>
              <a:rPr lang="fr-FR" dirty="0"/>
              <a:t>, adj.</a:t>
            </a:r>
          </a:p>
          <a:p>
            <a:r>
              <a:rPr lang="fr-FR" b="1" dirty="0"/>
              <a:t>Prévention</a:t>
            </a:r>
            <a:r>
              <a:rPr lang="fr-FR" dirty="0"/>
              <a:t>, n. f.</a:t>
            </a:r>
          </a:p>
          <a:p>
            <a:r>
              <a:rPr lang="fr-FR" b="1" dirty="0"/>
              <a:t>Requérir</a:t>
            </a:r>
            <a:r>
              <a:rPr lang="fr-FR" dirty="0"/>
              <a:t>, v.</a:t>
            </a:r>
          </a:p>
          <a:p>
            <a:r>
              <a:rPr lang="fr-FR" b="1" dirty="0"/>
              <a:t>Risque</a:t>
            </a:r>
            <a:r>
              <a:rPr lang="fr-FR" dirty="0"/>
              <a:t>, n. m.</a:t>
            </a:r>
          </a:p>
          <a:p>
            <a:r>
              <a:rPr lang="fr-FR" b="1" dirty="0"/>
              <a:t>Transformer</a:t>
            </a:r>
            <a:r>
              <a:rPr lang="fr-FR" dirty="0"/>
              <a:t>, v</a:t>
            </a:r>
            <a:r>
              <a:rPr lang="fr-FR" dirty="0" smtClean="0"/>
              <a:t>. tr.</a:t>
            </a:r>
            <a:endParaRPr lang="fr-FR" dirty="0"/>
          </a:p>
        </p:txBody>
      </p:sp>
      <p:sp>
        <p:nvSpPr>
          <p:cNvPr id="8" name="ZoneTexte 7"/>
          <p:cNvSpPr txBox="1"/>
          <p:nvPr/>
        </p:nvSpPr>
        <p:spPr>
          <a:xfrm>
            <a:off x="4211960" y="1868046"/>
            <a:ext cx="4752528" cy="4801314"/>
          </a:xfrm>
          <a:prstGeom prst="rect">
            <a:avLst/>
          </a:prstGeom>
          <a:noFill/>
        </p:spPr>
        <p:txBody>
          <a:bodyPr wrap="square" rtlCol="0">
            <a:spAutoFit/>
          </a:bodyPr>
          <a:lstStyle/>
          <a:p>
            <a:r>
              <a:rPr lang="fr-FR" b="1" dirty="0" smtClean="0"/>
              <a:t>OUTILS LEXICAUX</a:t>
            </a:r>
          </a:p>
          <a:p>
            <a:endParaRPr lang="fr-FR" dirty="0"/>
          </a:p>
          <a:p>
            <a:r>
              <a:rPr lang="fr-FR" dirty="0" smtClean="0"/>
              <a:t>Formes verbales</a:t>
            </a:r>
          </a:p>
          <a:p>
            <a:r>
              <a:rPr lang="fr-FR" dirty="0" smtClean="0">
                <a:solidFill>
                  <a:schemeClr val="tx2"/>
                </a:solidFill>
              </a:rPr>
              <a:t>&lt;</a:t>
            </a:r>
            <a:r>
              <a:rPr lang="fr-FR" b="1" dirty="0" smtClean="0">
                <a:solidFill>
                  <a:schemeClr val="tx2"/>
                </a:solidFill>
              </a:rPr>
              <a:t>requérir</a:t>
            </a:r>
            <a:r>
              <a:rPr lang="fr-FR" dirty="0" smtClean="0">
                <a:solidFill>
                  <a:schemeClr val="tx2"/>
                </a:solidFill>
              </a:rPr>
              <a:t> </a:t>
            </a:r>
            <a:r>
              <a:rPr lang="fr-FR" i="1" dirty="0" smtClean="0">
                <a:solidFill>
                  <a:schemeClr val="tx2"/>
                </a:solidFill>
              </a:rPr>
              <a:t>qqch</a:t>
            </a:r>
            <a:r>
              <a:rPr lang="fr-FR" dirty="0" smtClean="0">
                <a:solidFill>
                  <a:schemeClr val="tx2"/>
                </a:solidFill>
              </a:rPr>
              <a:t>&gt;</a:t>
            </a:r>
          </a:p>
          <a:p>
            <a:r>
              <a:rPr lang="fr-FR" dirty="0" smtClean="0">
                <a:solidFill>
                  <a:schemeClr val="tx2"/>
                </a:solidFill>
              </a:rPr>
              <a:t>&lt;</a:t>
            </a:r>
            <a:r>
              <a:rPr lang="fr-FR" b="1" dirty="0" smtClean="0">
                <a:solidFill>
                  <a:schemeClr val="tx2"/>
                </a:solidFill>
              </a:rPr>
              <a:t>identifier</a:t>
            </a:r>
            <a:r>
              <a:rPr lang="fr-FR" dirty="0" smtClean="0">
                <a:solidFill>
                  <a:schemeClr val="tx2"/>
                </a:solidFill>
              </a:rPr>
              <a:t> </a:t>
            </a:r>
            <a:r>
              <a:rPr lang="fr-FR" i="1" dirty="0" smtClean="0">
                <a:solidFill>
                  <a:schemeClr val="tx2"/>
                </a:solidFill>
              </a:rPr>
              <a:t>qqch</a:t>
            </a:r>
            <a:r>
              <a:rPr lang="fr-FR" dirty="0" smtClean="0">
                <a:solidFill>
                  <a:schemeClr val="tx2"/>
                </a:solidFill>
              </a:rPr>
              <a:t>&gt;</a:t>
            </a:r>
          </a:p>
          <a:p>
            <a:r>
              <a:rPr lang="fr-FR" dirty="0" smtClean="0">
                <a:solidFill>
                  <a:schemeClr val="tx2"/>
                </a:solidFill>
              </a:rPr>
              <a:t>&lt;être </a:t>
            </a:r>
            <a:r>
              <a:rPr lang="fr-FR" b="1" dirty="0" smtClean="0">
                <a:solidFill>
                  <a:schemeClr val="tx2"/>
                </a:solidFill>
              </a:rPr>
              <a:t>fondé</a:t>
            </a:r>
            <a:r>
              <a:rPr lang="fr-FR" dirty="0" smtClean="0">
                <a:solidFill>
                  <a:schemeClr val="tx2"/>
                </a:solidFill>
              </a:rPr>
              <a:t> </a:t>
            </a:r>
            <a:r>
              <a:rPr lang="fr-FR" u="sng" dirty="0" smtClean="0">
                <a:solidFill>
                  <a:schemeClr val="tx2"/>
                </a:solidFill>
              </a:rPr>
              <a:t>sur</a:t>
            </a:r>
            <a:r>
              <a:rPr lang="fr-FR" dirty="0" smtClean="0">
                <a:solidFill>
                  <a:schemeClr val="tx2"/>
                </a:solidFill>
              </a:rPr>
              <a:t> </a:t>
            </a:r>
            <a:r>
              <a:rPr lang="fr-FR" i="1" dirty="0" smtClean="0">
                <a:solidFill>
                  <a:schemeClr val="tx2"/>
                </a:solidFill>
              </a:rPr>
              <a:t>qqch</a:t>
            </a:r>
            <a:r>
              <a:rPr lang="fr-FR" dirty="0" smtClean="0">
                <a:solidFill>
                  <a:schemeClr val="tx2"/>
                </a:solidFill>
              </a:rPr>
              <a:t>&gt;</a:t>
            </a:r>
          </a:p>
          <a:p>
            <a:r>
              <a:rPr lang="fr-FR" dirty="0">
                <a:solidFill>
                  <a:schemeClr val="tx2"/>
                </a:solidFill>
              </a:rPr>
              <a:t>&lt;</a:t>
            </a:r>
            <a:r>
              <a:rPr lang="fr-FR" b="1" dirty="0">
                <a:solidFill>
                  <a:schemeClr val="tx2"/>
                </a:solidFill>
              </a:rPr>
              <a:t>se transformer</a:t>
            </a:r>
            <a:r>
              <a:rPr lang="fr-FR" dirty="0">
                <a:solidFill>
                  <a:schemeClr val="tx2"/>
                </a:solidFill>
              </a:rPr>
              <a:t> </a:t>
            </a:r>
            <a:r>
              <a:rPr lang="fr-FR" u="sng" dirty="0">
                <a:solidFill>
                  <a:schemeClr val="tx2"/>
                </a:solidFill>
              </a:rPr>
              <a:t>en</a:t>
            </a:r>
            <a:r>
              <a:rPr lang="fr-FR" dirty="0">
                <a:solidFill>
                  <a:schemeClr val="tx2"/>
                </a:solidFill>
              </a:rPr>
              <a:t> qqch&gt; </a:t>
            </a:r>
            <a:endParaRPr lang="fr-FR" dirty="0" smtClean="0">
              <a:solidFill>
                <a:schemeClr val="tx2"/>
              </a:solidFill>
            </a:endParaRPr>
          </a:p>
          <a:p>
            <a:r>
              <a:rPr lang="fr-FR" dirty="0" smtClean="0">
                <a:solidFill>
                  <a:schemeClr val="tx2"/>
                </a:solidFill>
              </a:rPr>
              <a:t>&lt;</a:t>
            </a:r>
            <a:r>
              <a:rPr lang="fr-FR" b="1" dirty="0" smtClean="0">
                <a:solidFill>
                  <a:schemeClr val="tx2"/>
                </a:solidFill>
              </a:rPr>
              <a:t>permettre</a:t>
            </a:r>
            <a:r>
              <a:rPr lang="fr-FR" dirty="0" smtClean="0">
                <a:solidFill>
                  <a:schemeClr val="tx2"/>
                </a:solidFill>
              </a:rPr>
              <a:t> </a:t>
            </a:r>
            <a:r>
              <a:rPr lang="fr-FR" u="sng" dirty="0" smtClean="0">
                <a:solidFill>
                  <a:schemeClr val="tx2"/>
                </a:solidFill>
              </a:rPr>
              <a:t>à</a:t>
            </a:r>
            <a:r>
              <a:rPr lang="fr-FR" dirty="0" smtClean="0">
                <a:solidFill>
                  <a:schemeClr val="tx2"/>
                </a:solidFill>
              </a:rPr>
              <a:t> </a:t>
            </a:r>
            <a:r>
              <a:rPr lang="fr-FR" i="1" dirty="0" smtClean="0">
                <a:solidFill>
                  <a:schemeClr val="tx2"/>
                </a:solidFill>
              </a:rPr>
              <a:t>qlq</a:t>
            </a:r>
            <a:r>
              <a:rPr lang="fr-FR" dirty="0" smtClean="0">
                <a:solidFill>
                  <a:schemeClr val="tx2"/>
                </a:solidFill>
              </a:rPr>
              <a:t> </a:t>
            </a:r>
            <a:r>
              <a:rPr lang="fr-FR" u="sng" dirty="0" smtClean="0">
                <a:solidFill>
                  <a:schemeClr val="tx2"/>
                </a:solidFill>
              </a:rPr>
              <a:t>de</a:t>
            </a:r>
            <a:r>
              <a:rPr lang="fr-FR" dirty="0" smtClean="0">
                <a:solidFill>
                  <a:schemeClr val="tx2"/>
                </a:solidFill>
              </a:rPr>
              <a:t> faire </a:t>
            </a:r>
            <a:r>
              <a:rPr lang="fr-FR" i="1" dirty="0" smtClean="0">
                <a:solidFill>
                  <a:schemeClr val="tx2"/>
                </a:solidFill>
              </a:rPr>
              <a:t>qqch</a:t>
            </a:r>
            <a:r>
              <a:rPr lang="fr-FR" dirty="0" smtClean="0">
                <a:solidFill>
                  <a:schemeClr val="tx2"/>
                </a:solidFill>
              </a:rPr>
              <a:t>&gt;</a:t>
            </a:r>
          </a:p>
          <a:p>
            <a:endParaRPr lang="fr-FR" dirty="0"/>
          </a:p>
          <a:p>
            <a:r>
              <a:rPr lang="fr-FR" dirty="0" smtClean="0"/>
              <a:t>Formes nominales</a:t>
            </a:r>
          </a:p>
          <a:p>
            <a:r>
              <a:rPr lang="fr-FR" dirty="0" smtClean="0">
                <a:solidFill>
                  <a:schemeClr val="tx2"/>
                </a:solidFill>
              </a:rPr>
              <a:t>&lt;une </a:t>
            </a:r>
            <a:r>
              <a:rPr lang="fr-FR" b="1" dirty="0" smtClean="0">
                <a:solidFill>
                  <a:schemeClr val="tx2"/>
                </a:solidFill>
              </a:rPr>
              <a:t>capacité</a:t>
            </a:r>
            <a:r>
              <a:rPr lang="fr-FR" dirty="0" smtClean="0">
                <a:solidFill>
                  <a:schemeClr val="tx2"/>
                </a:solidFill>
              </a:rPr>
              <a:t> d’</a:t>
            </a:r>
            <a:r>
              <a:rPr lang="fr-FR" b="1" dirty="0" smtClean="0">
                <a:solidFill>
                  <a:schemeClr val="tx2"/>
                </a:solidFill>
              </a:rPr>
              <a:t>anticipation</a:t>
            </a:r>
            <a:r>
              <a:rPr lang="fr-FR" dirty="0" smtClean="0">
                <a:solidFill>
                  <a:schemeClr val="tx2"/>
                </a:solidFill>
              </a:rPr>
              <a:t>&gt;</a:t>
            </a:r>
          </a:p>
          <a:p>
            <a:r>
              <a:rPr lang="fr-FR" dirty="0" smtClean="0">
                <a:solidFill>
                  <a:schemeClr val="tx2"/>
                </a:solidFill>
              </a:rPr>
              <a:t>&lt;une </a:t>
            </a:r>
            <a:r>
              <a:rPr lang="fr-FR" b="1" dirty="0" smtClean="0">
                <a:solidFill>
                  <a:schemeClr val="tx2"/>
                </a:solidFill>
              </a:rPr>
              <a:t>connaissance précise </a:t>
            </a:r>
            <a:r>
              <a:rPr lang="fr-FR" u="sng" dirty="0" smtClean="0">
                <a:solidFill>
                  <a:schemeClr val="tx2"/>
                </a:solidFill>
              </a:rPr>
              <a:t>de</a:t>
            </a:r>
            <a:r>
              <a:rPr lang="fr-FR" dirty="0" smtClean="0">
                <a:solidFill>
                  <a:schemeClr val="tx2"/>
                </a:solidFill>
              </a:rPr>
              <a:t> </a:t>
            </a:r>
            <a:r>
              <a:rPr lang="fr-FR" i="1" dirty="0" smtClean="0">
                <a:solidFill>
                  <a:schemeClr val="tx2"/>
                </a:solidFill>
              </a:rPr>
              <a:t>qqch</a:t>
            </a:r>
            <a:r>
              <a:rPr lang="fr-FR" dirty="0" smtClean="0">
                <a:solidFill>
                  <a:schemeClr val="tx2"/>
                </a:solidFill>
              </a:rPr>
              <a:t>&gt;</a:t>
            </a:r>
          </a:p>
          <a:p>
            <a:r>
              <a:rPr lang="fr-FR" dirty="0" smtClean="0">
                <a:solidFill>
                  <a:schemeClr val="tx2"/>
                </a:solidFill>
              </a:rPr>
              <a:t>&lt;les </a:t>
            </a:r>
            <a:r>
              <a:rPr lang="fr-FR" b="1" dirty="0" smtClean="0">
                <a:solidFill>
                  <a:schemeClr val="tx2"/>
                </a:solidFill>
              </a:rPr>
              <a:t>risques </a:t>
            </a:r>
            <a:r>
              <a:rPr lang="fr-FR" dirty="0" smtClean="0">
                <a:solidFill>
                  <a:schemeClr val="tx2"/>
                </a:solidFill>
              </a:rPr>
              <a:t>et les </a:t>
            </a:r>
            <a:r>
              <a:rPr lang="fr-FR" b="1" dirty="0" smtClean="0">
                <a:solidFill>
                  <a:schemeClr val="tx2"/>
                </a:solidFill>
              </a:rPr>
              <a:t>menaces</a:t>
            </a:r>
            <a:r>
              <a:rPr lang="fr-FR" dirty="0" smtClean="0">
                <a:solidFill>
                  <a:schemeClr val="tx2"/>
                </a:solidFill>
              </a:rPr>
              <a:t>&gt;</a:t>
            </a:r>
          </a:p>
          <a:p>
            <a:endParaRPr lang="fr-FR" dirty="0"/>
          </a:p>
          <a:p>
            <a:r>
              <a:rPr lang="fr-FR" dirty="0" smtClean="0"/>
              <a:t>Formes syntaxiques</a:t>
            </a:r>
          </a:p>
          <a:p>
            <a:r>
              <a:rPr lang="fr-FR" dirty="0" smtClean="0">
                <a:solidFill>
                  <a:schemeClr val="tx2"/>
                </a:solidFill>
              </a:rPr>
              <a:t>&lt;</a:t>
            </a:r>
            <a:r>
              <a:rPr lang="fr-FR" b="1" dirty="0" smtClean="0">
                <a:solidFill>
                  <a:schemeClr val="tx2"/>
                </a:solidFill>
              </a:rPr>
              <a:t>requérir </a:t>
            </a:r>
            <a:r>
              <a:rPr lang="fr-FR" i="1" dirty="0" smtClean="0">
                <a:solidFill>
                  <a:schemeClr val="tx2"/>
                </a:solidFill>
              </a:rPr>
              <a:t>qqch</a:t>
            </a:r>
            <a:r>
              <a:rPr lang="fr-FR" dirty="0" smtClean="0">
                <a:solidFill>
                  <a:schemeClr val="tx2"/>
                </a:solidFill>
              </a:rPr>
              <a:t> </a:t>
            </a:r>
            <a:r>
              <a:rPr lang="fr-FR" b="1" dirty="0" smtClean="0">
                <a:solidFill>
                  <a:schemeClr val="tx2"/>
                </a:solidFill>
              </a:rPr>
              <a:t>qui </a:t>
            </a:r>
            <a:r>
              <a:rPr lang="fr-FR" dirty="0" smtClean="0">
                <a:solidFill>
                  <a:schemeClr val="tx2"/>
                </a:solidFill>
              </a:rPr>
              <a:t>+ subj.&gt;</a:t>
            </a:r>
          </a:p>
          <a:p>
            <a:r>
              <a:rPr lang="fr-FR" dirty="0" smtClean="0">
                <a:solidFill>
                  <a:schemeClr val="tx2"/>
                </a:solidFill>
              </a:rPr>
              <a:t>&lt;</a:t>
            </a:r>
            <a:r>
              <a:rPr lang="fr-FR" b="1" dirty="0" smtClean="0">
                <a:solidFill>
                  <a:schemeClr val="tx2"/>
                </a:solidFill>
              </a:rPr>
              <a:t>avant </a:t>
            </a:r>
            <a:r>
              <a:rPr lang="fr-FR" dirty="0" smtClean="0">
                <a:solidFill>
                  <a:schemeClr val="tx2"/>
                </a:solidFill>
              </a:rPr>
              <a:t>que + ne + subj.&gt;</a:t>
            </a:r>
            <a:endParaRPr lang="fr-FR" dirty="0">
              <a:solidFill>
                <a:schemeClr val="tx2"/>
              </a:solidFill>
            </a:endParaRPr>
          </a:p>
        </p:txBody>
      </p:sp>
    </p:spTree>
    <p:extLst>
      <p:ext uri="{BB962C8B-B14F-4D97-AF65-F5344CB8AC3E}">
        <p14:creationId xmlns:p14="http://schemas.microsoft.com/office/powerpoint/2010/main" val="205472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U:\18 - Bureau Langue Francaise\1 - ESPACE CHEF DE BUREAU\A - DOCUMENTATION GENERALE\A - DOCUMENTS DE REFERENCE\dem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1" y="77126"/>
            <a:ext cx="936104" cy="111962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85593"/>
            <a:ext cx="1440000" cy="1080000"/>
          </a:xfrm>
          <a:prstGeom prst="rect">
            <a:avLst/>
          </a:prstGeom>
        </p:spPr>
      </p:pic>
      <p:pic>
        <p:nvPicPr>
          <p:cNvPr id="2050" name="Picture 2" descr="https://docabord.files.wordpress.com/2014/01/img-0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764704"/>
            <a:ext cx="5336419" cy="3528392"/>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e 8"/>
          <p:cNvGrpSpPr/>
          <p:nvPr/>
        </p:nvGrpSpPr>
        <p:grpSpPr>
          <a:xfrm>
            <a:off x="4211960" y="4509120"/>
            <a:ext cx="3781425" cy="1512168"/>
            <a:chOff x="4211960" y="4509120"/>
            <a:chExt cx="3781425" cy="1512168"/>
          </a:xfrm>
        </p:grpSpPr>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11960" y="4509120"/>
              <a:ext cx="3781425" cy="771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ZoneTexte 5"/>
            <p:cNvSpPr txBox="1"/>
            <p:nvPr/>
          </p:nvSpPr>
          <p:spPr>
            <a:xfrm>
              <a:off x="4211960" y="5374957"/>
              <a:ext cx="2808312" cy="646331"/>
            </a:xfrm>
            <a:prstGeom prst="rect">
              <a:avLst/>
            </a:prstGeom>
            <a:noFill/>
          </p:spPr>
          <p:txBody>
            <a:bodyPr wrap="square" rtlCol="0">
              <a:spAutoFit/>
            </a:bodyPr>
            <a:lstStyle/>
            <a:p>
              <a:r>
                <a:rPr lang="fr-FR" dirty="0" smtClean="0">
                  <a:solidFill>
                    <a:schemeClr val="tx2"/>
                  </a:solidFill>
                </a:rPr>
                <a:t>&lt;n’</a:t>
              </a:r>
              <a:r>
                <a:rPr lang="fr-FR" b="1" dirty="0" smtClean="0">
                  <a:solidFill>
                    <a:schemeClr val="tx2"/>
                  </a:solidFill>
                </a:rPr>
                <a:t>aller</a:t>
              </a:r>
              <a:r>
                <a:rPr lang="fr-FR" dirty="0" smtClean="0">
                  <a:solidFill>
                    <a:schemeClr val="tx2"/>
                  </a:solidFill>
                </a:rPr>
                <a:t> </a:t>
              </a:r>
              <a:r>
                <a:rPr lang="fr-FR" u="sng" dirty="0" smtClean="0">
                  <a:solidFill>
                    <a:schemeClr val="tx2"/>
                  </a:solidFill>
                </a:rPr>
                <a:t>avec</a:t>
              </a:r>
              <a:r>
                <a:rPr lang="fr-FR" dirty="0" smtClean="0">
                  <a:solidFill>
                    <a:schemeClr val="tx2"/>
                  </a:solidFill>
                </a:rPr>
                <a:t> rien&gt;</a:t>
              </a:r>
            </a:p>
            <a:p>
              <a:r>
                <a:rPr lang="fr-FR" dirty="0" smtClean="0">
                  <a:solidFill>
                    <a:schemeClr val="tx2"/>
                  </a:solidFill>
                </a:rPr>
                <a:t>&lt;</a:t>
              </a:r>
              <a:r>
                <a:rPr lang="fr-FR" b="1" dirty="0" smtClean="0">
                  <a:solidFill>
                    <a:schemeClr val="tx2"/>
                  </a:solidFill>
                </a:rPr>
                <a:t>sauver</a:t>
              </a:r>
              <a:r>
                <a:rPr lang="fr-FR" dirty="0" smtClean="0">
                  <a:solidFill>
                    <a:schemeClr val="tx2"/>
                  </a:solidFill>
                </a:rPr>
                <a:t> la </a:t>
              </a:r>
              <a:r>
                <a:rPr lang="fr-FR" b="1" dirty="0" smtClean="0">
                  <a:solidFill>
                    <a:schemeClr val="tx2"/>
                  </a:solidFill>
                </a:rPr>
                <a:t>vie</a:t>
              </a:r>
              <a:r>
                <a:rPr lang="fr-FR" dirty="0" smtClean="0">
                  <a:solidFill>
                    <a:schemeClr val="tx2"/>
                  </a:solidFill>
                </a:rPr>
                <a:t> </a:t>
              </a:r>
              <a:r>
                <a:rPr lang="fr-FR" u="sng" dirty="0" smtClean="0">
                  <a:solidFill>
                    <a:schemeClr val="tx2"/>
                  </a:solidFill>
                </a:rPr>
                <a:t>de</a:t>
              </a:r>
              <a:r>
                <a:rPr lang="fr-FR" dirty="0" smtClean="0">
                  <a:solidFill>
                    <a:schemeClr val="tx2"/>
                  </a:solidFill>
                </a:rPr>
                <a:t> </a:t>
              </a:r>
              <a:r>
                <a:rPr lang="fr-FR" i="1" dirty="0" smtClean="0">
                  <a:solidFill>
                    <a:schemeClr val="tx2"/>
                  </a:solidFill>
                </a:rPr>
                <a:t>qlq</a:t>
              </a:r>
              <a:r>
                <a:rPr lang="fr-FR" dirty="0" smtClean="0">
                  <a:solidFill>
                    <a:schemeClr val="tx2"/>
                  </a:solidFill>
                </a:rPr>
                <a:t>&gt;</a:t>
              </a:r>
              <a:endParaRPr lang="fr-FR" dirty="0">
                <a:solidFill>
                  <a:schemeClr val="tx2"/>
                </a:solidFill>
              </a:endParaRPr>
            </a:p>
          </p:txBody>
        </p:sp>
      </p:grpSp>
    </p:spTree>
    <p:extLst>
      <p:ext uri="{BB962C8B-B14F-4D97-AF65-F5344CB8AC3E}">
        <p14:creationId xmlns:p14="http://schemas.microsoft.com/office/powerpoint/2010/main" val="3629667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U:\18 - Bureau Langue Francaise\1 - ESPACE CHEF DE BUREAU\A - DOCUMENTATION GENERALE\A - DOCUMENTS DE REFERENCE\dem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1" y="77126"/>
            <a:ext cx="936104" cy="111962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051720" y="2570128"/>
            <a:ext cx="4464496" cy="1938992"/>
          </a:xfrm>
          <a:prstGeom prst="rect">
            <a:avLst/>
          </a:prstGeom>
        </p:spPr>
        <p:txBody>
          <a:bodyPr wrap="square">
            <a:spAutoFit/>
          </a:bodyPr>
          <a:lstStyle/>
          <a:p>
            <a:pPr marL="514350" indent="-514350">
              <a:buFont typeface="+mj-lt"/>
              <a:buAutoNum type="romanUcPeriod"/>
            </a:pPr>
            <a:r>
              <a:rPr lang="fr-FR" sz="2400" dirty="0" smtClean="0"/>
              <a:t>Awareness</a:t>
            </a:r>
          </a:p>
          <a:p>
            <a:pPr marL="514350" indent="-514350">
              <a:buFont typeface="+mj-lt"/>
              <a:buAutoNum type="romanUcPeriod"/>
            </a:pPr>
            <a:r>
              <a:rPr lang="fr-FR" sz="2400" dirty="0" smtClean="0"/>
              <a:t>Spelling</a:t>
            </a:r>
          </a:p>
          <a:p>
            <a:pPr marL="514350" indent="-514350">
              <a:buFont typeface="+mj-lt"/>
              <a:buAutoNum type="romanUcPeriod"/>
            </a:pPr>
            <a:r>
              <a:rPr lang="fr-FR" sz="2400" dirty="0" smtClean="0"/>
              <a:t>Vocabulary</a:t>
            </a:r>
          </a:p>
          <a:p>
            <a:pPr marL="514350" indent="-514350">
              <a:buFont typeface="+mj-lt"/>
              <a:buAutoNum type="romanUcPeriod"/>
            </a:pPr>
            <a:r>
              <a:rPr lang="fr-FR" sz="2400" b="1" dirty="0" smtClean="0"/>
              <a:t>Syntax</a:t>
            </a:r>
          </a:p>
          <a:p>
            <a:pPr marL="514350" indent="-514350">
              <a:buFont typeface="+mj-lt"/>
              <a:buAutoNum type="romanUcPeriod"/>
            </a:pPr>
            <a:r>
              <a:rPr lang="fr-FR" sz="2400" dirty="0" smtClean="0"/>
              <a:t>Organizing </a:t>
            </a:r>
            <a:r>
              <a:rPr lang="fr-FR" sz="2400" dirty="0"/>
              <a:t>ideas</a:t>
            </a:r>
          </a:p>
        </p:txBody>
      </p:sp>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85593"/>
            <a:ext cx="1440000" cy="1080000"/>
          </a:xfrm>
          <a:prstGeom prst="rect">
            <a:avLst/>
          </a:prstGeom>
        </p:spPr>
      </p:pic>
    </p:spTree>
    <p:extLst>
      <p:ext uri="{BB962C8B-B14F-4D97-AF65-F5344CB8AC3E}">
        <p14:creationId xmlns:p14="http://schemas.microsoft.com/office/powerpoint/2010/main" val="2579937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U:\18 - Bureau Langue Francaise\1 - ESPACE CHEF DE BUREAU\A - DOCUMENTATION GENERALE\A - DOCUMENTS DE REFERENCE\dem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1" y="77126"/>
            <a:ext cx="936104" cy="111962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85593"/>
            <a:ext cx="1440000" cy="1080000"/>
          </a:xfrm>
          <a:prstGeom prst="rect">
            <a:avLst/>
          </a:prstGeom>
        </p:spPr>
      </p:pic>
      <p:sp>
        <p:nvSpPr>
          <p:cNvPr id="6" name="Rogner un rectangle à un seul coin 5"/>
          <p:cNvSpPr/>
          <p:nvPr/>
        </p:nvSpPr>
        <p:spPr>
          <a:xfrm>
            <a:off x="2142315" y="2253065"/>
            <a:ext cx="4536505" cy="1530752"/>
          </a:xfrm>
          <a:prstGeom prst="snip1Rect">
            <a:avLst/>
          </a:prstGeom>
          <a:solidFill>
            <a:schemeClr val="bg1">
              <a:lumMod val="8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p:cNvSpPr/>
          <p:nvPr/>
        </p:nvSpPr>
        <p:spPr>
          <a:xfrm>
            <a:off x="2171494" y="2306489"/>
            <a:ext cx="4572000" cy="1477328"/>
          </a:xfrm>
          <a:prstGeom prst="rect">
            <a:avLst/>
          </a:prstGeom>
        </p:spPr>
        <p:txBody>
          <a:bodyPr>
            <a:spAutoFit/>
          </a:bodyPr>
          <a:lstStyle/>
          <a:p>
            <a:r>
              <a:rPr lang="fr-FR" dirty="0"/>
              <a:t>« </a:t>
            </a:r>
            <a:r>
              <a:rPr lang="fr-FR" i="1" dirty="0"/>
              <a:t>Mais si quelque chose est capable d’establir incontestablement l’Excellence de nostre Langue, c’est sa Construction Directe, qui sera tousjours préférable aux Constructions Renversées des Latins.</a:t>
            </a:r>
            <a:r>
              <a:rPr lang="fr-FR" dirty="0"/>
              <a:t> »</a:t>
            </a:r>
          </a:p>
        </p:txBody>
      </p:sp>
      <p:sp>
        <p:nvSpPr>
          <p:cNvPr id="7" name="Rectangle 6"/>
          <p:cNvSpPr/>
          <p:nvPr/>
        </p:nvSpPr>
        <p:spPr>
          <a:xfrm>
            <a:off x="2142315" y="3783817"/>
            <a:ext cx="2736304" cy="461665"/>
          </a:xfrm>
          <a:prstGeom prst="rect">
            <a:avLst/>
          </a:prstGeom>
        </p:spPr>
        <p:txBody>
          <a:bodyPr wrap="square">
            <a:spAutoFit/>
          </a:bodyPr>
          <a:lstStyle/>
          <a:p>
            <a:r>
              <a:rPr lang="fr-FR" sz="1200" i="1" dirty="0" smtClean="0"/>
              <a:t>De l’excellence de la langue françoise </a:t>
            </a:r>
            <a:endParaRPr lang="fr-FR" sz="1200" i="1" dirty="0"/>
          </a:p>
          <a:p>
            <a:r>
              <a:rPr lang="fr-FR" sz="1200" dirty="0" smtClean="0"/>
              <a:t>François Charpentier, 1683</a:t>
            </a:r>
            <a:endParaRPr lang="fr-FR" sz="1200" dirty="0"/>
          </a:p>
        </p:txBody>
      </p:sp>
    </p:spTree>
    <p:extLst>
      <p:ext uri="{BB962C8B-B14F-4D97-AF65-F5344CB8AC3E}">
        <p14:creationId xmlns:p14="http://schemas.microsoft.com/office/powerpoint/2010/main" val="2321773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U:\18 - Bureau Langue Francaise\1 - ESPACE CHEF DE BUREAU\A - DOCUMENTATION GENERALE\A - DOCUMENTS DE REFERENCE\dem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1" y="77126"/>
            <a:ext cx="936104" cy="111962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85593"/>
            <a:ext cx="1440000" cy="1080000"/>
          </a:xfrm>
          <a:prstGeom prst="rect">
            <a:avLst/>
          </a:prstGeom>
        </p:spPr>
      </p:pic>
      <p:sp>
        <p:nvSpPr>
          <p:cNvPr id="3" name="Rectangle 2"/>
          <p:cNvSpPr/>
          <p:nvPr/>
        </p:nvSpPr>
        <p:spPr>
          <a:xfrm>
            <a:off x="2843808" y="760636"/>
            <a:ext cx="4572000" cy="2308324"/>
          </a:xfrm>
          <a:prstGeom prst="rect">
            <a:avLst/>
          </a:prstGeom>
        </p:spPr>
        <p:txBody>
          <a:bodyPr>
            <a:spAutoFit/>
          </a:bodyPr>
          <a:lstStyle/>
          <a:p>
            <a:r>
              <a:rPr lang="fr-FR" sz="2400" dirty="0" smtClean="0">
                <a:latin typeface="Old English Text MT" panose="03040902040508030806" pitchFamily="66" charset="0"/>
              </a:rPr>
              <a:t>rosa cameram fumat</a:t>
            </a:r>
            <a:endParaRPr lang="fr-FR" sz="2400" dirty="0">
              <a:latin typeface="Old English Text MT" panose="03040902040508030806" pitchFamily="66" charset="0"/>
            </a:endParaRPr>
          </a:p>
          <a:p>
            <a:r>
              <a:rPr lang="fr-FR" sz="2400" dirty="0">
                <a:latin typeface="Old English Text MT" panose="03040902040508030806" pitchFamily="66" charset="0"/>
              </a:rPr>
              <a:t>c</a:t>
            </a:r>
            <a:r>
              <a:rPr lang="fr-FR" sz="2400" dirty="0" smtClean="0">
                <a:latin typeface="Old English Text MT" panose="03040902040508030806" pitchFamily="66" charset="0"/>
              </a:rPr>
              <a:t>ameram fumat rosa</a:t>
            </a:r>
          </a:p>
          <a:p>
            <a:r>
              <a:rPr lang="fr-FR" sz="2400" dirty="0">
                <a:latin typeface="Old English Text MT" panose="03040902040508030806" pitchFamily="66" charset="0"/>
              </a:rPr>
              <a:t>f</a:t>
            </a:r>
            <a:r>
              <a:rPr lang="fr-FR" sz="2400" dirty="0" smtClean="0">
                <a:latin typeface="Old English Text MT" panose="03040902040508030806" pitchFamily="66" charset="0"/>
              </a:rPr>
              <a:t>umat rosa cameram</a:t>
            </a:r>
          </a:p>
          <a:p>
            <a:r>
              <a:rPr lang="fr-FR" sz="2400" dirty="0">
                <a:latin typeface="Old English Text MT" panose="03040902040508030806" pitchFamily="66" charset="0"/>
              </a:rPr>
              <a:t>f</a:t>
            </a:r>
            <a:r>
              <a:rPr lang="fr-FR" sz="2400" dirty="0" smtClean="0">
                <a:latin typeface="Old English Text MT" panose="03040902040508030806" pitchFamily="66" charset="0"/>
              </a:rPr>
              <a:t>umat </a:t>
            </a:r>
            <a:r>
              <a:rPr lang="fr-FR" sz="2400" dirty="0" smtClean="0">
                <a:latin typeface="Old English Text MT" panose="03040902040508030806" pitchFamily="66" charset="0"/>
                <a:sym typeface="Wingdings" panose="05000000000000000000" pitchFamily="2" charset="2"/>
              </a:rPr>
              <a:t>cameram rosa</a:t>
            </a:r>
            <a:endParaRPr lang="fr-FR" sz="2400" dirty="0" smtClean="0">
              <a:latin typeface="Old English Text MT" panose="03040902040508030806" pitchFamily="66" charset="0"/>
            </a:endParaRPr>
          </a:p>
          <a:p>
            <a:r>
              <a:rPr lang="fr-FR" sz="2400" dirty="0">
                <a:latin typeface="Old English Text MT" panose="03040902040508030806" pitchFamily="66" charset="0"/>
              </a:rPr>
              <a:t>c</a:t>
            </a:r>
            <a:r>
              <a:rPr lang="fr-FR" sz="2400" dirty="0" smtClean="0">
                <a:latin typeface="Old English Text MT" panose="03040902040508030806" pitchFamily="66" charset="0"/>
              </a:rPr>
              <a:t>ameram rosa fumat</a:t>
            </a:r>
          </a:p>
          <a:p>
            <a:r>
              <a:rPr lang="fr-FR" sz="2400" dirty="0">
                <a:latin typeface="Old English Text MT" panose="03040902040508030806" pitchFamily="66" charset="0"/>
              </a:rPr>
              <a:t>r</a:t>
            </a:r>
            <a:r>
              <a:rPr lang="fr-FR" sz="2400" dirty="0" smtClean="0">
                <a:latin typeface="Old English Text MT" panose="03040902040508030806" pitchFamily="66" charset="0"/>
              </a:rPr>
              <a:t>osa fumat cameram</a:t>
            </a:r>
            <a:endParaRPr lang="fr-FR" sz="2400" dirty="0">
              <a:latin typeface="Old English Text MT" panose="03040902040508030806" pitchFamily="66" charset="0"/>
            </a:endParaRPr>
          </a:p>
        </p:txBody>
      </p:sp>
      <p:sp>
        <p:nvSpPr>
          <p:cNvPr id="7" name="Rectangle 6"/>
          <p:cNvSpPr/>
          <p:nvPr/>
        </p:nvSpPr>
        <p:spPr>
          <a:xfrm>
            <a:off x="2880320" y="3615407"/>
            <a:ext cx="4572000" cy="461665"/>
          </a:xfrm>
          <a:prstGeom prst="rect">
            <a:avLst/>
          </a:prstGeom>
        </p:spPr>
        <p:txBody>
          <a:bodyPr>
            <a:spAutoFit/>
          </a:bodyPr>
          <a:lstStyle/>
          <a:p>
            <a:r>
              <a:rPr lang="fr-FR" sz="2400" dirty="0" smtClean="0"/>
              <a:t>La rose parfume la chambre.</a:t>
            </a:r>
            <a:endParaRPr lang="fr-FR" sz="2400" dirty="0"/>
          </a:p>
        </p:txBody>
      </p:sp>
      <p:grpSp>
        <p:nvGrpSpPr>
          <p:cNvPr id="12" name="Groupe 11"/>
          <p:cNvGrpSpPr/>
          <p:nvPr/>
        </p:nvGrpSpPr>
        <p:grpSpPr>
          <a:xfrm>
            <a:off x="2987824" y="4725144"/>
            <a:ext cx="4608512" cy="1099968"/>
            <a:chOff x="2411760" y="4849192"/>
            <a:chExt cx="4608512" cy="1099968"/>
          </a:xfrm>
        </p:grpSpPr>
        <p:cxnSp>
          <p:nvCxnSpPr>
            <p:cNvPr id="10" name="Connecteur droit avec flèche 9"/>
            <p:cNvCxnSpPr/>
            <p:nvPr/>
          </p:nvCxnSpPr>
          <p:spPr>
            <a:xfrm>
              <a:off x="2411760" y="5389192"/>
              <a:ext cx="4608512" cy="0"/>
            </a:xfrm>
            <a:prstGeom prst="straightConnector1">
              <a:avLst/>
            </a:prstGeom>
            <a:ln w="76200">
              <a:headEnd type="oval" w="med" len="med"/>
              <a:tailEnd type="triangle" w="med" len="med"/>
            </a:ln>
          </p:spPr>
          <p:style>
            <a:lnRef idx="1">
              <a:schemeClr val="accent2"/>
            </a:lnRef>
            <a:fillRef idx="0">
              <a:schemeClr val="accent2"/>
            </a:fillRef>
            <a:effectRef idx="0">
              <a:schemeClr val="accent2"/>
            </a:effectRef>
            <a:fontRef idx="minor">
              <a:schemeClr val="tx1"/>
            </a:fontRef>
          </p:style>
        </p:cxnSp>
        <p:sp>
          <p:nvSpPr>
            <p:cNvPr id="4" name="Ellipse 3"/>
            <p:cNvSpPr/>
            <p:nvPr/>
          </p:nvSpPr>
          <p:spPr>
            <a:xfrm>
              <a:off x="2627904" y="4869160"/>
              <a:ext cx="1080000" cy="10800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dirty="0"/>
            </a:p>
          </p:txBody>
        </p:sp>
        <p:sp>
          <p:nvSpPr>
            <p:cNvPr id="9" name="Ellipse 8"/>
            <p:cNvSpPr/>
            <p:nvPr/>
          </p:nvSpPr>
          <p:spPr>
            <a:xfrm>
              <a:off x="5580112" y="4849192"/>
              <a:ext cx="1080000" cy="10800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dirty="0"/>
            </a:p>
          </p:txBody>
        </p:sp>
        <p:sp>
          <p:nvSpPr>
            <p:cNvPr id="6" name="Rectangle à coins arrondis 5"/>
            <p:cNvSpPr/>
            <p:nvPr/>
          </p:nvSpPr>
          <p:spPr>
            <a:xfrm>
              <a:off x="3923928" y="4869160"/>
              <a:ext cx="1440000" cy="10800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dirty="0"/>
            </a:p>
          </p:txBody>
        </p:sp>
        <p:sp>
          <p:nvSpPr>
            <p:cNvPr id="11" name="ZoneTexte 10"/>
            <p:cNvSpPr txBox="1"/>
            <p:nvPr/>
          </p:nvSpPr>
          <p:spPr>
            <a:xfrm>
              <a:off x="2951880" y="4973693"/>
              <a:ext cx="432048" cy="830997"/>
            </a:xfrm>
            <a:prstGeom prst="rect">
              <a:avLst/>
            </a:prstGeom>
            <a:noFill/>
          </p:spPr>
          <p:txBody>
            <a:bodyPr wrap="square" rtlCol="0">
              <a:spAutoFit/>
            </a:bodyPr>
            <a:lstStyle/>
            <a:p>
              <a:pPr algn="ctr"/>
              <a:r>
                <a:rPr lang="fr-FR" sz="4800" dirty="0" smtClean="0">
                  <a:solidFill>
                    <a:schemeClr val="bg1"/>
                  </a:solidFill>
                </a:rPr>
                <a:t>S</a:t>
              </a:r>
              <a:endParaRPr lang="fr-FR" sz="4800" dirty="0">
                <a:solidFill>
                  <a:schemeClr val="bg1"/>
                </a:solidFill>
              </a:endParaRPr>
            </a:p>
          </p:txBody>
        </p:sp>
        <p:sp>
          <p:nvSpPr>
            <p:cNvPr id="14" name="ZoneTexte 13"/>
            <p:cNvSpPr txBox="1"/>
            <p:nvPr/>
          </p:nvSpPr>
          <p:spPr>
            <a:xfrm>
              <a:off x="4427904" y="4993661"/>
              <a:ext cx="432048" cy="830997"/>
            </a:xfrm>
            <a:prstGeom prst="rect">
              <a:avLst/>
            </a:prstGeom>
            <a:noFill/>
          </p:spPr>
          <p:txBody>
            <a:bodyPr wrap="square" rtlCol="0">
              <a:spAutoFit/>
            </a:bodyPr>
            <a:lstStyle/>
            <a:p>
              <a:pPr algn="ctr"/>
              <a:r>
                <a:rPr lang="fr-FR" sz="4800" dirty="0">
                  <a:solidFill>
                    <a:schemeClr val="bg1"/>
                  </a:solidFill>
                </a:rPr>
                <a:t>V</a:t>
              </a:r>
            </a:p>
          </p:txBody>
        </p:sp>
        <p:sp>
          <p:nvSpPr>
            <p:cNvPr id="15" name="ZoneTexte 14"/>
            <p:cNvSpPr txBox="1"/>
            <p:nvPr/>
          </p:nvSpPr>
          <p:spPr>
            <a:xfrm>
              <a:off x="5904088" y="4993661"/>
              <a:ext cx="432048" cy="830997"/>
            </a:xfrm>
            <a:prstGeom prst="rect">
              <a:avLst/>
            </a:prstGeom>
            <a:noFill/>
          </p:spPr>
          <p:txBody>
            <a:bodyPr wrap="square" rtlCol="0">
              <a:spAutoFit/>
            </a:bodyPr>
            <a:lstStyle/>
            <a:p>
              <a:pPr algn="ctr"/>
              <a:r>
                <a:rPr lang="fr-FR" sz="4800" dirty="0">
                  <a:solidFill>
                    <a:schemeClr val="bg1"/>
                  </a:solidFill>
                </a:rPr>
                <a:t>O</a:t>
              </a:r>
            </a:p>
          </p:txBody>
        </p:sp>
      </p:grpSp>
      <p:pic>
        <p:nvPicPr>
          <p:cNvPr id="1026" name="Picture 2" descr="http://orafleur.com/138-big_default/vase-soliflore-de-rose.jpg"/>
          <p:cNvPicPr>
            <a:picLocks noChangeAspect="1" noChangeArrowheads="1"/>
          </p:cNvPicPr>
          <p:nvPr/>
        </p:nvPicPr>
        <p:blipFill rotWithShape="1">
          <a:blip r:embed="rId4">
            <a:extLst>
              <a:ext uri="{28A0092B-C50C-407E-A947-70E740481C1C}">
                <a14:useLocalDpi xmlns:a14="http://schemas.microsoft.com/office/drawing/2010/main" val="0"/>
              </a:ext>
            </a:extLst>
          </a:blip>
          <a:srcRect l="29030" r="29656"/>
          <a:stretch/>
        </p:blipFill>
        <p:spPr bwMode="auto">
          <a:xfrm>
            <a:off x="176679" y="199603"/>
            <a:ext cx="2235201" cy="61817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372109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additive="base">
                                        <p:cTn id="43" dur="500" fill="hold"/>
                                        <p:tgtEl>
                                          <p:spTgt spid="7"/>
                                        </p:tgtEl>
                                        <p:attrNameLst>
                                          <p:attrName>ppt_x</p:attrName>
                                        </p:attrNameLst>
                                      </p:cBhvr>
                                      <p:tavLst>
                                        <p:tav tm="0">
                                          <p:val>
                                            <p:strVal val="#ppt_x"/>
                                          </p:val>
                                        </p:tav>
                                        <p:tav tm="100000">
                                          <p:val>
                                            <p:strVal val="#ppt_x"/>
                                          </p:val>
                                        </p:tav>
                                      </p:tavLst>
                                    </p:anim>
                                    <p:anim calcmode="lin" valueType="num">
                                      <p:cBhvr additive="base">
                                        <p:cTn id="4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ppt_x"/>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lipse 2"/>
          <p:cNvSpPr/>
          <p:nvPr/>
        </p:nvSpPr>
        <p:spPr>
          <a:xfrm>
            <a:off x="-396552" y="2420888"/>
            <a:ext cx="8496944" cy="3240360"/>
          </a:xfrm>
          <a:prstGeom prst="ellipse">
            <a:avLst/>
          </a:prstGeom>
          <a:gradFill flip="none" rotWithShape="1">
            <a:gsLst>
              <a:gs pos="71000">
                <a:schemeClr val="accent1">
                  <a:tint val="66000"/>
                  <a:satMod val="160000"/>
                </a:schemeClr>
              </a:gs>
              <a:gs pos="19000">
                <a:schemeClr val="accent1">
                  <a:tint val="44500"/>
                  <a:satMod val="160000"/>
                </a:schemeClr>
              </a:gs>
              <a:gs pos="100000">
                <a:schemeClr val="accent1">
                  <a:tint val="23500"/>
                  <a:satMod val="16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6" name="Groupe 45"/>
          <p:cNvGrpSpPr/>
          <p:nvPr/>
        </p:nvGrpSpPr>
        <p:grpSpPr>
          <a:xfrm>
            <a:off x="6877443" y="5332256"/>
            <a:ext cx="1871021" cy="369332"/>
            <a:chOff x="6877443" y="5332256"/>
            <a:chExt cx="1871021" cy="369332"/>
          </a:xfrm>
        </p:grpSpPr>
        <p:sp>
          <p:nvSpPr>
            <p:cNvPr id="33" name="Rectangle 32"/>
            <p:cNvSpPr/>
            <p:nvPr/>
          </p:nvSpPr>
          <p:spPr>
            <a:xfrm>
              <a:off x="6877443" y="5357656"/>
              <a:ext cx="1824406" cy="343932"/>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27" name="Rectangle 26"/>
            <p:cNvSpPr/>
            <p:nvPr/>
          </p:nvSpPr>
          <p:spPr>
            <a:xfrm>
              <a:off x="6931429" y="5332256"/>
              <a:ext cx="1817035" cy="369332"/>
            </a:xfrm>
            <a:prstGeom prst="rect">
              <a:avLst/>
            </a:prstGeom>
          </p:spPr>
          <p:txBody>
            <a:bodyPr wrap="square">
              <a:spAutoFit/>
            </a:bodyPr>
            <a:lstStyle/>
            <a:p>
              <a:r>
                <a:rPr lang="fr-FR" dirty="0"/>
                <a:t>s</a:t>
              </a:r>
              <a:r>
                <a:rPr lang="fr-FR" dirty="0" smtClean="0"/>
                <a:t>a </a:t>
              </a:r>
              <a:r>
                <a:rPr lang="fr-FR" b="1" dirty="0" smtClean="0"/>
                <a:t>souveraineté</a:t>
              </a:r>
              <a:endParaRPr lang="fr-FR" b="1" dirty="0"/>
            </a:p>
          </p:txBody>
        </p:sp>
      </p:grpSp>
      <p:grpSp>
        <p:nvGrpSpPr>
          <p:cNvPr id="44" name="Groupe 43"/>
          <p:cNvGrpSpPr/>
          <p:nvPr/>
        </p:nvGrpSpPr>
        <p:grpSpPr>
          <a:xfrm>
            <a:off x="5292080" y="4585148"/>
            <a:ext cx="2999860" cy="369334"/>
            <a:chOff x="5292080" y="4585148"/>
            <a:chExt cx="2999860" cy="369334"/>
          </a:xfrm>
        </p:grpSpPr>
        <p:sp>
          <p:nvSpPr>
            <p:cNvPr id="31" name="Rectangle 30"/>
            <p:cNvSpPr/>
            <p:nvPr/>
          </p:nvSpPr>
          <p:spPr>
            <a:xfrm>
              <a:off x="5292080" y="4585148"/>
              <a:ext cx="2999860" cy="343932"/>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24" name="Rectangle 23"/>
            <p:cNvSpPr/>
            <p:nvPr/>
          </p:nvSpPr>
          <p:spPr>
            <a:xfrm>
              <a:off x="5292080" y="4585150"/>
              <a:ext cx="2999860" cy="369332"/>
            </a:xfrm>
            <a:prstGeom prst="rect">
              <a:avLst/>
            </a:prstGeom>
          </p:spPr>
          <p:txBody>
            <a:bodyPr wrap="none">
              <a:spAutoFit/>
            </a:bodyPr>
            <a:lstStyle/>
            <a:p>
              <a:r>
                <a:rPr lang="fr-FR" dirty="0"/>
                <a:t>une </a:t>
              </a:r>
              <a:r>
                <a:rPr lang="fr-FR" b="1" dirty="0"/>
                <a:t>autorité</a:t>
              </a:r>
              <a:r>
                <a:rPr lang="fr-FR" dirty="0"/>
                <a:t> étatique légitime</a:t>
              </a:r>
            </a:p>
          </p:txBody>
        </p:sp>
      </p:grpSp>
      <p:grpSp>
        <p:nvGrpSpPr>
          <p:cNvPr id="48" name="Groupe 47"/>
          <p:cNvGrpSpPr/>
          <p:nvPr/>
        </p:nvGrpSpPr>
        <p:grpSpPr>
          <a:xfrm>
            <a:off x="431456" y="2996952"/>
            <a:ext cx="1944300" cy="1169551"/>
            <a:chOff x="431456" y="2996952"/>
            <a:chExt cx="1944300" cy="1169551"/>
          </a:xfrm>
        </p:grpSpPr>
        <p:sp>
          <p:nvSpPr>
            <p:cNvPr id="37" name="Rectangle 36"/>
            <p:cNvSpPr/>
            <p:nvPr/>
          </p:nvSpPr>
          <p:spPr>
            <a:xfrm>
              <a:off x="431456" y="2996952"/>
              <a:ext cx="1915713" cy="1144151"/>
            </a:xfrm>
            <a:prstGeom prst="rect">
              <a:avLst/>
            </a:prstGeom>
            <a:gradFill flip="none" rotWithShape="1">
              <a:gsLst>
                <a:gs pos="0">
                  <a:schemeClr val="accent2">
                    <a:tint val="50000"/>
                    <a:satMod val="300000"/>
                  </a:schemeClr>
                </a:gs>
                <a:gs pos="35000">
                  <a:schemeClr val="accent2">
                    <a:tint val="37000"/>
                    <a:satMod val="300000"/>
                  </a:schemeClr>
                </a:gs>
                <a:gs pos="100000">
                  <a:schemeClr val="accent2">
                    <a:tint val="15000"/>
                    <a:satMod val="350000"/>
                  </a:schemeClr>
                </a:gs>
              </a:gsLst>
              <a:path path="circle">
                <a:fillToRect r="100000" b="100000"/>
              </a:path>
              <a:tileRect l="-100000" t="-100000"/>
            </a:gra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29" name="Rectangle 28"/>
            <p:cNvSpPr/>
            <p:nvPr/>
          </p:nvSpPr>
          <p:spPr>
            <a:xfrm>
              <a:off x="431457" y="2996952"/>
              <a:ext cx="1944299" cy="1169551"/>
            </a:xfrm>
            <a:prstGeom prst="rect">
              <a:avLst/>
            </a:prstGeom>
          </p:spPr>
          <p:txBody>
            <a:bodyPr wrap="square">
              <a:spAutoFit/>
            </a:bodyPr>
            <a:lstStyle/>
            <a:p>
              <a:r>
                <a:rPr lang="fr-FR" sz="1400" dirty="0" smtClean="0"/>
                <a:t>composante essentielle</a:t>
              </a:r>
            </a:p>
            <a:p>
              <a:r>
                <a:rPr lang="fr-FR" sz="1400" u="sng" dirty="0" smtClean="0"/>
                <a:t>de</a:t>
              </a:r>
              <a:r>
                <a:rPr lang="fr-FR" sz="1400" dirty="0" smtClean="0"/>
                <a:t> </a:t>
              </a:r>
              <a:r>
                <a:rPr lang="fr-FR" sz="1400" dirty="0"/>
                <a:t>la </a:t>
              </a:r>
              <a:r>
                <a:rPr lang="fr-FR" sz="1400" dirty="0" smtClean="0"/>
                <a:t>prévention</a:t>
              </a:r>
            </a:p>
            <a:p>
              <a:r>
                <a:rPr lang="fr-FR" sz="1400" u="sng" dirty="0"/>
                <a:t>e</a:t>
              </a:r>
              <a:r>
                <a:rPr lang="fr-FR" sz="1400" u="sng" dirty="0" smtClean="0"/>
                <a:t>t</a:t>
              </a:r>
            </a:p>
            <a:p>
              <a:r>
                <a:rPr lang="fr-FR" sz="1400" u="sng" dirty="0" smtClean="0"/>
                <a:t>de</a:t>
              </a:r>
              <a:r>
                <a:rPr lang="fr-FR" sz="1400" dirty="0" smtClean="0"/>
                <a:t> </a:t>
              </a:r>
              <a:r>
                <a:rPr lang="fr-FR" sz="1400" dirty="0"/>
                <a:t>la </a:t>
              </a:r>
              <a:r>
                <a:rPr lang="fr-FR" sz="1400" dirty="0" smtClean="0"/>
                <a:t>résolution</a:t>
              </a:r>
            </a:p>
            <a:p>
              <a:r>
                <a:rPr lang="fr-FR" sz="1400" u="sng" dirty="0" smtClean="0"/>
                <a:t>des</a:t>
              </a:r>
              <a:r>
                <a:rPr lang="fr-FR" sz="1400" dirty="0" smtClean="0"/>
                <a:t> </a:t>
              </a:r>
              <a:r>
                <a:rPr lang="fr-FR" sz="1400" dirty="0"/>
                <a:t>crises</a:t>
              </a:r>
            </a:p>
          </p:txBody>
        </p:sp>
      </p:grpSp>
      <p:grpSp>
        <p:nvGrpSpPr>
          <p:cNvPr id="42" name="Groupe 41"/>
          <p:cNvGrpSpPr/>
          <p:nvPr/>
        </p:nvGrpSpPr>
        <p:grpSpPr>
          <a:xfrm>
            <a:off x="1835696" y="3981837"/>
            <a:ext cx="1728192" cy="651709"/>
            <a:chOff x="1835696" y="3981837"/>
            <a:chExt cx="1728192" cy="651709"/>
          </a:xfrm>
        </p:grpSpPr>
        <p:grpSp>
          <p:nvGrpSpPr>
            <p:cNvPr id="41" name="Groupe 40"/>
            <p:cNvGrpSpPr/>
            <p:nvPr/>
          </p:nvGrpSpPr>
          <p:grpSpPr>
            <a:xfrm>
              <a:off x="1835696" y="3981837"/>
              <a:ext cx="1728192" cy="651709"/>
              <a:chOff x="1835696" y="3981837"/>
              <a:chExt cx="1728192" cy="651709"/>
            </a:xfrm>
          </p:grpSpPr>
          <p:sp>
            <p:nvSpPr>
              <p:cNvPr id="19" name="Rectangle 18"/>
              <p:cNvSpPr/>
              <p:nvPr/>
            </p:nvSpPr>
            <p:spPr>
              <a:xfrm>
                <a:off x="1835696" y="3981837"/>
                <a:ext cx="1728192" cy="651709"/>
              </a:xfrm>
              <a:prstGeom prst="rect">
                <a:avLst/>
              </a:prstGeom>
              <a:gradFill flip="none" rotWithShape="1">
                <a:gsLst>
                  <a:gs pos="0">
                    <a:schemeClr val="accent2">
                      <a:tint val="50000"/>
                      <a:satMod val="300000"/>
                    </a:schemeClr>
                  </a:gs>
                  <a:gs pos="35000">
                    <a:schemeClr val="accent2">
                      <a:tint val="37000"/>
                      <a:satMod val="300000"/>
                    </a:schemeClr>
                  </a:gs>
                  <a:gs pos="100000">
                    <a:schemeClr val="accent2">
                      <a:tint val="15000"/>
                      <a:satMod val="350000"/>
                    </a:schemeClr>
                  </a:gs>
                </a:gsLst>
                <a:path path="circle">
                  <a:fillToRect r="100000" b="100000"/>
                </a:path>
                <a:tileRect l="-100000" t="-100000"/>
              </a:gra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13" name="Rectangle 12"/>
              <p:cNvSpPr/>
              <p:nvPr/>
            </p:nvSpPr>
            <p:spPr>
              <a:xfrm>
                <a:off x="1907704" y="4141103"/>
                <a:ext cx="1431867" cy="307777"/>
              </a:xfrm>
              <a:prstGeom prst="rect">
                <a:avLst/>
              </a:prstGeom>
            </p:spPr>
            <p:txBody>
              <a:bodyPr wrap="none">
                <a:spAutoFit/>
              </a:bodyPr>
              <a:lstStyle/>
              <a:p>
                <a:r>
                  <a:rPr lang="fr-FR" sz="1400" u="sng" dirty="0"/>
                  <a:t>de</a:t>
                </a:r>
                <a:r>
                  <a:rPr lang="fr-FR" sz="1400" dirty="0"/>
                  <a:t> consolidation </a:t>
                </a:r>
              </a:p>
            </p:txBody>
          </p:sp>
        </p:grpSp>
        <p:sp>
          <p:nvSpPr>
            <p:cNvPr id="17" name="Rectangle 16"/>
            <p:cNvSpPr/>
            <p:nvPr/>
          </p:nvSpPr>
          <p:spPr>
            <a:xfrm>
              <a:off x="1907787" y="4325769"/>
              <a:ext cx="878767" cy="307777"/>
            </a:xfrm>
            <a:prstGeom prst="rect">
              <a:avLst/>
            </a:prstGeom>
          </p:spPr>
          <p:txBody>
            <a:bodyPr wrap="none">
              <a:spAutoFit/>
            </a:bodyPr>
            <a:lstStyle/>
            <a:p>
              <a:r>
                <a:rPr lang="fr-FR" sz="1400" u="sng" dirty="0"/>
                <a:t>de</a:t>
              </a:r>
              <a:r>
                <a:rPr lang="fr-FR" sz="1400" dirty="0"/>
                <a:t> la paix</a:t>
              </a:r>
            </a:p>
          </p:txBody>
        </p:sp>
      </p:grpSp>
      <p:sp>
        <p:nvSpPr>
          <p:cNvPr id="16" name="Rogner un rectangle à un seul coin 15"/>
          <p:cNvSpPr/>
          <p:nvPr/>
        </p:nvSpPr>
        <p:spPr>
          <a:xfrm>
            <a:off x="323528" y="332655"/>
            <a:ext cx="4824536" cy="2031325"/>
          </a:xfrm>
          <a:prstGeom prst="snip1Rect">
            <a:avLst/>
          </a:prstGeom>
          <a:solidFill>
            <a:schemeClr val="bg1">
              <a:lumMod val="8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7" name="Picture 3" descr="U:\18 - Bureau Langue Francaise\1 - ESPACE CHEF DE BUREAU\A - DOCUMENTATION GENERALE\A - DOCUMENTS DE REFERENCE\dem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1" y="77126"/>
            <a:ext cx="936104" cy="111962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85593"/>
            <a:ext cx="1440000" cy="1080000"/>
          </a:xfrm>
          <a:prstGeom prst="rect">
            <a:avLst/>
          </a:prstGeom>
        </p:spPr>
      </p:pic>
      <p:sp>
        <p:nvSpPr>
          <p:cNvPr id="5" name="Rectangle 4"/>
          <p:cNvSpPr/>
          <p:nvPr/>
        </p:nvSpPr>
        <p:spPr>
          <a:xfrm>
            <a:off x="323528" y="332656"/>
            <a:ext cx="4572000" cy="2031325"/>
          </a:xfrm>
          <a:prstGeom prst="rect">
            <a:avLst/>
          </a:prstGeom>
        </p:spPr>
        <p:txBody>
          <a:bodyPr>
            <a:spAutoFit/>
          </a:bodyPr>
          <a:lstStyle/>
          <a:p>
            <a:r>
              <a:rPr lang="fr-FR" dirty="0"/>
              <a:t>Composante essentielle de la prévention et de la résolution des crises dans</a:t>
            </a:r>
          </a:p>
          <a:p>
            <a:r>
              <a:rPr lang="fr-FR" dirty="0"/>
              <a:t>la durée, la stratégie de consolidation de la paix répond d’abord à l’objectif</a:t>
            </a:r>
          </a:p>
          <a:p>
            <a:r>
              <a:rPr lang="fr-FR" dirty="0"/>
              <a:t>politique de consolider une autorité étatique légitime en mesure d’exercer sa</a:t>
            </a:r>
          </a:p>
          <a:p>
            <a:r>
              <a:rPr lang="fr-FR" dirty="0"/>
              <a:t>souveraineté sur un territoire. </a:t>
            </a:r>
          </a:p>
        </p:txBody>
      </p:sp>
      <p:grpSp>
        <p:nvGrpSpPr>
          <p:cNvPr id="36" name="Groupe 35"/>
          <p:cNvGrpSpPr/>
          <p:nvPr/>
        </p:nvGrpSpPr>
        <p:grpSpPr>
          <a:xfrm>
            <a:off x="1717081" y="3797171"/>
            <a:ext cx="1469057" cy="369332"/>
            <a:chOff x="1717081" y="3797171"/>
            <a:chExt cx="1469057" cy="369332"/>
          </a:xfrm>
        </p:grpSpPr>
        <p:sp>
          <p:nvSpPr>
            <p:cNvPr id="18" name="Rectangle 17"/>
            <p:cNvSpPr/>
            <p:nvPr/>
          </p:nvSpPr>
          <p:spPr>
            <a:xfrm>
              <a:off x="1717081" y="3797171"/>
              <a:ext cx="1414759" cy="343932"/>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8" name="Rectangle 7"/>
            <p:cNvSpPr/>
            <p:nvPr/>
          </p:nvSpPr>
          <p:spPr>
            <a:xfrm>
              <a:off x="1717081" y="3797171"/>
              <a:ext cx="1469057" cy="369332"/>
            </a:xfrm>
            <a:prstGeom prst="rect">
              <a:avLst/>
            </a:prstGeom>
          </p:spPr>
          <p:txBody>
            <a:bodyPr wrap="none">
              <a:spAutoFit/>
            </a:bodyPr>
            <a:lstStyle/>
            <a:p>
              <a:r>
                <a:rPr lang="fr-FR" dirty="0" smtClean="0"/>
                <a:t>la</a:t>
              </a:r>
              <a:r>
                <a:rPr lang="fr-FR" b="1" dirty="0" smtClean="0"/>
                <a:t> STRATÉGIE </a:t>
              </a:r>
              <a:endParaRPr lang="fr-FR" b="1" dirty="0"/>
            </a:p>
          </p:txBody>
        </p:sp>
      </p:grpSp>
      <p:grpSp>
        <p:nvGrpSpPr>
          <p:cNvPr id="34" name="Groupe 33"/>
          <p:cNvGrpSpPr/>
          <p:nvPr/>
        </p:nvGrpSpPr>
        <p:grpSpPr>
          <a:xfrm>
            <a:off x="3275856" y="3761704"/>
            <a:ext cx="1152346" cy="404799"/>
            <a:chOff x="3275856" y="3761704"/>
            <a:chExt cx="1152346" cy="404799"/>
          </a:xfrm>
        </p:grpSpPr>
        <p:sp>
          <p:nvSpPr>
            <p:cNvPr id="21" name="Ellipse 20"/>
            <p:cNvSpPr/>
            <p:nvPr/>
          </p:nvSpPr>
          <p:spPr>
            <a:xfrm>
              <a:off x="3275856" y="3761704"/>
              <a:ext cx="1152346" cy="404799"/>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20" name="Rectangle 19"/>
            <p:cNvSpPr/>
            <p:nvPr/>
          </p:nvSpPr>
          <p:spPr>
            <a:xfrm>
              <a:off x="3356331" y="3778638"/>
              <a:ext cx="1003801" cy="369332"/>
            </a:xfrm>
            <a:prstGeom prst="rect">
              <a:avLst/>
            </a:prstGeom>
          </p:spPr>
          <p:txBody>
            <a:bodyPr wrap="none">
              <a:spAutoFit/>
            </a:bodyPr>
            <a:lstStyle/>
            <a:p>
              <a:r>
                <a:rPr lang="fr-FR" b="1" dirty="0" smtClean="0"/>
                <a:t>RÉPOND</a:t>
              </a:r>
              <a:endParaRPr lang="fr-FR" b="1" dirty="0"/>
            </a:p>
          </p:txBody>
        </p:sp>
      </p:grpSp>
      <p:grpSp>
        <p:nvGrpSpPr>
          <p:cNvPr id="40" name="Groupe 39"/>
          <p:cNvGrpSpPr/>
          <p:nvPr/>
        </p:nvGrpSpPr>
        <p:grpSpPr>
          <a:xfrm>
            <a:off x="4499992" y="3776004"/>
            <a:ext cx="2431437" cy="369332"/>
            <a:chOff x="4499992" y="3776004"/>
            <a:chExt cx="2431437" cy="369332"/>
          </a:xfrm>
        </p:grpSpPr>
        <p:sp>
          <p:nvSpPr>
            <p:cNvPr id="25" name="Rectangle 24"/>
            <p:cNvSpPr/>
            <p:nvPr/>
          </p:nvSpPr>
          <p:spPr>
            <a:xfrm>
              <a:off x="4499992" y="3788703"/>
              <a:ext cx="2402584" cy="343932"/>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22" name="Rectangle 21"/>
            <p:cNvSpPr/>
            <p:nvPr/>
          </p:nvSpPr>
          <p:spPr>
            <a:xfrm>
              <a:off x="4499992" y="3776004"/>
              <a:ext cx="2431437" cy="369332"/>
            </a:xfrm>
            <a:prstGeom prst="rect">
              <a:avLst/>
            </a:prstGeom>
          </p:spPr>
          <p:txBody>
            <a:bodyPr wrap="square">
              <a:spAutoFit/>
            </a:bodyPr>
            <a:lstStyle/>
            <a:p>
              <a:r>
                <a:rPr lang="fr-FR" u="sng" dirty="0"/>
                <a:t>à</a:t>
              </a:r>
              <a:r>
                <a:rPr lang="fr-FR" b="1" dirty="0"/>
                <a:t> </a:t>
              </a:r>
              <a:r>
                <a:rPr lang="fr-FR" dirty="0" smtClean="0"/>
                <a:t>l’</a:t>
              </a:r>
              <a:r>
                <a:rPr lang="fr-FR" b="1" dirty="0" smtClean="0"/>
                <a:t>OBJECTIF POLITIQUE</a:t>
              </a:r>
              <a:endParaRPr lang="fr-FR" b="1" dirty="0"/>
            </a:p>
          </p:txBody>
        </p:sp>
      </p:grpSp>
      <p:grpSp>
        <p:nvGrpSpPr>
          <p:cNvPr id="43" name="Groupe 42"/>
          <p:cNvGrpSpPr/>
          <p:nvPr/>
        </p:nvGrpSpPr>
        <p:grpSpPr>
          <a:xfrm>
            <a:off x="4499992" y="4251336"/>
            <a:ext cx="1608328" cy="404799"/>
            <a:chOff x="4499992" y="4251336"/>
            <a:chExt cx="1608328" cy="404799"/>
          </a:xfrm>
        </p:grpSpPr>
        <p:sp>
          <p:nvSpPr>
            <p:cNvPr id="30" name="Ellipse 29"/>
            <p:cNvSpPr/>
            <p:nvPr/>
          </p:nvSpPr>
          <p:spPr>
            <a:xfrm>
              <a:off x="4499992" y="4251336"/>
              <a:ext cx="1584176" cy="404799"/>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23" name="Rectangle 22"/>
            <p:cNvSpPr/>
            <p:nvPr/>
          </p:nvSpPr>
          <p:spPr>
            <a:xfrm>
              <a:off x="4644008" y="4257348"/>
              <a:ext cx="1464312" cy="369332"/>
            </a:xfrm>
            <a:prstGeom prst="rect">
              <a:avLst/>
            </a:prstGeom>
          </p:spPr>
          <p:txBody>
            <a:bodyPr wrap="none">
              <a:spAutoFit/>
            </a:bodyPr>
            <a:lstStyle/>
            <a:p>
              <a:r>
                <a:rPr lang="fr-FR" u="sng" dirty="0"/>
                <a:t>de</a:t>
              </a:r>
              <a:r>
                <a:rPr lang="fr-FR" dirty="0"/>
                <a:t> </a:t>
              </a:r>
              <a:r>
                <a:rPr lang="fr-FR" b="1" dirty="0"/>
                <a:t>consolider</a:t>
              </a:r>
            </a:p>
          </p:txBody>
        </p:sp>
      </p:grpSp>
      <p:grpSp>
        <p:nvGrpSpPr>
          <p:cNvPr id="45" name="Groupe 44"/>
          <p:cNvGrpSpPr/>
          <p:nvPr/>
        </p:nvGrpSpPr>
        <p:grpSpPr>
          <a:xfrm>
            <a:off x="5580112" y="5026490"/>
            <a:ext cx="2377721" cy="404799"/>
            <a:chOff x="5580112" y="5026490"/>
            <a:chExt cx="2377721" cy="404799"/>
          </a:xfrm>
        </p:grpSpPr>
        <p:sp>
          <p:nvSpPr>
            <p:cNvPr id="32" name="Ellipse 31"/>
            <p:cNvSpPr/>
            <p:nvPr/>
          </p:nvSpPr>
          <p:spPr>
            <a:xfrm>
              <a:off x="5580112" y="5026490"/>
              <a:ext cx="2371787" cy="404799"/>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26" name="Rectangle 25"/>
            <p:cNvSpPr/>
            <p:nvPr/>
          </p:nvSpPr>
          <p:spPr>
            <a:xfrm>
              <a:off x="5847319" y="5044224"/>
              <a:ext cx="2110514" cy="369332"/>
            </a:xfrm>
            <a:prstGeom prst="rect">
              <a:avLst/>
            </a:prstGeom>
          </p:spPr>
          <p:txBody>
            <a:bodyPr wrap="none">
              <a:spAutoFit/>
            </a:bodyPr>
            <a:lstStyle/>
            <a:p>
              <a:r>
                <a:rPr lang="fr-FR" u="sng" dirty="0"/>
                <a:t>en mesure d’</a:t>
              </a:r>
              <a:r>
                <a:rPr lang="fr-FR" b="1" dirty="0"/>
                <a:t>exercer</a:t>
              </a:r>
            </a:p>
          </p:txBody>
        </p:sp>
      </p:grpSp>
      <p:grpSp>
        <p:nvGrpSpPr>
          <p:cNvPr id="47" name="Groupe 46"/>
          <p:cNvGrpSpPr/>
          <p:nvPr/>
        </p:nvGrpSpPr>
        <p:grpSpPr>
          <a:xfrm>
            <a:off x="6877443" y="5746570"/>
            <a:ext cx="1342722" cy="327522"/>
            <a:chOff x="6877443" y="5746570"/>
            <a:chExt cx="1342722" cy="327522"/>
          </a:xfrm>
        </p:grpSpPr>
        <p:sp>
          <p:nvSpPr>
            <p:cNvPr id="35" name="Rectangle 34"/>
            <p:cNvSpPr/>
            <p:nvPr/>
          </p:nvSpPr>
          <p:spPr>
            <a:xfrm>
              <a:off x="6877443" y="5766315"/>
              <a:ext cx="1342722" cy="307777"/>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28" name="Rectangle 27"/>
            <p:cNvSpPr/>
            <p:nvPr/>
          </p:nvSpPr>
          <p:spPr>
            <a:xfrm>
              <a:off x="6877746" y="5746570"/>
              <a:ext cx="1342419" cy="307777"/>
            </a:xfrm>
            <a:prstGeom prst="rect">
              <a:avLst/>
            </a:prstGeom>
          </p:spPr>
          <p:txBody>
            <a:bodyPr wrap="none">
              <a:spAutoFit/>
            </a:bodyPr>
            <a:lstStyle/>
            <a:p>
              <a:r>
                <a:rPr lang="fr-FR" sz="1400" u="sng" dirty="0"/>
                <a:t>sur</a:t>
              </a:r>
              <a:r>
                <a:rPr lang="fr-FR" sz="1400" dirty="0"/>
                <a:t> un territoire</a:t>
              </a:r>
            </a:p>
          </p:txBody>
        </p:sp>
      </p:grpSp>
      <p:grpSp>
        <p:nvGrpSpPr>
          <p:cNvPr id="49" name="Groupe 48"/>
          <p:cNvGrpSpPr/>
          <p:nvPr/>
        </p:nvGrpSpPr>
        <p:grpSpPr>
          <a:xfrm>
            <a:off x="431153" y="4208175"/>
            <a:ext cx="1260527" cy="307777"/>
            <a:chOff x="431153" y="4208175"/>
            <a:chExt cx="1260527" cy="307777"/>
          </a:xfrm>
        </p:grpSpPr>
        <p:sp>
          <p:nvSpPr>
            <p:cNvPr id="38" name="Rectangle 37"/>
            <p:cNvSpPr/>
            <p:nvPr/>
          </p:nvSpPr>
          <p:spPr>
            <a:xfrm>
              <a:off x="431153" y="4208175"/>
              <a:ext cx="1260527" cy="307777"/>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39" name="Rectangle 38"/>
            <p:cNvSpPr/>
            <p:nvPr/>
          </p:nvSpPr>
          <p:spPr>
            <a:xfrm>
              <a:off x="467544" y="4208175"/>
              <a:ext cx="1168140" cy="307777"/>
            </a:xfrm>
            <a:prstGeom prst="rect">
              <a:avLst/>
            </a:prstGeom>
          </p:spPr>
          <p:txBody>
            <a:bodyPr wrap="none">
              <a:spAutoFit/>
            </a:bodyPr>
            <a:lstStyle/>
            <a:p>
              <a:r>
                <a:rPr lang="fr-FR" sz="1400" u="sng" dirty="0"/>
                <a:t>d</a:t>
              </a:r>
              <a:r>
                <a:rPr lang="fr-FR" sz="1400" u="sng" dirty="0" smtClean="0"/>
                <a:t>ans</a:t>
              </a:r>
              <a:r>
                <a:rPr lang="fr-FR" sz="1400" dirty="0" smtClean="0"/>
                <a:t> la durée</a:t>
              </a:r>
              <a:endParaRPr lang="fr-FR" sz="1400" dirty="0"/>
            </a:p>
          </p:txBody>
        </p:sp>
      </p:grpSp>
    </p:spTree>
    <p:extLst>
      <p:ext uri="{BB962C8B-B14F-4D97-AF65-F5344CB8AC3E}">
        <p14:creationId xmlns:p14="http://schemas.microsoft.com/office/powerpoint/2010/main" val="1997255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ppt_x"/>
                                          </p:val>
                                        </p:tav>
                                        <p:tav tm="100000">
                                          <p:val>
                                            <p:strVal val="#ppt_x"/>
                                          </p:val>
                                        </p:tav>
                                      </p:tavLst>
                                    </p:anim>
                                    <p:anim calcmode="lin" valueType="num">
                                      <p:cBhvr additive="base">
                                        <p:cTn id="8"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6"/>
                                        </p:tgtEl>
                                        <p:attrNameLst>
                                          <p:attrName>style.visibility</p:attrName>
                                        </p:attrNameLst>
                                      </p:cBhvr>
                                      <p:to>
                                        <p:strVal val="visible"/>
                                      </p:to>
                                    </p:set>
                                    <p:anim calcmode="lin" valueType="num">
                                      <p:cBhvr additive="base">
                                        <p:cTn id="13" dur="500" fill="hold"/>
                                        <p:tgtEl>
                                          <p:spTgt spid="36"/>
                                        </p:tgtEl>
                                        <p:attrNameLst>
                                          <p:attrName>ppt_x</p:attrName>
                                        </p:attrNameLst>
                                      </p:cBhvr>
                                      <p:tavLst>
                                        <p:tav tm="0">
                                          <p:val>
                                            <p:strVal val="#ppt_x"/>
                                          </p:val>
                                        </p:tav>
                                        <p:tav tm="100000">
                                          <p:val>
                                            <p:strVal val="#ppt_x"/>
                                          </p:val>
                                        </p:tav>
                                      </p:tavLst>
                                    </p:anim>
                                    <p:anim calcmode="lin" valueType="num">
                                      <p:cBhvr additive="base">
                                        <p:cTn id="14"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0"/>
                                        </p:tgtEl>
                                        <p:attrNameLst>
                                          <p:attrName>style.visibility</p:attrName>
                                        </p:attrNameLst>
                                      </p:cBhvr>
                                      <p:to>
                                        <p:strVal val="visible"/>
                                      </p:to>
                                    </p:set>
                                    <p:anim calcmode="lin" valueType="num">
                                      <p:cBhvr additive="base">
                                        <p:cTn id="19" dur="500" fill="hold"/>
                                        <p:tgtEl>
                                          <p:spTgt spid="40"/>
                                        </p:tgtEl>
                                        <p:attrNameLst>
                                          <p:attrName>ppt_x</p:attrName>
                                        </p:attrNameLst>
                                      </p:cBhvr>
                                      <p:tavLst>
                                        <p:tav tm="0">
                                          <p:val>
                                            <p:strVal val="#ppt_x"/>
                                          </p:val>
                                        </p:tav>
                                        <p:tav tm="100000">
                                          <p:val>
                                            <p:strVal val="#ppt_x"/>
                                          </p:val>
                                        </p:tav>
                                      </p:tavLst>
                                    </p:anim>
                                    <p:anim calcmode="lin" valueType="num">
                                      <p:cBhvr additive="base">
                                        <p:cTn id="20"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2"/>
                                        </p:tgtEl>
                                        <p:attrNameLst>
                                          <p:attrName>style.visibility</p:attrName>
                                        </p:attrNameLst>
                                      </p:cBhvr>
                                      <p:to>
                                        <p:strVal val="visible"/>
                                      </p:to>
                                    </p:set>
                                    <p:anim calcmode="lin" valueType="num">
                                      <p:cBhvr additive="base">
                                        <p:cTn id="25" dur="500" fill="hold"/>
                                        <p:tgtEl>
                                          <p:spTgt spid="42"/>
                                        </p:tgtEl>
                                        <p:attrNameLst>
                                          <p:attrName>ppt_x</p:attrName>
                                        </p:attrNameLst>
                                      </p:cBhvr>
                                      <p:tavLst>
                                        <p:tav tm="0">
                                          <p:val>
                                            <p:strVal val="#ppt_x"/>
                                          </p:val>
                                        </p:tav>
                                        <p:tav tm="100000">
                                          <p:val>
                                            <p:strVal val="#ppt_x"/>
                                          </p:val>
                                        </p:tav>
                                      </p:tavLst>
                                    </p:anim>
                                    <p:anim calcmode="lin" valueType="num">
                                      <p:cBhvr additive="base">
                                        <p:cTn id="26"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3"/>
                                        </p:tgtEl>
                                        <p:attrNameLst>
                                          <p:attrName>style.visibility</p:attrName>
                                        </p:attrNameLst>
                                      </p:cBhvr>
                                      <p:to>
                                        <p:strVal val="visible"/>
                                      </p:to>
                                    </p:set>
                                    <p:anim calcmode="lin" valueType="num">
                                      <p:cBhvr additive="base">
                                        <p:cTn id="31" dur="500" fill="hold"/>
                                        <p:tgtEl>
                                          <p:spTgt spid="43"/>
                                        </p:tgtEl>
                                        <p:attrNameLst>
                                          <p:attrName>ppt_x</p:attrName>
                                        </p:attrNameLst>
                                      </p:cBhvr>
                                      <p:tavLst>
                                        <p:tav tm="0">
                                          <p:val>
                                            <p:strVal val="#ppt_x"/>
                                          </p:val>
                                        </p:tav>
                                        <p:tav tm="100000">
                                          <p:val>
                                            <p:strVal val="#ppt_x"/>
                                          </p:val>
                                        </p:tav>
                                      </p:tavLst>
                                    </p:anim>
                                    <p:anim calcmode="lin" valueType="num">
                                      <p:cBhvr additive="base">
                                        <p:cTn id="32"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4"/>
                                        </p:tgtEl>
                                        <p:attrNameLst>
                                          <p:attrName>style.visibility</p:attrName>
                                        </p:attrNameLst>
                                      </p:cBhvr>
                                      <p:to>
                                        <p:strVal val="visible"/>
                                      </p:to>
                                    </p:set>
                                    <p:anim calcmode="lin" valueType="num">
                                      <p:cBhvr additive="base">
                                        <p:cTn id="37" dur="500" fill="hold"/>
                                        <p:tgtEl>
                                          <p:spTgt spid="44"/>
                                        </p:tgtEl>
                                        <p:attrNameLst>
                                          <p:attrName>ppt_x</p:attrName>
                                        </p:attrNameLst>
                                      </p:cBhvr>
                                      <p:tavLst>
                                        <p:tav tm="0">
                                          <p:val>
                                            <p:strVal val="#ppt_x"/>
                                          </p:val>
                                        </p:tav>
                                        <p:tav tm="100000">
                                          <p:val>
                                            <p:strVal val="#ppt_x"/>
                                          </p:val>
                                        </p:tav>
                                      </p:tavLst>
                                    </p:anim>
                                    <p:anim calcmode="lin" valueType="num">
                                      <p:cBhvr additive="base">
                                        <p:cTn id="38"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5"/>
                                        </p:tgtEl>
                                        <p:attrNameLst>
                                          <p:attrName>style.visibility</p:attrName>
                                        </p:attrNameLst>
                                      </p:cBhvr>
                                      <p:to>
                                        <p:strVal val="visible"/>
                                      </p:to>
                                    </p:set>
                                    <p:anim calcmode="lin" valueType="num">
                                      <p:cBhvr additive="base">
                                        <p:cTn id="43" dur="500" fill="hold"/>
                                        <p:tgtEl>
                                          <p:spTgt spid="45"/>
                                        </p:tgtEl>
                                        <p:attrNameLst>
                                          <p:attrName>ppt_x</p:attrName>
                                        </p:attrNameLst>
                                      </p:cBhvr>
                                      <p:tavLst>
                                        <p:tav tm="0">
                                          <p:val>
                                            <p:strVal val="#ppt_x"/>
                                          </p:val>
                                        </p:tav>
                                        <p:tav tm="100000">
                                          <p:val>
                                            <p:strVal val="#ppt_x"/>
                                          </p:val>
                                        </p:tav>
                                      </p:tavLst>
                                    </p:anim>
                                    <p:anim calcmode="lin" valueType="num">
                                      <p:cBhvr additive="base">
                                        <p:cTn id="44"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6"/>
                                        </p:tgtEl>
                                        <p:attrNameLst>
                                          <p:attrName>style.visibility</p:attrName>
                                        </p:attrNameLst>
                                      </p:cBhvr>
                                      <p:to>
                                        <p:strVal val="visible"/>
                                      </p:to>
                                    </p:set>
                                    <p:anim calcmode="lin" valueType="num">
                                      <p:cBhvr additive="base">
                                        <p:cTn id="49" dur="500" fill="hold"/>
                                        <p:tgtEl>
                                          <p:spTgt spid="46"/>
                                        </p:tgtEl>
                                        <p:attrNameLst>
                                          <p:attrName>ppt_x</p:attrName>
                                        </p:attrNameLst>
                                      </p:cBhvr>
                                      <p:tavLst>
                                        <p:tav tm="0">
                                          <p:val>
                                            <p:strVal val="#ppt_x"/>
                                          </p:val>
                                        </p:tav>
                                        <p:tav tm="100000">
                                          <p:val>
                                            <p:strVal val="#ppt_x"/>
                                          </p:val>
                                        </p:tav>
                                      </p:tavLst>
                                    </p:anim>
                                    <p:anim calcmode="lin" valueType="num">
                                      <p:cBhvr additive="base">
                                        <p:cTn id="50"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48"/>
                                        </p:tgtEl>
                                        <p:attrNameLst>
                                          <p:attrName>style.visibility</p:attrName>
                                        </p:attrNameLst>
                                      </p:cBhvr>
                                      <p:to>
                                        <p:strVal val="visible"/>
                                      </p:to>
                                    </p:set>
                                    <p:anim calcmode="lin" valueType="num">
                                      <p:cBhvr additive="base">
                                        <p:cTn id="55" dur="500" fill="hold"/>
                                        <p:tgtEl>
                                          <p:spTgt spid="48"/>
                                        </p:tgtEl>
                                        <p:attrNameLst>
                                          <p:attrName>ppt_x</p:attrName>
                                        </p:attrNameLst>
                                      </p:cBhvr>
                                      <p:tavLst>
                                        <p:tav tm="0">
                                          <p:val>
                                            <p:strVal val="#ppt_x"/>
                                          </p:val>
                                        </p:tav>
                                        <p:tav tm="100000">
                                          <p:val>
                                            <p:strVal val="#ppt_x"/>
                                          </p:val>
                                        </p:tav>
                                      </p:tavLst>
                                    </p:anim>
                                    <p:anim calcmode="lin" valueType="num">
                                      <p:cBhvr additive="base">
                                        <p:cTn id="56"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47"/>
                                        </p:tgtEl>
                                        <p:attrNameLst>
                                          <p:attrName>style.visibility</p:attrName>
                                        </p:attrNameLst>
                                      </p:cBhvr>
                                      <p:to>
                                        <p:strVal val="visible"/>
                                      </p:to>
                                    </p:set>
                                    <p:anim calcmode="lin" valueType="num">
                                      <p:cBhvr additive="base">
                                        <p:cTn id="61" dur="500" fill="hold"/>
                                        <p:tgtEl>
                                          <p:spTgt spid="47"/>
                                        </p:tgtEl>
                                        <p:attrNameLst>
                                          <p:attrName>ppt_x</p:attrName>
                                        </p:attrNameLst>
                                      </p:cBhvr>
                                      <p:tavLst>
                                        <p:tav tm="0">
                                          <p:val>
                                            <p:strVal val="#ppt_x"/>
                                          </p:val>
                                        </p:tav>
                                        <p:tav tm="100000">
                                          <p:val>
                                            <p:strVal val="#ppt_x"/>
                                          </p:val>
                                        </p:tav>
                                      </p:tavLst>
                                    </p:anim>
                                    <p:anim calcmode="lin" valueType="num">
                                      <p:cBhvr additive="base">
                                        <p:cTn id="62" dur="500" fill="hold"/>
                                        <p:tgtEl>
                                          <p:spTgt spid="47"/>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49"/>
                                        </p:tgtEl>
                                        <p:attrNameLst>
                                          <p:attrName>style.visibility</p:attrName>
                                        </p:attrNameLst>
                                      </p:cBhvr>
                                      <p:to>
                                        <p:strVal val="visible"/>
                                      </p:to>
                                    </p:set>
                                    <p:anim calcmode="lin" valueType="num">
                                      <p:cBhvr additive="base">
                                        <p:cTn id="65" dur="500" fill="hold"/>
                                        <p:tgtEl>
                                          <p:spTgt spid="49"/>
                                        </p:tgtEl>
                                        <p:attrNameLst>
                                          <p:attrName>ppt_x</p:attrName>
                                        </p:attrNameLst>
                                      </p:cBhvr>
                                      <p:tavLst>
                                        <p:tav tm="0">
                                          <p:val>
                                            <p:strVal val="#ppt_x"/>
                                          </p:val>
                                        </p:tav>
                                        <p:tav tm="100000">
                                          <p:val>
                                            <p:strVal val="#ppt_x"/>
                                          </p:val>
                                        </p:tav>
                                      </p:tavLst>
                                    </p:anim>
                                    <p:anim calcmode="lin" valueType="num">
                                      <p:cBhvr additive="base">
                                        <p:cTn id="66" dur="500" fill="hold"/>
                                        <p:tgtEl>
                                          <p:spTgt spid="49"/>
                                        </p:tgtEl>
                                        <p:attrNameLst>
                                          <p:attrName>ppt_y</p:attrName>
                                        </p:attrNameLst>
                                      </p:cBhvr>
                                      <p:tavLst>
                                        <p:tav tm="0">
                                          <p:val>
                                            <p:strVal val="1+#ppt_h/2"/>
                                          </p:val>
                                        </p:tav>
                                        <p:tav tm="100000">
                                          <p:val>
                                            <p:strVal val="#ppt_y"/>
                                          </p:val>
                                        </p:tav>
                                      </p:tavLst>
                                    </p:anim>
                                  </p:childTnLst>
                                </p:cTn>
                              </p:par>
                              <p:par>
                                <p:cTn id="67" presetID="6" presetClass="entr" presetSubtype="32" fill="hold" grpId="0" nodeType="withEffect">
                                  <p:stCondLst>
                                    <p:cond delay="0"/>
                                  </p:stCondLst>
                                  <p:childTnLst>
                                    <p:set>
                                      <p:cBhvr>
                                        <p:cTn id="68" dur="1" fill="hold">
                                          <p:stCondLst>
                                            <p:cond delay="0"/>
                                          </p:stCondLst>
                                        </p:cTn>
                                        <p:tgtEl>
                                          <p:spTgt spid="3"/>
                                        </p:tgtEl>
                                        <p:attrNameLst>
                                          <p:attrName>style.visibility</p:attrName>
                                        </p:attrNameLst>
                                      </p:cBhvr>
                                      <p:to>
                                        <p:strVal val="visible"/>
                                      </p:to>
                                    </p:set>
                                    <p:animEffect transition="in" filter="circle(out)">
                                      <p:cBhvr>
                                        <p:cTn id="69"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U:\18 - Bureau Langue Francaise\1 - ESPACE CHEF DE BUREAU\A - DOCUMENTATION GENERALE\A - DOCUMENTS DE REFERENCE\dem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1" y="77126"/>
            <a:ext cx="936104" cy="111962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85593"/>
            <a:ext cx="1440000" cy="1080000"/>
          </a:xfrm>
          <a:prstGeom prst="rect">
            <a:avLst/>
          </a:prstGeom>
        </p:spPr>
      </p:pic>
      <p:sp>
        <p:nvSpPr>
          <p:cNvPr id="27" name="Rogner un rectangle à un seul coin 26"/>
          <p:cNvSpPr/>
          <p:nvPr/>
        </p:nvSpPr>
        <p:spPr>
          <a:xfrm>
            <a:off x="2195736" y="2132856"/>
            <a:ext cx="4536505" cy="2520280"/>
          </a:xfrm>
          <a:prstGeom prst="snip1Rect">
            <a:avLst/>
          </a:prstGeom>
          <a:solidFill>
            <a:schemeClr val="bg1">
              <a:lumMod val="8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p:cNvSpPr/>
          <p:nvPr/>
        </p:nvSpPr>
        <p:spPr>
          <a:xfrm>
            <a:off x="2285999" y="2420888"/>
            <a:ext cx="4446241" cy="2031325"/>
          </a:xfrm>
          <a:prstGeom prst="rect">
            <a:avLst/>
          </a:prstGeom>
        </p:spPr>
        <p:txBody>
          <a:bodyPr wrap="square">
            <a:spAutoFit/>
          </a:bodyPr>
          <a:lstStyle/>
          <a:p>
            <a:r>
              <a:rPr lang="fr-FR" dirty="0"/>
              <a:t>« L’apprentissage de l’écrit </a:t>
            </a:r>
            <a:r>
              <a:rPr lang="fr-FR" dirty="0" smtClean="0"/>
              <a:t>est </a:t>
            </a:r>
            <a:r>
              <a:rPr lang="fr-FR" dirty="0"/>
              <a:t>la source d’une amélioration considérable de la langue orale. On estime qu’un lettré tire 80% de son bagage linguistique, lexical et </a:t>
            </a:r>
            <a:r>
              <a:rPr lang="fr-FR" dirty="0" smtClean="0"/>
              <a:t>syntaxique </a:t>
            </a:r>
            <a:r>
              <a:rPr lang="fr-FR" dirty="0"/>
              <a:t>de sa fréquentation de l’écrit. La langue orale est </a:t>
            </a:r>
            <a:r>
              <a:rPr lang="fr-FR" dirty="0" smtClean="0"/>
              <a:t>davantage </a:t>
            </a:r>
            <a:r>
              <a:rPr lang="fr-FR" dirty="0"/>
              <a:t>le résultat de l’écrit que sa condition. »</a:t>
            </a:r>
          </a:p>
        </p:txBody>
      </p:sp>
      <p:sp>
        <p:nvSpPr>
          <p:cNvPr id="28" name="Rectangle 27"/>
          <p:cNvSpPr/>
          <p:nvPr/>
        </p:nvSpPr>
        <p:spPr>
          <a:xfrm>
            <a:off x="2195736" y="4653811"/>
            <a:ext cx="2736304" cy="646331"/>
          </a:xfrm>
          <a:prstGeom prst="rect">
            <a:avLst/>
          </a:prstGeom>
        </p:spPr>
        <p:txBody>
          <a:bodyPr wrap="square">
            <a:spAutoFit/>
          </a:bodyPr>
          <a:lstStyle/>
          <a:p>
            <a:r>
              <a:rPr lang="fr-FR" sz="1200" i="1" dirty="0"/>
              <a:t>Les difficultés de l’apprentissage de l’écrit</a:t>
            </a:r>
          </a:p>
          <a:p>
            <a:r>
              <a:rPr lang="fr-FR" sz="1200" i="1" dirty="0"/>
              <a:t>pour des personnes en situation </a:t>
            </a:r>
            <a:r>
              <a:rPr lang="fr-FR" sz="1200" i="1" dirty="0" smtClean="0"/>
              <a:t>précaire </a:t>
            </a:r>
            <a:endParaRPr lang="fr-FR" sz="1200" i="1" dirty="0"/>
          </a:p>
          <a:p>
            <a:r>
              <a:rPr lang="fr-FR" sz="1200" dirty="0" smtClean="0"/>
              <a:t>Daniel </a:t>
            </a:r>
            <a:r>
              <a:rPr lang="fr-FR" sz="1200" dirty="0" err="1" smtClean="0"/>
              <a:t>Calin</a:t>
            </a:r>
            <a:r>
              <a:rPr lang="fr-FR" sz="1200" dirty="0" smtClean="0"/>
              <a:t>, 1999</a:t>
            </a:r>
            <a:endParaRPr lang="fr-FR" sz="1200" dirty="0"/>
          </a:p>
        </p:txBody>
      </p:sp>
    </p:spTree>
    <p:extLst>
      <p:ext uri="{BB962C8B-B14F-4D97-AF65-F5344CB8AC3E}">
        <p14:creationId xmlns:p14="http://schemas.microsoft.com/office/powerpoint/2010/main" val="3831114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U:\18 - Bureau Langue Francaise\1 - ESPACE CHEF DE BUREAU\A - DOCUMENTATION GENERALE\A - DOCUMENTS DE REFERENCE\dem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1" y="77126"/>
            <a:ext cx="936104" cy="111962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85593"/>
            <a:ext cx="1440000" cy="1080000"/>
          </a:xfrm>
          <a:prstGeom prst="rect">
            <a:avLst/>
          </a:prstGeom>
        </p:spPr>
      </p:pic>
      <p:pic>
        <p:nvPicPr>
          <p:cNvPr id="409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36717" y="972539"/>
            <a:ext cx="2952328" cy="16606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4" name="Tableau 3"/>
          <p:cNvGraphicFramePr>
            <a:graphicFrameLocks noGrp="1"/>
          </p:cNvGraphicFramePr>
          <p:nvPr>
            <p:extLst>
              <p:ext uri="{D42A27DB-BD31-4B8C-83A1-F6EECF244321}">
                <p14:modId xmlns:p14="http://schemas.microsoft.com/office/powerpoint/2010/main" val="2057151805"/>
              </p:ext>
            </p:extLst>
          </p:nvPr>
        </p:nvGraphicFramePr>
        <p:xfrm>
          <a:off x="395537" y="933792"/>
          <a:ext cx="6192687" cy="5303520"/>
        </p:xfrm>
        <a:graphic>
          <a:graphicData uri="http://schemas.openxmlformats.org/drawingml/2006/table">
            <a:tbl>
              <a:tblPr firstRow="1" bandRow="1">
                <a:tableStyleId>{5940675A-B579-460E-94D1-54222C63F5DA}</a:tableStyleId>
              </a:tblPr>
              <a:tblGrid>
                <a:gridCol w="1296143"/>
                <a:gridCol w="4896544"/>
              </a:tblGrid>
              <a:tr h="370840">
                <a:tc>
                  <a:txBody>
                    <a:bodyPr/>
                    <a:lstStyle/>
                    <a:p>
                      <a:pPr algn="ctr"/>
                      <a:endParaRPr lang="fr-FR" dirty="0" smtClean="0"/>
                    </a:p>
                    <a:p>
                      <a:pPr algn="ctr"/>
                      <a:endParaRPr lang="fr-FR" dirty="0" smtClean="0"/>
                    </a:p>
                    <a:p>
                      <a:pPr algn="ctr"/>
                      <a:r>
                        <a:rPr lang="fr-FR" dirty="0" smtClean="0"/>
                        <a:t>IDEA</a:t>
                      </a:r>
                    </a:p>
                    <a:p>
                      <a:pPr algn="ctr"/>
                      <a:endParaRPr lang="fr-FR" dirty="0" smtClean="0"/>
                    </a:p>
                    <a:p>
                      <a:pPr algn="ctr"/>
                      <a:endParaRPr lang="fr-FR" dirty="0" smtClean="0"/>
                    </a:p>
                    <a:p>
                      <a:pPr algn="ctr"/>
                      <a:endParaRPr lang="fr-FR" dirty="0"/>
                    </a:p>
                  </a:txBody>
                  <a:tcPr anchor="ctr"/>
                </a:tc>
                <a:tc>
                  <a:txBody>
                    <a:bodyPr/>
                    <a:lstStyle/>
                    <a:p>
                      <a:endParaRPr lang="fr-FR" dirty="0"/>
                    </a:p>
                  </a:txBody>
                  <a:tcPr/>
                </a:tc>
              </a:tr>
              <a:tr h="370840">
                <a:tc>
                  <a:txBody>
                    <a:bodyPr/>
                    <a:lstStyle/>
                    <a:p>
                      <a:pPr algn="ctr"/>
                      <a:r>
                        <a:rPr lang="fr-FR" dirty="0" smtClean="0"/>
                        <a:t>TOOLS</a:t>
                      </a:r>
                    </a:p>
                  </a:txBody>
                  <a:tcPr anchor="ctr"/>
                </a:tc>
                <a:tc>
                  <a:txBody>
                    <a:bodyPr/>
                    <a:lstStyle/>
                    <a:p>
                      <a:r>
                        <a:rPr lang="fr-FR" baseline="0" dirty="0" smtClean="0">
                          <a:solidFill>
                            <a:schemeClr val="tx2"/>
                          </a:solidFill>
                        </a:rPr>
                        <a:t>&lt;</a:t>
                      </a:r>
                      <a:r>
                        <a:rPr lang="fr-FR" b="1" baseline="0" dirty="0" smtClean="0">
                          <a:solidFill>
                            <a:schemeClr val="tx2"/>
                          </a:solidFill>
                        </a:rPr>
                        <a:t>s’approcher</a:t>
                      </a:r>
                      <a:r>
                        <a:rPr lang="fr-FR" baseline="0" dirty="0" smtClean="0">
                          <a:solidFill>
                            <a:schemeClr val="tx2"/>
                          </a:solidFill>
                        </a:rPr>
                        <a:t> </a:t>
                      </a:r>
                      <a:r>
                        <a:rPr lang="fr-FR" u="sng" baseline="0" dirty="0" smtClean="0">
                          <a:solidFill>
                            <a:schemeClr val="tx2"/>
                          </a:solidFill>
                        </a:rPr>
                        <a:t>de</a:t>
                      </a:r>
                      <a:r>
                        <a:rPr lang="fr-FR" baseline="0" dirty="0" smtClean="0">
                          <a:solidFill>
                            <a:schemeClr val="tx2"/>
                          </a:solidFill>
                        </a:rPr>
                        <a:t> </a:t>
                      </a:r>
                      <a:r>
                        <a:rPr lang="fr-FR" i="1" baseline="0" dirty="0" smtClean="0">
                          <a:solidFill>
                            <a:schemeClr val="tx2"/>
                          </a:solidFill>
                        </a:rPr>
                        <a:t>qqch</a:t>
                      </a:r>
                      <a:r>
                        <a:rPr lang="fr-FR" baseline="0" dirty="0" smtClean="0">
                          <a:solidFill>
                            <a:schemeClr val="tx2"/>
                          </a:solidFill>
                        </a:rPr>
                        <a:t>&gt;</a:t>
                      </a:r>
                    </a:p>
                    <a:p>
                      <a:r>
                        <a:rPr lang="fr-FR" baseline="0" dirty="0" smtClean="0">
                          <a:solidFill>
                            <a:schemeClr val="tx2"/>
                          </a:solidFill>
                        </a:rPr>
                        <a:t>&lt;</a:t>
                      </a:r>
                      <a:r>
                        <a:rPr lang="fr-FR" b="1" baseline="0" dirty="0" smtClean="0">
                          <a:solidFill>
                            <a:schemeClr val="tx2"/>
                          </a:solidFill>
                        </a:rPr>
                        <a:t>apponter</a:t>
                      </a:r>
                      <a:r>
                        <a:rPr lang="fr-FR" baseline="0" dirty="0" smtClean="0">
                          <a:solidFill>
                            <a:schemeClr val="tx2"/>
                          </a:solidFill>
                        </a:rPr>
                        <a:t>&gt;</a:t>
                      </a:r>
                    </a:p>
                    <a:p>
                      <a:r>
                        <a:rPr lang="fr-FR" dirty="0" smtClean="0">
                          <a:solidFill>
                            <a:schemeClr val="tx2"/>
                          </a:solidFill>
                        </a:rPr>
                        <a:t>&lt;un</a:t>
                      </a:r>
                      <a:r>
                        <a:rPr lang="fr-FR" baseline="0" dirty="0" smtClean="0">
                          <a:solidFill>
                            <a:schemeClr val="tx2"/>
                          </a:solidFill>
                        </a:rPr>
                        <a:t> </a:t>
                      </a:r>
                      <a:r>
                        <a:rPr lang="fr-FR" b="1" baseline="0" dirty="0" smtClean="0">
                          <a:solidFill>
                            <a:schemeClr val="tx2"/>
                          </a:solidFill>
                        </a:rPr>
                        <a:t>avion</a:t>
                      </a:r>
                      <a:r>
                        <a:rPr lang="fr-FR" baseline="0" dirty="0" smtClean="0">
                          <a:solidFill>
                            <a:schemeClr val="tx2"/>
                          </a:solidFill>
                        </a:rPr>
                        <a:t>&gt;</a:t>
                      </a:r>
                    </a:p>
                    <a:p>
                      <a:r>
                        <a:rPr lang="fr-FR" baseline="0" dirty="0" smtClean="0">
                          <a:solidFill>
                            <a:schemeClr val="tx2"/>
                          </a:solidFill>
                        </a:rPr>
                        <a:t>&lt;un </a:t>
                      </a:r>
                      <a:r>
                        <a:rPr lang="fr-FR" b="1" baseline="0" dirty="0" smtClean="0">
                          <a:solidFill>
                            <a:schemeClr val="tx2"/>
                          </a:solidFill>
                        </a:rPr>
                        <a:t>porte-avion</a:t>
                      </a:r>
                      <a:r>
                        <a:rPr lang="fr-FR" baseline="0" dirty="0" smtClean="0">
                          <a:solidFill>
                            <a:schemeClr val="tx2"/>
                          </a:solidFill>
                        </a:rPr>
                        <a:t>&gt;</a:t>
                      </a:r>
                    </a:p>
                    <a:p>
                      <a:r>
                        <a:rPr lang="fr-FR" baseline="0" dirty="0" smtClean="0">
                          <a:solidFill>
                            <a:schemeClr val="tx2"/>
                          </a:solidFill>
                        </a:rPr>
                        <a:t>&lt;</a:t>
                      </a:r>
                      <a:r>
                        <a:rPr lang="fr-FR" b="1" baseline="0" dirty="0" smtClean="0">
                          <a:solidFill>
                            <a:schemeClr val="tx2"/>
                          </a:solidFill>
                        </a:rPr>
                        <a:t>pour</a:t>
                      </a:r>
                      <a:r>
                        <a:rPr lang="fr-FR" baseline="0" dirty="0" smtClean="0">
                          <a:solidFill>
                            <a:schemeClr val="tx2"/>
                          </a:solidFill>
                        </a:rPr>
                        <a:t> + inf.&gt;</a:t>
                      </a:r>
                      <a:endParaRPr lang="fr-FR" dirty="0">
                        <a:solidFill>
                          <a:schemeClr val="tx2"/>
                        </a:solidFill>
                      </a:endParaRPr>
                    </a:p>
                  </a:txBody>
                  <a:tcPr/>
                </a:tc>
              </a:tr>
              <a:tr h="370840">
                <a:tc>
                  <a:txBody>
                    <a:bodyPr/>
                    <a:lstStyle/>
                    <a:p>
                      <a:pPr algn="ctr"/>
                      <a:endParaRPr lang="fr-FR" dirty="0" smtClean="0"/>
                    </a:p>
                    <a:p>
                      <a:pPr algn="ctr"/>
                      <a:endParaRPr lang="fr-FR" dirty="0" smtClean="0"/>
                    </a:p>
                    <a:p>
                      <a:pPr algn="ctr"/>
                      <a:r>
                        <a:rPr lang="fr-FR" dirty="0" smtClean="0"/>
                        <a:t>STRUCTURE</a:t>
                      </a:r>
                    </a:p>
                    <a:p>
                      <a:pPr algn="ctr"/>
                      <a:endParaRPr lang="fr-FR" dirty="0" smtClean="0"/>
                    </a:p>
                    <a:p>
                      <a:pPr algn="ctr"/>
                      <a:endParaRPr lang="fr-FR" dirty="0"/>
                    </a:p>
                  </a:txBody>
                  <a:tcPr anchor="ctr"/>
                </a:tc>
                <a:tc>
                  <a:txBody>
                    <a:bodyPr/>
                    <a:lstStyle/>
                    <a:p>
                      <a:endParaRPr lang="fr-FR" dirty="0"/>
                    </a:p>
                  </a:txBody>
                  <a:tcPr/>
                </a:tc>
              </a:tr>
              <a:tr h="370840">
                <a:tc>
                  <a:txBody>
                    <a:bodyPr/>
                    <a:lstStyle/>
                    <a:p>
                      <a:pPr algn="ctr"/>
                      <a:r>
                        <a:rPr lang="fr-FR" dirty="0" smtClean="0"/>
                        <a:t>SENTENCE</a:t>
                      </a:r>
                      <a:endParaRPr lang="fr-FR" dirty="0"/>
                    </a:p>
                  </a:txBody>
                  <a:tcPr anchor="ctr"/>
                </a:tc>
                <a:tc>
                  <a:txBody>
                    <a:bodyPr/>
                    <a:lstStyle/>
                    <a:p>
                      <a:r>
                        <a:rPr lang="fr-FR" dirty="0" smtClean="0"/>
                        <a:t>Un avion s’approche d’un porte-avion pour apponter.</a:t>
                      </a:r>
                      <a:endParaRPr lang="fr-FR" dirty="0"/>
                    </a:p>
                  </a:txBody>
                  <a:tcPr/>
                </a:tc>
              </a:tr>
            </a:tbl>
          </a:graphicData>
        </a:graphic>
      </p:graphicFrame>
      <p:grpSp>
        <p:nvGrpSpPr>
          <p:cNvPr id="50" name="Groupe 49"/>
          <p:cNvGrpSpPr/>
          <p:nvPr/>
        </p:nvGrpSpPr>
        <p:grpSpPr>
          <a:xfrm>
            <a:off x="2123728" y="4524900"/>
            <a:ext cx="988732" cy="369332"/>
            <a:chOff x="1717081" y="3797171"/>
            <a:chExt cx="1414759" cy="369332"/>
          </a:xfrm>
        </p:grpSpPr>
        <p:sp>
          <p:nvSpPr>
            <p:cNvPr id="51" name="Rectangle 50"/>
            <p:cNvSpPr/>
            <p:nvPr/>
          </p:nvSpPr>
          <p:spPr>
            <a:xfrm>
              <a:off x="1717081" y="3797171"/>
              <a:ext cx="1414759" cy="343932"/>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52" name="Rectangle 51"/>
            <p:cNvSpPr/>
            <p:nvPr/>
          </p:nvSpPr>
          <p:spPr>
            <a:xfrm>
              <a:off x="1717081" y="3797171"/>
              <a:ext cx="988732" cy="369332"/>
            </a:xfrm>
            <a:prstGeom prst="rect">
              <a:avLst/>
            </a:prstGeom>
          </p:spPr>
          <p:txBody>
            <a:bodyPr wrap="none">
              <a:spAutoFit/>
            </a:bodyPr>
            <a:lstStyle/>
            <a:p>
              <a:r>
                <a:rPr lang="fr-FR" dirty="0"/>
                <a:t>u</a:t>
              </a:r>
              <a:r>
                <a:rPr lang="fr-FR" dirty="0" smtClean="0"/>
                <a:t>n avion</a:t>
              </a:r>
              <a:endParaRPr lang="fr-FR" b="1" dirty="0"/>
            </a:p>
          </p:txBody>
        </p:sp>
      </p:grpSp>
      <p:grpSp>
        <p:nvGrpSpPr>
          <p:cNvPr id="53" name="Groupe 52"/>
          <p:cNvGrpSpPr/>
          <p:nvPr/>
        </p:nvGrpSpPr>
        <p:grpSpPr>
          <a:xfrm>
            <a:off x="3225091" y="4516432"/>
            <a:ext cx="1202893" cy="404799"/>
            <a:chOff x="3260190" y="3761704"/>
            <a:chExt cx="1202893" cy="404799"/>
          </a:xfrm>
        </p:grpSpPr>
        <p:sp>
          <p:nvSpPr>
            <p:cNvPr id="54" name="Ellipse 53"/>
            <p:cNvSpPr/>
            <p:nvPr/>
          </p:nvSpPr>
          <p:spPr>
            <a:xfrm>
              <a:off x="3275856" y="3761704"/>
              <a:ext cx="1152346" cy="404799"/>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55" name="Rectangle 54"/>
            <p:cNvSpPr/>
            <p:nvPr/>
          </p:nvSpPr>
          <p:spPr>
            <a:xfrm>
              <a:off x="3260190" y="3778638"/>
              <a:ext cx="1202893" cy="369332"/>
            </a:xfrm>
            <a:prstGeom prst="rect">
              <a:avLst/>
            </a:prstGeom>
          </p:spPr>
          <p:txBody>
            <a:bodyPr wrap="none">
              <a:spAutoFit/>
            </a:bodyPr>
            <a:lstStyle/>
            <a:p>
              <a:r>
                <a:rPr lang="fr-FR" dirty="0"/>
                <a:t>s</a:t>
              </a:r>
              <a:r>
                <a:rPr lang="fr-FR" dirty="0" smtClean="0"/>
                <a:t>’approche</a:t>
              </a:r>
              <a:endParaRPr lang="fr-FR" dirty="0"/>
            </a:p>
          </p:txBody>
        </p:sp>
      </p:grpSp>
      <p:grpSp>
        <p:nvGrpSpPr>
          <p:cNvPr id="56" name="Groupe 55"/>
          <p:cNvGrpSpPr/>
          <p:nvPr/>
        </p:nvGrpSpPr>
        <p:grpSpPr>
          <a:xfrm>
            <a:off x="4499992" y="4503733"/>
            <a:ext cx="1944216" cy="369332"/>
            <a:chOff x="4499992" y="3776004"/>
            <a:chExt cx="2524955" cy="369332"/>
          </a:xfrm>
        </p:grpSpPr>
        <p:sp>
          <p:nvSpPr>
            <p:cNvPr id="57" name="Rectangle 56"/>
            <p:cNvSpPr/>
            <p:nvPr/>
          </p:nvSpPr>
          <p:spPr>
            <a:xfrm>
              <a:off x="4499992" y="3788703"/>
              <a:ext cx="2402584" cy="343932"/>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58" name="Rectangle 57"/>
            <p:cNvSpPr/>
            <p:nvPr/>
          </p:nvSpPr>
          <p:spPr>
            <a:xfrm>
              <a:off x="4593510" y="3776004"/>
              <a:ext cx="2431437" cy="369332"/>
            </a:xfrm>
            <a:prstGeom prst="rect">
              <a:avLst/>
            </a:prstGeom>
          </p:spPr>
          <p:txBody>
            <a:bodyPr wrap="square">
              <a:spAutoFit/>
            </a:bodyPr>
            <a:lstStyle/>
            <a:p>
              <a:r>
                <a:rPr lang="fr-FR" u="sng" dirty="0" smtClean="0"/>
                <a:t>d</a:t>
              </a:r>
              <a:r>
                <a:rPr lang="fr-FR" dirty="0" smtClean="0"/>
                <a:t>’un porte-avion</a:t>
              </a:r>
              <a:endParaRPr lang="fr-FR" dirty="0"/>
            </a:p>
          </p:txBody>
        </p:sp>
      </p:grpSp>
      <p:grpSp>
        <p:nvGrpSpPr>
          <p:cNvPr id="59" name="Groupe 58"/>
          <p:cNvGrpSpPr/>
          <p:nvPr/>
        </p:nvGrpSpPr>
        <p:grpSpPr>
          <a:xfrm>
            <a:off x="3210059" y="5013176"/>
            <a:ext cx="1342722" cy="327522"/>
            <a:chOff x="6877443" y="5746570"/>
            <a:chExt cx="1342722" cy="327522"/>
          </a:xfrm>
        </p:grpSpPr>
        <p:sp>
          <p:nvSpPr>
            <p:cNvPr id="60" name="Rectangle 59"/>
            <p:cNvSpPr/>
            <p:nvPr/>
          </p:nvSpPr>
          <p:spPr>
            <a:xfrm>
              <a:off x="6877443" y="5766315"/>
              <a:ext cx="1342722" cy="307777"/>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61" name="Rectangle 60"/>
            <p:cNvSpPr/>
            <p:nvPr/>
          </p:nvSpPr>
          <p:spPr>
            <a:xfrm>
              <a:off x="6926931" y="5746570"/>
              <a:ext cx="1245469" cy="307777"/>
            </a:xfrm>
            <a:prstGeom prst="rect">
              <a:avLst/>
            </a:prstGeom>
          </p:spPr>
          <p:txBody>
            <a:bodyPr wrap="none">
              <a:spAutoFit/>
            </a:bodyPr>
            <a:lstStyle/>
            <a:p>
              <a:r>
                <a:rPr lang="fr-FR" sz="1400" u="sng" dirty="0"/>
                <a:t>p</a:t>
              </a:r>
              <a:r>
                <a:rPr lang="fr-FR" sz="1400" u="sng" dirty="0" smtClean="0"/>
                <a:t>our</a:t>
              </a:r>
              <a:r>
                <a:rPr lang="fr-FR" sz="1400" dirty="0" smtClean="0"/>
                <a:t> apponter</a:t>
              </a:r>
              <a:endParaRPr lang="fr-FR" sz="1400" dirty="0"/>
            </a:p>
          </p:txBody>
        </p:sp>
      </p:grpSp>
    </p:spTree>
    <p:extLst>
      <p:ext uri="{BB962C8B-B14F-4D97-AF65-F5344CB8AC3E}">
        <p14:creationId xmlns:p14="http://schemas.microsoft.com/office/powerpoint/2010/main" val="2300832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U:\18 - Bureau Langue Francaise\1 - ESPACE CHEF DE BUREAU\A - DOCUMENTATION GENERALE\A - DOCUMENTS DE REFERENCE\dem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1" y="77126"/>
            <a:ext cx="936104" cy="111962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051720" y="2570128"/>
            <a:ext cx="4464496" cy="1938992"/>
          </a:xfrm>
          <a:prstGeom prst="rect">
            <a:avLst/>
          </a:prstGeom>
        </p:spPr>
        <p:txBody>
          <a:bodyPr wrap="square">
            <a:spAutoFit/>
          </a:bodyPr>
          <a:lstStyle/>
          <a:p>
            <a:pPr marL="514350" indent="-514350">
              <a:buFont typeface="+mj-lt"/>
              <a:buAutoNum type="romanUcPeriod"/>
            </a:pPr>
            <a:r>
              <a:rPr lang="fr-FR" sz="2400" dirty="0" smtClean="0"/>
              <a:t>Awareness</a:t>
            </a:r>
          </a:p>
          <a:p>
            <a:pPr marL="514350" indent="-514350">
              <a:buFont typeface="+mj-lt"/>
              <a:buAutoNum type="romanUcPeriod"/>
            </a:pPr>
            <a:r>
              <a:rPr lang="fr-FR" sz="2400" dirty="0" smtClean="0"/>
              <a:t>Spelling</a:t>
            </a:r>
          </a:p>
          <a:p>
            <a:pPr marL="514350" indent="-514350">
              <a:buFont typeface="+mj-lt"/>
              <a:buAutoNum type="romanUcPeriod"/>
            </a:pPr>
            <a:r>
              <a:rPr lang="fr-FR" sz="2400" dirty="0" smtClean="0"/>
              <a:t>Vocabulary</a:t>
            </a:r>
          </a:p>
          <a:p>
            <a:pPr marL="514350" indent="-514350">
              <a:buFont typeface="+mj-lt"/>
              <a:buAutoNum type="romanUcPeriod"/>
            </a:pPr>
            <a:r>
              <a:rPr lang="fr-FR" sz="2400" dirty="0" smtClean="0"/>
              <a:t>Syntax</a:t>
            </a:r>
          </a:p>
          <a:p>
            <a:pPr marL="514350" indent="-514350">
              <a:buFont typeface="+mj-lt"/>
              <a:buAutoNum type="romanUcPeriod"/>
            </a:pPr>
            <a:r>
              <a:rPr lang="fr-FR" sz="2400" b="1" dirty="0" smtClean="0"/>
              <a:t>Organizing </a:t>
            </a:r>
            <a:r>
              <a:rPr lang="fr-FR" sz="2400" b="1" dirty="0"/>
              <a:t>ideas</a:t>
            </a:r>
          </a:p>
        </p:txBody>
      </p:sp>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85593"/>
            <a:ext cx="1440000" cy="1080000"/>
          </a:xfrm>
          <a:prstGeom prst="rect">
            <a:avLst/>
          </a:prstGeom>
        </p:spPr>
      </p:pic>
    </p:spTree>
    <p:extLst>
      <p:ext uri="{BB962C8B-B14F-4D97-AF65-F5344CB8AC3E}">
        <p14:creationId xmlns:p14="http://schemas.microsoft.com/office/powerpoint/2010/main" val="2310251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U:\18 - Bureau Langue Francaise\1 - ESPACE CHEF DE BUREAU\A - DOCUMENTATION GENERALE\A - DOCUMENTS DE REFERENCE\dem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1" y="77126"/>
            <a:ext cx="936104" cy="111962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85593"/>
            <a:ext cx="1440000" cy="1080000"/>
          </a:xfrm>
          <a:prstGeom prst="rect">
            <a:avLst/>
          </a:prstGeom>
        </p:spPr>
      </p:pic>
      <p:sp>
        <p:nvSpPr>
          <p:cNvPr id="3" name="AutoShape 2" descr="https://b.vimeocdn.com/ts/379/485/379485826_960.jp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1556792"/>
            <a:ext cx="7920000" cy="445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86911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U:\18 - Bureau Langue Francaise\1 - ESPACE CHEF DE BUREAU\A - DOCUMENTATION GENERALE\A - DOCUMENTS DE REFERENCE\dem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1" y="77126"/>
            <a:ext cx="936104" cy="111962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051720" y="2996952"/>
            <a:ext cx="4464496" cy="461665"/>
          </a:xfrm>
          <a:prstGeom prst="rect">
            <a:avLst/>
          </a:prstGeom>
        </p:spPr>
        <p:txBody>
          <a:bodyPr wrap="square">
            <a:spAutoFit/>
          </a:bodyPr>
          <a:lstStyle/>
          <a:p>
            <a:pPr algn="ctr"/>
            <a:r>
              <a:rPr lang="fr-FR" sz="2400" b="1" dirty="0" smtClean="0"/>
              <a:t>CONCLUSION</a:t>
            </a:r>
            <a:endParaRPr lang="fr-FR" sz="2400" b="1" dirty="0"/>
          </a:p>
        </p:txBody>
      </p:sp>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85593"/>
            <a:ext cx="1440000" cy="1080000"/>
          </a:xfrm>
          <a:prstGeom prst="rect">
            <a:avLst/>
          </a:prstGeom>
        </p:spPr>
      </p:pic>
    </p:spTree>
    <p:extLst>
      <p:ext uri="{BB962C8B-B14F-4D97-AF65-F5344CB8AC3E}">
        <p14:creationId xmlns:p14="http://schemas.microsoft.com/office/powerpoint/2010/main" val="4214763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U:\18 - Bureau Langue Francaise\1 - ESPACE CHEF DE BUREAU\A - DOCUMENTATION GENERALE\A - DOCUMENTS DE REFERENCE\dem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1" y="77126"/>
            <a:ext cx="936104" cy="111962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051720" y="2570128"/>
            <a:ext cx="4464496" cy="1938992"/>
          </a:xfrm>
          <a:prstGeom prst="rect">
            <a:avLst/>
          </a:prstGeom>
        </p:spPr>
        <p:txBody>
          <a:bodyPr wrap="square">
            <a:spAutoFit/>
          </a:bodyPr>
          <a:lstStyle/>
          <a:p>
            <a:pPr marL="514350" indent="-514350">
              <a:buFont typeface="+mj-lt"/>
              <a:buAutoNum type="romanUcPeriod"/>
            </a:pPr>
            <a:r>
              <a:rPr lang="fr-FR" sz="2400" dirty="0" smtClean="0"/>
              <a:t>Awareness</a:t>
            </a:r>
          </a:p>
          <a:p>
            <a:pPr marL="514350" indent="-514350">
              <a:buFont typeface="+mj-lt"/>
              <a:buAutoNum type="romanUcPeriod"/>
            </a:pPr>
            <a:r>
              <a:rPr lang="fr-FR" sz="2400" dirty="0" smtClean="0"/>
              <a:t>Spelling</a:t>
            </a:r>
          </a:p>
          <a:p>
            <a:pPr marL="514350" indent="-514350">
              <a:buFont typeface="+mj-lt"/>
              <a:buAutoNum type="romanUcPeriod"/>
            </a:pPr>
            <a:r>
              <a:rPr lang="fr-FR" sz="2400" dirty="0" smtClean="0"/>
              <a:t>Vocabulary</a:t>
            </a:r>
          </a:p>
          <a:p>
            <a:pPr marL="514350" indent="-514350">
              <a:buFont typeface="+mj-lt"/>
              <a:buAutoNum type="romanUcPeriod"/>
            </a:pPr>
            <a:r>
              <a:rPr lang="fr-FR" sz="2400" dirty="0" smtClean="0"/>
              <a:t>Syntax</a:t>
            </a:r>
          </a:p>
          <a:p>
            <a:pPr marL="514350" indent="-514350">
              <a:buFont typeface="+mj-lt"/>
              <a:buAutoNum type="romanUcPeriod"/>
            </a:pPr>
            <a:r>
              <a:rPr lang="fr-FR" sz="2400" dirty="0" smtClean="0"/>
              <a:t>Organizing </a:t>
            </a:r>
            <a:r>
              <a:rPr lang="fr-FR" sz="2400" dirty="0"/>
              <a:t>ideas</a:t>
            </a:r>
          </a:p>
        </p:txBody>
      </p:sp>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85593"/>
            <a:ext cx="1440000" cy="1080000"/>
          </a:xfrm>
          <a:prstGeom prst="rect">
            <a:avLst/>
          </a:prstGeom>
        </p:spPr>
      </p:pic>
    </p:spTree>
    <p:extLst>
      <p:ext uri="{BB962C8B-B14F-4D97-AF65-F5344CB8AC3E}">
        <p14:creationId xmlns:p14="http://schemas.microsoft.com/office/powerpoint/2010/main" val="4044848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U:\18 - Bureau Langue Francaise\1 - ESPACE CHEF DE BUREAU\A - DOCUMENTATION GENERALE\A - DOCUMENTS DE REFERENCE\dem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1" y="77126"/>
            <a:ext cx="936104" cy="111962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051720" y="2570128"/>
            <a:ext cx="4464496" cy="1938992"/>
          </a:xfrm>
          <a:prstGeom prst="rect">
            <a:avLst/>
          </a:prstGeom>
        </p:spPr>
        <p:txBody>
          <a:bodyPr wrap="square">
            <a:spAutoFit/>
          </a:bodyPr>
          <a:lstStyle/>
          <a:p>
            <a:pPr marL="514350" indent="-514350">
              <a:buFont typeface="+mj-lt"/>
              <a:buAutoNum type="romanUcPeriod"/>
            </a:pPr>
            <a:r>
              <a:rPr lang="fr-FR" sz="2400" b="1" dirty="0" smtClean="0"/>
              <a:t>Awareness</a:t>
            </a:r>
          </a:p>
          <a:p>
            <a:pPr marL="514350" indent="-514350">
              <a:buFont typeface="+mj-lt"/>
              <a:buAutoNum type="romanUcPeriod"/>
            </a:pPr>
            <a:r>
              <a:rPr lang="fr-FR" sz="2400" dirty="0" smtClean="0"/>
              <a:t>Spelling</a:t>
            </a:r>
          </a:p>
          <a:p>
            <a:pPr marL="514350" indent="-514350">
              <a:buFont typeface="+mj-lt"/>
              <a:buAutoNum type="romanUcPeriod"/>
            </a:pPr>
            <a:r>
              <a:rPr lang="fr-FR" sz="2400" dirty="0" smtClean="0"/>
              <a:t>Vocabulary</a:t>
            </a:r>
          </a:p>
          <a:p>
            <a:pPr marL="514350" indent="-514350">
              <a:buFont typeface="+mj-lt"/>
              <a:buAutoNum type="romanUcPeriod"/>
            </a:pPr>
            <a:r>
              <a:rPr lang="fr-FR" sz="2400" dirty="0" smtClean="0"/>
              <a:t>Syntax</a:t>
            </a:r>
          </a:p>
          <a:p>
            <a:pPr marL="514350" indent="-514350">
              <a:buFont typeface="+mj-lt"/>
              <a:buAutoNum type="romanUcPeriod"/>
            </a:pPr>
            <a:r>
              <a:rPr lang="fr-FR" sz="2400" dirty="0" smtClean="0"/>
              <a:t>Organizing </a:t>
            </a:r>
            <a:r>
              <a:rPr lang="fr-FR" sz="2400" dirty="0"/>
              <a:t>ideas</a:t>
            </a:r>
          </a:p>
        </p:txBody>
      </p:sp>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85593"/>
            <a:ext cx="1440000" cy="1080000"/>
          </a:xfrm>
          <a:prstGeom prst="rect">
            <a:avLst/>
          </a:prstGeom>
        </p:spPr>
      </p:pic>
    </p:spTree>
    <p:extLst>
      <p:ext uri="{BB962C8B-B14F-4D97-AF65-F5344CB8AC3E}">
        <p14:creationId xmlns:p14="http://schemas.microsoft.com/office/powerpoint/2010/main" val="4001536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U:\18 - Bureau Langue Francaise\1 - ESPACE CHEF DE BUREAU\A - DOCUMENTATION GENERALE\A - DOCUMENTS DE REFERENCE\dem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1" y="77126"/>
            <a:ext cx="936104" cy="111962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85593"/>
            <a:ext cx="1440000" cy="1080000"/>
          </a:xfrm>
          <a:prstGeom prst="rect">
            <a:avLst/>
          </a:prstGeom>
        </p:spPr>
      </p:pic>
      <p:sp>
        <p:nvSpPr>
          <p:cNvPr id="27" name="Rogner un rectangle à un seul coin 26"/>
          <p:cNvSpPr/>
          <p:nvPr/>
        </p:nvSpPr>
        <p:spPr>
          <a:xfrm>
            <a:off x="2051720" y="1198484"/>
            <a:ext cx="4896544" cy="4176464"/>
          </a:xfrm>
          <a:prstGeom prst="snip1Rect">
            <a:avLst>
              <a:gd name="adj" fmla="val 11396"/>
            </a:avLst>
          </a:prstGeom>
          <a:solidFill>
            <a:schemeClr val="bg1">
              <a:lumMod val="8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p:cNvSpPr/>
          <p:nvPr/>
        </p:nvSpPr>
        <p:spPr>
          <a:xfrm>
            <a:off x="2141984" y="1340466"/>
            <a:ext cx="4572000" cy="3970318"/>
          </a:xfrm>
          <a:prstGeom prst="rect">
            <a:avLst/>
          </a:prstGeom>
        </p:spPr>
        <p:txBody>
          <a:bodyPr>
            <a:spAutoFit/>
          </a:bodyPr>
          <a:lstStyle/>
          <a:p>
            <a:r>
              <a:rPr lang="fr-FR" dirty="0"/>
              <a:t>«Les cultures orales sont des cultures de petits groupes humains, de groupes de proximité. Dans ces contextes, l’écrit n’aurait aucune utilité fondamentale. Quand il en existe des rudiments, cela reste anecdotique, voire décoratif. Par contre, dès lors qu’un pouvoir veut faire tenir ensemble, contrôler, imposer, y compris dans le sens fiscal, une population assez vaste, il entre dans une logique dans laquelle la langue écrite devient rapidement un instrument indispensable. Sans écrit, il n’y a pas de calcul méthodique, pas de recensement de la population, pas d’administration, pas d’ordre social commun possibles.»</a:t>
            </a:r>
          </a:p>
        </p:txBody>
      </p:sp>
      <p:sp>
        <p:nvSpPr>
          <p:cNvPr id="6" name="Rectangle 5"/>
          <p:cNvSpPr/>
          <p:nvPr/>
        </p:nvSpPr>
        <p:spPr>
          <a:xfrm>
            <a:off x="2051720" y="5374957"/>
            <a:ext cx="2736304" cy="646331"/>
          </a:xfrm>
          <a:prstGeom prst="rect">
            <a:avLst/>
          </a:prstGeom>
        </p:spPr>
        <p:txBody>
          <a:bodyPr wrap="square">
            <a:spAutoFit/>
          </a:bodyPr>
          <a:lstStyle/>
          <a:p>
            <a:r>
              <a:rPr lang="fr-FR" sz="1200" i="1" dirty="0"/>
              <a:t>Les difficultés de l’apprentissage de l’écrit</a:t>
            </a:r>
          </a:p>
          <a:p>
            <a:r>
              <a:rPr lang="fr-FR" sz="1200" i="1" dirty="0"/>
              <a:t>pour des personnes en situation </a:t>
            </a:r>
            <a:r>
              <a:rPr lang="fr-FR" sz="1200" i="1" dirty="0" smtClean="0"/>
              <a:t>précaire </a:t>
            </a:r>
            <a:endParaRPr lang="fr-FR" sz="1200" i="1" dirty="0"/>
          </a:p>
          <a:p>
            <a:r>
              <a:rPr lang="fr-FR" sz="1200" dirty="0" smtClean="0"/>
              <a:t>Daniel </a:t>
            </a:r>
            <a:r>
              <a:rPr lang="fr-FR" sz="1200" dirty="0" err="1" smtClean="0"/>
              <a:t>Calin</a:t>
            </a:r>
            <a:r>
              <a:rPr lang="fr-FR" sz="1200" dirty="0" smtClean="0"/>
              <a:t>, 1999</a:t>
            </a:r>
            <a:endParaRPr lang="fr-FR" sz="1200" dirty="0"/>
          </a:p>
        </p:txBody>
      </p:sp>
    </p:spTree>
    <p:extLst>
      <p:ext uri="{BB962C8B-B14F-4D97-AF65-F5344CB8AC3E}">
        <p14:creationId xmlns:p14="http://schemas.microsoft.com/office/powerpoint/2010/main" val="508627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U:\18 - Bureau Langue Francaise\1 - ESPACE CHEF DE BUREAU\A - DOCUMENTATION GENERALE\A - DOCUMENTS DE REFERENCE\dem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1" y="77126"/>
            <a:ext cx="936104" cy="111962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85593"/>
            <a:ext cx="1440000" cy="1080000"/>
          </a:xfrm>
          <a:prstGeom prst="rect">
            <a:avLst/>
          </a:prstGeom>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1365" y="1341288"/>
            <a:ext cx="7015011" cy="46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47400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U:\18 - Bureau Langue Francaise\1 - ESPACE CHEF DE BUREAU\A - DOCUMENTATION GENERALE\A - DOCUMENTS DE REFERENCE\dem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1" y="77126"/>
            <a:ext cx="936104" cy="111962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85593"/>
            <a:ext cx="1440000" cy="1080000"/>
          </a:xfrm>
          <a:prstGeom prst="rect">
            <a:avLst/>
          </a:prstGeom>
        </p:spPr>
      </p:pic>
      <p:pic>
        <p:nvPicPr>
          <p:cNvPr id="3074" name="Picture 2" descr="U:\10 - DLF\1 - ESPACE CHEF DE BUREAU\D - BILC\GEORGIE\chapeaute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264160"/>
            <a:ext cx="4320000" cy="80530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3075" name="Picture 3" descr="U:\10 - DLF\1 - ESPACE CHEF DE BUREAU\D - BILC\GEORGIE\butoir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35696" y="817999"/>
            <a:ext cx="4320000" cy="13095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3076" name="Picture 4" descr="U:\10 - DLF\1 - ESPACE CHEF DE BUREAU\D - BILC\GEORGIE\conditionnel.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30390" y="1845146"/>
            <a:ext cx="4320000" cy="92764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3077" name="Picture 5" descr="U:\10 - DLF\1 - ESPACE CHEF DE BUREAU\D - BILC\GEORGIE\excuses.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84448" y="2618199"/>
            <a:ext cx="4320000" cy="117084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3078" name="Picture 6" descr="U:\10 - DLF\1 - ESPACE CHEF DE BUREAU\D - BILC\GEORGIE\mail.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44488" y="3573016"/>
            <a:ext cx="4320000" cy="110326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026" name="Picture 2" descr="U:\10 - DLF\1 - ESPACE CHEF DE BUREAU\D - BILC\GEORGIE\youtube.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3528" y="1424533"/>
            <a:ext cx="3857625" cy="387667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3079" name="Picture 7" descr="U:\10 - DLF\1 - ESPACE CHEF DE BUREAU\D - BILC\GEORGIE\journalistes.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92169" y="4474061"/>
            <a:ext cx="4320000" cy="97116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3080" name="Picture 8" descr="U:\10 - DLF\1 - ESPACE CHEF DE BUREAU\D - BILC\GEORGIE\macron.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374406" y="5013176"/>
            <a:ext cx="4320000" cy="130492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4327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ppt_x"/>
                                          </p:val>
                                        </p:tav>
                                        <p:tav tm="100000">
                                          <p:val>
                                            <p:strVal val="#ppt_x"/>
                                          </p:val>
                                        </p:tav>
                                      </p:tavLst>
                                    </p:anim>
                                    <p:anim calcmode="lin" valueType="num">
                                      <p:cBhvr additive="base">
                                        <p:cTn id="8"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075"/>
                                        </p:tgtEl>
                                        <p:attrNameLst>
                                          <p:attrName>style.visibility</p:attrName>
                                        </p:attrNameLst>
                                      </p:cBhvr>
                                      <p:to>
                                        <p:strVal val="visible"/>
                                      </p:to>
                                    </p:set>
                                    <p:anim calcmode="lin" valueType="num">
                                      <p:cBhvr additive="base">
                                        <p:cTn id="13" dur="500" fill="hold"/>
                                        <p:tgtEl>
                                          <p:spTgt spid="3075"/>
                                        </p:tgtEl>
                                        <p:attrNameLst>
                                          <p:attrName>ppt_x</p:attrName>
                                        </p:attrNameLst>
                                      </p:cBhvr>
                                      <p:tavLst>
                                        <p:tav tm="0">
                                          <p:val>
                                            <p:strVal val="#ppt_x"/>
                                          </p:val>
                                        </p:tav>
                                        <p:tav tm="100000">
                                          <p:val>
                                            <p:strVal val="#ppt_x"/>
                                          </p:val>
                                        </p:tav>
                                      </p:tavLst>
                                    </p:anim>
                                    <p:anim calcmode="lin" valueType="num">
                                      <p:cBhvr additive="base">
                                        <p:cTn id="14" dur="500" fill="hold"/>
                                        <p:tgtEl>
                                          <p:spTgt spid="307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076"/>
                                        </p:tgtEl>
                                        <p:attrNameLst>
                                          <p:attrName>style.visibility</p:attrName>
                                        </p:attrNameLst>
                                      </p:cBhvr>
                                      <p:to>
                                        <p:strVal val="visible"/>
                                      </p:to>
                                    </p:set>
                                    <p:anim calcmode="lin" valueType="num">
                                      <p:cBhvr additive="base">
                                        <p:cTn id="19" dur="500" fill="hold"/>
                                        <p:tgtEl>
                                          <p:spTgt spid="3076"/>
                                        </p:tgtEl>
                                        <p:attrNameLst>
                                          <p:attrName>ppt_x</p:attrName>
                                        </p:attrNameLst>
                                      </p:cBhvr>
                                      <p:tavLst>
                                        <p:tav tm="0">
                                          <p:val>
                                            <p:strVal val="#ppt_x"/>
                                          </p:val>
                                        </p:tav>
                                        <p:tav tm="100000">
                                          <p:val>
                                            <p:strVal val="#ppt_x"/>
                                          </p:val>
                                        </p:tav>
                                      </p:tavLst>
                                    </p:anim>
                                    <p:anim calcmode="lin" valueType="num">
                                      <p:cBhvr additive="base">
                                        <p:cTn id="20" dur="500" fill="hold"/>
                                        <p:tgtEl>
                                          <p:spTgt spid="307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077"/>
                                        </p:tgtEl>
                                        <p:attrNameLst>
                                          <p:attrName>style.visibility</p:attrName>
                                        </p:attrNameLst>
                                      </p:cBhvr>
                                      <p:to>
                                        <p:strVal val="visible"/>
                                      </p:to>
                                    </p:set>
                                    <p:anim calcmode="lin" valueType="num">
                                      <p:cBhvr additive="base">
                                        <p:cTn id="25" dur="500" fill="hold"/>
                                        <p:tgtEl>
                                          <p:spTgt spid="3077"/>
                                        </p:tgtEl>
                                        <p:attrNameLst>
                                          <p:attrName>ppt_x</p:attrName>
                                        </p:attrNameLst>
                                      </p:cBhvr>
                                      <p:tavLst>
                                        <p:tav tm="0">
                                          <p:val>
                                            <p:strVal val="#ppt_x"/>
                                          </p:val>
                                        </p:tav>
                                        <p:tav tm="100000">
                                          <p:val>
                                            <p:strVal val="#ppt_x"/>
                                          </p:val>
                                        </p:tav>
                                      </p:tavLst>
                                    </p:anim>
                                    <p:anim calcmode="lin" valueType="num">
                                      <p:cBhvr additive="base">
                                        <p:cTn id="26" dur="500" fill="hold"/>
                                        <p:tgtEl>
                                          <p:spTgt spid="307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078"/>
                                        </p:tgtEl>
                                        <p:attrNameLst>
                                          <p:attrName>style.visibility</p:attrName>
                                        </p:attrNameLst>
                                      </p:cBhvr>
                                      <p:to>
                                        <p:strVal val="visible"/>
                                      </p:to>
                                    </p:set>
                                    <p:anim calcmode="lin" valueType="num">
                                      <p:cBhvr additive="base">
                                        <p:cTn id="31" dur="500" fill="hold"/>
                                        <p:tgtEl>
                                          <p:spTgt spid="3078"/>
                                        </p:tgtEl>
                                        <p:attrNameLst>
                                          <p:attrName>ppt_x</p:attrName>
                                        </p:attrNameLst>
                                      </p:cBhvr>
                                      <p:tavLst>
                                        <p:tav tm="0">
                                          <p:val>
                                            <p:strVal val="#ppt_x"/>
                                          </p:val>
                                        </p:tav>
                                        <p:tav tm="100000">
                                          <p:val>
                                            <p:strVal val="#ppt_x"/>
                                          </p:val>
                                        </p:tav>
                                      </p:tavLst>
                                    </p:anim>
                                    <p:anim calcmode="lin" valueType="num">
                                      <p:cBhvr additive="base">
                                        <p:cTn id="32" dur="500" fill="hold"/>
                                        <p:tgtEl>
                                          <p:spTgt spid="307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026"/>
                                        </p:tgtEl>
                                        <p:attrNameLst>
                                          <p:attrName>style.visibility</p:attrName>
                                        </p:attrNameLst>
                                      </p:cBhvr>
                                      <p:to>
                                        <p:strVal val="visible"/>
                                      </p:to>
                                    </p:set>
                                    <p:anim calcmode="lin" valueType="num">
                                      <p:cBhvr additive="base">
                                        <p:cTn id="37" dur="500" fill="hold"/>
                                        <p:tgtEl>
                                          <p:spTgt spid="1026"/>
                                        </p:tgtEl>
                                        <p:attrNameLst>
                                          <p:attrName>ppt_x</p:attrName>
                                        </p:attrNameLst>
                                      </p:cBhvr>
                                      <p:tavLst>
                                        <p:tav tm="0">
                                          <p:val>
                                            <p:strVal val="#ppt_x"/>
                                          </p:val>
                                        </p:tav>
                                        <p:tav tm="100000">
                                          <p:val>
                                            <p:strVal val="#ppt_x"/>
                                          </p:val>
                                        </p:tav>
                                      </p:tavLst>
                                    </p:anim>
                                    <p:anim calcmode="lin" valueType="num">
                                      <p:cBhvr additive="base">
                                        <p:cTn id="3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079"/>
                                        </p:tgtEl>
                                        <p:attrNameLst>
                                          <p:attrName>style.visibility</p:attrName>
                                        </p:attrNameLst>
                                      </p:cBhvr>
                                      <p:to>
                                        <p:strVal val="visible"/>
                                      </p:to>
                                    </p:set>
                                    <p:anim calcmode="lin" valueType="num">
                                      <p:cBhvr additive="base">
                                        <p:cTn id="43" dur="500" fill="hold"/>
                                        <p:tgtEl>
                                          <p:spTgt spid="3079"/>
                                        </p:tgtEl>
                                        <p:attrNameLst>
                                          <p:attrName>ppt_x</p:attrName>
                                        </p:attrNameLst>
                                      </p:cBhvr>
                                      <p:tavLst>
                                        <p:tav tm="0">
                                          <p:val>
                                            <p:strVal val="#ppt_x"/>
                                          </p:val>
                                        </p:tav>
                                        <p:tav tm="100000">
                                          <p:val>
                                            <p:strVal val="#ppt_x"/>
                                          </p:val>
                                        </p:tav>
                                      </p:tavLst>
                                    </p:anim>
                                    <p:anim calcmode="lin" valueType="num">
                                      <p:cBhvr additive="base">
                                        <p:cTn id="44" dur="500" fill="hold"/>
                                        <p:tgtEl>
                                          <p:spTgt spid="307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080"/>
                                        </p:tgtEl>
                                        <p:attrNameLst>
                                          <p:attrName>style.visibility</p:attrName>
                                        </p:attrNameLst>
                                      </p:cBhvr>
                                      <p:to>
                                        <p:strVal val="visible"/>
                                      </p:to>
                                    </p:set>
                                    <p:anim calcmode="lin" valueType="num">
                                      <p:cBhvr additive="base">
                                        <p:cTn id="49" dur="500" fill="hold"/>
                                        <p:tgtEl>
                                          <p:spTgt spid="3080"/>
                                        </p:tgtEl>
                                        <p:attrNameLst>
                                          <p:attrName>ppt_x</p:attrName>
                                        </p:attrNameLst>
                                      </p:cBhvr>
                                      <p:tavLst>
                                        <p:tav tm="0">
                                          <p:val>
                                            <p:strVal val="#ppt_x"/>
                                          </p:val>
                                        </p:tav>
                                        <p:tav tm="100000">
                                          <p:val>
                                            <p:strVal val="#ppt_x"/>
                                          </p:val>
                                        </p:tav>
                                      </p:tavLst>
                                    </p:anim>
                                    <p:anim calcmode="lin" valueType="num">
                                      <p:cBhvr additive="base">
                                        <p:cTn id="50" dur="500" fill="hold"/>
                                        <p:tgtEl>
                                          <p:spTgt spid="308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U:\18 - Bureau Langue Francaise\1 - ESPACE CHEF DE BUREAU\A - DOCUMENTATION GENERALE\A - DOCUMENTS DE REFERENCE\dem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1" y="77126"/>
            <a:ext cx="936104" cy="111962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051720" y="2570128"/>
            <a:ext cx="4464496" cy="1938992"/>
          </a:xfrm>
          <a:prstGeom prst="rect">
            <a:avLst/>
          </a:prstGeom>
        </p:spPr>
        <p:txBody>
          <a:bodyPr wrap="square">
            <a:spAutoFit/>
          </a:bodyPr>
          <a:lstStyle/>
          <a:p>
            <a:pPr marL="514350" indent="-514350">
              <a:buFont typeface="+mj-lt"/>
              <a:buAutoNum type="romanUcPeriod"/>
            </a:pPr>
            <a:r>
              <a:rPr lang="fr-FR" sz="2400" dirty="0" smtClean="0"/>
              <a:t>Awareness</a:t>
            </a:r>
          </a:p>
          <a:p>
            <a:pPr marL="514350" indent="-514350">
              <a:buFont typeface="+mj-lt"/>
              <a:buAutoNum type="romanUcPeriod"/>
            </a:pPr>
            <a:r>
              <a:rPr lang="fr-FR" sz="2400" b="1" dirty="0" smtClean="0"/>
              <a:t>Spelling</a:t>
            </a:r>
          </a:p>
          <a:p>
            <a:pPr marL="514350" indent="-514350">
              <a:buFont typeface="+mj-lt"/>
              <a:buAutoNum type="romanUcPeriod"/>
            </a:pPr>
            <a:r>
              <a:rPr lang="fr-FR" sz="2400" dirty="0" smtClean="0"/>
              <a:t>Vocabulary</a:t>
            </a:r>
          </a:p>
          <a:p>
            <a:pPr marL="514350" indent="-514350">
              <a:buFont typeface="+mj-lt"/>
              <a:buAutoNum type="romanUcPeriod"/>
            </a:pPr>
            <a:r>
              <a:rPr lang="fr-FR" sz="2400" dirty="0" smtClean="0"/>
              <a:t>Syntax</a:t>
            </a:r>
          </a:p>
          <a:p>
            <a:pPr marL="514350" indent="-514350">
              <a:buFont typeface="+mj-lt"/>
              <a:buAutoNum type="romanUcPeriod"/>
            </a:pPr>
            <a:r>
              <a:rPr lang="fr-FR" sz="2400" dirty="0" smtClean="0"/>
              <a:t>Organizing </a:t>
            </a:r>
            <a:r>
              <a:rPr lang="fr-FR" sz="2400" dirty="0"/>
              <a:t>ideas</a:t>
            </a:r>
          </a:p>
        </p:txBody>
      </p:sp>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85593"/>
            <a:ext cx="1440000" cy="1080000"/>
          </a:xfrm>
          <a:prstGeom prst="rect">
            <a:avLst/>
          </a:prstGeom>
        </p:spPr>
      </p:pic>
    </p:spTree>
    <p:extLst>
      <p:ext uri="{BB962C8B-B14F-4D97-AF65-F5344CB8AC3E}">
        <p14:creationId xmlns:p14="http://schemas.microsoft.com/office/powerpoint/2010/main" val="1662590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U:\18 - Bureau Langue Francaise\1 - ESPACE CHEF DE BUREAU\A - DOCUMENTATION GENERALE\A - DOCUMENTS DE REFERENCE\dem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1" y="77126"/>
            <a:ext cx="936104" cy="111962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85593"/>
            <a:ext cx="1440000" cy="1080000"/>
          </a:xfrm>
          <a:prstGeom prst="rect">
            <a:avLst/>
          </a:prstGeom>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8344" y="1700808"/>
            <a:ext cx="7200000" cy="21185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ZoneTexte 2"/>
          <p:cNvSpPr txBox="1"/>
          <p:nvPr/>
        </p:nvSpPr>
        <p:spPr>
          <a:xfrm>
            <a:off x="1331640" y="4077072"/>
            <a:ext cx="2880320" cy="1477328"/>
          </a:xfrm>
          <a:prstGeom prst="rect">
            <a:avLst/>
          </a:prstGeom>
          <a:noFill/>
        </p:spPr>
        <p:txBody>
          <a:bodyPr wrap="square" rtlCol="0">
            <a:spAutoFit/>
          </a:bodyPr>
          <a:lstStyle/>
          <a:p>
            <a:r>
              <a:rPr lang="fr-FR" b="1" dirty="0" err="1"/>
              <a:t>d</a:t>
            </a:r>
            <a:r>
              <a:rPr lang="fr-FR" b="1" dirty="0" err="1" smtClean="0"/>
              <a:t>roat</a:t>
            </a:r>
            <a:endParaRPr lang="fr-FR" b="1" dirty="0"/>
          </a:p>
          <a:p>
            <a:r>
              <a:rPr lang="fr-FR" dirty="0" smtClean="0"/>
              <a:t>= </a:t>
            </a:r>
            <a:r>
              <a:rPr lang="fr-FR" i="1" dirty="0" smtClean="0"/>
              <a:t>droite (right)</a:t>
            </a:r>
          </a:p>
          <a:p>
            <a:endParaRPr lang="fr-FR" i="1" dirty="0"/>
          </a:p>
          <a:p>
            <a:r>
              <a:rPr lang="fr-FR" b="1" dirty="0"/>
              <a:t>pate / </a:t>
            </a:r>
            <a:r>
              <a:rPr lang="fr-FR" b="1" dirty="0" err="1"/>
              <a:t>patue</a:t>
            </a:r>
            <a:r>
              <a:rPr lang="fr-FR" b="1" dirty="0"/>
              <a:t> / </a:t>
            </a:r>
            <a:r>
              <a:rPr lang="fr-FR" b="1" dirty="0" err="1"/>
              <a:t>batue</a:t>
            </a:r>
            <a:r>
              <a:rPr lang="fr-FR" b="1" dirty="0"/>
              <a:t> </a:t>
            </a:r>
          </a:p>
          <a:p>
            <a:r>
              <a:rPr lang="fr-FR" dirty="0"/>
              <a:t>= </a:t>
            </a:r>
            <a:r>
              <a:rPr lang="fr-FR" i="1" dirty="0" smtClean="0"/>
              <a:t>bateau (</a:t>
            </a:r>
            <a:r>
              <a:rPr lang="fr-FR" i="1" dirty="0" err="1" smtClean="0"/>
              <a:t>ship</a:t>
            </a:r>
            <a:r>
              <a:rPr lang="fr-FR" i="1" dirty="0" smtClean="0"/>
              <a:t>)</a:t>
            </a:r>
            <a:endParaRPr lang="fr-FR" i="1" dirty="0"/>
          </a:p>
        </p:txBody>
      </p:sp>
    </p:spTree>
    <p:extLst>
      <p:ext uri="{BB962C8B-B14F-4D97-AF65-F5344CB8AC3E}">
        <p14:creationId xmlns:p14="http://schemas.microsoft.com/office/powerpoint/2010/main" val="2348149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1760</TotalTime>
  <Words>723</Words>
  <Application>Microsoft Office PowerPoint</Application>
  <PresentationFormat>Affichage à l'écran (4:3)</PresentationFormat>
  <Paragraphs>150</Paragraphs>
  <Slides>23</Slides>
  <Notes>0</Notes>
  <HiddenSlides>0</HiddenSlides>
  <MMClips>0</MMClips>
  <ScaleCrop>false</ScaleCrop>
  <HeadingPairs>
    <vt:vector size="4" baseType="variant">
      <vt:variant>
        <vt:lpstr>Thème</vt:lpstr>
      </vt:variant>
      <vt:variant>
        <vt:i4>1</vt:i4>
      </vt:variant>
      <vt:variant>
        <vt:lpstr>Titres des diapositives</vt:lpstr>
      </vt:variant>
      <vt:variant>
        <vt:i4>23</vt:i4>
      </vt:variant>
    </vt:vector>
  </HeadingPairs>
  <TitlesOfParts>
    <vt:vector size="24"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Collin Mr</dc:creator>
  <cp:lastModifiedBy>Collin Mr</cp:lastModifiedBy>
  <cp:revision>44</cp:revision>
  <dcterms:created xsi:type="dcterms:W3CDTF">2017-05-09T08:24:24Z</dcterms:created>
  <dcterms:modified xsi:type="dcterms:W3CDTF">2017-09-29T13:17:29Z</dcterms:modified>
</cp:coreProperties>
</file>