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60" r:id="rId5"/>
    <p:sldId id="259" r:id="rId6"/>
    <p:sldId id="261" r:id="rId7"/>
    <p:sldId id="264" r:id="rId8"/>
    <p:sldId id="263" r:id="rId9"/>
    <p:sldId id="262" r:id="rId10"/>
    <p:sldId id="265" r:id="rId11"/>
    <p:sldId id="266" r:id="rId12"/>
    <p:sldId id="267" r:id="rId13"/>
    <p:sldId id="268" r:id="rId14"/>
    <p:sldId id="273" r:id="rId15"/>
    <p:sldId id="270" r:id="rId16"/>
    <p:sldId id="272" r:id="rId1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478" y="-1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2152071" y="195486"/>
            <a:ext cx="4839858" cy="4736804"/>
            <a:chOff x="1619672" y="548680"/>
            <a:chExt cx="5904656" cy="5778928"/>
          </a:xfrm>
        </p:grpSpPr>
        <p:sp>
          <p:nvSpPr>
            <p:cNvPr id="2" name="Oval 1"/>
            <p:cNvSpPr/>
            <p:nvPr userDrawn="1"/>
          </p:nvSpPr>
          <p:spPr>
            <a:xfrm>
              <a:off x="2411760" y="1268760"/>
              <a:ext cx="4320480" cy="4320480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Oval 2"/>
            <p:cNvSpPr/>
            <p:nvPr userDrawn="1"/>
          </p:nvSpPr>
          <p:spPr>
            <a:xfrm>
              <a:off x="2483768" y="1340768"/>
              <a:ext cx="4176464" cy="4176464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" name="Straight Connector 3"/>
            <p:cNvCxnSpPr/>
            <p:nvPr userDrawn="1"/>
          </p:nvCxnSpPr>
          <p:spPr>
            <a:xfrm>
              <a:off x="4572000" y="548680"/>
              <a:ext cx="0" cy="72008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 userDrawn="1"/>
          </p:nvCxnSpPr>
          <p:spPr>
            <a:xfrm>
              <a:off x="4572000" y="5607528"/>
              <a:ext cx="0" cy="72008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 userDrawn="1"/>
          </p:nvCxnSpPr>
          <p:spPr>
            <a:xfrm>
              <a:off x="6732240" y="3429000"/>
              <a:ext cx="792088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 userDrawn="1"/>
          </p:nvCxnSpPr>
          <p:spPr>
            <a:xfrm>
              <a:off x="1619672" y="3429000"/>
              <a:ext cx="792088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 userDrawn="1"/>
          </p:nvCxnSpPr>
          <p:spPr>
            <a:xfrm flipV="1">
              <a:off x="6156176" y="2378312"/>
              <a:ext cx="792088" cy="33060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 flipV="1">
              <a:off x="5431496" y="1124744"/>
              <a:ext cx="432048" cy="79208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>
              <a:off x="3094136" y="1131624"/>
              <a:ext cx="613768" cy="785208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 userDrawn="1"/>
          </p:nvCxnSpPr>
          <p:spPr>
            <a:xfrm>
              <a:off x="2195736" y="2090992"/>
              <a:ext cx="898400" cy="49224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V="1">
              <a:off x="3180984" y="4941168"/>
              <a:ext cx="526920" cy="57606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>
            <a:xfrm flipV="1">
              <a:off x="2456304" y="4329100"/>
              <a:ext cx="637832" cy="39604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>
              <a:off x="5979584" y="4142812"/>
              <a:ext cx="968680" cy="51032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>
              <a:off x="5431496" y="4875464"/>
              <a:ext cx="490068" cy="732064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10/13/2018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4ZoJKF_VuA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915816" y="2172801"/>
            <a:ext cx="33123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Principles to strategic motivation.</a:t>
            </a:r>
            <a:endParaRPr lang="en-US" altLang="ko-KR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04256" y="323259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Col. Ibrahim</a:t>
            </a:r>
          </a:p>
          <a:p>
            <a:pPr algn="ctr"/>
            <a:r>
              <a:rPr lang="en-US" dirty="0"/>
              <a:t>MODLI</a:t>
            </a:r>
          </a:p>
          <a:p>
            <a:pPr algn="ctr"/>
            <a:r>
              <a:rPr lang="en-US" dirty="0"/>
              <a:t>Egypt</a:t>
            </a:r>
            <a:endParaRPr lang="ar-EG" dirty="0"/>
          </a:p>
        </p:txBody>
      </p:sp>
    </p:spTree>
    <p:extLst>
      <p:ext uri="{BB962C8B-B14F-4D97-AF65-F5344CB8AC3E}">
        <p14:creationId xmlns=""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lan1.EMODLI\Desktop\Croitia\why us 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088" y="1635646"/>
            <a:ext cx="2959495" cy="3223736"/>
          </a:xfrm>
          <a:prstGeom prst="rect">
            <a:avLst/>
          </a:prstGeom>
          <a:ln w="88900" cap="sq" cmpd="thickThin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52400" y="1347614"/>
            <a:ext cx="3429000" cy="21185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smtClean="0"/>
              <a:t>Brief history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smtClean="0"/>
              <a:t>Mission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smtClean="0"/>
              <a:t>Vision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dirty="0" smtClean="0"/>
              <a:t>Hall of fame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ar-EG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3147814"/>
            <a:ext cx="2362200" cy="17007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world peace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Peace keeping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Interoperability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Coalition</a:t>
            </a:r>
          </a:p>
        </p:txBody>
      </p:sp>
    </p:spTree>
    <p:extLst>
      <p:ext uri="{BB962C8B-B14F-4D97-AF65-F5344CB8AC3E}">
        <p14:creationId xmlns="" xmlns:p14="http://schemas.microsoft.com/office/powerpoint/2010/main" val="408326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4" y="82781"/>
            <a:ext cx="8229600" cy="760777"/>
          </a:xfrm>
        </p:spPr>
        <p:txBody>
          <a:bodyPr>
            <a:normAutofit/>
          </a:bodyPr>
          <a:lstStyle/>
          <a:p>
            <a:r>
              <a:rPr lang="en-US" sz="2800" b="0" dirty="0" smtClean="0">
                <a:solidFill>
                  <a:srgbClr val="FF0000"/>
                </a:solidFill>
              </a:rPr>
              <a:t>To show the bigger picture we need to state what.</a:t>
            </a:r>
            <a:endParaRPr lang="ar-EG" sz="2800" b="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31590"/>
            <a:ext cx="9217024" cy="3320802"/>
          </a:xfrm>
        </p:spPr>
        <p:txBody>
          <a:bodyPr/>
          <a:lstStyle/>
          <a:p>
            <a:pPr marL="514350" lvl="0" indent="-514350" algn="l" rtl="0">
              <a:lnSpc>
                <a:spcPct val="150000"/>
              </a:lnSpc>
              <a:buAutoNum type="arabicPeriod"/>
            </a:pPr>
            <a:r>
              <a:rPr lang="en-US" dirty="0" smtClean="0"/>
              <a:t>What is going to happen next? </a:t>
            </a:r>
          </a:p>
          <a:p>
            <a:pPr marL="514350" lvl="0" indent="-514350" algn="l" rtl="0">
              <a:lnSpc>
                <a:spcPct val="150000"/>
              </a:lnSpc>
              <a:buAutoNum type="arabicPeriod"/>
            </a:pPr>
            <a:r>
              <a:rPr lang="en-US" dirty="0" smtClean="0"/>
              <a:t>What are the tasks the student needs to perform?</a:t>
            </a:r>
          </a:p>
          <a:p>
            <a:pPr marL="514350" lvl="0" indent="-514350" algn="l" rtl="0">
              <a:lnSpc>
                <a:spcPct val="150000"/>
              </a:lnSpc>
              <a:buAutoNum type="arabicPeriod"/>
            </a:pPr>
            <a:r>
              <a:rPr lang="en-US" dirty="0" smtClean="0"/>
              <a:t>What is required from the student at the end of his study in different		 skills?</a:t>
            </a:r>
          </a:p>
          <a:p>
            <a:pPr marL="514350" lvl="0" indent="-514350" algn="l" rtl="0">
              <a:lnSpc>
                <a:spcPct val="150000"/>
              </a:lnSpc>
              <a:buAutoNum type="arabicPeriod"/>
            </a:pPr>
            <a:r>
              <a:rPr lang="en-US" dirty="0" smtClean="0"/>
              <a:t>What are the criteria?</a:t>
            </a:r>
          </a:p>
          <a:p>
            <a:pPr algn="l" rtl="0">
              <a:lnSpc>
                <a:spcPct val="150000"/>
              </a:lnSpc>
              <a:buNone/>
            </a:pPr>
            <a:endParaRPr lang="ar-EG" dirty="0"/>
          </a:p>
        </p:txBody>
      </p:sp>
    </p:spTree>
    <p:extLst>
      <p:ext uri="{BB962C8B-B14F-4D97-AF65-F5344CB8AC3E}">
        <p14:creationId xmlns="" xmlns:p14="http://schemas.microsoft.com/office/powerpoint/2010/main" val="257553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179" y="2496410"/>
            <a:ext cx="2663190" cy="14264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174" y="1796768"/>
            <a:ext cx="2674937" cy="22683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38104"/>
            <a:ext cx="2382839" cy="21065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960" y="227424"/>
            <a:ext cx="7416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2. Using curriculum that is closely connected to real life tasks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  <a:endParaRPr lang="ar-EG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385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0" descr="UN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" y="1866063"/>
            <a:ext cx="2711453" cy="2054606"/>
          </a:xfr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3" name="Picture 2" descr="D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75648" y="2714626"/>
            <a:ext cx="3168352" cy="2083393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4" name="Picture 3" descr="02 Military Dictionar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214296"/>
            <a:ext cx="2701410" cy="2083393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00034" y="214296"/>
            <a:ext cx="821537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Samples of MODLI publications</a:t>
            </a:r>
            <a:endParaRPr lang="ar-EG" sz="2000" dirty="0">
              <a:solidFill>
                <a:srgbClr val="FF0000"/>
              </a:solidFill>
            </a:endParaRPr>
          </a:p>
        </p:txBody>
      </p:sp>
      <p:pic>
        <p:nvPicPr>
          <p:cNvPr id="7" name="Picture 6" descr="IMG_00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1802" y="1214410"/>
            <a:ext cx="2666797" cy="36368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99147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8305800" cy="555526"/>
          </a:xfrm>
        </p:spPr>
        <p:txBody>
          <a:bodyPr/>
          <a:lstStyle/>
          <a:p>
            <a:r>
              <a:rPr lang="en-US" sz="2800" b="0" dirty="0" smtClean="0">
                <a:solidFill>
                  <a:srgbClr val="FF0000"/>
                </a:solidFill>
              </a:rPr>
              <a:t>3. Engaging the students </a:t>
            </a:r>
            <a:endParaRPr lang="ar-EG" sz="2800" b="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203598"/>
            <a:ext cx="495300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lnSpc>
                <a:spcPct val="200000"/>
              </a:lnSpc>
              <a:buAutoNum type="alphaLcPeriod"/>
            </a:pPr>
            <a:r>
              <a:rPr lang="en-US" dirty="0" smtClean="0">
                <a:solidFill>
                  <a:srgbClr val="FF0000"/>
                </a:solidFill>
              </a:rPr>
              <a:t>Classroom activities</a:t>
            </a:r>
          </a:p>
          <a:p>
            <a:pPr marL="342900" indent="-342900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smtClean="0"/>
              <a:t>Guide on the side</a:t>
            </a:r>
          </a:p>
          <a:p>
            <a:pPr marL="342900" indent="-342900"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smtClean="0"/>
              <a:t>Pair work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2783706"/>
            <a:ext cx="3429000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 smtClean="0">
                <a:solidFill>
                  <a:srgbClr val="FF0000"/>
                </a:solidFill>
              </a:rPr>
              <a:t>b. Classroom decisions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smtClean="0"/>
              <a:t> choice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smtClean="0"/>
              <a:t> in control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dirty="0" smtClean="0"/>
              <a:t> freedom</a:t>
            </a:r>
            <a:endParaRPr lang="ar-EG" dirty="0"/>
          </a:p>
        </p:txBody>
      </p:sp>
    </p:spTree>
    <p:extLst>
      <p:ext uri="{BB962C8B-B14F-4D97-AF65-F5344CB8AC3E}">
        <p14:creationId xmlns="" xmlns:p14="http://schemas.microsoft.com/office/powerpoint/2010/main" val="396033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857488" y="571486"/>
            <a:ext cx="33123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References</a:t>
            </a:r>
            <a:endParaRPr lang="en-US" altLang="ko-KR" sz="4400" b="1" dirty="0" smtClean="0">
              <a:solidFill>
                <a:srgbClr val="FF00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1643056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 smtClean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www.youtube.com/watch?v=u4ZoJKF_VuA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dirty="0" smtClean="0"/>
              <a:t>Teaching by principles – H. </a:t>
            </a:r>
            <a:r>
              <a:rPr lang="en-US" smtClean="0"/>
              <a:t>Douglas Brown</a:t>
            </a:r>
          </a:p>
        </p:txBody>
      </p:sp>
    </p:spTree>
    <p:extLst>
      <p:ext uri="{BB962C8B-B14F-4D97-AF65-F5344CB8AC3E}">
        <p14:creationId xmlns="" xmlns:p14="http://schemas.microsoft.com/office/powerpoint/2010/main" val="188210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504" y="0"/>
            <a:ext cx="8820472" cy="884466"/>
          </a:xfrm>
        </p:spPr>
        <p:txBody>
          <a:bodyPr/>
          <a:lstStyle/>
          <a:p>
            <a:r>
              <a:rPr lang="en-US" sz="2400" dirty="0"/>
              <a:t>What makes one student come to school happy, energetic, and </a:t>
            </a:r>
            <a:r>
              <a:rPr lang="en-US" sz="2400" dirty="0" smtClean="0"/>
              <a:t>enthusiastic?</a:t>
            </a:r>
            <a:endParaRPr lang="ar-EG" sz="2400" dirty="0"/>
          </a:p>
        </p:txBody>
      </p:sp>
      <p:pic>
        <p:nvPicPr>
          <p:cNvPr id="8" name="Picture 2" descr="C:\Users\plan1.EMODLI\Desktop\Croitia\motivated students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5191" y="1419622"/>
            <a:ext cx="2835201" cy="31131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2" descr="C:\Users\plan1.EMODLI\Desktop\Croitia\unmotivated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991" y="1419622"/>
            <a:ext cx="3113162" cy="31131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504" y="0"/>
            <a:ext cx="3384376" cy="884466"/>
          </a:xfrm>
        </p:spPr>
        <p:txBody>
          <a:bodyPr/>
          <a:lstStyle/>
          <a:p>
            <a:r>
              <a:rPr lang="en-US" sz="2400" dirty="0"/>
              <a:t>Types of motivations</a:t>
            </a:r>
            <a:endParaRPr lang="ar-EG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92224" y="1203598"/>
            <a:ext cx="2895600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Intrinsic</a:t>
            </a:r>
            <a:endParaRPr lang="ar-EG" dirty="0"/>
          </a:p>
        </p:txBody>
      </p:sp>
      <p:sp>
        <p:nvSpPr>
          <p:cNvPr id="6" name="TextBox 5"/>
          <p:cNvSpPr txBox="1"/>
          <p:nvPr/>
        </p:nvSpPr>
        <p:spPr>
          <a:xfrm>
            <a:off x="5756312" y="1203598"/>
            <a:ext cx="2667000" cy="36933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Extrinsic</a:t>
            </a:r>
            <a:endParaRPr lang="ar-EG" dirty="0"/>
          </a:p>
        </p:txBody>
      </p:sp>
      <p:sp>
        <p:nvSpPr>
          <p:cNvPr id="7" name="TextBox 6"/>
          <p:cNvSpPr txBox="1"/>
          <p:nvPr/>
        </p:nvSpPr>
        <p:spPr>
          <a:xfrm>
            <a:off x="997024" y="1727537"/>
            <a:ext cx="2286000" cy="30008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Autonomy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Belonging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Curiosity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Learning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Mastery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Meaning</a:t>
            </a:r>
          </a:p>
          <a:p>
            <a:pPr>
              <a:lnSpc>
                <a:spcPct val="150000"/>
              </a:lnSpc>
            </a:pPr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870612" y="1727537"/>
            <a:ext cx="2438400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Stars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Badges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Rewards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Fear of punishment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Fear of failure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Money</a:t>
            </a:r>
            <a:endParaRPr lang="ar-EG" dirty="0"/>
          </a:p>
        </p:txBody>
      </p:sp>
    </p:spTree>
    <p:extLst>
      <p:ext uri="{BB962C8B-B14F-4D97-AF65-F5344CB8AC3E}">
        <p14:creationId xmlns="" xmlns:p14="http://schemas.microsoft.com/office/powerpoint/2010/main" val="385638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plan1.EMODLI\Desktop\Croitia\Three-Levels-of-War-Strategic-Operational-Tactical 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2448" y="1131590"/>
            <a:ext cx="3113608" cy="3171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 descr="STRATEGIC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592" y="1154782"/>
            <a:ext cx="3303860" cy="32891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lan1.EMODLI\Desktop\Croitia\maslow-hierachy-of-needs-min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059582"/>
            <a:ext cx="7920880" cy="3960440"/>
          </a:xfrm>
          <a:prstGeom prst="rect">
            <a:avLst/>
          </a:prstGeom>
          <a:ln w="88900" cap="sq" cmpd="thickThin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="" xmlns:p14="http://schemas.microsoft.com/office/powerpoint/2010/main" val="10989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712878"/>
            <a:ext cx="77768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/>
              <a:t>1</a:t>
            </a:r>
            <a:r>
              <a:rPr lang="en-US" sz="2000" dirty="0"/>
              <a:t>. Showing the </a:t>
            </a:r>
            <a:r>
              <a:rPr lang="en-US" sz="2000" dirty="0" err="1"/>
              <a:t>ss</a:t>
            </a:r>
            <a:r>
              <a:rPr lang="en-US" sz="2000" dirty="0"/>
              <a:t> the bigger picture.</a:t>
            </a:r>
            <a:br>
              <a:rPr lang="en-US" sz="2000" dirty="0"/>
            </a:br>
            <a:r>
              <a:rPr lang="en-US" sz="2000" dirty="0"/>
              <a:t>2. Using curriculum that is </a:t>
            </a:r>
            <a:r>
              <a:rPr lang="en-US" sz="2000" dirty="0" smtClean="0"/>
              <a:t>closely connected </a:t>
            </a:r>
            <a:r>
              <a:rPr lang="en-US" sz="2000" dirty="0"/>
              <a:t>to real life tasks.</a:t>
            </a:r>
            <a:br>
              <a:rPr lang="en-US" sz="2000" dirty="0"/>
            </a:br>
            <a:r>
              <a:rPr lang="en-US" sz="2000" dirty="0"/>
              <a:t>3. Engaging the students</a:t>
            </a:r>
            <a:r>
              <a:rPr lang="en-US" sz="2000" dirty="0" smtClean="0"/>
              <a:t>.</a:t>
            </a:r>
            <a:endParaRPr lang="ar-EG" sz="2000" dirty="0"/>
          </a:p>
        </p:txBody>
      </p:sp>
      <p:sp>
        <p:nvSpPr>
          <p:cNvPr id="3" name="Rectangle 2"/>
          <p:cNvSpPr/>
          <p:nvPr/>
        </p:nvSpPr>
        <p:spPr>
          <a:xfrm>
            <a:off x="107504" y="227424"/>
            <a:ext cx="720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Strategic motivation comes true through the following:</a:t>
            </a:r>
            <a:endParaRPr lang="ar-EG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942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23478"/>
            <a:ext cx="8686800" cy="648072"/>
          </a:xfrm>
        </p:spPr>
        <p:txBody>
          <a:bodyPr>
            <a:normAutofit/>
          </a:bodyPr>
          <a:lstStyle/>
          <a:p>
            <a:r>
              <a:rPr lang="en-US" sz="2400" b="0" dirty="0" smtClean="0">
                <a:solidFill>
                  <a:srgbClr val="FF0000"/>
                </a:solidFill>
              </a:rPr>
              <a:t>1. Showing them the bigger picture.</a:t>
            </a:r>
            <a:endParaRPr lang="ar-EG" sz="2400" b="0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plan1.EMODLI\Desktop\Croitia\wh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3898" y="1131590"/>
            <a:ext cx="6618462" cy="3685034"/>
          </a:xfrm>
          <a:prstGeom prst="rect">
            <a:avLst/>
          </a:prstGeom>
          <a:ln w="88900" cap="sq" cmpd="thickThin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="" xmlns:p14="http://schemas.microsoft.com/office/powerpoint/2010/main" val="268707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lan1.EMODLI\Desktop\Croitia\bg-whyyou 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7657" y="1203598"/>
            <a:ext cx="2828799" cy="3689226"/>
          </a:xfrm>
          <a:prstGeom prst="rect">
            <a:avLst/>
          </a:prstGeom>
          <a:ln w="88900" cap="sq" cmpd="thickThin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79512" y="1647917"/>
            <a:ext cx="5040560" cy="16679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dirty="0" smtClean="0"/>
              <a:t>They are the most successful.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dirty="0" smtClean="0"/>
              <a:t>They have ability to advance their career.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dirty="0" smtClean="0"/>
              <a:t>They want it.</a:t>
            </a:r>
            <a:endParaRPr lang="ar-EG" dirty="0"/>
          </a:p>
        </p:txBody>
      </p:sp>
    </p:spTree>
    <p:extLst>
      <p:ext uri="{BB962C8B-B14F-4D97-AF65-F5344CB8AC3E}">
        <p14:creationId xmlns="" xmlns:p14="http://schemas.microsoft.com/office/powerpoint/2010/main" val="83842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64" y="72008"/>
            <a:ext cx="8686800" cy="699542"/>
          </a:xfrm>
        </p:spPr>
        <p:txBody>
          <a:bodyPr>
            <a:noAutofit/>
          </a:bodyPr>
          <a:lstStyle/>
          <a:p>
            <a:r>
              <a:rPr lang="en-US" sz="2400" b="0" dirty="0" smtClean="0">
                <a:solidFill>
                  <a:srgbClr val="FF0000"/>
                </a:solidFill>
              </a:rPr>
              <a:t>Why are you learning a foreign language?</a:t>
            </a:r>
            <a:endParaRPr lang="ar-EG" sz="2400" b="0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plan1.EMODLI\Desktop\Croitia\hello-in-eight-different-languages-185250085-5941fb8c3df78c537b32ecac 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347614"/>
            <a:ext cx="3096344" cy="3264012"/>
          </a:xfrm>
          <a:prstGeom prst="rect">
            <a:avLst/>
          </a:prstGeom>
          <a:ln w="88900" cap="sq" cmpd="thickThin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611560" y="1740013"/>
            <a:ext cx="3124200" cy="27759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dirty="0" smtClean="0"/>
              <a:t>Integration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dirty="0" smtClean="0"/>
              <a:t>Cooperation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dirty="0" smtClean="0"/>
              <a:t>Experience exchange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dirty="0" smtClean="0"/>
              <a:t>Knowledge exchange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en-US" dirty="0" smtClean="0"/>
              <a:t>Combined exercises</a:t>
            </a:r>
            <a:endParaRPr lang="ar-EG" dirty="0"/>
          </a:p>
        </p:txBody>
      </p:sp>
    </p:spTree>
    <p:extLst>
      <p:ext uri="{BB962C8B-B14F-4D97-AF65-F5344CB8AC3E}">
        <p14:creationId xmlns="" xmlns:p14="http://schemas.microsoft.com/office/powerpoint/2010/main" val="96968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226</Words>
  <Application>Microsoft Office PowerPoint</Application>
  <PresentationFormat>On-screen Show (16:9)</PresentationFormat>
  <Paragraphs>58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Custom Design</vt:lpstr>
      <vt:lpstr>Slide 1</vt:lpstr>
      <vt:lpstr>What makes one student come to school happy, energetic, and enthusiastic?</vt:lpstr>
      <vt:lpstr>Types of motivations</vt:lpstr>
      <vt:lpstr>Slide 4</vt:lpstr>
      <vt:lpstr>Slide 5</vt:lpstr>
      <vt:lpstr>Slide 6</vt:lpstr>
      <vt:lpstr>1. Showing them the bigger picture.</vt:lpstr>
      <vt:lpstr>Slide 8</vt:lpstr>
      <vt:lpstr>Why are you learning a foreign language?</vt:lpstr>
      <vt:lpstr>Slide 10</vt:lpstr>
      <vt:lpstr>To show the bigger picture we need to state what.</vt:lpstr>
      <vt:lpstr>Slide 12</vt:lpstr>
      <vt:lpstr>Slide 13</vt:lpstr>
      <vt:lpstr>3. Engaging the students </vt:lpstr>
      <vt:lpstr>Slide 15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Fujitsu</cp:lastModifiedBy>
  <cp:revision>38</cp:revision>
  <dcterms:created xsi:type="dcterms:W3CDTF">2014-04-01T16:27:38Z</dcterms:created>
  <dcterms:modified xsi:type="dcterms:W3CDTF">2018-10-13T14:51:03Z</dcterms:modified>
</cp:coreProperties>
</file>