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  <p:sldMasterId id="2147483786" r:id="rId2"/>
    <p:sldMasterId id="2147483761" r:id="rId3"/>
    <p:sldMasterId id="2147483737" r:id="rId4"/>
    <p:sldMasterId id="2147483725" r:id="rId5"/>
    <p:sldMasterId id="2147483713" r:id="rId6"/>
  </p:sldMasterIdLst>
  <p:notesMasterIdLst>
    <p:notesMasterId r:id="rId20"/>
  </p:notesMasterIdLst>
  <p:handoutMasterIdLst>
    <p:handoutMasterId r:id="rId21"/>
  </p:handoutMasterIdLst>
  <p:sldIdLst>
    <p:sldId id="562" r:id="rId7"/>
    <p:sldId id="561" r:id="rId8"/>
    <p:sldId id="578" r:id="rId9"/>
    <p:sldId id="584" r:id="rId10"/>
    <p:sldId id="592" r:id="rId11"/>
    <p:sldId id="582" r:id="rId12"/>
    <p:sldId id="586" r:id="rId13"/>
    <p:sldId id="587" r:id="rId14"/>
    <p:sldId id="588" r:id="rId15"/>
    <p:sldId id="589" r:id="rId16"/>
    <p:sldId id="593" r:id="rId17"/>
    <p:sldId id="591" r:id="rId18"/>
    <p:sldId id="560" r:id="rId19"/>
  </p:sldIdLst>
  <p:sldSz cx="9144000" cy="6858000" type="screen4x3"/>
  <p:notesSz cx="6784975" cy="9906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C0C0C0"/>
    <a:srgbClr val="3333CC"/>
    <a:srgbClr val="AC1DB3"/>
    <a:srgbClr val="003399"/>
    <a:srgbClr val="990033"/>
    <a:srgbClr val="66CCFF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85" autoAdjust="0"/>
    <p:restoredTop sz="94195" autoAdjust="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2880"/>
    </p:cViewPr>
  </p:sorterViewPr>
  <p:notesViewPr>
    <p:cSldViewPr>
      <p:cViewPr>
        <p:scale>
          <a:sx n="60" d="100"/>
          <a:sy n="60" d="100"/>
        </p:scale>
        <p:origin x="-3278" y="-134"/>
      </p:cViewPr>
      <p:guideLst>
        <p:guide orient="horz" pos="3120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BE0C7865-B1F5-4199-B494-A76526AAAF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51413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E37E7E-1B69-414E-AB38-0765E1FF72D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18774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98258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13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2974BDCA-7979-4AED-A272-3043BE817F1E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A37F222-ABB7-4968-B6F0-B587109D4C1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ADA6850-DBD6-43CB-9562-DDD59AF3C859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CDF755D-2210-4182-8D6C-63C03A9C94D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D445C43-D384-41CC-9440-791B06897B4C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6CE4000-CC50-45F0-9549-57ABF98D0A6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98686C-976F-41D7-9FB1-86FCC4E64A29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64986E-738B-42CE-964C-8288D60FC0E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64F123D-926C-4E96-A613-C83ED348CAD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4A19E3-71CE-46A8-A52E-DCEB54382FF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FEA35AD-5E5B-4965-A5E2-528A2650854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44667-08AF-4E9B-9B16-DB55254017F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5288A3-5C9F-426F-B489-DAFD4B70A8FC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C5F2898-2508-4E96-8E58-30281787F42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7EF98C-825D-402B-83CE-7C0EE661485E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194B59-861F-4CB0-A888-F8F76DA8318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45667A-B7F6-40AE-97CB-283251E0FE86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70529E-C543-4D2D-8802-E6E055FACC5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3A6B0E6-1D7D-489B-BB24-97070C8AF53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5896B33-8B5A-4ACC-9B9A-68B6701A806C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CEB8DC-A808-4CC0-868B-6619C2A180AD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172AF8-CBC2-4978-A097-382D83674F5D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A134A5-F740-4F51-9B9E-55333D2A7FB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70DC8E-63D0-4549-A61E-306B56C106C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C30390D-C961-4376-A8FB-BA16374687C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114493C-8AE7-49E2-9A3B-489A68048CD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E8321A-3817-4D37-8D43-18CF46B6FFAD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AD2F-3D4F-4E6F-8749-0677CDF94FA0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FB1-006A-45B9-A694-9B09536BE3A5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CC7-0561-4972-B811-0A057A4653F7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3581-4EE1-43F7-A11C-18544821F83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23A07-F9A2-4E95-9E8A-D1F585CD07B7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B8A3-86C7-46BC-A810-8521D3DE0B4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514A-F541-412A-91B4-0B524575418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1F17-1ED8-4EAE-B7A0-849E5965301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6E17-3227-44D6-B030-F227719295A1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95FB-D6EC-45EA-84D7-2B04E996260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3C6E-61C2-474E-9EF7-3DB31B229586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09C5-B1F4-44CF-B98A-2E07BC25622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4703B-1878-49C0-88FD-68D87361C2FA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9D7B-B49A-4E60-96A7-937397FC1D8F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E6BE-F4A7-412D-98C3-FE14B973704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AEE-DEDE-4438-8A0C-E7D90E9589EB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B0B8-5E77-4D4E-8483-8E5FB91E0A5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8432-0D32-4B10-8ADC-D85BED2D398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AD9E-4859-4B10-9945-98E4FE50226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EA6F-3733-4EC4-A09D-47CAA6EBF51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31BE-3EB7-4BCA-8D62-7BE8860EFBD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3F98-3510-4EE0-9FB4-AFD57934F6D7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5D35-43E4-4A4F-A961-7D33255C7F7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CA1E-F6E3-4225-BAF5-D545DDF85CDA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C6DC5-613A-4E87-80A9-50168E89625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535C-55EE-44D3-9420-1CE0E53CB8B6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0863-7D0D-4646-8A49-7107B24924C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D193-258C-45AC-A13B-C43E8EC2E4B3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E2B3F-E5F8-4225-A72A-55E2F553036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2D55-2BAC-4AF4-BA3E-B4DB7638F371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67CB-0BD3-4819-B298-C71D41B4696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E42B-ECD6-4A5D-9556-F2FCC873B930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6B2-9C35-4E3F-B7A2-1C56A62D1E7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7593B-0217-49EB-B394-13ACFEC7CE78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748A-EC69-424C-872C-D6CCDD62610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500A-8483-48D0-8A53-88F71D8C933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2190-6275-46A6-B8FE-57F91FED9EB4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51AE-0C74-447E-A7DD-A4351AF28DB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FDD-18FB-45B2-8721-C373B2D227A9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AEF73-2ECD-4D4B-82B5-0E04B464FB1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30B4D-D1F9-4B77-B8CE-5D7118236A2F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34BF-48CD-4363-B5C0-5958F066163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49CE4-6563-4C14-B0EA-5061C4FC8D41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46D9-5F06-47D2-B838-239867BFA49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7E793-4E43-4C3E-8679-E66DF15BC0E0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8171-C2C9-42FA-8C38-29F5FD975C4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01BB-3DCF-4255-AF19-5FC858E5E76B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E9F1-6FDA-4DEF-A4A1-8DF211737F2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72F1-CDA4-41FA-9DEB-A736F8CE58A3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0B94-0D09-4B52-AB83-F01CD6AD057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EF57-4C36-4807-BDE1-1A8A9B307E0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DB48-68A9-44D0-93D1-7AA76A2D362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52BB-7456-436C-9095-FC6FAD2CEE1D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F36E-4C0A-45EE-853E-FFA69F32502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74729B4-2DE1-4B37-9BC6-632AAE10CFD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0E95-B12B-4AEF-A150-73D22EBB6EDD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3375-F23F-42F4-896B-BBC9E3E1386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D8D8-5387-431D-A676-EE90DF5ADAEF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B64-A5FD-4D82-859D-CC475ACECD7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E237-1147-4EDE-8B39-232026F2FA7B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3267-E9AD-4FE2-AED1-F96E0333474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929F-A212-4E42-91C8-70CD2B6D0F2A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3C25-9582-4B23-99FF-3E110EFF5C0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32B4C-C1A2-4F53-9DCA-82047420700A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26E3-34A8-4535-84EC-660F21F5E86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4D95-632D-4BCA-A17D-23764E121ED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0E82-12B2-4E11-AA54-278EEBFAB59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D765F-FC1B-4A1E-A866-0DEBD60EC0AE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4F391-46C5-4C2C-9991-DE1FEC81DE8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68B8-D60B-4A9C-9C13-F0A12672120C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DCF9B-D44A-485C-91A1-78DFA763818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6226-DDF3-4E5C-982E-E8921AE578DF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9622-A68D-4891-B52E-0F7B00D12EE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45E0-2722-4BBA-9683-9A819D5DC586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755C-9B07-4B42-9110-D5C6D471D96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BE525F2-33B8-417B-AD49-FA991ABA98A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46E-A1FF-421A-AFC6-C868DE41629E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231B-B7C0-4043-9974-935870FAC33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E5FD-9E20-4CB7-B691-DEE595A17C3E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1A9C-08BB-4127-B875-6049D002ED8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5FA9-4A08-454E-9048-D88FD71C1863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6DC9-690E-45DB-B517-270F66E2BA4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26A6-D49A-4408-9F5D-85D7F117C408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E8BB-6E87-4D5E-B577-F41FE35F910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3981-DB67-472E-B2DF-2C437CD6EF0D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7657-5593-45F9-A0D8-6C8C9EA8FD7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497C-4703-42AB-BE9A-C5A52414DF45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6B71-D094-4EB3-BA31-E417D261B6E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8BAE-B2E2-4E87-8810-B5E907412CB4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BF08-9BCD-44D2-88B6-D16A781B6AF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ED7-1B2E-4669-A3CD-5931297847A4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7F8-87E4-4939-A48F-1B0DEEE4F90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0F4620C-820A-4FDA-AC72-32A77332B33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1374C7BF-322E-4D8B-86C3-CF1C2D9B955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BB3BD175-E422-40ED-BA67-D58E6688A77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pt-PT" altLang="pt-PT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9" name="Picture 5" descr="Brasão_XL menos azu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4925" y="44450"/>
            <a:ext cx="40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E553DE0-F5DF-4EBB-92F3-E01675C2DFC0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00" r:id="rId1"/>
    <p:sldLayoutId id="2147490101" r:id="rId2"/>
    <p:sldLayoutId id="2147490102" r:id="rId3"/>
    <p:sldLayoutId id="2147490103" r:id="rId4"/>
    <p:sldLayoutId id="2147490104" r:id="rId5"/>
    <p:sldLayoutId id="2147490105" r:id="rId6"/>
    <p:sldLayoutId id="2147490106" r:id="rId7"/>
    <p:sldLayoutId id="2147490107" r:id="rId8"/>
    <p:sldLayoutId id="2147490108" r:id="rId9"/>
    <p:sldLayoutId id="2147490109" r:id="rId10"/>
    <p:sldLayoutId id="2147490110" r:id="rId11"/>
    <p:sldLayoutId id="21474901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2051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C1ADAED-392E-461E-8F9D-189A30B48A2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‹#›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12" r:id="rId1"/>
    <p:sldLayoutId id="2147490113" r:id="rId2"/>
    <p:sldLayoutId id="2147490114" r:id="rId3"/>
    <p:sldLayoutId id="2147490115" r:id="rId4"/>
    <p:sldLayoutId id="2147490116" r:id="rId5"/>
    <p:sldLayoutId id="2147490117" r:id="rId6"/>
    <p:sldLayoutId id="2147490118" r:id="rId7"/>
    <p:sldLayoutId id="2147490119" r:id="rId8"/>
    <p:sldLayoutId id="2147490120" r:id="rId9"/>
    <p:sldLayoutId id="2147490121" r:id="rId10"/>
    <p:sldLayoutId id="21474901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3075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EBDDA6-7A26-4DDB-8BAF-9846486D348E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A6CA32-9AC8-46A3-A7BB-713F1365237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56" r:id="rId1"/>
    <p:sldLayoutId id="2147490057" r:id="rId2"/>
    <p:sldLayoutId id="2147490058" r:id="rId3"/>
    <p:sldLayoutId id="2147490059" r:id="rId4"/>
    <p:sldLayoutId id="2147490060" r:id="rId5"/>
    <p:sldLayoutId id="2147490061" r:id="rId6"/>
    <p:sldLayoutId id="2147490062" r:id="rId7"/>
    <p:sldLayoutId id="2147490063" r:id="rId8"/>
    <p:sldLayoutId id="2147490064" r:id="rId9"/>
    <p:sldLayoutId id="2147490065" r:id="rId10"/>
    <p:sldLayoutId id="21474900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4099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564280A-1FB8-43AF-8C2F-08712368B5B1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C8E113A-80E2-413B-8A62-CE1B748610A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67" r:id="rId1"/>
    <p:sldLayoutId id="2147490068" r:id="rId2"/>
    <p:sldLayoutId id="2147490069" r:id="rId3"/>
    <p:sldLayoutId id="2147490070" r:id="rId4"/>
    <p:sldLayoutId id="2147490071" r:id="rId5"/>
    <p:sldLayoutId id="2147490072" r:id="rId6"/>
    <p:sldLayoutId id="2147490073" r:id="rId7"/>
    <p:sldLayoutId id="2147490074" r:id="rId8"/>
    <p:sldLayoutId id="2147490075" r:id="rId9"/>
    <p:sldLayoutId id="2147490076" r:id="rId10"/>
    <p:sldLayoutId id="21474900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5123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70CDD58-0094-4839-87F3-AA04CDF24672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6CAED97-0F1B-45AC-A272-99E3FE5ED960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614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4DB8447-A544-45AE-B40A-C87CA66A13DD}" type="datetimeFigureOut">
              <a:rPr lang="pt-PT"/>
              <a:pPr>
                <a:defRPr/>
              </a:pPr>
              <a:t>02-10-2017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89440AB-3B12-498C-8B11-47095759863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89" r:id="rId1"/>
    <p:sldLayoutId id="2147490090" r:id="rId2"/>
    <p:sldLayoutId id="2147490091" r:id="rId3"/>
    <p:sldLayoutId id="2147490092" r:id="rId4"/>
    <p:sldLayoutId id="2147490093" r:id="rId5"/>
    <p:sldLayoutId id="2147490094" r:id="rId6"/>
    <p:sldLayoutId id="2147490095" r:id="rId7"/>
    <p:sldLayoutId id="2147490096" r:id="rId8"/>
    <p:sldLayoutId id="2147490097" r:id="rId9"/>
    <p:sldLayoutId id="2147490098" r:id="rId10"/>
    <p:sldLayoutId id="2147490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rtitagabriel@gmail.com" TargetMode="External"/><Relationship Id="rId4" Type="http://schemas.openxmlformats.org/officeDocument/2006/relationships/hyperlink" Target="mailto:mcgabriel@emgfa.p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THE PORTUGUESE ARMED FORCES GENERAL STAFF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71472" y="107154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BUREAU FOR INTERNATIONAL LANGUAGE CO-ORDINATION - BILC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26407" y="1484313"/>
            <a:ext cx="5976937" cy="169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latin typeface="+mn-lt"/>
                <a:cs typeface="+mn-cs"/>
              </a:rPr>
              <a:t> </a:t>
            </a:r>
            <a:r>
              <a:rPr lang="pt-PT" sz="2800" b="1" i="1" dirty="0">
                <a:latin typeface="Arial Narrow" pitchFamily="34" charset="0"/>
                <a:cs typeface="+mn-cs"/>
              </a:rPr>
              <a:t>BILC P</a:t>
            </a:r>
            <a:r>
              <a:rPr lang="pt-PT" sz="2800" b="1" i="1" dirty="0">
                <a:latin typeface="Arial Narrow" pitchFamily="34" charset="0"/>
              </a:rPr>
              <a:t>rofessional </a:t>
            </a:r>
            <a:r>
              <a:rPr lang="pt-PT" sz="2800" b="1" i="1" dirty="0" err="1">
                <a:latin typeface="Arial Narrow" pitchFamily="34" charset="0"/>
              </a:rPr>
              <a:t>Seminar</a:t>
            </a: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>
                <a:latin typeface="Arial Narrow" pitchFamily="34" charset="0"/>
              </a:rPr>
              <a:t>Tbilisi</a:t>
            </a:r>
            <a:r>
              <a:rPr lang="pt-PT" sz="2800" b="1" i="1" dirty="0">
                <a:latin typeface="Arial Narrow" pitchFamily="34" charset="0"/>
              </a:rPr>
              <a:t>, </a:t>
            </a:r>
            <a:r>
              <a:rPr lang="en-US" sz="2800" b="1" i="1" dirty="0">
                <a:latin typeface="Arial Narrow" pitchFamily="34" charset="0"/>
              </a:rPr>
              <a:t>Georgia</a:t>
            </a: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>
                <a:latin typeface="Arial Narrow" pitchFamily="34" charset="0"/>
              </a:rPr>
              <a:t>1-5 </a:t>
            </a:r>
            <a:r>
              <a:rPr lang="pt-PT" sz="2800" b="1" i="1" dirty="0" err="1">
                <a:latin typeface="Arial Narrow" pitchFamily="34" charset="0"/>
              </a:rPr>
              <a:t>October</a:t>
            </a:r>
            <a:r>
              <a:rPr lang="pt-PT" sz="2800" b="1" i="1" dirty="0">
                <a:latin typeface="Arial Narrow" pitchFamily="34" charset="0"/>
              </a:rPr>
              <a:t> 201</a:t>
            </a:r>
            <a:r>
              <a:rPr lang="en-US" sz="2800" b="1" i="1" dirty="0">
                <a:latin typeface="Arial Narrow" pitchFamily="34" charset="0"/>
              </a:rPr>
              <a:t>7</a:t>
            </a:r>
            <a:endParaRPr lang="pt-PT" sz="2800" b="1" i="1" dirty="0">
              <a:latin typeface="Arial Narrow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214314" y="3306774"/>
            <a:ext cx="87154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en-US" sz="3600" b="1" i="1" dirty="0">
                <a:latin typeface="Arial Black" pitchFamily="34" charset="0"/>
              </a:rPr>
              <a:t>Standardization in the Portuguese Armed Forces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latin typeface="Arial Black" pitchFamily="34" charset="0"/>
              </a:rPr>
              <a:t>- Challenges and Benefits 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b="1" i="1" dirty="0">
              <a:latin typeface="Arial Black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812165" y="6488668"/>
            <a:ext cx="333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i="1" dirty="0"/>
              <a:t>L</a:t>
            </a:r>
            <a:r>
              <a:rPr lang="en-US" sz="1600" b="1" i="1" dirty="0"/>
              <a:t>t</a:t>
            </a:r>
            <a:r>
              <a:rPr lang="pt-PT" sz="1600" b="1" i="1" dirty="0"/>
              <a:t>C</a:t>
            </a:r>
            <a:r>
              <a:rPr lang="en-US" sz="1600" b="1" i="1" dirty="0" err="1"/>
              <a:t>dr</a:t>
            </a:r>
            <a:r>
              <a:rPr lang="pt-PT" sz="1600" b="1" i="1" dirty="0"/>
              <a:t> Marta Gabriel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2.</a:t>
            </a:r>
            <a:r>
              <a:rPr lang="en-US" sz="2000" b="1" dirty="0">
                <a:solidFill>
                  <a:schemeClr val="bg1"/>
                </a:solidFill>
              </a:rPr>
              <a:t> Current situation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ângulo 2">
            <a:extLst>
              <a:ext uri="{FF2B5EF4-FFF2-40B4-BE49-F238E27FC236}">
                <a16:creationId xmlns:a16="http://schemas.microsoft.com/office/drawing/2014/main" xmlns="" id="{95213E17-DF39-46F4-AC7C-27F18FCFF4CA}"/>
              </a:ext>
            </a:extLst>
          </p:cNvPr>
          <p:cNvSpPr/>
          <p:nvPr/>
        </p:nvSpPr>
        <p:spPr>
          <a:xfrm>
            <a:off x="357158" y="908720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2.4. What have we been doing to improve? 							(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con’t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ângulo 2">
            <a:extLst>
              <a:ext uri="{FF2B5EF4-FFF2-40B4-BE49-F238E27FC236}">
                <a16:creationId xmlns:a16="http://schemas.microsoft.com/office/drawing/2014/main" xmlns="" id="{5DACA84F-6911-49B9-BCD9-611CE084870C}"/>
              </a:ext>
            </a:extLst>
          </p:cNvPr>
          <p:cNvSpPr/>
          <p:nvPr/>
        </p:nvSpPr>
        <p:spPr>
          <a:xfrm>
            <a:off x="323528" y="2202807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Sharing and promoting BILC invitations to courses, workshops and seminars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Promoting the access to BILC Sharp to most members 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Developing a shared page in the General Staff internal webpage - ongoing</a:t>
            </a:r>
          </a:p>
        </p:txBody>
      </p:sp>
    </p:spTree>
    <p:extLst>
      <p:ext uri="{BB962C8B-B14F-4D97-AF65-F5344CB8AC3E}">
        <p14:creationId xmlns:p14="http://schemas.microsoft.com/office/powerpoint/2010/main" xmlns="" val="915885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>
                <a:solidFill>
                  <a:schemeClr val="bg1"/>
                </a:solidFill>
              </a:rPr>
              <a:t>Standardization</a:t>
            </a:r>
            <a:r>
              <a:rPr lang="pt-PT" sz="2000" b="1" dirty="0">
                <a:solidFill>
                  <a:schemeClr val="bg1"/>
                </a:solidFill>
              </a:rPr>
              <a:t> in </a:t>
            </a:r>
            <a:r>
              <a:rPr lang="pt-PT" sz="2000" b="1" dirty="0" err="1">
                <a:solidFill>
                  <a:schemeClr val="bg1"/>
                </a:solidFill>
              </a:rPr>
              <a:t>the</a:t>
            </a:r>
            <a:r>
              <a:rPr lang="pt-PT" sz="2000" b="1" dirty="0">
                <a:solidFill>
                  <a:schemeClr val="bg1"/>
                </a:solidFill>
              </a:rPr>
              <a:t> Portuguese </a:t>
            </a:r>
            <a:r>
              <a:rPr lang="pt-PT" sz="2000" b="1" dirty="0" err="1">
                <a:solidFill>
                  <a:schemeClr val="bg1"/>
                </a:solidFill>
              </a:rPr>
              <a:t>Armed</a:t>
            </a:r>
            <a:r>
              <a:rPr lang="pt-PT" sz="2000" b="1" dirty="0">
                <a:solidFill>
                  <a:schemeClr val="bg1"/>
                </a:solidFill>
              </a:rPr>
              <a:t> Forces</a:t>
            </a:r>
          </a:p>
        </p:txBody>
      </p:sp>
      <p:sp>
        <p:nvSpPr>
          <p:cNvPr id="3" name="Rectângulo 2"/>
          <p:cNvSpPr/>
          <p:nvPr/>
        </p:nvSpPr>
        <p:spPr>
          <a:xfrm>
            <a:off x="357158" y="1340768"/>
            <a:ext cx="8572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Standardization – an approach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2. Current situation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2.1. Who are we?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	2.2. What is our business?</a:t>
            </a:r>
            <a:endParaRPr lang="pt-PT" sz="2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	2.2.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our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challenges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	2.3.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have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been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doing</a:t>
            </a:r>
            <a:r>
              <a:rPr lang="pt-PT" sz="28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to improve?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pt-PT" sz="3200" b="1" dirty="0" err="1">
                <a:latin typeface="Arial" pitchFamily="34" charset="0"/>
                <a:cs typeface="Arial" pitchFamily="34" charset="0"/>
              </a:rPr>
              <a:t>Benefits</a:t>
            </a:r>
            <a:r>
              <a:rPr lang="pt-PT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PT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b="1" dirty="0" err="1">
                <a:latin typeface="Arial" pitchFamily="34" charset="0"/>
                <a:cs typeface="Arial" pitchFamily="34" charset="0"/>
              </a:rPr>
              <a:t>standardization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474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E0A9CE9-91FE-4FBB-8388-E362821C52EA}"/>
              </a:ext>
            </a:extLst>
          </p:cNvPr>
          <p:cNvSpPr txBox="1"/>
          <p:nvPr/>
        </p:nvSpPr>
        <p:spPr>
          <a:xfrm>
            <a:off x="107504" y="692696"/>
            <a:ext cx="1305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kern="1200" spc="3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</a:t>
            </a:r>
            <a:r>
              <a:rPr lang="pt-PT" kern="1200" spc="3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ystem</a:t>
            </a:r>
            <a:endParaRPr lang="pt-PT" kern="1200" spc="3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C891638-2744-4350-9C72-9AA536515814}"/>
              </a:ext>
            </a:extLst>
          </p:cNvPr>
          <p:cNvSpPr txBox="1"/>
          <p:nvPr/>
        </p:nvSpPr>
        <p:spPr>
          <a:xfrm>
            <a:off x="539552" y="1052736"/>
            <a:ext cx="3089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kern="1200" spc="3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</a:t>
            </a:r>
            <a:r>
              <a:rPr lang="pt-PT" kern="1200" spc="3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raining </a:t>
            </a:r>
            <a:r>
              <a:rPr lang="pt-PT" kern="1200" spc="3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and</a:t>
            </a:r>
            <a:r>
              <a:rPr lang="pt-PT" kern="1200" spc="3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pt-PT" kern="1200" spc="3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testing</a:t>
            </a:r>
            <a:endParaRPr lang="pt-PT" kern="1200" spc="3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2EDFC9D-2C68-4307-BB38-A8C2CB5AA0BA}"/>
              </a:ext>
            </a:extLst>
          </p:cNvPr>
          <p:cNvSpPr txBox="1"/>
          <p:nvPr/>
        </p:nvSpPr>
        <p:spPr>
          <a:xfrm>
            <a:off x="1043608" y="1404065"/>
            <a:ext cx="1699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/>
              <a:t>A</a:t>
            </a:r>
            <a:r>
              <a:rPr lang="pt-PT" sz="1800" spc="300" dirty="0" err="1"/>
              <a:t>lignment</a:t>
            </a:r>
            <a:endParaRPr lang="pt-PT" sz="1800" spc="3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30E7F7E-53B0-415A-9FCD-F1484FE9AD94}"/>
              </a:ext>
            </a:extLst>
          </p:cNvPr>
          <p:cNvSpPr txBox="1"/>
          <p:nvPr/>
        </p:nvSpPr>
        <p:spPr>
          <a:xfrm>
            <a:off x="1043608" y="1844824"/>
            <a:ext cx="2246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/>
              <a:t>STA</a:t>
            </a:r>
            <a:r>
              <a:rPr lang="pt-PT" b="1" spc="300" dirty="0"/>
              <a:t>N</a:t>
            </a:r>
            <a:r>
              <a:rPr lang="pt-PT" sz="1800" spc="300" dirty="0"/>
              <a:t>AG 6001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BB0BE396-05CC-4985-8256-66E8B47B0A74}"/>
              </a:ext>
            </a:extLst>
          </p:cNvPr>
          <p:cNvSpPr txBox="1"/>
          <p:nvPr/>
        </p:nvSpPr>
        <p:spPr>
          <a:xfrm>
            <a:off x="2195736" y="2204864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/>
              <a:t>D</a:t>
            </a:r>
            <a:r>
              <a:rPr lang="pt-PT" sz="1800" spc="300" dirty="0" err="1"/>
              <a:t>irectives</a:t>
            </a:r>
            <a:endParaRPr lang="pt-PT" sz="1800" spc="3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FD23B047-44EB-46BF-B3D7-EBED211606F7}"/>
              </a:ext>
            </a:extLst>
          </p:cNvPr>
          <p:cNvSpPr txBox="1"/>
          <p:nvPr/>
        </p:nvSpPr>
        <p:spPr>
          <a:xfrm>
            <a:off x="1907704" y="2564904"/>
            <a:ext cx="3930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intern</a:t>
            </a:r>
            <a:r>
              <a:rPr lang="pt-PT" b="1" spc="300" dirty="0" err="1"/>
              <a:t>A</a:t>
            </a:r>
            <a:r>
              <a:rPr lang="pt-PT" sz="1800" spc="300" dirty="0" err="1"/>
              <a:t>tional</a:t>
            </a:r>
            <a:r>
              <a:rPr lang="pt-PT" sz="1800" spc="300" dirty="0"/>
              <a:t> </a:t>
            </a:r>
            <a:r>
              <a:rPr lang="pt-PT" sz="1800" spc="300" dirty="0" err="1"/>
              <a:t>and</a:t>
            </a:r>
            <a:r>
              <a:rPr lang="pt-PT" sz="1800" spc="300" dirty="0"/>
              <a:t> </a:t>
            </a:r>
            <a:r>
              <a:rPr lang="pt-PT" sz="1800" spc="300" dirty="0" err="1"/>
              <a:t>national</a:t>
            </a:r>
            <a:endParaRPr lang="pt-PT" sz="1800" spc="3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04124CC-E02A-419C-A8AB-531A403B7E04}"/>
              </a:ext>
            </a:extLst>
          </p:cNvPr>
          <p:cNvSpPr txBox="1"/>
          <p:nvPr/>
        </p:nvSpPr>
        <p:spPr>
          <a:xfrm>
            <a:off x="3347864" y="2924944"/>
            <a:ext cx="1725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err="1"/>
              <a:t>R</a:t>
            </a:r>
            <a:r>
              <a:rPr lang="pt-PT" sz="1800" spc="300" dirty="0" err="1"/>
              <a:t>eliability</a:t>
            </a:r>
            <a:endParaRPr lang="pt-PT" sz="1800" spc="3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7015B3B-9684-4B06-8E11-A0E528811656}"/>
              </a:ext>
            </a:extLst>
          </p:cNvPr>
          <p:cNvSpPr txBox="1"/>
          <p:nvPr/>
        </p:nvSpPr>
        <p:spPr>
          <a:xfrm>
            <a:off x="3347864" y="3284984"/>
            <a:ext cx="1366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vali</a:t>
            </a:r>
            <a:r>
              <a:rPr lang="pt-PT" b="1" spc="300" dirty="0" err="1"/>
              <a:t>D</a:t>
            </a:r>
            <a:r>
              <a:rPr lang="pt-PT" sz="1800" spc="300" dirty="0" err="1"/>
              <a:t>ity</a:t>
            </a:r>
            <a:endParaRPr lang="pt-PT" sz="1800" spc="3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B2861F0C-1CEA-4E9A-BAA5-3308457B4529}"/>
              </a:ext>
            </a:extLst>
          </p:cNvPr>
          <p:cNvSpPr txBox="1"/>
          <p:nvPr/>
        </p:nvSpPr>
        <p:spPr>
          <a:xfrm>
            <a:off x="3635896" y="3645024"/>
            <a:ext cx="3376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comb</a:t>
            </a:r>
            <a:r>
              <a:rPr lang="pt-PT" b="1" spc="300" dirty="0" err="1"/>
              <a:t>I</a:t>
            </a:r>
            <a:r>
              <a:rPr lang="pt-PT" sz="1800" spc="300" dirty="0" err="1"/>
              <a:t>ned</a:t>
            </a:r>
            <a:r>
              <a:rPr lang="pt-PT" sz="1800" spc="300" dirty="0"/>
              <a:t> </a:t>
            </a:r>
            <a:r>
              <a:rPr lang="pt-PT" sz="1800" spc="300" dirty="0" err="1"/>
              <a:t>and</a:t>
            </a:r>
            <a:r>
              <a:rPr lang="pt-PT" sz="1800" spc="300" dirty="0"/>
              <a:t> </a:t>
            </a:r>
            <a:r>
              <a:rPr lang="pt-PT" sz="1800" spc="300" dirty="0" err="1"/>
              <a:t>common</a:t>
            </a:r>
            <a:endParaRPr lang="pt-PT" sz="1800" spc="3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27B004FD-37E8-4624-8293-3C2CF3D2C29F}"/>
              </a:ext>
            </a:extLst>
          </p:cNvPr>
          <p:cNvSpPr txBox="1"/>
          <p:nvPr/>
        </p:nvSpPr>
        <p:spPr>
          <a:xfrm>
            <a:off x="4261487" y="4077072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/>
              <a:t>gray </a:t>
            </a:r>
            <a:r>
              <a:rPr lang="pt-PT" b="1" spc="300" dirty="0"/>
              <a:t>Z</a:t>
            </a:r>
            <a:r>
              <a:rPr lang="pt-PT" sz="1800" spc="300" dirty="0"/>
              <a:t>ones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BF44451E-E63F-40B5-9C3A-AC7379EFCCC1}"/>
              </a:ext>
            </a:extLst>
          </p:cNvPr>
          <p:cNvSpPr txBox="1"/>
          <p:nvPr/>
        </p:nvSpPr>
        <p:spPr>
          <a:xfrm>
            <a:off x="5436096" y="4509120"/>
            <a:ext cx="1968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smtClean="0"/>
              <a:t>A</a:t>
            </a:r>
            <a:r>
              <a:rPr lang="pt-PT" sz="1800" spc="300" smtClean="0"/>
              <a:t>ssessment</a:t>
            </a:r>
            <a:endParaRPr lang="pt-PT" sz="1800" spc="3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CDFDA390-771D-4877-BA7D-78C1CD6FEE55}"/>
              </a:ext>
            </a:extLst>
          </p:cNvPr>
          <p:cNvSpPr txBox="1"/>
          <p:nvPr/>
        </p:nvSpPr>
        <p:spPr>
          <a:xfrm>
            <a:off x="5285375" y="4941168"/>
            <a:ext cx="1806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objec</a:t>
            </a:r>
            <a:r>
              <a:rPr lang="pt-PT" b="1" spc="300" dirty="0" err="1"/>
              <a:t>T</a:t>
            </a:r>
            <a:r>
              <a:rPr lang="pt-PT" sz="1800" spc="300" dirty="0" err="1"/>
              <a:t>ivity</a:t>
            </a:r>
            <a:endParaRPr lang="pt-PT" sz="1800" spc="3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555EB6C-B655-495C-84C1-6E81A9019F55}"/>
              </a:ext>
            </a:extLst>
          </p:cNvPr>
          <p:cNvSpPr txBox="1"/>
          <p:nvPr/>
        </p:nvSpPr>
        <p:spPr>
          <a:xfrm>
            <a:off x="5040828" y="5373216"/>
            <a:ext cx="2555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interoperab</a:t>
            </a:r>
            <a:r>
              <a:rPr lang="pt-PT" b="1" spc="300" dirty="0" err="1"/>
              <a:t>I</a:t>
            </a:r>
            <a:r>
              <a:rPr lang="pt-PT" sz="1800" spc="300" dirty="0" err="1"/>
              <a:t>litity</a:t>
            </a:r>
            <a:endParaRPr lang="pt-PT" sz="1800" spc="3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FF0CA303-8878-4176-80D1-BCFE9FD78EFE}"/>
              </a:ext>
            </a:extLst>
          </p:cNvPr>
          <p:cNvSpPr txBox="1"/>
          <p:nvPr/>
        </p:nvSpPr>
        <p:spPr>
          <a:xfrm>
            <a:off x="6740420" y="5805264"/>
            <a:ext cx="2440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c</a:t>
            </a:r>
            <a:r>
              <a:rPr lang="pt-PT" b="1" spc="300" dirty="0" err="1"/>
              <a:t>O</a:t>
            </a:r>
            <a:r>
              <a:rPr lang="pt-PT" sz="1800" spc="300" dirty="0" err="1"/>
              <a:t>mmunication</a:t>
            </a:r>
            <a:endParaRPr lang="pt-PT" sz="1800" spc="3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2D6653C6-3298-4049-B74B-9E1219AD0AEB}"/>
              </a:ext>
            </a:extLst>
          </p:cNvPr>
          <p:cNvSpPr txBox="1"/>
          <p:nvPr/>
        </p:nvSpPr>
        <p:spPr>
          <a:xfrm>
            <a:off x="7231448" y="6228601"/>
            <a:ext cx="1661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err="1"/>
              <a:t>la</a:t>
            </a:r>
            <a:r>
              <a:rPr lang="pt-PT" b="1" spc="300" dirty="0" err="1"/>
              <a:t>N</a:t>
            </a:r>
            <a:r>
              <a:rPr lang="pt-PT" sz="1800" spc="300" dirty="0" err="1"/>
              <a:t>guage</a:t>
            </a:r>
            <a:endParaRPr lang="pt-PT" sz="1800" spc="3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D50F9BDA-65FD-43CA-BC62-2CFC97CAB51D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3.</a:t>
            </a:r>
            <a:r>
              <a:rPr lang="en-US" sz="2000" b="1" dirty="0">
                <a:solidFill>
                  <a:schemeClr val="bg1"/>
                </a:solidFill>
              </a:rPr>
              <a:t> Benefits of</a:t>
            </a:r>
            <a:r>
              <a:rPr lang="pt-PT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standardization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26B9C77-4648-4979-8540-13478BCF0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052736"/>
            <a:ext cx="2736304" cy="184518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4927C7C-C6E4-49FC-A79E-2359027CA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404" y="4489828"/>
            <a:ext cx="2938108" cy="216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778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THE PORTUGUESE ARMED FORCES GENERAL STAFF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309707" y="1562016"/>
            <a:ext cx="6548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a-GE" sz="4000" dirty="0"/>
              <a:t>გმადლობთ</a:t>
            </a:r>
            <a:endParaRPr lang="pt-PT" sz="4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dirty="0" err="1">
                <a:latin typeface="Arial Black" pitchFamily="34" charset="0"/>
              </a:rPr>
              <a:t>Thank</a:t>
            </a:r>
            <a:r>
              <a:rPr lang="pt-PT" sz="4000" dirty="0">
                <a:latin typeface="Arial Black" pitchFamily="34" charset="0"/>
              </a:rPr>
              <a:t> </a:t>
            </a:r>
            <a:r>
              <a:rPr lang="pt-PT" sz="4000" dirty="0" err="1">
                <a:latin typeface="Arial Black" pitchFamily="34" charset="0"/>
              </a:rPr>
              <a:t>you</a:t>
            </a:r>
            <a:endParaRPr lang="pt-PT" sz="4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dirty="0">
                <a:latin typeface="Arial Black" pitchFamily="34" charset="0"/>
              </a:rPr>
              <a:t>Obrigado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1285852" y="5000352"/>
            <a:ext cx="6548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>
                <a:latin typeface="Arial Black" pitchFamily="34" charset="0"/>
                <a:hlinkClick r:id="rId4"/>
              </a:rPr>
              <a:t>mcgabriel@emgfa.pt</a:t>
            </a:r>
            <a:endParaRPr lang="pt-PT" sz="2000" b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>
                <a:latin typeface="Arial Black" pitchFamily="34" charset="0"/>
                <a:hlinkClick r:id="rId5"/>
              </a:rPr>
              <a:t>martitagabriel@gmail.com</a:t>
            </a:r>
            <a:endParaRPr lang="pt-PT" sz="2000" b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b="1" dirty="0">
              <a:latin typeface="Arial Black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>
                <a:solidFill>
                  <a:schemeClr val="bg1"/>
                </a:solidFill>
              </a:rPr>
              <a:t>Standardization</a:t>
            </a:r>
            <a:r>
              <a:rPr lang="pt-PT" sz="2000" b="1" dirty="0">
                <a:solidFill>
                  <a:schemeClr val="bg1"/>
                </a:solidFill>
              </a:rPr>
              <a:t> in </a:t>
            </a:r>
            <a:r>
              <a:rPr lang="pt-PT" sz="2000" b="1" dirty="0" err="1">
                <a:solidFill>
                  <a:schemeClr val="bg1"/>
                </a:solidFill>
              </a:rPr>
              <a:t>the</a:t>
            </a:r>
            <a:r>
              <a:rPr lang="pt-PT" sz="2000" b="1" dirty="0">
                <a:solidFill>
                  <a:schemeClr val="bg1"/>
                </a:solidFill>
              </a:rPr>
              <a:t> Portuguese </a:t>
            </a:r>
            <a:r>
              <a:rPr lang="pt-PT" sz="2000" b="1" dirty="0" err="1">
                <a:solidFill>
                  <a:schemeClr val="bg1"/>
                </a:solidFill>
              </a:rPr>
              <a:t>Armed</a:t>
            </a:r>
            <a:r>
              <a:rPr lang="pt-PT" sz="2000" b="1" dirty="0">
                <a:solidFill>
                  <a:schemeClr val="bg1"/>
                </a:solidFill>
              </a:rPr>
              <a:t> Forces</a:t>
            </a:r>
          </a:p>
        </p:txBody>
      </p:sp>
      <p:sp>
        <p:nvSpPr>
          <p:cNvPr id="3" name="Rectângulo 2"/>
          <p:cNvSpPr/>
          <p:nvPr/>
        </p:nvSpPr>
        <p:spPr>
          <a:xfrm>
            <a:off x="357158" y="1340768"/>
            <a:ext cx="8572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Standardization – an approach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2. Current situation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2.1. Who are we?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2.2. What is our business?</a:t>
            </a:r>
            <a:endParaRPr lang="pt-PT" sz="28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2.2.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What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are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our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challenges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dirty="0">
                <a:latin typeface="Arial" pitchFamily="34" charset="0"/>
                <a:cs typeface="Arial" pitchFamily="34" charset="0"/>
              </a:rPr>
              <a:t>	2.3.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What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have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we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been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dirty="0" err="1">
                <a:latin typeface="Arial" pitchFamily="34" charset="0"/>
                <a:cs typeface="Arial" pitchFamily="34" charset="0"/>
              </a:rPr>
              <a:t>doing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 to improve?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>
                <a:latin typeface="Arial" pitchFamily="34" charset="0"/>
                <a:cs typeface="Arial" pitchFamily="34" charset="0"/>
              </a:rPr>
              <a:t>3. </a:t>
            </a:r>
            <a:r>
              <a:rPr lang="pt-PT" sz="3200" dirty="0" err="1">
                <a:latin typeface="Arial" pitchFamily="34" charset="0"/>
                <a:cs typeface="Arial" pitchFamily="34" charset="0"/>
              </a:rPr>
              <a:t>Benefits</a:t>
            </a:r>
            <a:r>
              <a:rPr lang="pt-PT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PT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>
                <a:latin typeface="Arial" pitchFamily="34" charset="0"/>
                <a:cs typeface="Arial" pitchFamily="34" charset="0"/>
              </a:rPr>
              <a:t>standardization</a:t>
            </a: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1.</a:t>
            </a:r>
            <a:r>
              <a:rPr lang="en-US" sz="2000" b="1" dirty="0">
                <a:solidFill>
                  <a:schemeClr val="bg1"/>
                </a:solidFill>
              </a:rPr>
              <a:t> Standardization – an approach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25866CC2-41C1-4EE3-AEF9-7AE1B6427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781" y="1088360"/>
            <a:ext cx="8179594" cy="54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535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FB7411A8-84F5-4083-910A-3A64600FA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0729"/>
            <a:ext cx="8712968" cy="1080120"/>
          </a:xfrm>
        </p:spPr>
        <p:txBody>
          <a:bodyPr/>
          <a:lstStyle/>
          <a:p>
            <a:pPr marL="0" indent="0" algn="ctr">
              <a:buNone/>
            </a:pPr>
            <a:r>
              <a:rPr lang="pt-PT" b="1" dirty="0" err="1">
                <a:latin typeface="+mj-lt"/>
              </a:rPr>
              <a:t>Standardization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is</a:t>
            </a:r>
            <a:r>
              <a:rPr lang="pt-PT" b="1" dirty="0">
                <a:latin typeface="+mj-lt"/>
              </a:rPr>
              <a:t> a </a:t>
            </a:r>
            <a:r>
              <a:rPr lang="pt-PT" b="1" dirty="0" err="1">
                <a:latin typeface="+mj-lt"/>
              </a:rPr>
              <a:t>system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that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promotes</a:t>
            </a:r>
            <a:r>
              <a:rPr lang="pt-PT" b="1" dirty="0">
                <a:latin typeface="+mj-lt"/>
              </a:rPr>
              <a:t> a </a:t>
            </a:r>
            <a:r>
              <a:rPr lang="pt-PT" b="1" dirty="0" err="1">
                <a:latin typeface="+mj-lt"/>
              </a:rPr>
              <a:t>combined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and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aligned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effort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leading</a:t>
            </a:r>
            <a:r>
              <a:rPr lang="pt-PT" b="1" dirty="0">
                <a:latin typeface="+mj-lt"/>
              </a:rPr>
              <a:t> to a </a:t>
            </a:r>
            <a:r>
              <a:rPr lang="pt-PT" b="1" dirty="0" err="1">
                <a:latin typeface="+mj-lt"/>
              </a:rPr>
              <a:t>common</a:t>
            </a:r>
            <a:r>
              <a:rPr lang="pt-PT" b="1" dirty="0">
                <a:latin typeface="+mj-lt"/>
              </a:rPr>
              <a:t> </a:t>
            </a:r>
            <a:r>
              <a:rPr lang="pt-PT" b="1" dirty="0" err="1">
                <a:latin typeface="+mj-lt"/>
              </a:rPr>
              <a:t>goal</a:t>
            </a:r>
            <a:r>
              <a:rPr lang="pt-PT" b="1" dirty="0">
                <a:latin typeface="+mj-lt"/>
              </a:rPr>
              <a:t>.</a:t>
            </a:r>
          </a:p>
        </p:txBody>
      </p:sp>
      <p:pic>
        <p:nvPicPr>
          <p:cNvPr id="4" name="Imagem 9">
            <a:extLst>
              <a:ext uri="{FF2B5EF4-FFF2-40B4-BE49-F238E27FC236}">
                <a16:creationId xmlns:a16="http://schemas.microsoft.com/office/drawing/2014/main" xmlns="" id="{5C9C6C68-7938-40CB-9BA6-5C7AF078A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708920"/>
            <a:ext cx="8496944" cy="381642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46721C4-DCDA-479A-8B41-CCA8E3D03DC6}"/>
              </a:ext>
            </a:extLst>
          </p:cNvPr>
          <p:cNvSpPr txBox="1"/>
          <p:nvPr/>
        </p:nvSpPr>
        <p:spPr>
          <a:xfrm>
            <a:off x="4916436" y="6525344"/>
            <a:ext cx="404805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PT" sz="800" dirty="0"/>
              <a:t>http://www.collabridge.com/wp-content/uploads/2013/05/standardization.jpg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A6CD02CD-9063-4859-A4B3-4041B14325F0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1.</a:t>
            </a:r>
            <a:r>
              <a:rPr lang="en-US" sz="2000" b="1" dirty="0">
                <a:solidFill>
                  <a:schemeClr val="bg1"/>
                </a:solidFill>
              </a:rPr>
              <a:t> Standardization – an approach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593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 err="1">
                <a:solidFill>
                  <a:schemeClr val="bg1"/>
                </a:solidFill>
              </a:rPr>
              <a:t>Standardization</a:t>
            </a:r>
            <a:r>
              <a:rPr lang="pt-PT" sz="2000" b="1" dirty="0">
                <a:solidFill>
                  <a:schemeClr val="bg1"/>
                </a:solidFill>
              </a:rPr>
              <a:t> in </a:t>
            </a:r>
            <a:r>
              <a:rPr lang="pt-PT" sz="2000" b="1" dirty="0" err="1">
                <a:solidFill>
                  <a:schemeClr val="bg1"/>
                </a:solidFill>
              </a:rPr>
              <a:t>the</a:t>
            </a:r>
            <a:r>
              <a:rPr lang="pt-PT" sz="2000" b="1" dirty="0">
                <a:solidFill>
                  <a:schemeClr val="bg1"/>
                </a:solidFill>
              </a:rPr>
              <a:t> Portuguese </a:t>
            </a:r>
            <a:r>
              <a:rPr lang="pt-PT" sz="2000" b="1" dirty="0" err="1">
                <a:solidFill>
                  <a:schemeClr val="bg1"/>
                </a:solidFill>
              </a:rPr>
              <a:t>Armed</a:t>
            </a:r>
            <a:r>
              <a:rPr lang="pt-PT" sz="2000" b="1" dirty="0">
                <a:solidFill>
                  <a:schemeClr val="bg1"/>
                </a:solidFill>
              </a:rPr>
              <a:t> Forces</a:t>
            </a:r>
          </a:p>
        </p:txBody>
      </p:sp>
      <p:sp>
        <p:nvSpPr>
          <p:cNvPr id="3" name="Rectângulo 2"/>
          <p:cNvSpPr/>
          <p:nvPr/>
        </p:nvSpPr>
        <p:spPr>
          <a:xfrm>
            <a:off x="357158" y="1340768"/>
            <a:ext cx="8572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Standardization – an approach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 Current situation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2.1. Who are we?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	2.2. What is our business?</a:t>
            </a:r>
            <a:endParaRPr lang="pt-PT" sz="2800" b="1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	2.2.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What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are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our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challenges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dirty="0">
                <a:latin typeface="Arial" pitchFamily="34" charset="0"/>
                <a:cs typeface="Arial" pitchFamily="34" charset="0"/>
              </a:rPr>
              <a:t>	2.3.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What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have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we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been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800" b="1" dirty="0" err="1">
                <a:latin typeface="Arial" pitchFamily="34" charset="0"/>
                <a:cs typeface="Arial" pitchFamily="34" charset="0"/>
              </a:rPr>
              <a:t>doing</a:t>
            </a:r>
            <a:r>
              <a:rPr lang="pt-PT" sz="2800" b="1" dirty="0">
                <a:latin typeface="Arial" pitchFamily="34" charset="0"/>
                <a:cs typeface="Arial" pitchFamily="34" charset="0"/>
              </a:rPr>
              <a:t> to improve?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pt-PT" sz="32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Benefits</a:t>
            </a:r>
            <a:r>
              <a:rPr lang="pt-PT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pt-PT" sz="3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3200" dirty="0" err="1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standardization</a:t>
            </a:r>
            <a:endParaRPr lang="pt-PT" sz="32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666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2.</a:t>
            </a:r>
            <a:r>
              <a:rPr lang="en-US" sz="2000" b="1" dirty="0">
                <a:solidFill>
                  <a:schemeClr val="bg1"/>
                </a:solidFill>
              </a:rPr>
              <a:t> Current situation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ângulo 2">
            <a:extLst>
              <a:ext uri="{FF2B5EF4-FFF2-40B4-BE49-F238E27FC236}">
                <a16:creationId xmlns:a16="http://schemas.microsoft.com/office/drawing/2014/main" xmlns="" id="{95213E17-DF39-46F4-AC7C-27F18FCFF4CA}"/>
              </a:ext>
            </a:extLst>
          </p:cNvPr>
          <p:cNvSpPr/>
          <p:nvPr/>
        </p:nvSpPr>
        <p:spPr>
          <a:xfrm>
            <a:off x="357158" y="90872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2.1. Who are we?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5966F2BC-063E-4E7C-93C5-62B9FCBE9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6769536"/>
              </p:ext>
            </p:extLst>
          </p:nvPr>
        </p:nvGraphicFramePr>
        <p:xfrm>
          <a:off x="357159" y="1844825"/>
          <a:ext cx="8572560" cy="4319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xmlns="" val="3315318316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xmlns="" val="2644640603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xmlns="" val="1819544315"/>
                    </a:ext>
                  </a:extLst>
                </a:gridCol>
              </a:tblGrid>
              <a:tr h="405447">
                <a:tc>
                  <a:txBody>
                    <a:bodyPr/>
                    <a:lstStyle/>
                    <a:p>
                      <a:pPr algn="ctr"/>
                      <a:r>
                        <a:rPr lang="pt-PT" dirty="0" err="1"/>
                        <a:t>Facility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/>
                        <a:t>Location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/>
                        <a:t>Human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Resources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06783297"/>
                  </a:ext>
                </a:extLst>
              </a:tr>
              <a:tr h="999732">
                <a:tc>
                  <a:txBody>
                    <a:bodyPr/>
                    <a:lstStyle/>
                    <a:p>
                      <a:r>
                        <a:rPr lang="pt-PT" dirty="0"/>
                        <a:t>Portuguese </a:t>
                      </a:r>
                      <a:r>
                        <a:rPr lang="pt-PT" dirty="0" err="1"/>
                        <a:t>Armed</a:t>
                      </a:r>
                      <a:r>
                        <a:rPr lang="pt-PT" dirty="0"/>
                        <a:t> Forces General Staff HQ</a:t>
                      </a:r>
                    </a:p>
                    <a:p>
                      <a:r>
                        <a:rPr lang="pt-PT" dirty="0" err="1"/>
                        <a:t>Language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Lab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 err="1"/>
                        <a:t>Lisbon</a:t>
                      </a:r>
                      <a:r>
                        <a:rPr lang="pt-PT" dirty="0"/>
                        <a:t> – </a:t>
                      </a:r>
                      <a:r>
                        <a:rPr lang="pt-PT" dirty="0" err="1"/>
                        <a:t>MoD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2 </a:t>
                      </a:r>
                      <a:r>
                        <a:rPr lang="pt-PT" dirty="0" err="1"/>
                        <a:t>Civilians</a:t>
                      </a:r>
                      <a:endParaRPr lang="pt-PT" dirty="0"/>
                    </a:p>
                    <a:p>
                      <a:r>
                        <a:rPr lang="pt-PT" dirty="0"/>
                        <a:t>1 </a:t>
                      </a:r>
                      <a:r>
                        <a:rPr lang="pt-PT" dirty="0" err="1"/>
                        <a:t>officer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39702393"/>
                  </a:ext>
                </a:extLst>
              </a:tr>
              <a:tr h="999732">
                <a:tc>
                  <a:txBody>
                    <a:bodyPr/>
                    <a:lstStyle/>
                    <a:p>
                      <a:r>
                        <a:rPr lang="pt-PT" dirty="0"/>
                        <a:t>NAVY</a:t>
                      </a:r>
                    </a:p>
                    <a:p>
                      <a:r>
                        <a:rPr lang="pt-PT" dirty="0" err="1"/>
                        <a:t>English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Language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Department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Almada – Naval 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4 </a:t>
                      </a:r>
                      <a:r>
                        <a:rPr lang="pt-PT" dirty="0" err="1"/>
                        <a:t>officers</a:t>
                      </a:r>
                      <a:endParaRPr lang="pt-PT" dirty="0"/>
                    </a:p>
                    <a:p>
                      <a:r>
                        <a:rPr lang="pt-PT" dirty="0"/>
                        <a:t>2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97141978"/>
                  </a:ext>
                </a:extLst>
              </a:tr>
              <a:tr h="699812">
                <a:tc>
                  <a:txBody>
                    <a:bodyPr/>
                    <a:lstStyle/>
                    <a:p>
                      <a:r>
                        <a:rPr lang="pt-PT" dirty="0"/>
                        <a:t>ARMY</a:t>
                      </a:r>
                    </a:p>
                    <a:p>
                      <a:r>
                        <a:rPr lang="pt-PT" dirty="0" err="1"/>
                        <a:t>Army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Languages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Center</a:t>
                      </a:r>
                      <a:endParaRPr lang="pt-PT" dirty="0"/>
                    </a:p>
                    <a:p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Caldas da Rainha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9 </a:t>
                      </a:r>
                      <a:r>
                        <a:rPr lang="pt-PT" dirty="0" err="1"/>
                        <a:t>civilians</a:t>
                      </a:r>
                      <a:endParaRPr lang="pt-PT" dirty="0"/>
                    </a:p>
                    <a:p>
                      <a:r>
                        <a:rPr lang="pt-PT" dirty="0"/>
                        <a:t>4 </a:t>
                      </a:r>
                      <a:r>
                        <a:rPr lang="pt-PT" dirty="0" err="1"/>
                        <a:t>officers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95359628"/>
                  </a:ext>
                </a:extLst>
              </a:tr>
              <a:tr h="999732">
                <a:tc>
                  <a:txBody>
                    <a:bodyPr/>
                    <a:lstStyle/>
                    <a:p>
                      <a:r>
                        <a:rPr lang="pt-PT" dirty="0"/>
                        <a:t>AIR FORCE</a:t>
                      </a:r>
                    </a:p>
                    <a:p>
                      <a:r>
                        <a:rPr lang="pt-PT" dirty="0" err="1"/>
                        <a:t>Air</a:t>
                      </a:r>
                      <a:r>
                        <a:rPr lang="pt-PT" dirty="0"/>
                        <a:t> Force </a:t>
                      </a:r>
                      <a:r>
                        <a:rPr lang="pt-PT" dirty="0" err="1"/>
                        <a:t>Languages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Center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Ota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3 </a:t>
                      </a:r>
                      <a:r>
                        <a:rPr lang="pt-PT" dirty="0" err="1"/>
                        <a:t>officers</a:t>
                      </a:r>
                      <a:endParaRPr lang="pt-PT" dirty="0"/>
                    </a:p>
                    <a:p>
                      <a:r>
                        <a:rPr lang="pt-PT" dirty="0"/>
                        <a:t>1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76161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860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2.</a:t>
            </a:r>
            <a:r>
              <a:rPr lang="en-US" sz="2000" b="1" dirty="0">
                <a:solidFill>
                  <a:schemeClr val="bg1"/>
                </a:solidFill>
              </a:rPr>
              <a:t> Current situation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01D4F058-D5A8-4B98-ABDB-2231E2873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8101202"/>
              </p:ext>
            </p:extLst>
          </p:nvPr>
        </p:nvGraphicFramePr>
        <p:xfrm>
          <a:off x="357158" y="1690009"/>
          <a:ext cx="8463315" cy="4782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105">
                  <a:extLst>
                    <a:ext uri="{9D8B030D-6E8A-4147-A177-3AD203B41FA5}">
                      <a16:colId xmlns:a16="http://schemas.microsoft.com/office/drawing/2014/main" xmlns="" val="2143742805"/>
                    </a:ext>
                  </a:extLst>
                </a:gridCol>
                <a:gridCol w="2821105">
                  <a:extLst>
                    <a:ext uri="{9D8B030D-6E8A-4147-A177-3AD203B41FA5}">
                      <a16:colId xmlns:a16="http://schemas.microsoft.com/office/drawing/2014/main" xmlns="" val="1855923604"/>
                    </a:ext>
                  </a:extLst>
                </a:gridCol>
                <a:gridCol w="2821105">
                  <a:extLst>
                    <a:ext uri="{9D8B030D-6E8A-4147-A177-3AD203B41FA5}">
                      <a16:colId xmlns:a16="http://schemas.microsoft.com/office/drawing/2014/main" xmlns="" val="1608114817"/>
                    </a:ext>
                  </a:extLst>
                </a:gridCol>
              </a:tblGrid>
              <a:tr h="601959">
                <a:tc>
                  <a:txBody>
                    <a:bodyPr/>
                    <a:lstStyle/>
                    <a:p>
                      <a:pPr algn="ctr"/>
                      <a:r>
                        <a:rPr lang="pt-PT" dirty="0" err="1"/>
                        <a:t>Facility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Training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 err="1"/>
                        <a:t>Testing</a:t>
                      </a:r>
                      <a:endParaRPr lang="pt-PT" dirty="0"/>
                    </a:p>
                    <a:p>
                      <a:pPr algn="ctr"/>
                      <a:r>
                        <a:rPr lang="pt-PT" dirty="0"/>
                        <a:t>(Jan-Sep17)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90949067"/>
                  </a:ext>
                </a:extLst>
              </a:tr>
              <a:tr h="1325666">
                <a:tc>
                  <a:txBody>
                    <a:bodyPr/>
                    <a:lstStyle/>
                    <a:p>
                      <a:pPr algn="l"/>
                      <a:r>
                        <a:rPr lang="pt-PT" dirty="0"/>
                        <a:t>Portuguese </a:t>
                      </a:r>
                      <a:r>
                        <a:rPr lang="pt-PT" dirty="0" err="1"/>
                        <a:t>Armed</a:t>
                      </a:r>
                      <a:r>
                        <a:rPr lang="pt-PT" dirty="0"/>
                        <a:t> Forces General Staff  HQ</a:t>
                      </a:r>
                    </a:p>
                    <a:p>
                      <a:pPr algn="l"/>
                      <a:r>
                        <a:rPr lang="pt-PT" dirty="0" err="1"/>
                        <a:t>Language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Lab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Upon</a:t>
                      </a:r>
                      <a:r>
                        <a:rPr lang="pt-PT" dirty="0">
                          <a:latin typeface="Berlin Sans FB Demi" panose="020E0802020502020306" pitchFamily="34" charset="0"/>
                        </a:rPr>
                        <a:t> </a:t>
                      </a:r>
                      <a:r>
                        <a:rPr lang="pt-P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request</a:t>
                      </a:r>
                      <a:endParaRPr lang="pt-P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 </a:t>
                      </a:r>
                      <a:r>
                        <a:rPr lang="pt-P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tests</a:t>
                      </a:r>
                      <a:endParaRPr lang="pt-P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t-P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(59 </a:t>
                      </a:r>
                      <a:r>
                        <a:rPr lang="pt-P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  <a:r>
                        <a:rPr lang="pt-P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+ 13 </a:t>
                      </a:r>
                      <a:r>
                        <a:rPr lang="pt-P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French</a:t>
                      </a:r>
                      <a:r>
                        <a:rPr lang="pt-P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89342648"/>
                  </a:ext>
                </a:extLst>
              </a:tr>
              <a:tr h="1117924">
                <a:tc>
                  <a:txBody>
                    <a:bodyPr/>
                    <a:lstStyle/>
                    <a:p>
                      <a:r>
                        <a:rPr lang="pt-PT" dirty="0"/>
                        <a:t>NAVY</a:t>
                      </a:r>
                    </a:p>
                    <a:p>
                      <a:r>
                        <a:rPr lang="pt-PT" dirty="0" err="1"/>
                        <a:t>English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Language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Department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 err="1"/>
                        <a:t>English</a:t>
                      </a:r>
                      <a:endParaRPr lang="pt-PT" dirty="0"/>
                    </a:p>
                    <a:p>
                      <a:r>
                        <a:rPr lang="pt-PT" dirty="0" err="1"/>
                        <a:t>French</a:t>
                      </a:r>
                      <a:r>
                        <a:rPr lang="pt-PT" dirty="0"/>
                        <a:t> – </a:t>
                      </a:r>
                      <a:r>
                        <a:rPr lang="pt-PT" dirty="0" err="1"/>
                        <a:t>upon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request</a:t>
                      </a:r>
                      <a:endParaRPr lang="pt-PT" dirty="0"/>
                    </a:p>
                    <a:p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135 </a:t>
                      </a:r>
                      <a:r>
                        <a:rPr lang="pt-PT" dirty="0" err="1"/>
                        <a:t>tests</a:t>
                      </a:r>
                      <a:r>
                        <a:rPr lang="pt-PT" dirty="0"/>
                        <a:t> (</a:t>
                      </a:r>
                      <a:r>
                        <a:rPr lang="pt-PT" dirty="0" err="1"/>
                        <a:t>English</a:t>
                      </a:r>
                      <a:r>
                        <a:rPr lang="pt-PT" dirty="0"/>
                        <a:t>)</a:t>
                      </a:r>
                    </a:p>
                    <a:p>
                      <a:r>
                        <a:rPr lang="pt-PT" dirty="0" err="1"/>
                        <a:t>Provided</a:t>
                      </a:r>
                      <a:r>
                        <a:rPr lang="pt-PT" dirty="0"/>
                        <a:t> some </a:t>
                      </a:r>
                      <a:r>
                        <a:rPr lang="pt-PT" dirty="0" err="1"/>
                        <a:t>preparation</a:t>
                      </a:r>
                      <a:r>
                        <a:rPr lang="pt-PT" dirty="0"/>
                        <a:t> in </a:t>
                      </a:r>
                      <a:r>
                        <a:rPr lang="pt-PT" dirty="0" err="1"/>
                        <a:t>French</a:t>
                      </a:r>
                      <a:r>
                        <a:rPr lang="pt-PT" dirty="0"/>
                        <a:t> for a </a:t>
                      </a:r>
                      <a:r>
                        <a:rPr lang="pt-PT" dirty="0" err="1"/>
                        <a:t>specific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mission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18327644"/>
                  </a:ext>
                </a:extLst>
              </a:tr>
              <a:tr h="859942">
                <a:tc>
                  <a:txBody>
                    <a:bodyPr/>
                    <a:lstStyle/>
                    <a:p>
                      <a:r>
                        <a:rPr lang="pt-PT" dirty="0"/>
                        <a:t>ARMY</a:t>
                      </a:r>
                    </a:p>
                    <a:p>
                      <a:r>
                        <a:rPr lang="pt-PT" dirty="0" err="1"/>
                        <a:t>Army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Languages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Center</a:t>
                      </a:r>
                      <a:endParaRPr lang="pt-PT" dirty="0"/>
                    </a:p>
                    <a:p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 err="1"/>
                        <a:t>English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and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French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(</a:t>
                      </a:r>
                      <a:r>
                        <a:rPr lang="pt-PT" dirty="0" err="1"/>
                        <a:t>around</a:t>
                      </a:r>
                      <a:r>
                        <a:rPr lang="pt-PT" dirty="0"/>
                        <a:t>) 500 </a:t>
                      </a:r>
                      <a:r>
                        <a:rPr lang="pt-PT" dirty="0" err="1"/>
                        <a:t>tests</a:t>
                      </a:r>
                      <a:endParaRPr lang="pt-PT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83221101"/>
                  </a:ext>
                </a:extLst>
              </a:tr>
              <a:tr h="713820">
                <a:tc>
                  <a:txBody>
                    <a:bodyPr/>
                    <a:lstStyle/>
                    <a:p>
                      <a:r>
                        <a:rPr lang="pt-PT" dirty="0"/>
                        <a:t>AIR FORCE</a:t>
                      </a:r>
                    </a:p>
                    <a:p>
                      <a:r>
                        <a:rPr lang="pt-PT" dirty="0" err="1"/>
                        <a:t>Air</a:t>
                      </a:r>
                      <a:r>
                        <a:rPr lang="pt-PT" dirty="0"/>
                        <a:t> Force </a:t>
                      </a:r>
                      <a:r>
                        <a:rPr lang="pt-PT" dirty="0" err="1"/>
                        <a:t>Languages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Center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 err="1"/>
                        <a:t>English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and</a:t>
                      </a:r>
                      <a:r>
                        <a:rPr lang="pt-PT" dirty="0"/>
                        <a:t> </a:t>
                      </a:r>
                      <a:r>
                        <a:rPr lang="pt-PT" dirty="0" err="1"/>
                        <a:t>French</a:t>
                      </a:r>
                      <a:endParaRPr lang="pt-P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134 </a:t>
                      </a:r>
                      <a:r>
                        <a:rPr lang="pt-PT" dirty="0" err="1"/>
                        <a:t>tests</a:t>
                      </a:r>
                      <a:endParaRPr lang="pt-PT" dirty="0"/>
                    </a:p>
                    <a:p>
                      <a:r>
                        <a:rPr lang="pt-PT" dirty="0"/>
                        <a:t>(11 </a:t>
                      </a:r>
                      <a:r>
                        <a:rPr lang="pt-PT" dirty="0" err="1"/>
                        <a:t>English</a:t>
                      </a:r>
                      <a:r>
                        <a:rPr lang="pt-PT" dirty="0"/>
                        <a:t> + 121 </a:t>
                      </a:r>
                      <a:r>
                        <a:rPr lang="pt-PT" dirty="0" err="1"/>
                        <a:t>French</a:t>
                      </a:r>
                      <a:r>
                        <a:rPr lang="pt-PT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68747467"/>
                  </a:ext>
                </a:extLst>
              </a:tr>
            </a:tbl>
          </a:graphicData>
        </a:graphic>
      </p:graphicFrame>
      <p:sp>
        <p:nvSpPr>
          <p:cNvPr id="8" name="Rectângulo 2">
            <a:extLst>
              <a:ext uri="{FF2B5EF4-FFF2-40B4-BE49-F238E27FC236}">
                <a16:creationId xmlns:a16="http://schemas.microsoft.com/office/drawing/2014/main" xmlns="" id="{A3D9CD2B-4F40-4366-8075-CC4AAFFB3F09}"/>
              </a:ext>
            </a:extLst>
          </p:cNvPr>
          <p:cNvSpPr/>
          <p:nvPr/>
        </p:nvSpPr>
        <p:spPr>
          <a:xfrm>
            <a:off x="357158" y="90872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2.2. What is our business?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691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2.</a:t>
            </a:r>
            <a:r>
              <a:rPr lang="en-US" sz="2000" b="1" dirty="0">
                <a:solidFill>
                  <a:schemeClr val="bg1"/>
                </a:solidFill>
              </a:rPr>
              <a:t> Current situation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ângulo 2">
            <a:extLst>
              <a:ext uri="{FF2B5EF4-FFF2-40B4-BE49-F238E27FC236}">
                <a16:creationId xmlns:a16="http://schemas.microsoft.com/office/drawing/2014/main" xmlns="" id="{95213E17-DF39-46F4-AC7C-27F18FCFF4CA}"/>
              </a:ext>
            </a:extLst>
          </p:cNvPr>
          <p:cNvSpPr/>
          <p:nvPr/>
        </p:nvSpPr>
        <p:spPr>
          <a:xfrm>
            <a:off x="357158" y="90872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2.3. What are our challenges?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ângulo 2">
            <a:extLst>
              <a:ext uri="{FF2B5EF4-FFF2-40B4-BE49-F238E27FC236}">
                <a16:creationId xmlns:a16="http://schemas.microsoft.com/office/drawing/2014/main" xmlns="" id="{5DACA84F-6911-49B9-BCD9-611CE084870C}"/>
              </a:ext>
            </a:extLst>
          </p:cNvPr>
          <p:cNvSpPr/>
          <p:nvPr/>
        </p:nvSpPr>
        <p:spPr>
          <a:xfrm>
            <a:off x="323528" y="1556792"/>
            <a:ext cx="857256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Downsizing of human resources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Retention of personnel (contract)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Training of specialized personnel - not a priority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Alignment – interpretation of STANAG 6001 descriptors/levels (new members)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Alignment and improvement of national regulation</a:t>
            </a:r>
          </a:p>
        </p:txBody>
      </p:sp>
    </p:spTree>
    <p:extLst>
      <p:ext uri="{BB962C8B-B14F-4D97-AF65-F5344CB8AC3E}">
        <p14:creationId xmlns:p14="http://schemas.microsoft.com/office/powerpoint/2010/main" xmlns="" val="90717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b="1" dirty="0">
                <a:solidFill>
                  <a:schemeClr val="bg1"/>
                </a:solidFill>
              </a:rPr>
              <a:t>2.</a:t>
            </a:r>
            <a:r>
              <a:rPr lang="en-US" sz="2000" b="1" dirty="0">
                <a:solidFill>
                  <a:schemeClr val="bg1"/>
                </a:solidFill>
              </a:rPr>
              <a:t> Current situation</a:t>
            </a:r>
            <a:r>
              <a:rPr lang="pt-PT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ctângulo 2">
            <a:extLst>
              <a:ext uri="{FF2B5EF4-FFF2-40B4-BE49-F238E27FC236}">
                <a16:creationId xmlns:a16="http://schemas.microsoft.com/office/drawing/2014/main" xmlns="" id="{95213E17-DF39-46F4-AC7C-27F18FCFF4CA}"/>
              </a:ext>
            </a:extLst>
          </p:cNvPr>
          <p:cNvSpPr/>
          <p:nvPr/>
        </p:nvSpPr>
        <p:spPr>
          <a:xfrm>
            <a:off x="357158" y="90872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2.4. What have we been doing to improve?</a:t>
            </a:r>
            <a:endParaRPr lang="pt-P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ângulo 2">
            <a:extLst>
              <a:ext uri="{FF2B5EF4-FFF2-40B4-BE49-F238E27FC236}">
                <a16:creationId xmlns:a16="http://schemas.microsoft.com/office/drawing/2014/main" xmlns="" id="{5DACA84F-6911-49B9-BCD9-611CE084870C}"/>
              </a:ext>
            </a:extLst>
          </p:cNvPr>
          <p:cNvSpPr/>
          <p:nvPr/>
        </p:nvSpPr>
        <p:spPr>
          <a:xfrm>
            <a:off x="323528" y="1836688"/>
            <a:ext cx="85725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Updated and improved Directive, issued by the Chief of Defense (21JUN17)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Developing the Regulation on test specifications, test development, test administration – ongoing task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Promoting meetings with testing and training specialists from the services – on a regular basis</a:t>
            </a:r>
          </a:p>
        </p:txBody>
      </p:sp>
    </p:spTree>
    <p:extLst>
      <p:ext uri="{BB962C8B-B14F-4D97-AF65-F5344CB8AC3E}">
        <p14:creationId xmlns:p14="http://schemas.microsoft.com/office/powerpoint/2010/main" xmlns="" val="3029455724"/>
      </p:ext>
    </p:extLst>
  </p:cSld>
  <p:clrMapOvr>
    <a:masterClrMapping/>
  </p:clrMapOvr>
</p:sld>
</file>

<file path=ppt/theme/theme1.xml><?xml version="1.0" encoding="utf-8"?>
<a:theme xmlns:a="http://schemas.openxmlformats.org/drawingml/2006/main" name="5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19964</TotalTime>
  <Words>462</Words>
  <Application>Microsoft Office PowerPoint</Application>
  <PresentationFormat>On-screen Show (4:3)</PresentationFormat>
  <Paragraphs>142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5_Modelo de apresentação personalizado</vt:lpstr>
      <vt:lpstr>6_Modelo de apresentação personalizado</vt:lpstr>
      <vt:lpstr>4_Modelo de apresentação personalizado</vt:lpstr>
      <vt:lpstr>2_Modelo de apresentação personalizado</vt:lpstr>
      <vt:lpstr>1_Modelo de apresentação personalizado</vt:lpstr>
      <vt:lpstr>Modelo de apresentação personalizado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EMGFA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Processo do Planeamento de Forças</dc:title>
  <dc:creator>Marta Gabriel</dc:creator>
  <dc:description>@EC</dc:description>
  <cp:lastModifiedBy>user</cp:lastModifiedBy>
  <cp:revision>824</cp:revision>
  <cp:lastPrinted>2015-03-06T17:57:02Z</cp:lastPrinted>
  <dcterms:created xsi:type="dcterms:W3CDTF">2006-06-07T05:08:00Z</dcterms:created>
  <dcterms:modified xsi:type="dcterms:W3CDTF">2017-10-02T06:12:08Z</dcterms:modified>
  <cp:category>DIPLAEM</cp:category>
</cp:coreProperties>
</file>