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08" r:id="rId1"/>
  </p:sldMasterIdLst>
  <p:notesMasterIdLst>
    <p:notesMasterId r:id="rId18"/>
  </p:notesMasterIdLst>
  <p:handoutMasterIdLst>
    <p:handoutMasterId r:id="rId19"/>
  </p:handoutMasterIdLst>
  <p:sldIdLst>
    <p:sldId id="257" r:id="rId2"/>
    <p:sldId id="327" r:id="rId3"/>
    <p:sldId id="311" r:id="rId4"/>
    <p:sldId id="329" r:id="rId5"/>
    <p:sldId id="318" r:id="rId6"/>
    <p:sldId id="315" r:id="rId7"/>
    <p:sldId id="313" r:id="rId8"/>
    <p:sldId id="317" r:id="rId9"/>
    <p:sldId id="319" r:id="rId10"/>
    <p:sldId id="320" r:id="rId11"/>
    <p:sldId id="322" r:id="rId12"/>
    <p:sldId id="314" r:id="rId13"/>
    <p:sldId id="325" r:id="rId14"/>
    <p:sldId id="330" r:id="rId15"/>
    <p:sldId id="316" r:id="rId16"/>
    <p:sldId id="328" r:id="rId1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18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0D9B0100-6B15-421F-8DE5-D53E1CFA2A3D}" type="datetimeFigureOut">
              <a:rPr lang="en-US"/>
              <a:pPr>
                <a:defRPr/>
              </a:pPr>
              <a:t>9/22/2017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887E660-2234-4815-A3B4-5EE50F2B68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4548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355E6F0-396B-481E-B90E-BD5BEE35817D}" type="datetimeFigureOut">
              <a:rPr lang="en-US"/>
              <a:pPr>
                <a:defRPr/>
              </a:pPr>
              <a:t>9/22/2017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30190450-48D5-4187-9D0A-A37AEB36DF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56563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Systems Approach to Training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190450-48D5-4187-9D0A-A37AEB36DFC9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9013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CC5E3B-E827-4667-9478-D7389BFC1D1F}" type="datetime1">
              <a:rPr lang="en-US" smtClean="0"/>
              <a:pPr>
                <a:defRPr/>
              </a:pPr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E363-F945-4205-BB3A-D7318212D48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8049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D8204D-A09C-4E20-964B-3CB641E1E1BB}" type="datetime1">
              <a:rPr lang="en-US" smtClean="0"/>
              <a:pPr>
                <a:defRPr/>
              </a:pPr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7DA4F-082A-4B14-849A-508A7A4DB57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545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35DAC6-E645-4556-B8F3-19BC47652C3D}" type="datetime1">
              <a:rPr lang="en-US" smtClean="0"/>
              <a:pPr>
                <a:defRPr/>
              </a:pPr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BB935-9580-4B70-ACB2-0E6ABCD27AC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4839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F027E7-1C4D-4B2B-90AF-844742106E55}" type="datetime1">
              <a:rPr lang="en-US" smtClean="0"/>
              <a:pPr>
                <a:defRPr/>
              </a:pPr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0956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DB0AAC-CFB5-4AA2-81F5-C3C5A964ACBC}" type="datetime1">
              <a:rPr lang="en-US" smtClean="0"/>
              <a:pPr>
                <a:defRPr/>
              </a:pPr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66799-DE20-4C0A-82F7-CA04DF3E0B6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7898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5BDBD2-6D9B-4379-9F90-F942420148F5}" type="datetime1">
              <a:rPr lang="en-US" smtClean="0"/>
              <a:pPr>
                <a:defRPr/>
              </a:pPr>
              <a:t>9/22/2017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60A6E-C073-4C03-A339-0FA2EB4BAF1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2250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A06F65-904E-4F2C-A8CA-ABBDFD6208D6}" type="datetime1">
              <a:rPr lang="en-US" smtClean="0"/>
              <a:pPr>
                <a:defRPr/>
              </a:pPr>
              <a:t>9/22/2017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1B09-D995-4FB3-8EA7-E24B31D8E41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8444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0E7300-8AA7-48DE-8666-B99A671773C8}" type="datetime1">
              <a:rPr lang="en-US" smtClean="0"/>
              <a:pPr>
                <a:defRPr/>
              </a:pPr>
              <a:t>9/22/2017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81108-63CD-4979-AE9E-EC84E1255B4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1502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BB824-4391-4153-81F4-AA5FF20ED67D}" type="datetime1">
              <a:rPr lang="en-US" smtClean="0"/>
              <a:pPr>
                <a:defRPr/>
              </a:pPr>
              <a:t>9/22/2017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BAB7-3241-4991-8716-651E0DF41F3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8533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47022-927C-4BD4-B17A-3929BDAE9E48}" type="datetime1">
              <a:rPr lang="en-US" smtClean="0"/>
              <a:pPr>
                <a:defRPr/>
              </a:pPr>
              <a:t>9/22/2017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77586-911B-4BC3-B8B1-4DE3A203AD2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9316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87376C-72D3-4336-80AA-B7621C44270D}" type="datetime1">
              <a:rPr lang="en-US" smtClean="0"/>
              <a:pPr>
                <a:defRPr/>
              </a:pPr>
              <a:t>9/22/2017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7626-3281-4621-A292-8554A760B2E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562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46D9744-8019-4800-9E0B-C815A2D375AD}" type="datetime1">
              <a:rPr lang="en-US" smtClean="0"/>
              <a:pPr>
                <a:defRPr/>
              </a:pPr>
              <a:t>9/22/2017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EC03C-7274-43E4-892C-5CBCD627F8D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9443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hyperlink" Target="http://www.marshallcenter.org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hyperlink" Target="http://mcintranet/vib/WebPage/Logos/Marshall%20Center.pn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mcintranet/vib/WebPage/Logos/Marshall%20Center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mcintranet/vib/WebPage/Logos/Marshall%20Center.pn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mcintranet/vib/WebPage/Logos/Marshall%20Center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mcintranet/vib/WebPage/Logos/Marshall%20Center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mcintranet/vib/WebPage/Logos/Marshall%20Center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mcintranet/vib/WebPage/Logos/Marshall%20Center.pn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mcintranet/vib/WebPage/Logos/Marshall%20Center.png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mcintranet/vib/WebPage/Logos/Marshall%20Center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mcintranet/vib/WebPage/Logos/Marshall%20Center.png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mcintranet/vib/WebPage/Logos/Marshall%20Center.pn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mcintranet/vib/WebPage/Logos/Marshall%20Center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mcintranet/vib/WebPage/Logos/Marshall%20Center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jpeg"/><Relationship Id="rId9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mcintranet/vib/WebPage/Logos/Marshall%20Center.pn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mcintranet/vib/WebPage/Logos/Marshall%20Center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447800"/>
            <a:ext cx="8229600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rgbClr val="0000FF"/>
                </a:solidFill>
              </a:rPr>
              <a:t>Partner Language Training Center Europe</a:t>
            </a:r>
            <a:br>
              <a:rPr lang="en-US" sz="2800" b="1" dirty="0" smtClean="0">
                <a:solidFill>
                  <a:srgbClr val="0000FF"/>
                </a:solidFill>
              </a:rPr>
            </a:br>
            <a:r>
              <a:rPr lang="en-US" sz="2800" b="1" dirty="0" smtClean="0">
                <a:solidFill>
                  <a:srgbClr val="0000FF"/>
                </a:solidFill>
              </a:rPr>
              <a:t>(PLTCE) at</a:t>
            </a:r>
            <a:br>
              <a:rPr lang="en-US" sz="2800" b="1" dirty="0" smtClean="0">
                <a:solidFill>
                  <a:srgbClr val="0000FF"/>
                </a:solidFill>
              </a:rPr>
            </a:br>
            <a:r>
              <a:rPr lang="en-US" sz="2800" b="1" dirty="0" smtClean="0">
                <a:solidFill>
                  <a:srgbClr val="0000FF"/>
                </a:solidFill>
              </a:rPr>
              <a:t>George C. Marshall European Center for Security Studies</a:t>
            </a:r>
          </a:p>
        </p:txBody>
      </p:sp>
      <p:sp>
        <p:nvSpPr>
          <p:cNvPr id="2054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6384925"/>
            <a:ext cx="6400800" cy="473075"/>
          </a:xfrm>
        </p:spPr>
        <p:txBody>
          <a:bodyPr/>
          <a:lstStyle/>
          <a:p>
            <a:pPr eaLnBrk="1" hangingPunct="1"/>
            <a:r>
              <a:rPr lang="en-US" altLang="en-US" sz="1600" dirty="0" smtClean="0">
                <a:solidFill>
                  <a:srgbClr val="898989"/>
                </a:solidFill>
                <a:hlinkClick r:id="rId2"/>
              </a:rPr>
              <a:t>www.marshallcenter.org</a:t>
            </a:r>
            <a:endParaRPr lang="en-US" altLang="en-US" sz="1600" dirty="0" smtClean="0">
              <a:solidFill>
                <a:srgbClr val="898989"/>
              </a:solidFill>
            </a:endParaRPr>
          </a:p>
        </p:txBody>
      </p:sp>
      <p:sp>
        <p:nvSpPr>
          <p:cNvPr id="205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A7CC2C1-1C10-4FFC-AD5E-4F4E40F01D39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2056" name="Picture 1" descr="ptec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52400"/>
            <a:ext cx="11144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Marshall-Center-s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8" descr="PLTCE Logo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28700" y="2971800"/>
            <a:ext cx="7086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Standardized Interpretation Techniques Training</a:t>
            </a:r>
          </a:p>
          <a:p>
            <a:pPr algn="ctr"/>
            <a:endParaRPr lang="en-US" sz="2000" dirty="0" smtClean="0"/>
          </a:p>
          <a:p>
            <a:pPr algn="ctr"/>
            <a:r>
              <a:rPr lang="en-US" sz="2000" dirty="0" smtClean="0"/>
              <a:t>David Oglesby</a:t>
            </a:r>
          </a:p>
          <a:p>
            <a:pPr algn="ctr"/>
            <a:r>
              <a:rPr lang="en-US" sz="2000" dirty="0" smtClean="0"/>
              <a:t>Tbilisi</a:t>
            </a:r>
          </a:p>
          <a:p>
            <a:pPr algn="ctr"/>
            <a:r>
              <a:rPr lang="en-US" sz="2000" dirty="0" smtClean="0"/>
              <a:t>October </a:t>
            </a:r>
            <a:r>
              <a:rPr lang="en-US" sz="2000" dirty="0" smtClean="0"/>
              <a:t>2017</a:t>
            </a:r>
            <a:endParaRPr lang="en-US" sz="20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36367" y="5310532"/>
            <a:ext cx="1071266" cy="106048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Scenario-Based Practical Application of Interpreting Skills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28800"/>
          </a:xfrm>
        </p:spPr>
        <p:txBody>
          <a:bodyPr>
            <a:noAutofit/>
          </a:bodyPr>
          <a:lstStyle/>
          <a:p>
            <a:r>
              <a:rPr lang="en-US" sz="2400" dirty="0" smtClean="0"/>
              <a:t>Activities designed to reflect real-world interpreting tasks</a:t>
            </a:r>
            <a:endParaRPr lang="en-US" sz="2400" dirty="0"/>
          </a:p>
          <a:p>
            <a:r>
              <a:rPr lang="en-US" sz="2400" dirty="0" smtClean="0"/>
              <a:t>Scenario tracks an envisaged visit of a partner-nation military delegation to the interpreter’s home organization</a:t>
            </a:r>
          </a:p>
          <a:p>
            <a:r>
              <a:rPr lang="en-US" sz="2400" dirty="0" smtClean="0"/>
              <a:t>Six-day visit includes a variety of events: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10</a:t>
            </a:fld>
            <a:endParaRPr lang="en-US" altLang="en-US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5"/>
          <p:cNvSpPr txBox="1">
            <a:spLocks/>
          </p:cNvSpPr>
          <p:nvPr/>
        </p:nvSpPr>
        <p:spPr>
          <a:xfrm>
            <a:off x="457200" y="3429001"/>
            <a:ext cx="4038600" cy="3276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fontAlgn="auto">
              <a:spcAft>
                <a:spcPts val="0"/>
              </a:spcAft>
            </a:pPr>
            <a:r>
              <a:rPr lang="en-US" sz="2000" smtClean="0"/>
              <a:t>Arrival, greetings &amp; introductions</a:t>
            </a:r>
          </a:p>
          <a:p>
            <a:pPr lvl="1" fontAlgn="auto">
              <a:spcAft>
                <a:spcPts val="0"/>
              </a:spcAft>
            </a:pPr>
            <a:r>
              <a:rPr lang="en-US" sz="2000" smtClean="0"/>
              <a:t>Structure of military organization</a:t>
            </a:r>
          </a:p>
          <a:p>
            <a:pPr lvl="1" fontAlgn="auto">
              <a:spcAft>
                <a:spcPts val="0"/>
              </a:spcAft>
            </a:pPr>
            <a:r>
              <a:rPr lang="en-US" sz="2000" smtClean="0"/>
              <a:t>Visit to a military academy</a:t>
            </a:r>
          </a:p>
          <a:p>
            <a:pPr lvl="1" fontAlgn="auto">
              <a:spcAft>
                <a:spcPts val="0"/>
              </a:spcAft>
            </a:pPr>
            <a:r>
              <a:rPr lang="en-US" sz="2000" smtClean="0"/>
              <a:t>Dinner with speech &amp; small talk</a:t>
            </a:r>
          </a:p>
          <a:p>
            <a:pPr lvl="1" fontAlgn="auto">
              <a:spcAft>
                <a:spcPts val="0"/>
              </a:spcAft>
            </a:pPr>
            <a:r>
              <a:rPr lang="en-US" sz="2000" smtClean="0"/>
              <a:t>Attendance at a local cultural event</a:t>
            </a:r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  <p:sp>
        <p:nvSpPr>
          <p:cNvPr id="13" name="Content Placeholder 6"/>
          <p:cNvSpPr txBox="1">
            <a:spLocks/>
          </p:cNvSpPr>
          <p:nvPr/>
        </p:nvSpPr>
        <p:spPr>
          <a:xfrm>
            <a:off x="4648200" y="3429000"/>
            <a:ext cx="4038600" cy="32766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fontAlgn="auto">
              <a:spcAft>
                <a:spcPts val="0"/>
              </a:spcAft>
            </a:pPr>
            <a:r>
              <a:rPr lang="en-US" sz="2000" smtClean="0"/>
              <a:t>Regional security briefing</a:t>
            </a:r>
          </a:p>
          <a:p>
            <a:pPr lvl="1" fontAlgn="auto">
              <a:spcAft>
                <a:spcPts val="0"/>
              </a:spcAft>
            </a:pPr>
            <a:r>
              <a:rPr lang="en-US" sz="2000" smtClean="0"/>
              <a:t>Visit to a military unit</a:t>
            </a:r>
          </a:p>
          <a:p>
            <a:pPr lvl="1" fontAlgn="auto">
              <a:spcAft>
                <a:spcPts val="0"/>
              </a:spcAft>
            </a:pPr>
            <a:r>
              <a:rPr lang="en-US" sz="2000" smtClean="0"/>
              <a:t>Visit to a military museum/memorial</a:t>
            </a:r>
          </a:p>
          <a:p>
            <a:pPr lvl="1" fontAlgn="auto">
              <a:spcAft>
                <a:spcPts val="0"/>
              </a:spcAft>
            </a:pPr>
            <a:r>
              <a:rPr lang="en-US" sz="2000" smtClean="0"/>
              <a:t>Equipment display</a:t>
            </a:r>
          </a:p>
          <a:p>
            <a:pPr lvl="1" fontAlgn="auto">
              <a:spcAft>
                <a:spcPts val="0"/>
              </a:spcAft>
            </a:pPr>
            <a:r>
              <a:rPr lang="en-US" sz="2000" smtClean="0"/>
              <a:t>Formal lunch with speeches</a:t>
            </a:r>
          </a:p>
          <a:p>
            <a:pPr lvl="1" fontAlgn="auto">
              <a:spcAft>
                <a:spcPts val="0"/>
              </a:spcAft>
            </a:pPr>
            <a:r>
              <a:rPr lang="en-US" sz="2000" smtClean="0"/>
              <a:t>Farewell ceremony with discussion of future cooperation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55262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Ethics of Interpretation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Observe norms of professional conduct &amp; dress</a:t>
            </a:r>
            <a:endParaRPr lang="en-US" dirty="0" smtClean="0"/>
          </a:p>
          <a:p>
            <a:r>
              <a:rPr lang="en-US" dirty="0" smtClean="0"/>
              <a:t>Accept assignments according to competence</a:t>
            </a:r>
            <a:endParaRPr lang="en-US" dirty="0" smtClean="0"/>
          </a:p>
          <a:p>
            <a:r>
              <a:rPr lang="en-US" dirty="0" smtClean="0"/>
              <a:t>Act as a bridge for intercultural discussions</a:t>
            </a:r>
            <a:endParaRPr lang="en-US" dirty="0" smtClean="0"/>
          </a:p>
          <a:p>
            <a:r>
              <a:rPr lang="en-US" dirty="0" smtClean="0"/>
              <a:t>Respect the confidentiality of clients</a:t>
            </a:r>
            <a:endParaRPr lang="en-US" dirty="0" smtClean="0"/>
          </a:p>
          <a:p>
            <a:r>
              <a:rPr lang="en-US" dirty="0" smtClean="0"/>
              <a:t>Maintain a position of neutrality</a:t>
            </a:r>
            <a:endParaRPr lang="en-US" dirty="0" smtClean="0"/>
          </a:p>
          <a:p>
            <a:r>
              <a:rPr lang="en-US" dirty="0" smtClean="0"/>
              <a:t>Render accuracy &amp; complete </a:t>
            </a:r>
            <a:r>
              <a:rPr lang="en-US" dirty="0" smtClean="0"/>
              <a:t>interpretations</a:t>
            </a:r>
            <a:endParaRPr lang="en-US" dirty="0" smtClean="0"/>
          </a:p>
          <a:p>
            <a:r>
              <a:rPr lang="en-US" dirty="0" smtClean="0"/>
              <a:t>Mind the role boundaries of an interpreter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11</a:t>
            </a:fld>
            <a:endParaRPr lang="en-US" altLang="en-US" dirty="0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36367" y="5773710"/>
            <a:ext cx="1071266" cy="106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822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Pilot Participants </a:t>
            </a:r>
            <a:r>
              <a:rPr lang="en-US" sz="3600" dirty="0" smtClean="0"/>
              <a:t>in Language Pairs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12</a:t>
            </a:fld>
            <a:endParaRPr lang="en-US" altLang="en-US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4284" y="1512649"/>
            <a:ext cx="7935432" cy="41534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209800"/>
            <a:ext cx="1066800" cy="66551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85800" y="5481463"/>
            <a:ext cx="16594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a-GE" dirty="0" smtClean="0"/>
              <a:t>საქართველო</a:t>
            </a:r>
            <a:endParaRPr lang="en-US" dirty="0" smtClean="0"/>
          </a:p>
          <a:p>
            <a:pPr algn="ctr"/>
            <a:r>
              <a:rPr lang="en-US" dirty="0" err="1" smtClean="0"/>
              <a:t>Teona</a:t>
            </a:r>
            <a:r>
              <a:rPr lang="en-US" dirty="0" smtClean="0"/>
              <a:t> &amp; Maya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438400" y="5943600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g-BG" dirty="0" smtClean="0"/>
              <a:t>България</a:t>
            </a:r>
            <a:endParaRPr lang="en-US" dirty="0" smtClean="0"/>
          </a:p>
          <a:p>
            <a:pPr algn="ctr"/>
            <a:r>
              <a:rPr lang="en-US" dirty="0" err="1" smtClean="0"/>
              <a:t>Bilyana</a:t>
            </a:r>
            <a:r>
              <a:rPr lang="en-US" dirty="0" smtClean="0"/>
              <a:t> &amp; Daniela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648200" y="5487639"/>
            <a:ext cx="18775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dirty="0" smtClean="0"/>
              <a:t>Slovenija</a:t>
            </a:r>
            <a:endParaRPr lang="en-US" dirty="0" smtClean="0"/>
          </a:p>
          <a:p>
            <a:pPr algn="ctr"/>
            <a:r>
              <a:rPr lang="en-US" dirty="0" smtClean="0"/>
              <a:t>Tamara &amp; </a:t>
            </a:r>
            <a:r>
              <a:rPr lang="en-US" dirty="0" err="1" smtClean="0"/>
              <a:t>Vlasta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6553200" y="5943600"/>
            <a:ext cx="19287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/>
              <a:t>Azərbaycan</a:t>
            </a:r>
            <a:endParaRPr lang="en-US" dirty="0" smtClean="0"/>
          </a:p>
          <a:p>
            <a:pPr algn="ctr"/>
            <a:r>
              <a:rPr lang="en-US" dirty="0" err="1" smtClean="0"/>
              <a:t>Gulnar</a:t>
            </a:r>
            <a:r>
              <a:rPr lang="en-US" dirty="0" smtClean="0"/>
              <a:t> &amp; </a:t>
            </a:r>
            <a:r>
              <a:rPr lang="en-US" dirty="0" err="1" smtClean="0"/>
              <a:t>Zamina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6093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Workshop Program – Week 1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13</a:t>
            </a:fld>
            <a:endParaRPr lang="en-US" altLang="en-US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4411971"/>
              </p:ext>
            </p:extLst>
          </p:nvPr>
        </p:nvGraphicFramePr>
        <p:xfrm>
          <a:off x="76201" y="1143000"/>
          <a:ext cx="8991600" cy="56764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6948"/>
                <a:gridCol w="2093663"/>
                <a:gridCol w="2093663"/>
                <a:gridCol w="2093663"/>
                <a:gridCol w="2093663"/>
              </a:tblGrid>
              <a:tr h="5743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Ses-sion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7666" marR="67666" marT="67666" marB="67666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Tuesday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 August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7666" marR="67666" marT="67666" marB="67666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Wednesday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 August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7666" marR="67666" marT="67666" marB="67666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Thursday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 August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7666" marR="67666" marT="67666" marB="67666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Friday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11 August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7666" marR="67666" marT="67666" marB="67666"/>
                </a:tc>
              </a:tr>
              <a:tr h="210057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7666" marR="67666" marT="67666" marB="67666" anchor="ctr"/>
                </a:tc>
                <a:tc>
                  <a:txBody>
                    <a:bodyPr/>
                    <a:lstStyle/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A1 </a:t>
                      </a:r>
                      <a:r>
                        <a:rPr lang="en-US" sz="1600" dirty="0" smtClean="0">
                          <a:effectLst/>
                        </a:rPr>
                        <a:t>Introduction</a:t>
                      </a:r>
                      <a:endParaRPr lang="en-US" sz="1600" dirty="0">
                        <a:effectLst/>
                      </a:endParaRPr>
                    </a:p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A2 Administrative </a:t>
                      </a:r>
                      <a:r>
                        <a:rPr lang="en-US" sz="1600" dirty="0" smtClean="0">
                          <a:effectLst/>
                        </a:rPr>
                        <a:t>Remarks</a:t>
                      </a:r>
                      <a:endParaRPr lang="en-US" sz="1600" dirty="0">
                        <a:effectLst/>
                      </a:endParaRPr>
                    </a:p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A3 Get-to-know </a:t>
                      </a:r>
                      <a:r>
                        <a:rPr lang="en-US" sz="1600" dirty="0" smtClean="0">
                          <a:effectLst/>
                        </a:rPr>
                        <a:t>activity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7666" marR="67666" marT="67666" marB="67666" anchor="ctr"/>
                </a:tc>
                <a:tc>
                  <a:txBody>
                    <a:bodyPr/>
                    <a:lstStyle/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SM3 Differences between translation &amp; </a:t>
                      </a:r>
                      <a:r>
                        <a:rPr lang="en-US" sz="1600" dirty="0" smtClean="0">
                          <a:effectLst/>
                        </a:rPr>
                        <a:t>interpretation</a:t>
                      </a:r>
                      <a:endParaRPr lang="en-US" sz="1600" dirty="0">
                        <a:effectLst/>
                      </a:endParaRPr>
                    </a:p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SM4 Note </a:t>
                      </a:r>
                      <a:r>
                        <a:rPr lang="en-US" sz="1600" dirty="0" smtClean="0">
                          <a:effectLst/>
                        </a:rPr>
                        <a:t>taking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7666" marR="67666" marT="67666" marB="67666" anchor="ctr"/>
                </a:tc>
                <a:tc>
                  <a:txBody>
                    <a:bodyPr/>
                    <a:lstStyle/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SM5 Stages of </a:t>
                      </a:r>
                      <a:r>
                        <a:rPr lang="en-US" sz="1600" dirty="0" smtClean="0">
                          <a:effectLst/>
                        </a:rPr>
                        <a:t>interpretation</a:t>
                      </a:r>
                      <a:endParaRPr lang="en-US" sz="1600" dirty="0">
                        <a:effectLst/>
                      </a:endParaRPr>
                    </a:p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SM6 Direction of </a:t>
                      </a:r>
                      <a:r>
                        <a:rPr lang="en-US" sz="1600" dirty="0" smtClean="0">
                          <a:effectLst/>
                        </a:rPr>
                        <a:t>interpretation</a:t>
                      </a:r>
                      <a:endParaRPr lang="en-US" sz="1600" dirty="0">
                        <a:effectLst/>
                      </a:endParaRPr>
                    </a:p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WU1 Memory building &amp; Note </a:t>
                      </a:r>
                      <a:r>
                        <a:rPr lang="en-US" sz="1600" dirty="0" smtClean="0">
                          <a:effectLst/>
                        </a:rPr>
                        <a:t>taking</a:t>
                      </a:r>
                      <a:endParaRPr lang="en-US" sz="1600" dirty="0">
                        <a:effectLst/>
                      </a:endParaRPr>
                    </a:p>
                    <a:p>
                      <a:pPr marL="182880" marR="0" indent="-1828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7666" marR="67666" marT="67666" marB="67666" anchor="ctr"/>
                </a:tc>
                <a:tc>
                  <a:txBody>
                    <a:bodyPr/>
                    <a:lstStyle/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SM7 Difficult elements of </a:t>
                      </a:r>
                      <a:r>
                        <a:rPr lang="en-US" sz="1600" dirty="0" smtClean="0">
                          <a:effectLst/>
                        </a:rPr>
                        <a:t>speech/lexicon</a:t>
                      </a:r>
                      <a:endParaRPr lang="en-US" sz="1600" dirty="0">
                        <a:effectLst/>
                      </a:endParaRPr>
                    </a:p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SM8 Techniques for dealing with </a:t>
                      </a:r>
                      <a:r>
                        <a:rPr lang="en-US" sz="1600" dirty="0" smtClean="0">
                          <a:effectLst/>
                        </a:rPr>
                        <a:t>them</a:t>
                      </a:r>
                      <a:endParaRPr lang="en-US" sz="1600" dirty="0">
                        <a:effectLst/>
                      </a:endParaRPr>
                    </a:p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WU2 Memory building &amp; Note </a:t>
                      </a:r>
                      <a:r>
                        <a:rPr lang="en-US" sz="1600" dirty="0" smtClean="0">
                          <a:effectLst/>
                        </a:rPr>
                        <a:t>taking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7666" marR="67666" marT="67666" marB="67666" anchor="ctr"/>
                </a:tc>
              </a:tr>
              <a:tr h="122845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7666" marR="67666" marT="67666" marB="67666" anchor="ctr"/>
                </a:tc>
                <a:tc>
                  <a:txBody>
                    <a:bodyPr/>
                    <a:lstStyle/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SM1 General introduction to </a:t>
                      </a:r>
                      <a:r>
                        <a:rPr lang="en-US" sz="1600" dirty="0" smtClean="0">
                          <a:effectLst/>
                        </a:rPr>
                        <a:t>interpreting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7666" marR="67666" marT="67666" marB="67666" anchor="ctr"/>
                </a:tc>
                <a:tc>
                  <a:txBody>
                    <a:bodyPr/>
                    <a:lstStyle/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GS1 Arrival; introductions; administrative remarks; program </a:t>
                      </a:r>
                      <a:r>
                        <a:rPr lang="en-US" sz="1600" dirty="0" smtClean="0">
                          <a:effectLst/>
                        </a:rPr>
                        <a:t>outline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7666" marR="67666" marT="67666" marB="67666" anchor="ctr"/>
                </a:tc>
                <a:tc>
                  <a:txBody>
                    <a:bodyPr/>
                    <a:lstStyle/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MS2 Visit to military academy; military educational system; career &amp; </a:t>
                      </a:r>
                      <a:r>
                        <a:rPr lang="en-US" sz="1600" dirty="0" smtClean="0">
                          <a:effectLst/>
                        </a:rPr>
                        <a:t>benefits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7666" marR="67666" marT="67666" marB="67666" anchor="ctr"/>
                </a:tc>
                <a:tc>
                  <a:txBody>
                    <a:bodyPr/>
                    <a:lstStyle/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GS3 Civilian museum/cultural </a:t>
                      </a:r>
                      <a:r>
                        <a:rPr lang="en-US" sz="1600" dirty="0" smtClean="0">
                          <a:effectLst/>
                        </a:rPr>
                        <a:t>event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7666" marR="67666" marT="67666" marB="67666" anchor="ctr"/>
                </a:tc>
              </a:tr>
              <a:tr h="14464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7666" marR="67666" marT="67666" marB="67666" anchor="ctr"/>
                </a:tc>
                <a:tc>
                  <a:txBody>
                    <a:bodyPr/>
                    <a:lstStyle/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SM2 Short Memory </a:t>
                      </a:r>
                      <a:r>
                        <a:rPr lang="en-US" sz="1600" dirty="0" smtClean="0">
                          <a:effectLst/>
                        </a:rPr>
                        <a:t>training</a:t>
                      </a:r>
                      <a:endParaRPr lang="en-US" sz="1600" dirty="0">
                        <a:effectLst/>
                      </a:endParaRPr>
                    </a:p>
                    <a:p>
                      <a:pPr marL="182880" marR="0" indent="-1828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 Text </a:t>
                      </a:r>
                      <a:r>
                        <a:rPr lang="en-US" sz="1600" dirty="0" smtClean="0">
                          <a:effectLst/>
                        </a:rPr>
                        <a:t>repetition</a:t>
                      </a:r>
                      <a:endParaRPr lang="en-US" sz="1600" dirty="0">
                        <a:effectLst/>
                      </a:endParaRPr>
                    </a:p>
                    <a:p>
                      <a:pPr marL="182880" marR="0" indent="-1828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 Sight </a:t>
                      </a:r>
                      <a:r>
                        <a:rPr lang="en-US" sz="1600" dirty="0" smtClean="0">
                          <a:effectLst/>
                        </a:rPr>
                        <a:t>translation</a:t>
                      </a:r>
                      <a:endParaRPr lang="en-US" sz="1600" dirty="0">
                        <a:effectLst/>
                      </a:endParaRPr>
                    </a:p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A4 Guidance for peer </a:t>
                      </a:r>
                      <a:r>
                        <a:rPr lang="en-US" sz="1600" dirty="0" smtClean="0">
                          <a:effectLst/>
                        </a:rPr>
                        <a:t>feedback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7666" marR="67666" marT="67666" marB="67666" anchor="ctr"/>
                </a:tc>
                <a:tc>
                  <a:txBody>
                    <a:bodyPr/>
                    <a:lstStyle/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MS1 Structure of </a:t>
                      </a:r>
                      <a:r>
                        <a:rPr lang="en-US" sz="1600" dirty="0" smtClean="0">
                          <a:effectLst/>
                        </a:rPr>
                        <a:t>Institutions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7666" marR="67666" marT="67666" marB="67666" anchor="ctr"/>
                </a:tc>
                <a:tc>
                  <a:txBody>
                    <a:bodyPr/>
                    <a:lstStyle/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GS2 Dinner; speech; food; small talk; humor; hobbies, etc</a:t>
                      </a:r>
                      <a:r>
                        <a:rPr lang="en-US" sz="1600" dirty="0" smtClean="0">
                          <a:effectLst/>
                        </a:rPr>
                        <a:t>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7666" marR="67666" marT="67666" marB="67666" anchor="ctr"/>
                </a:tc>
                <a:tc>
                  <a:txBody>
                    <a:bodyPr/>
                    <a:lstStyle/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MS3 Regional security briefing &amp; talks on current </a:t>
                      </a:r>
                      <a:r>
                        <a:rPr lang="en-US" sz="1600" dirty="0" smtClean="0">
                          <a:effectLst/>
                        </a:rPr>
                        <a:t>events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7666" marR="67666" marT="67666" marB="67666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3677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Workshop Program – Week </a:t>
            </a:r>
            <a:r>
              <a:rPr lang="en-US" sz="3600" dirty="0" smtClean="0"/>
              <a:t>2</a:t>
            </a:r>
            <a:endParaRPr lang="en-US" sz="36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7405347"/>
              </p:ext>
            </p:extLst>
          </p:nvPr>
        </p:nvGraphicFramePr>
        <p:xfrm>
          <a:off x="76201" y="1295400"/>
          <a:ext cx="8991600" cy="55378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6948"/>
                <a:gridCol w="2093663"/>
                <a:gridCol w="2093663"/>
                <a:gridCol w="2093663"/>
                <a:gridCol w="2093663"/>
              </a:tblGrid>
              <a:tr h="69063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Ses-sion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248" marR="68248" marT="68248" marB="68248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Monday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14 August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248" marR="68248" marT="68248" marB="68248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Tuesday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15 August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248" marR="68248" marT="68248" marB="68248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Wednesday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16 August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248" marR="68248" marT="68248" marB="68248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Thursday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17 August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248" marR="68248" marT="68248" marB="68248"/>
                </a:tc>
              </a:tr>
              <a:tr h="165698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248" marR="68248" marT="68248" marB="68248" anchor="ctr"/>
                </a:tc>
                <a:tc>
                  <a:txBody>
                    <a:bodyPr/>
                    <a:lstStyle/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SM9 Methods of </a:t>
                      </a:r>
                      <a:r>
                        <a:rPr lang="en-US" sz="1600" dirty="0" smtClean="0">
                          <a:effectLst/>
                        </a:rPr>
                        <a:t>preparation</a:t>
                      </a:r>
                      <a:endParaRPr lang="en-US" sz="1600" dirty="0">
                        <a:effectLst/>
                      </a:endParaRPr>
                    </a:p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WU3:  Memory building &amp; Note </a:t>
                      </a:r>
                      <a:r>
                        <a:rPr lang="en-US" sz="1600" dirty="0" smtClean="0">
                          <a:effectLst/>
                        </a:rPr>
                        <a:t>taking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248" marR="68248" marT="68248" marB="68248" anchor="ctr"/>
                </a:tc>
                <a:tc>
                  <a:txBody>
                    <a:bodyPr/>
                    <a:lstStyle/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SM10 Interaction with </a:t>
                      </a:r>
                      <a:r>
                        <a:rPr lang="en-US" sz="1600" dirty="0" smtClean="0">
                          <a:effectLst/>
                        </a:rPr>
                        <a:t>client</a:t>
                      </a:r>
                      <a:endParaRPr lang="en-US" sz="1600" dirty="0">
                        <a:effectLst/>
                      </a:endParaRPr>
                    </a:p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SM11 Cultural </a:t>
                      </a:r>
                      <a:r>
                        <a:rPr lang="en-US" sz="1600" dirty="0" smtClean="0">
                          <a:effectLst/>
                        </a:rPr>
                        <a:t>aspects</a:t>
                      </a:r>
                      <a:endParaRPr lang="en-US" sz="1600" dirty="0">
                        <a:effectLst/>
                      </a:endParaRPr>
                    </a:p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WU4:  Memory building &amp; Note </a:t>
                      </a:r>
                      <a:r>
                        <a:rPr lang="en-US" sz="1600" dirty="0" smtClean="0">
                          <a:effectLst/>
                        </a:rPr>
                        <a:t>taking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248" marR="68248" marT="68248" marB="68248" anchor="ctr"/>
                </a:tc>
                <a:tc>
                  <a:txBody>
                    <a:bodyPr/>
                    <a:lstStyle/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SM12 Simultaneous Interpreting &amp; </a:t>
                      </a:r>
                      <a:r>
                        <a:rPr lang="en-US" sz="1600" dirty="0" smtClean="0">
                          <a:effectLst/>
                        </a:rPr>
                        <a:t>Whispering</a:t>
                      </a:r>
                      <a:r>
                        <a:rPr lang="en-US" sz="1600" baseline="0" dirty="0" smtClean="0">
                          <a:effectLst/>
                        </a:rPr>
                        <a:t> Method</a:t>
                      </a:r>
                      <a:endParaRPr lang="en-US" sz="1600" dirty="0">
                        <a:effectLst/>
                      </a:endParaRPr>
                    </a:p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 smtClean="0">
                          <a:effectLst/>
                        </a:rPr>
                        <a:t>WU5:  </a:t>
                      </a:r>
                      <a:r>
                        <a:rPr lang="en-US" sz="1600" dirty="0" smtClean="0">
                          <a:effectLst/>
                        </a:rPr>
                        <a:t>Memory building &amp; Note taking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248" marR="68248" marT="68248" marB="68248" anchor="ctr"/>
                </a:tc>
                <a:tc>
                  <a:txBody>
                    <a:bodyPr/>
                    <a:lstStyle/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SM13 </a:t>
                      </a:r>
                      <a:r>
                        <a:rPr lang="en-US" sz="1600" dirty="0" smtClean="0">
                          <a:effectLst/>
                        </a:rPr>
                        <a:t>Ethics</a:t>
                      </a:r>
                      <a:endParaRPr lang="en-US" sz="1600" dirty="0">
                        <a:effectLst/>
                      </a:endParaRPr>
                    </a:p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SM14 Performance </a:t>
                      </a:r>
                      <a:r>
                        <a:rPr lang="en-US" sz="1600" dirty="0" smtClean="0">
                          <a:effectLst/>
                        </a:rPr>
                        <a:t>issues</a:t>
                      </a:r>
                      <a:endParaRPr lang="en-US" sz="1600" dirty="0">
                        <a:effectLst/>
                      </a:endParaRPr>
                    </a:p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SM15 A Perfect Interpreter</a:t>
                      </a:r>
                      <a:r>
                        <a:rPr lang="en-US" sz="1600" dirty="0" smtClean="0">
                          <a:effectLst/>
                        </a:rPr>
                        <a:t>?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248" marR="68248" marT="68248" marB="68248" anchor="ctr"/>
                </a:tc>
              </a:tr>
              <a:tr h="170623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248" marR="68248" marT="68248" marB="68248" anchor="ctr"/>
                </a:tc>
                <a:tc>
                  <a:txBody>
                    <a:bodyPr/>
                    <a:lstStyle/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MS4 Specific military technical </a:t>
                      </a:r>
                      <a:r>
                        <a:rPr lang="en-US" sz="1600" dirty="0" smtClean="0">
                          <a:effectLst/>
                        </a:rPr>
                        <a:t>topic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248" marR="68248" marT="68248" marB="68248" anchor="ctr"/>
                </a:tc>
                <a:tc>
                  <a:txBody>
                    <a:bodyPr/>
                    <a:lstStyle/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GS4 Visit to military museum &amp; </a:t>
                      </a:r>
                      <a:r>
                        <a:rPr lang="en-US" sz="1600" dirty="0" smtClean="0">
                          <a:effectLst/>
                        </a:rPr>
                        <a:t>memorial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248" marR="68248" marT="68248" marB="68248" anchor="ctr"/>
                </a:tc>
                <a:tc>
                  <a:txBody>
                    <a:bodyPr/>
                    <a:lstStyle/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GS5 Formal lunch; </a:t>
                      </a:r>
                      <a:r>
                        <a:rPr lang="en-US" sz="1600" dirty="0" smtClean="0">
                          <a:effectLst/>
                        </a:rPr>
                        <a:t>speeches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248" marR="68248" marT="68248" marB="68248" anchor="ctr"/>
                </a:tc>
                <a:tc>
                  <a:txBody>
                    <a:bodyPr/>
                    <a:lstStyle/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A5 Guidelines for </a:t>
                      </a:r>
                      <a:r>
                        <a:rPr lang="en-US" sz="1600" dirty="0" smtClean="0">
                          <a:effectLst/>
                        </a:rPr>
                        <a:t>self-development</a:t>
                      </a:r>
                      <a:endParaRPr lang="en-US" sz="1600" dirty="0">
                        <a:effectLst/>
                      </a:endParaRPr>
                    </a:p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A6 Course </a:t>
                      </a:r>
                      <a:r>
                        <a:rPr lang="en-US" sz="1600" dirty="0" smtClean="0">
                          <a:effectLst/>
                        </a:rPr>
                        <a:t>summary</a:t>
                      </a:r>
                      <a:endParaRPr lang="en-US" sz="1600" dirty="0">
                        <a:effectLst/>
                      </a:endParaRPr>
                    </a:p>
                    <a:p>
                      <a:pPr marL="182880" marR="0" lvl="0" indent="-18288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A7 </a:t>
                      </a:r>
                      <a:r>
                        <a:rPr lang="en-US" sz="1600" dirty="0" smtClean="0">
                          <a:effectLst/>
                        </a:rPr>
                        <a:t>Feedback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248" marR="68248" marT="68248" marB="68248" anchor="ctr"/>
                </a:tc>
              </a:tr>
              <a:tr h="129760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248" marR="68248" marT="68248" marB="68248" anchor="ctr"/>
                </a:tc>
                <a:tc>
                  <a:txBody>
                    <a:bodyPr/>
                    <a:lstStyle/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MS5 Visit to military unit; structure; training; </a:t>
                      </a:r>
                      <a:r>
                        <a:rPr lang="en-US" sz="1600" dirty="0" smtClean="0">
                          <a:effectLst/>
                        </a:rPr>
                        <a:t>safety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248" marR="68248" marT="68248" marB="68248" anchor="ctr"/>
                </a:tc>
                <a:tc>
                  <a:txBody>
                    <a:bodyPr/>
                    <a:lstStyle/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MS6 </a:t>
                      </a:r>
                      <a:r>
                        <a:rPr lang="en-US" sz="1600" dirty="0" smtClean="0">
                          <a:effectLst/>
                        </a:rPr>
                        <a:t>Equipment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248" marR="68248" marT="68248" marB="68248" anchor="ctr"/>
                </a:tc>
                <a:tc>
                  <a:txBody>
                    <a:bodyPr/>
                    <a:lstStyle/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MS7 Further cooperation &amp; farewell </a:t>
                      </a:r>
                      <a:r>
                        <a:rPr lang="en-US" sz="1600" dirty="0" smtClean="0">
                          <a:effectLst/>
                        </a:rPr>
                        <a:t>ceremony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248" marR="68248" marT="68248" marB="68248" anchor="ctr"/>
                </a:tc>
                <a:tc>
                  <a:txBody>
                    <a:bodyPr/>
                    <a:lstStyle/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A8 Administration (</a:t>
                      </a:r>
                      <a:r>
                        <a:rPr lang="en-US" sz="1600" dirty="0" err="1">
                          <a:effectLst/>
                        </a:rPr>
                        <a:t>outprocessing</a:t>
                      </a:r>
                      <a:r>
                        <a:rPr lang="en-US" sz="1600" dirty="0">
                          <a:effectLst/>
                        </a:rPr>
                        <a:t>)</a:t>
                      </a:r>
                    </a:p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A9 Final wrap up</a:t>
                      </a:r>
                    </a:p>
                    <a:p>
                      <a:pPr marL="182880" marR="0" lvl="0" indent="-18288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A10 </a:t>
                      </a:r>
                      <a:r>
                        <a:rPr lang="en-US" sz="1600" dirty="0" smtClean="0">
                          <a:effectLst/>
                        </a:rPr>
                        <a:t>Graduation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248" marR="68248" marT="68248" marB="68248"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7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4681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Upcoming ACIT Workshops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15</a:t>
            </a:fld>
            <a:endParaRPr lang="en-US" altLang="en-US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143000" y="2286000"/>
            <a:ext cx="70866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600"/>
              </a:spcAft>
              <a:buFontTx/>
              <a:buNone/>
            </a:pPr>
            <a:r>
              <a:rPr lang="en-CA" altLang="en-US" sz="2400" dirty="0" smtClean="0"/>
              <a:t>Hosted by the Partner Language Training Center Europe (PLTCE) </a:t>
            </a:r>
          </a:p>
          <a:p>
            <a:pPr algn="ctr" fontAlgn="auto">
              <a:spcAft>
                <a:spcPts val="600"/>
              </a:spcAft>
              <a:buFontTx/>
              <a:buNone/>
            </a:pPr>
            <a:r>
              <a:rPr lang="en-CA" altLang="en-US" sz="2400" dirty="0" smtClean="0"/>
              <a:t>Garmisch-Partenkirchen, Germany</a:t>
            </a:r>
          </a:p>
          <a:p>
            <a:pPr fontAlgn="auto">
              <a:spcAft>
                <a:spcPts val="600"/>
              </a:spcAft>
              <a:buFontTx/>
              <a:buNone/>
            </a:pPr>
            <a:r>
              <a:rPr lang="en-CA" altLang="en-US" sz="2400" b="1" dirty="0" smtClean="0"/>
              <a:t>13-23 February </a:t>
            </a:r>
            <a:r>
              <a:rPr lang="en-CA" altLang="en-US" sz="2400" b="1" dirty="0" smtClean="0"/>
              <a:t>2018</a:t>
            </a:r>
            <a:endParaRPr lang="en-CA" altLang="en-US" sz="2400" b="1" dirty="0" smtClean="0"/>
          </a:p>
          <a:p>
            <a:pPr fontAlgn="auto">
              <a:spcAft>
                <a:spcPts val="600"/>
              </a:spcAft>
              <a:buFontTx/>
              <a:buNone/>
            </a:pPr>
            <a:r>
              <a:rPr lang="en-CA" altLang="en-US" sz="2400" b="1" dirty="0" smtClean="0"/>
              <a:t>21-31 </a:t>
            </a:r>
            <a:r>
              <a:rPr lang="en-CA" altLang="en-US" sz="2400" b="1" dirty="0" smtClean="0"/>
              <a:t>August 2018</a:t>
            </a:r>
            <a:endParaRPr lang="en-CA" altLang="en-US" sz="2400" b="1" dirty="0" smtClean="0"/>
          </a:p>
          <a:p>
            <a:pPr marL="0" fontAlgn="auto">
              <a:spcAft>
                <a:spcPts val="600"/>
              </a:spcAft>
              <a:buFontTx/>
              <a:buNone/>
            </a:pPr>
            <a:r>
              <a:rPr lang="en-CA" altLang="en-US" sz="2400" dirty="0" smtClean="0"/>
              <a:t>Frequency of course offerings depends on demand and facilitator support</a:t>
            </a:r>
            <a:endParaRPr lang="en-CA" altLang="en-US" sz="2400" dirty="0"/>
          </a:p>
          <a:p>
            <a:pPr fontAlgn="auto">
              <a:spcAft>
                <a:spcPts val="600"/>
              </a:spcAft>
              <a:buFontTx/>
              <a:buNone/>
            </a:pPr>
            <a:endParaRPr lang="en-CA" altLang="en-US" sz="2400" b="1" dirty="0" smtClean="0"/>
          </a:p>
          <a:p>
            <a:pPr marL="1254125" lvl="1" fontAlgn="auto">
              <a:spcAft>
                <a:spcPts val="600"/>
              </a:spcAft>
            </a:pPr>
            <a:endParaRPr lang="en-CA" altLang="en-US" sz="2000" dirty="0" smtClean="0"/>
          </a:p>
        </p:txBody>
      </p:sp>
      <p:sp>
        <p:nvSpPr>
          <p:cNvPr id="10" name="Rectangle 9"/>
          <p:cNvSpPr/>
          <p:nvPr/>
        </p:nvSpPr>
        <p:spPr>
          <a:xfrm>
            <a:off x="0" y="1600200"/>
            <a:ext cx="914400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2018 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Schedule </a:t>
            </a:r>
            <a:endParaRPr lang="en-US" sz="36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1"/>
          <a:stretch/>
        </p:blipFill>
        <p:spPr>
          <a:xfrm>
            <a:off x="3505200" y="5612102"/>
            <a:ext cx="1981200" cy="121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352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81108-63CD-4979-AE9E-EC84E1255B40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1219200" y="914400"/>
            <a:ext cx="6553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sz="4000" dirty="0"/>
              <a:t>არსებობს შეკითხვები?</a:t>
            </a:r>
            <a:endParaRPr lang="en-US" sz="4000" dirty="0"/>
          </a:p>
        </p:txBody>
      </p:sp>
      <p:sp>
        <p:nvSpPr>
          <p:cNvPr id="6" name="Rectangle 5"/>
          <p:cNvSpPr/>
          <p:nvPr/>
        </p:nvSpPr>
        <p:spPr>
          <a:xfrm>
            <a:off x="1219200" y="5233878"/>
            <a:ext cx="655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latin typeface="High Tower Text" panose="02040502050506030303" pitchFamily="18" charset="0"/>
              </a:rPr>
              <a:t>Are there any questions</a:t>
            </a:r>
            <a:r>
              <a:rPr lang="ka-GE" sz="3600" dirty="0" smtClean="0"/>
              <a:t>?</a:t>
            </a:r>
            <a:endParaRPr lang="en-US" sz="3600" dirty="0">
              <a:latin typeface="High Tower Text" panose="0204050205050603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5825" y="2100262"/>
            <a:ext cx="7372350" cy="2657475"/>
          </a:xfrm>
          <a:prstGeom prst="rect">
            <a:avLst/>
          </a:prstGeom>
        </p:spPr>
      </p:pic>
      <p:pic>
        <p:nvPicPr>
          <p:cNvPr id="7" name="Picture 7" descr="Marshall-Center-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8" descr="PLTCE Logo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9070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What is the Applied Consecutive Interpretation Techniques Workshop?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8686800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dirty="0"/>
              <a:t>Applied Consecutive Interpretation Techniques </a:t>
            </a:r>
            <a:r>
              <a:rPr lang="en-US" sz="2800" dirty="0" smtClean="0"/>
              <a:t>(ACIT) is </a:t>
            </a:r>
            <a:r>
              <a:rPr lang="en-US" sz="2800" dirty="0"/>
              <a:t>a </a:t>
            </a:r>
            <a:r>
              <a:rPr lang="en-US" sz="2800" dirty="0" smtClean="0"/>
              <a:t>two-week </a:t>
            </a:r>
            <a:r>
              <a:rPr lang="en-US" sz="2800" dirty="0"/>
              <a:t>workshop </a:t>
            </a:r>
            <a:r>
              <a:rPr lang="en-US" sz="2800" dirty="0" smtClean="0"/>
              <a:t>designed, primarily, </a:t>
            </a:r>
            <a:r>
              <a:rPr lang="en-US" sz="2800" dirty="0"/>
              <a:t>for partner-nation English-language teachers who are occasionally required to act as </a:t>
            </a:r>
            <a:r>
              <a:rPr lang="en-US" sz="2800" dirty="0" smtClean="0"/>
              <a:t>consecutive interpreters </a:t>
            </a:r>
            <a:r>
              <a:rPr lang="en-US" sz="2800" dirty="0"/>
              <a:t>for </a:t>
            </a:r>
            <a:r>
              <a:rPr lang="en-US" sz="2800" dirty="0" smtClean="0"/>
              <a:t>their organizations.  </a:t>
            </a:r>
            <a:r>
              <a:rPr lang="en-US" sz="2800" dirty="0"/>
              <a:t>Integrating theory, principles, and concepts of consecutive interpreting with practical application and skills development, the workshop aims to assist individuals in developing introductory-level competencies, skills, knowledge, and attitudes required of informal (lay) interpreters.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607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Why Develop ACIT?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Language professionals (especially language teachers) are called upon from time to time to interpret for a supervisor, manager, or senior leader within his/her organization.</a:t>
            </a:r>
          </a:p>
          <a:p>
            <a:pPr lvl="1"/>
            <a:r>
              <a:rPr lang="en-US" dirty="0" smtClean="0"/>
              <a:t>The need can arise at any time and at a moment’s notice.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ettings could include working lunches, small groups, and field trips.</a:t>
            </a:r>
          </a:p>
          <a:p>
            <a:r>
              <a:rPr lang="en-US" dirty="0" smtClean="0"/>
              <a:t>The organization can have greater confidence in the ad hoc interpreter’s abilities</a:t>
            </a:r>
          </a:p>
          <a:p>
            <a:r>
              <a:rPr lang="en-US" dirty="0" smtClean="0"/>
              <a:t>The ad hoc interpreter can have greater confidence in his or her own abilities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3</a:t>
            </a:fld>
            <a:endParaRPr lang="en-US" altLang="en-US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2877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Intended Message?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4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803889"/>
            <a:ext cx="4419598" cy="4917586"/>
          </a:xfrm>
          <a:prstGeom prst="rect">
            <a:avLst/>
          </a:prstGeom>
        </p:spPr>
      </p:pic>
      <p:pic>
        <p:nvPicPr>
          <p:cNvPr id="6" name="Picture 7" descr="Marshall-Center-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8" descr="PLTCE Logo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0373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ACIT Instructional Design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458200" cy="5029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/>
              <a:t>Analysis:</a:t>
            </a:r>
            <a:r>
              <a:rPr lang="en-US" sz="2400" dirty="0" smtClean="0"/>
              <a:t>  determine target audience; review desired outcomes; &amp; consider training setting/context</a:t>
            </a:r>
          </a:p>
          <a:p>
            <a:pPr marL="0" indent="0">
              <a:buNone/>
            </a:pPr>
            <a:r>
              <a:rPr lang="en-US" sz="2400" b="1" dirty="0" smtClean="0"/>
              <a:t>Design:</a:t>
            </a:r>
            <a:r>
              <a:rPr lang="en-US" sz="2400" dirty="0" smtClean="0"/>
              <a:t>  combine theory, concepts &amp; practical application; focus on skills essential for effective interpreting; use scenarios for interpreting exercises; engage 4 same-language participant pairs</a:t>
            </a:r>
          </a:p>
          <a:p>
            <a:pPr marL="0" indent="0">
              <a:buNone/>
            </a:pPr>
            <a:r>
              <a:rPr lang="en-US" sz="2400" b="1" dirty="0" smtClean="0"/>
              <a:t>Development:</a:t>
            </a:r>
            <a:r>
              <a:rPr lang="en-US" sz="2400" dirty="0" smtClean="0"/>
              <a:t>  Danish team developed subject-matter presentations &amp; memory-improvement exercises; Finnish team developed realistic scenarios with a variety of simulated events</a:t>
            </a:r>
          </a:p>
          <a:p>
            <a:pPr marL="0" indent="0">
              <a:buNone/>
            </a:pPr>
            <a:r>
              <a:rPr lang="en-US" sz="2400" b="1" dirty="0" smtClean="0"/>
              <a:t>Implementation:</a:t>
            </a:r>
            <a:r>
              <a:rPr lang="en-US" sz="2400" dirty="0" smtClean="0"/>
              <a:t>  Pilot version of the workshop 8 – 17 August 2017; facilitators organized materials &amp; prepared teaching </a:t>
            </a:r>
            <a:r>
              <a:rPr lang="en-US" sz="2400" dirty="0" smtClean="0"/>
              <a:t>notes</a:t>
            </a:r>
          </a:p>
          <a:p>
            <a:pPr marL="0" indent="0">
              <a:buNone/>
            </a:pPr>
            <a:r>
              <a:rPr lang="en-US" sz="2400" b="1" dirty="0" smtClean="0"/>
              <a:t>Evaluation</a:t>
            </a:r>
            <a:r>
              <a:rPr lang="en-US" sz="2400" b="1" dirty="0" smtClean="0"/>
              <a:t>:</a:t>
            </a:r>
            <a:r>
              <a:rPr lang="en-US" sz="2400" dirty="0" smtClean="0"/>
              <a:t>  participants benefit from peer &amp; facilitator feedback, as well as self-assessment; end-of-course questionnaire for workshop improvement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5</a:t>
            </a:fld>
            <a:endParaRPr lang="en-US" altLang="en-US"/>
          </a:p>
        </p:txBody>
      </p:sp>
      <p:pic>
        <p:nvPicPr>
          <p:cNvPr id="5" name="Picture 7" descr="Marshall-Center-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5471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dirty="0" smtClean="0"/>
              <a:t>Survey Monkey:  A Needs Analysis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4000" dirty="0" smtClean="0"/>
              <a:t>A December 2016 survey of stakeholders yielded some preliminary findings:</a:t>
            </a:r>
          </a:p>
          <a:p>
            <a:r>
              <a:rPr lang="en-US" sz="3400" dirty="0"/>
              <a:t>Language teachers are regularly called upon to interpret (85%)</a:t>
            </a:r>
          </a:p>
          <a:p>
            <a:r>
              <a:rPr lang="en-US" sz="3400" dirty="0"/>
              <a:t>The Applied Consecutive Interpretation Techniques  course should be 2-3 weeks in length (65%)</a:t>
            </a:r>
          </a:p>
          <a:p>
            <a:r>
              <a:rPr lang="en-US" sz="3400" dirty="0"/>
              <a:t>The best time of year for training would be 3</a:t>
            </a:r>
            <a:r>
              <a:rPr lang="en-US" sz="3400" baseline="30000" dirty="0"/>
              <a:t>rd</a:t>
            </a:r>
            <a:r>
              <a:rPr lang="en-US" sz="3400" dirty="0"/>
              <a:t> quarter (60%) or 1</a:t>
            </a:r>
            <a:r>
              <a:rPr lang="en-US" sz="3400" baseline="30000" dirty="0"/>
              <a:t>st</a:t>
            </a:r>
            <a:r>
              <a:rPr lang="en-US" sz="3400" dirty="0"/>
              <a:t> quarter (40%)</a:t>
            </a:r>
          </a:p>
          <a:p>
            <a:r>
              <a:rPr lang="en-US" sz="3400" dirty="0"/>
              <a:t>Language teachers interpret </a:t>
            </a:r>
            <a:r>
              <a:rPr lang="en-US" sz="3400" dirty="0" smtClean="0"/>
              <a:t>consecutively, </a:t>
            </a:r>
            <a:r>
              <a:rPr lang="en-US" sz="3400" dirty="0"/>
              <a:t>including whispering method (90%)</a:t>
            </a:r>
          </a:p>
          <a:p>
            <a:r>
              <a:rPr lang="en-US" sz="3400" dirty="0"/>
              <a:t>Survey respondents consider such a course worthwhile (95%)</a:t>
            </a:r>
          </a:p>
          <a:p>
            <a:r>
              <a:rPr lang="en-US" sz="3400" dirty="0"/>
              <a:t>Organizations support sending two participants at a time (70%)</a:t>
            </a:r>
          </a:p>
          <a:p>
            <a:r>
              <a:rPr lang="en-US" sz="3400" dirty="0"/>
              <a:t>Few countries have potential facilitators for the course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6</a:t>
            </a:fld>
            <a:endParaRPr lang="en-US" altLang="en-US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6048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Who Developed ACIT?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1800" y="6388520"/>
            <a:ext cx="2133600" cy="365125"/>
          </a:xfrm>
        </p:spPr>
        <p:txBody>
          <a:bodyPr/>
          <a:lstStyle/>
          <a:p>
            <a:fld id="{E0055739-2117-475F-AAD2-8C12AE4736B0}" type="slidenum">
              <a:rPr lang="en-US" altLang="en-US" smtClean="0"/>
              <a:pPr/>
              <a:t>7</a:t>
            </a:fld>
            <a:endParaRPr lang="en-US" altLang="en-US" dirty="0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2057400" y="1896644"/>
            <a:ext cx="4945930" cy="3886200"/>
            <a:chOff x="1447800" y="1828800"/>
            <a:chExt cx="6096000" cy="53340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5"/>
            <a:srcRect l="-1" r="8931"/>
            <a:stretch/>
          </p:blipFill>
          <p:spPr>
            <a:xfrm>
              <a:off x="1480752" y="1828800"/>
              <a:ext cx="6063048" cy="449580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200"/>
                </a:clrFrom>
                <a:clrTo>
                  <a:srgbClr val="FFF2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447800" y="3498320"/>
              <a:ext cx="6096000" cy="3664480"/>
            </a:xfrm>
            <a:prstGeom prst="rect">
              <a:avLst/>
            </a:prstGeom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5000" y="1828800"/>
            <a:ext cx="5250728" cy="412209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275" y="2741536"/>
            <a:ext cx="1214213" cy="139484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704728"/>
            <a:ext cx="1251230" cy="146845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393" y="2650782"/>
            <a:ext cx="1295402" cy="157634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93680" y="2649515"/>
            <a:ext cx="1295402" cy="157761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66700" y="4227131"/>
            <a:ext cx="1479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Laura Murto</a:t>
            </a:r>
          </a:p>
          <a:p>
            <a:pPr algn="ctr"/>
            <a:r>
              <a:rPr lang="en-US" sz="1400" dirty="0" smtClean="0"/>
              <a:t>(FIN)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7388151" y="4319152"/>
            <a:ext cx="14798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Capt</a:t>
            </a:r>
            <a:r>
              <a:rPr lang="en-US" sz="1400" dirty="0" smtClean="0"/>
              <a:t> Benjamin Rømer</a:t>
            </a:r>
          </a:p>
          <a:p>
            <a:pPr algn="ctr"/>
            <a:r>
              <a:rPr lang="en-US" sz="1400" dirty="0" smtClean="0"/>
              <a:t>(DEN)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685800" y="60960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Jari Nummenpää (FIN), David Oglesby (PLTCE), Claus Mathiesen (DEN), Daniela </a:t>
            </a:r>
            <a:r>
              <a:rPr lang="en-US" dirty="0" err="1" smtClean="0"/>
              <a:t>Velikova</a:t>
            </a:r>
            <a:r>
              <a:rPr lang="en-US" dirty="0" smtClean="0"/>
              <a:t>-Alieva (BUL), Armend Berlajolli (KFOR)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345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Theories &amp; Concepts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Interpretation is more than just the sum of listening, analysis &amp; production</a:t>
            </a:r>
            <a:endParaRPr lang="en-US" dirty="0"/>
          </a:p>
          <a:p>
            <a:r>
              <a:rPr lang="en-US" dirty="0" smtClean="0"/>
              <a:t>A good memory &amp; effective note-taking are an interpreter’s best friends</a:t>
            </a:r>
          </a:p>
          <a:p>
            <a:r>
              <a:rPr lang="en-US" dirty="0" smtClean="0"/>
              <a:t>Interpreting is not the same as translating</a:t>
            </a:r>
          </a:p>
          <a:p>
            <a:r>
              <a:rPr lang="en-US" dirty="0" smtClean="0"/>
              <a:t>Interpreters prefer to work from target to native language (or not)</a:t>
            </a:r>
          </a:p>
          <a:p>
            <a:r>
              <a:rPr lang="en-US" dirty="0" smtClean="0"/>
              <a:t>Despite the visual aid, sight translation can be quite stressful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8</a:t>
            </a:fld>
            <a:endParaRPr lang="en-US" altLang="en-US" dirty="0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 descr="Flag of Georgia.sv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787" y="5981476"/>
            <a:ext cx="1114425" cy="749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3532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Skill Building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1"/>
            <a:ext cx="8382000" cy="5426074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ACIT participants practice memory-improvement techniques on a daily basis.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</a:rPr>
              <a:t>Short-term memory </a:t>
            </a:r>
            <a:r>
              <a:rPr lang="en-US" sz="2200" dirty="0"/>
              <a:t>drills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200" dirty="0" smtClean="0"/>
              <a:t>focused on the </a:t>
            </a:r>
            <a:r>
              <a:rPr lang="en-US" sz="2200" i="1" dirty="0" smtClean="0"/>
              <a:t>quantity</a:t>
            </a:r>
            <a:r>
              <a:rPr lang="en-US" sz="2200" dirty="0" smtClean="0"/>
              <a:t> of elements memorized and the </a:t>
            </a:r>
            <a:r>
              <a:rPr lang="en-US" sz="2200" i="1" dirty="0" smtClean="0"/>
              <a:t>quality</a:t>
            </a:r>
            <a:r>
              <a:rPr lang="en-US" sz="2200" dirty="0" smtClean="0"/>
              <a:t> of information recalled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</a:rPr>
              <a:t>Long-term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</a:rPr>
              <a:t>memory </a:t>
            </a:r>
            <a:r>
              <a:rPr lang="en-US" sz="2200" dirty="0" smtClean="0"/>
              <a:t>improvement strategies included </a:t>
            </a:r>
            <a:r>
              <a:rPr lang="en-US" sz="2200" i="1" dirty="0" smtClean="0"/>
              <a:t>mental archiving </a:t>
            </a:r>
            <a:r>
              <a:rPr lang="en-US" sz="2200" dirty="0" smtClean="0"/>
              <a:t>and </a:t>
            </a:r>
            <a:r>
              <a:rPr lang="en-US" sz="2200" i="1" dirty="0" smtClean="0"/>
              <a:t>mind mapping</a:t>
            </a:r>
            <a:r>
              <a:rPr lang="en-US" sz="2200" dirty="0"/>
              <a:t> </a:t>
            </a:r>
            <a:r>
              <a:rPr lang="en-US" sz="2200" dirty="0" smtClean="0"/>
              <a:t>to help create order, relieve stress &amp; strengthen concentration</a:t>
            </a:r>
          </a:p>
          <a:p>
            <a:r>
              <a:rPr lang="en-US" sz="2400" dirty="0" smtClean="0"/>
              <a:t>Workshop participants develop individualized note-taking techniques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dirty="0" smtClean="0"/>
              <a:t>What to annotate:  rheme, numbers, names, sequences…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dirty="0" smtClean="0"/>
              <a:t>How to annotate:  vertically on notepad, use symbols/</a:t>
            </a:r>
            <a:r>
              <a:rPr lang="en-US" sz="2200" dirty="0" err="1" smtClean="0"/>
              <a:t>abbrs</a:t>
            </a:r>
            <a:r>
              <a:rPr lang="en-US" sz="2200" dirty="0" smtClean="0"/>
              <a:t>/few words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dirty="0" smtClean="0"/>
              <a:t>Why annotate:  fewer omissions from source/fewer additions to source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dirty="0" smtClean="0"/>
              <a:t>When/where to annotate:  almost always &amp; almost anywhere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5739-2117-475F-AAD2-8C12AE4736B0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5" name="Picture 7" descr="Marshall-Center-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8" descr="PLTCE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647185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1078</Words>
  <Application>Microsoft Office PowerPoint</Application>
  <PresentationFormat>On-screen Show (4:3)</PresentationFormat>
  <Paragraphs>182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SimSun</vt:lpstr>
      <vt:lpstr>Arial</vt:lpstr>
      <vt:lpstr>Calibri</vt:lpstr>
      <vt:lpstr>Courier New</vt:lpstr>
      <vt:lpstr>High Tower Text</vt:lpstr>
      <vt:lpstr>Symbol</vt:lpstr>
      <vt:lpstr>Times New Roman</vt:lpstr>
      <vt:lpstr>1_Office Theme</vt:lpstr>
      <vt:lpstr>Partner Language Training Center Europe (PLTCE) at George C. Marshall European Center for Security Studies</vt:lpstr>
      <vt:lpstr>What is the Applied Consecutive Interpretation Techniques Workshop?</vt:lpstr>
      <vt:lpstr>Why Develop ACIT?</vt:lpstr>
      <vt:lpstr>Intended Message?</vt:lpstr>
      <vt:lpstr>ACIT Instructional Design</vt:lpstr>
      <vt:lpstr>Survey Monkey:  A Needs Analysis</vt:lpstr>
      <vt:lpstr>Who Developed ACIT?</vt:lpstr>
      <vt:lpstr>Theories &amp; Concepts</vt:lpstr>
      <vt:lpstr>Skill Building</vt:lpstr>
      <vt:lpstr>Scenario-Based Practical Application of Interpreting Skills</vt:lpstr>
      <vt:lpstr>Ethics of Interpretation</vt:lpstr>
      <vt:lpstr>Pilot Participants in Language Pairs</vt:lpstr>
      <vt:lpstr>Workshop Program – Week 1</vt:lpstr>
      <vt:lpstr>Workshop Program – Week 2</vt:lpstr>
      <vt:lpstr>Upcoming ACIT Workshops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2017-09-19T09:40:46Z</dcterms:created>
  <dcterms:modified xsi:type="dcterms:W3CDTF">2017-09-22T06:48:52Z</dcterms:modified>
</cp:coreProperties>
</file>