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367" r:id="rId2"/>
    <p:sldId id="432" r:id="rId3"/>
    <p:sldId id="450" r:id="rId4"/>
    <p:sldId id="445" r:id="rId5"/>
    <p:sldId id="446" r:id="rId6"/>
    <p:sldId id="464" r:id="rId7"/>
    <p:sldId id="407" r:id="rId8"/>
    <p:sldId id="452" r:id="rId9"/>
    <p:sldId id="454" r:id="rId10"/>
    <p:sldId id="409" r:id="rId11"/>
    <p:sldId id="408" r:id="rId12"/>
    <p:sldId id="455" r:id="rId13"/>
    <p:sldId id="410" r:id="rId14"/>
    <p:sldId id="449" r:id="rId15"/>
    <p:sldId id="456" r:id="rId16"/>
    <p:sldId id="453" r:id="rId17"/>
    <p:sldId id="460" r:id="rId18"/>
    <p:sldId id="461" r:id="rId19"/>
    <p:sldId id="462" r:id="rId20"/>
    <p:sldId id="400" r:id="rId21"/>
    <p:sldId id="440" r:id="rId22"/>
    <p:sldId id="463" r:id="rId23"/>
    <p:sldId id="441" r:id="rId24"/>
    <p:sldId id="457" r:id="rId25"/>
    <p:sldId id="411" r:id="rId26"/>
    <p:sldId id="443" r:id="rId27"/>
    <p:sldId id="444" r:id="rId28"/>
    <p:sldId id="426" r:id="rId29"/>
    <p:sldId id="435" r:id="rId30"/>
    <p:sldId id="458" r:id="rId31"/>
    <p:sldId id="459" r:id="rId32"/>
  </p:sldIdLst>
  <p:sldSz cx="9144000" cy="6858000" type="screen4x3"/>
  <p:notesSz cx="6669088" cy="98679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9E"/>
    <a:srgbClr val="FF99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86" autoAdjust="0"/>
    <p:restoredTop sz="76557" autoAdjust="0"/>
  </p:normalViewPr>
  <p:slideViewPr>
    <p:cSldViewPr>
      <p:cViewPr varScale="1">
        <p:scale>
          <a:sx n="55" d="100"/>
          <a:sy n="55" d="100"/>
        </p:scale>
        <p:origin x="-7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-2166" y="-96"/>
      </p:cViewPr>
      <p:guideLst>
        <p:guide orient="horz" pos="3108"/>
        <p:guide pos="210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90838" cy="4937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352" tIns="45176" rIns="90352" bIns="45176" numCol="1" anchor="t" anchorCtr="0" compatLnSpc="1">
            <a:prstTxWarp prst="textNoShape">
              <a:avLst/>
            </a:prstTxWarp>
          </a:bodyPr>
          <a:lstStyle>
            <a:lvl1pPr defTabSz="902688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6663" y="0"/>
            <a:ext cx="2890837" cy="4937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352" tIns="45176" rIns="90352" bIns="45176" numCol="1" anchor="t" anchorCtr="0" compatLnSpc="1">
            <a:prstTxWarp prst="textNoShape">
              <a:avLst/>
            </a:prstTxWarp>
          </a:bodyPr>
          <a:lstStyle>
            <a:lvl1pPr algn="r" defTabSz="902688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32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2600"/>
            <a:ext cx="2890838" cy="4937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352" tIns="45176" rIns="90352" bIns="45176" numCol="1" anchor="b" anchorCtr="0" compatLnSpc="1">
            <a:prstTxWarp prst="textNoShape">
              <a:avLst/>
            </a:prstTxWarp>
          </a:bodyPr>
          <a:lstStyle>
            <a:lvl1pPr defTabSz="902688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32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6663" y="9372600"/>
            <a:ext cx="2890837" cy="4937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352" tIns="45176" rIns="90352" bIns="45176" numCol="1" anchor="b" anchorCtr="0" compatLnSpc="1">
            <a:prstTxWarp prst="textNoShape">
              <a:avLst/>
            </a:prstTxWarp>
          </a:bodyPr>
          <a:lstStyle>
            <a:lvl1pPr algn="r" defTabSz="902688">
              <a:defRPr sz="1200"/>
            </a:lvl1pPr>
          </a:lstStyle>
          <a:p>
            <a:pPr>
              <a:defRPr/>
            </a:pPr>
            <a:fld id="{E95B0733-A867-488F-8942-FB276952EAB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19441754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90838" cy="4937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352" tIns="45176" rIns="90352" bIns="45176" numCol="1" anchor="t" anchorCtr="0" compatLnSpc="1">
            <a:prstTxWarp prst="textNoShape">
              <a:avLst/>
            </a:prstTxWarp>
          </a:bodyPr>
          <a:lstStyle>
            <a:lvl1pPr defTabSz="902688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6663" y="0"/>
            <a:ext cx="2890837" cy="4937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352" tIns="45176" rIns="90352" bIns="45176" numCol="1" anchor="t" anchorCtr="0" compatLnSpc="1">
            <a:prstTxWarp prst="textNoShape">
              <a:avLst/>
            </a:prstTxWarp>
          </a:bodyPr>
          <a:lstStyle>
            <a:lvl1pPr algn="r" defTabSz="902688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58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68363" y="739775"/>
            <a:ext cx="4933950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687888"/>
            <a:ext cx="5335588" cy="44402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352" tIns="45176" rIns="90352" bIns="4517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2600"/>
            <a:ext cx="2890838" cy="4937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352" tIns="45176" rIns="90352" bIns="45176" numCol="1" anchor="b" anchorCtr="0" compatLnSpc="1">
            <a:prstTxWarp prst="textNoShape">
              <a:avLst/>
            </a:prstTxWarp>
          </a:bodyPr>
          <a:lstStyle>
            <a:lvl1pPr defTabSz="902688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6663" y="9372600"/>
            <a:ext cx="2890837" cy="4937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352" tIns="45176" rIns="90352" bIns="45176" numCol="1" anchor="b" anchorCtr="0" compatLnSpc="1">
            <a:prstTxWarp prst="textNoShape">
              <a:avLst/>
            </a:prstTxWarp>
          </a:bodyPr>
          <a:lstStyle>
            <a:lvl1pPr algn="r" defTabSz="902688">
              <a:defRPr sz="1200"/>
            </a:lvl1pPr>
          </a:lstStyle>
          <a:p>
            <a:pPr>
              <a:defRPr/>
            </a:pPr>
            <a:fld id="{2CD67083-A460-4687-A48F-4C9CC1042B7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16355073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898525"/>
            <a:fld id="{DFA4C06C-D750-4CD1-B2F5-FBB216806E36}" type="slidenum">
              <a:rPr lang="de-DE" altLang="de-DE" smtClean="0"/>
              <a:pPr defTabSz="898525"/>
              <a:t>1</a:t>
            </a:fld>
            <a:endParaRPr lang="de-DE" altLang="de-DE" smtClean="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757238"/>
            <a:ext cx="4946650" cy="3711575"/>
          </a:xfrm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938" y="4695825"/>
            <a:ext cx="4859337" cy="4467225"/>
          </a:xfrm>
          <a:noFill/>
        </p:spPr>
        <p:txBody>
          <a:bodyPr/>
          <a:lstStyle/>
          <a:p>
            <a:pPr>
              <a:buFontTx/>
              <a:buChar char="-"/>
            </a:pPr>
            <a:endParaRPr lang="de-DE" altLang="de-DE" b="1" smtClean="0"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898525"/>
            <a:fld id="{D706A7DB-1C27-4F48-9107-7F35D50D05C2}" type="slidenum">
              <a:rPr lang="de-DE" altLang="de-DE" smtClean="0"/>
              <a:pPr defTabSz="898525"/>
              <a:t>2</a:t>
            </a:fld>
            <a:endParaRPr lang="de-DE" altLang="de-DE" smtClean="0"/>
          </a:p>
        </p:txBody>
      </p:sp>
      <p:sp>
        <p:nvSpPr>
          <p:cNvPr id="37891" name="Rectangle 7"/>
          <p:cNvSpPr txBox="1">
            <a:spLocks noGrp="1" noChangeArrowheads="1"/>
          </p:cNvSpPr>
          <p:nvPr/>
        </p:nvSpPr>
        <p:spPr bwMode="auto">
          <a:xfrm>
            <a:off x="3776663" y="9372600"/>
            <a:ext cx="2890837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338" tIns="45168" rIns="90338" bIns="45168" anchor="b"/>
          <a:lstStyle/>
          <a:p>
            <a:pPr algn="r" defTabSz="909638"/>
            <a:fld id="{8DD7BAC9-22D6-460A-95A2-4A708A4535F6}" type="slidenum">
              <a:rPr lang="de-DE" altLang="de-DE" sz="1200"/>
              <a:pPr algn="r" defTabSz="909638"/>
              <a:t>2</a:t>
            </a:fld>
            <a:endParaRPr lang="de-DE" altLang="de-DE" sz="1200"/>
          </a:p>
        </p:txBody>
      </p:sp>
      <p:sp>
        <p:nvSpPr>
          <p:cNvPr id="3789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757238"/>
            <a:ext cx="4946650" cy="3711575"/>
          </a:xfrm>
          <a:ln/>
        </p:spPr>
      </p:sp>
      <p:sp>
        <p:nvSpPr>
          <p:cNvPr id="3789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813" y="4432300"/>
            <a:ext cx="4845050" cy="5114925"/>
          </a:xfrm>
          <a:noFill/>
        </p:spPr>
        <p:txBody>
          <a:bodyPr lIns="90338" tIns="45168" rIns="90338" bIns="45168"/>
          <a:lstStyle/>
          <a:p>
            <a:pPr marL="222250" indent="-222250" eaLnBrk="1" hangingPunct="1">
              <a:lnSpc>
                <a:spcPct val="90000"/>
              </a:lnSpc>
              <a:spcBef>
                <a:spcPct val="0"/>
              </a:spcBef>
              <a:spcAft>
                <a:spcPts val="300"/>
              </a:spcAft>
            </a:pPr>
            <a:endParaRPr lang="de-DE" altLang="de-DE" b="1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898525"/>
            <a:fld id="{D706A7DB-1C27-4F48-9107-7F35D50D05C2}" type="slidenum">
              <a:rPr lang="de-DE" altLang="de-DE" smtClean="0"/>
              <a:pPr defTabSz="898525"/>
              <a:t>3</a:t>
            </a:fld>
            <a:endParaRPr lang="de-DE" altLang="de-DE" smtClean="0"/>
          </a:p>
        </p:txBody>
      </p:sp>
      <p:sp>
        <p:nvSpPr>
          <p:cNvPr id="37891" name="Rectangle 7"/>
          <p:cNvSpPr txBox="1">
            <a:spLocks noGrp="1" noChangeArrowheads="1"/>
          </p:cNvSpPr>
          <p:nvPr/>
        </p:nvSpPr>
        <p:spPr bwMode="auto">
          <a:xfrm>
            <a:off x="3776663" y="9372600"/>
            <a:ext cx="2890837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338" tIns="45168" rIns="90338" bIns="45168" anchor="b"/>
          <a:lstStyle/>
          <a:p>
            <a:pPr algn="r" defTabSz="909638"/>
            <a:fld id="{8DD7BAC9-22D6-460A-95A2-4A708A4535F6}" type="slidenum">
              <a:rPr lang="de-DE" altLang="de-DE" sz="1200"/>
              <a:pPr algn="r" defTabSz="909638"/>
              <a:t>3</a:t>
            </a:fld>
            <a:endParaRPr lang="de-DE" altLang="de-DE" sz="1200"/>
          </a:p>
        </p:txBody>
      </p:sp>
      <p:sp>
        <p:nvSpPr>
          <p:cNvPr id="3789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757238"/>
            <a:ext cx="4946650" cy="3711575"/>
          </a:xfrm>
          <a:ln/>
        </p:spPr>
      </p:sp>
      <p:sp>
        <p:nvSpPr>
          <p:cNvPr id="3789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813" y="4432300"/>
            <a:ext cx="4845050" cy="5114925"/>
          </a:xfrm>
          <a:noFill/>
        </p:spPr>
        <p:txBody>
          <a:bodyPr lIns="90338" tIns="45168" rIns="90338" bIns="45168"/>
          <a:lstStyle/>
          <a:p>
            <a:pPr marL="222250" indent="-222250" eaLnBrk="1" hangingPunct="1">
              <a:lnSpc>
                <a:spcPct val="90000"/>
              </a:lnSpc>
              <a:spcBef>
                <a:spcPct val="0"/>
              </a:spcBef>
              <a:spcAft>
                <a:spcPts val="300"/>
              </a:spcAft>
            </a:pPr>
            <a:endParaRPr lang="de-DE" altLang="de-DE" b="1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898525"/>
            <a:fld id="{454387EC-A02E-4843-B538-0FA876E169E2}" type="slidenum">
              <a:rPr lang="de-DE" altLang="de-DE" smtClean="0"/>
              <a:pPr defTabSz="898525"/>
              <a:t>20</a:t>
            </a:fld>
            <a:endParaRPr lang="de-DE" altLang="de-DE" smtClean="0"/>
          </a:p>
        </p:txBody>
      </p:sp>
      <p:sp>
        <p:nvSpPr>
          <p:cNvPr id="38915" name="Rectangle 7"/>
          <p:cNvSpPr txBox="1">
            <a:spLocks noGrp="1" noChangeArrowheads="1"/>
          </p:cNvSpPr>
          <p:nvPr/>
        </p:nvSpPr>
        <p:spPr bwMode="auto">
          <a:xfrm>
            <a:off x="3776663" y="9372600"/>
            <a:ext cx="2890837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338" tIns="45168" rIns="90338" bIns="45168" anchor="b"/>
          <a:lstStyle/>
          <a:p>
            <a:pPr algn="r" defTabSz="909638"/>
            <a:fld id="{91A7824D-8B8E-4548-9017-E059A1D6E7AE}" type="slidenum">
              <a:rPr lang="de-DE" altLang="de-DE" sz="1200"/>
              <a:pPr algn="r" defTabSz="909638"/>
              <a:t>20</a:t>
            </a:fld>
            <a:endParaRPr lang="de-DE" altLang="de-DE" sz="1200"/>
          </a:p>
        </p:txBody>
      </p:sp>
      <p:sp>
        <p:nvSpPr>
          <p:cNvPr id="389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757238"/>
            <a:ext cx="4946650" cy="3711575"/>
          </a:xfrm>
          <a:ln/>
        </p:spPr>
      </p:sp>
      <p:sp>
        <p:nvSpPr>
          <p:cNvPr id="3891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813" y="4432300"/>
            <a:ext cx="4845050" cy="5114925"/>
          </a:xfrm>
          <a:noFill/>
        </p:spPr>
        <p:txBody>
          <a:bodyPr lIns="90338" tIns="45168" rIns="90338" bIns="45168"/>
          <a:lstStyle/>
          <a:p>
            <a:pPr marL="222250" indent="-222250" eaLnBrk="1" hangingPunct="1">
              <a:lnSpc>
                <a:spcPct val="90000"/>
              </a:lnSpc>
              <a:spcBef>
                <a:spcPct val="0"/>
              </a:spcBef>
              <a:spcAft>
                <a:spcPts val="300"/>
              </a:spcAft>
            </a:pPr>
            <a:endParaRPr lang="de-DE" altLang="de-DE" b="1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898525"/>
            <a:fld id="{B653E097-A9D7-45FB-ABE6-1BFE14B27B81}" type="slidenum">
              <a:rPr lang="de-DE" altLang="de-DE" smtClean="0"/>
              <a:pPr defTabSz="898525"/>
              <a:t>21</a:t>
            </a:fld>
            <a:endParaRPr lang="de-DE" altLang="de-DE" smtClean="0"/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776663" y="9372600"/>
            <a:ext cx="2890837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338" tIns="45168" rIns="90338" bIns="45168" anchor="b"/>
          <a:lstStyle/>
          <a:p>
            <a:pPr algn="r" defTabSz="909638"/>
            <a:fld id="{97A260C3-E7D3-4BFB-841D-0D71744BCDBB}" type="slidenum">
              <a:rPr lang="de-DE" altLang="de-DE" sz="1200"/>
              <a:pPr algn="r" defTabSz="909638"/>
              <a:t>21</a:t>
            </a:fld>
            <a:endParaRPr lang="de-DE" altLang="de-DE" sz="1200"/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757238"/>
            <a:ext cx="4946650" cy="3711575"/>
          </a:xfrm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813" y="4432300"/>
            <a:ext cx="4845050" cy="5114925"/>
          </a:xfrm>
          <a:noFill/>
        </p:spPr>
        <p:txBody>
          <a:bodyPr lIns="90338" tIns="45168" rIns="90338" bIns="45168"/>
          <a:lstStyle/>
          <a:p>
            <a:pPr marL="222250" indent="-222250" eaLnBrk="1" hangingPunct="1">
              <a:lnSpc>
                <a:spcPct val="90000"/>
              </a:lnSpc>
              <a:spcBef>
                <a:spcPct val="0"/>
              </a:spcBef>
              <a:spcAft>
                <a:spcPts val="300"/>
              </a:spcAft>
            </a:pPr>
            <a:endParaRPr lang="de-DE" altLang="de-DE" b="1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898525"/>
            <a:fld id="{B653E097-A9D7-45FB-ABE6-1BFE14B27B81}" type="slidenum">
              <a:rPr lang="de-DE" altLang="de-DE" smtClean="0"/>
              <a:pPr defTabSz="898525"/>
              <a:t>22</a:t>
            </a:fld>
            <a:endParaRPr lang="de-DE" altLang="de-DE" smtClean="0"/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776663" y="9372600"/>
            <a:ext cx="2890837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338" tIns="45168" rIns="90338" bIns="45168" anchor="b"/>
          <a:lstStyle/>
          <a:p>
            <a:pPr algn="r" defTabSz="909638"/>
            <a:fld id="{97A260C3-E7D3-4BFB-841D-0D71744BCDBB}" type="slidenum">
              <a:rPr lang="de-DE" altLang="de-DE" sz="1200"/>
              <a:pPr algn="r" defTabSz="909638"/>
              <a:t>22</a:t>
            </a:fld>
            <a:endParaRPr lang="de-DE" altLang="de-DE" sz="1200"/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757238"/>
            <a:ext cx="4946650" cy="3711575"/>
          </a:xfrm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813" y="4432300"/>
            <a:ext cx="4845050" cy="5114925"/>
          </a:xfrm>
          <a:noFill/>
        </p:spPr>
        <p:txBody>
          <a:bodyPr lIns="90338" tIns="45168" rIns="90338" bIns="45168"/>
          <a:lstStyle/>
          <a:p>
            <a:pPr marL="222250" indent="-222250" eaLnBrk="1" hangingPunct="1">
              <a:lnSpc>
                <a:spcPct val="90000"/>
              </a:lnSpc>
              <a:spcBef>
                <a:spcPct val="0"/>
              </a:spcBef>
              <a:spcAft>
                <a:spcPts val="300"/>
              </a:spcAft>
            </a:pPr>
            <a:endParaRPr lang="de-DE" altLang="de-DE" b="1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898525"/>
            <a:fld id="{CD72A641-207F-41CB-B3F1-0DBF05081EA5}" type="slidenum">
              <a:rPr lang="de-DE" altLang="de-DE" smtClean="0"/>
              <a:pPr defTabSz="898525"/>
              <a:t>23</a:t>
            </a:fld>
            <a:endParaRPr lang="de-DE" altLang="de-DE" smtClean="0"/>
          </a:p>
        </p:txBody>
      </p:sp>
      <p:sp>
        <p:nvSpPr>
          <p:cNvPr id="46083" name="Rectangle 7"/>
          <p:cNvSpPr txBox="1">
            <a:spLocks noGrp="1" noChangeArrowheads="1"/>
          </p:cNvSpPr>
          <p:nvPr/>
        </p:nvSpPr>
        <p:spPr bwMode="auto">
          <a:xfrm>
            <a:off x="3776663" y="9372600"/>
            <a:ext cx="2890837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338" tIns="45168" rIns="90338" bIns="45168" anchor="b"/>
          <a:lstStyle/>
          <a:p>
            <a:pPr algn="r" defTabSz="909638"/>
            <a:fld id="{99A0EDA4-56C0-4BEB-8444-C42713C23F92}" type="slidenum">
              <a:rPr lang="de-DE" altLang="de-DE" sz="1200"/>
              <a:pPr algn="r" defTabSz="909638"/>
              <a:t>23</a:t>
            </a:fld>
            <a:endParaRPr lang="de-DE" altLang="de-DE" sz="1200"/>
          </a:p>
        </p:txBody>
      </p:sp>
      <p:sp>
        <p:nvSpPr>
          <p:cNvPr id="460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757238"/>
            <a:ext cx="4946650" cy="3711575"/>
          </a:xfrm>
          <a:ln/>
        </p:spPr>
      </p:sp>
      <p:sp>
        <p:nvSpPr>
          <p:cNvPr id="4608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813" y="4432300"/>
            <a:ext cx="4845050" cy="5114925"/>
          </a:xfrm>
          <a:noFill/>
        </p:spPr>
        <p:txBody>
          <a:bodyPr lIns="90338" tIns="45168" rIns="90338" bIns="45168"/>
          <a:lstStyle/>
          <a:p>
            <a:pPr marL="222250" indent="-222250" eaLnBrk="1" hangingPunct="1">
              <a:lnSpc>
                <a:spcPct val="90000"/>
              </a:lnSpc>
              <a:spcBef>
                <a:spcPct val="0"/>
              </a:spcBef>
              <a:spcAft>
                <a:spcPts val="300"/>
              </a:spcAft>
            </a:pPr>
            <a:endParaRPr lang="de-DE" altLang="de-DE" b="1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898525"/>
            <a:fld id="{CD72A641-207F-41CB-B3F1-0DBF05081EA5}" type="slidenum">
              <a:rPr lang="de-DE" altLang="de-DE" smtClean="0"/>
              <a:pPr defTabSz="898525"/>
              <a:t>24</a:t>
            </a:fld>
            <a:endParaRPr lang="de-DE" altLang="de-DE" smtClean="0"/>
          </a:p>
        </p:txBody>
      </p:sp>
      <p:sp>
        <p:nvSpPr>
          <p:cNvPr id="46083" name="Rectangle 7"/>
          <p:cNvSpPr txBox="1">
            <a:spLocks noGrp="1" noChangeArrowheads="1"/>
          </p:cNvSpPr>
          <p:nvPr/>
        </p:nvSpPr>
        <p:spPr bwMode="auto">
          <a:xfrm>
            <a:off x="3776663" y="9372600"/>
            <a:ext cx="2890837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338" tIns="45168" rIns="90338" bIns="45168" anchor="b"/>
          <a:lstStyle/>
          <a:p>
            <a:pPr algn="r" defTabSz="909638"/>
            <a:fld id="{99A0EDA4-56C0-4BEB-8444-C42713C23F92}" type="slidenum">
              <a:rPr lang="de-DE" altLang="de-DE" sz="1200"/>
              <a:pPr algn="r" defTabSz="909638"/>
              <a:t>24</a:t>
            </a:fld>
            <a:endParaRPr lang="de-DE" altLang="de-DE" sz="1200"/>
          </a:p>
        </p:txBody>
      </p:sp>
      <p:sp>
        <p:nvSpPr>
          <p:cNvPr id="460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757238"/>
            <a:ext cx="4946650" cy="3711575"/>
          </a:xfrm>
          <a:ln/>
        </p:spPr>
      </p:sp>
      <p:sp>
        <p:nvSpPr>
          <p:cNvPr id="4608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813" y="4432300"/>
            <a:ext cx="4845050" cy="5114925"/>
          </a:xfrm>
          <a:noFill/>
        </p:spPr>
        <p:txBody>
          <a:bodyPr lIns="90338" tIns="45168" rIns="90338" bIns="45168"/>
          <a:lstStyle/>
          <a:p>
            <a:pPr marL="222250" indent="-222250" eaLnBrk="1" hangingPunct="1">
              <a:lnSpc>
                <a:spcPct val="90000"/>
              </a:lnSpc>
              <a:spcBef>
                <a:spcPct val="0"/>
              </a:spcBef>
              <a:spcAft>
                <a:spcPts val="300"/>
              </a:spcAft>
            </a:pPr>
            <a:endParaRPr lang="de-DE" altLang="de-DE" b="1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898525"/>
            <a:fld id="{DE0B43CE-78C6-4FA9-B3B9-24AADF8DE4D3}" type="slidenum">
              <a:rPr lang="de-DE" altLang="de-DE" smtClean="0"/>
              <a:pPr defTabSz="898525"/>
              <a:t>26</a:t>
            </a:fld>
            <a:endParaRPr lang="de-DE" altLang="de-DE" smtClean="0"/>
          </a:p>
        </p:txBody>
      </p:sp>
      <p:sp>
        <p:nvSpPr>
          <p:cNvPr id="48131" name="Rectangle 7"/>
          <p:cNvSpPr txBox="1">
            <a:spLocks noGrp="1" noChangeArrowheads="1"/>
          </p:cNvSpPr>
          <p:nvPr/>
        </p:nvSpPr>
        <p:spPr bwMode="auto">
          <a:xfrm>
            <a:off x="3776663" y="9372600"/>
            <a:ext cx="2890837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338" tIns="45168" rIns="90338" bIns="45168" anchor="b"/>
          <a:lstStyle/>
          <a:p>
            <a:pPr algn="r" defTabSz="909638"/>
            <a:fld id="{2F75CE52-EE03-4C46-9D1B-822081B92CE2}" type="slidenum">
              <a:rPr lang="de-DE" altLang="de-DE" sz="1200"/>
              <a:pPr algn="r" defTabSz="909638"/>
              <a:t>26</a:t>
            </a:fld>
            <a:endParaRPr lang="de-DE" altLang="de-DE" sz="1200"/>
          </a:p>
        </p:txBody>
      </p:sp>
      <p:sp>
        <p:nvSpPr>
          <p:cNvPr id="481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757238"/>
            <a:ext cx="4946650" cy="3711575"/>
          </a:xfrm>
          <a:ln/>
        </p:spPr>
      </p:sp>
      <p:sp>
        <p:nvSpPr>
          <p:cNvPr id="4813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813" y="4432300"/>
            <a:ext cx="4845050" cy="5114925"/>
          </a:xfrm>
          <a:noFill/>
        </p:spPr>
        <p:txBody>
          <a:bodyPr lIns="90338" tIns="45168" rIns="90338" bIns="45168"/>
          <a:lstStyle/>
          <a:p>
            <a:pPr marL="222250" indent="-222250" eaLnBrk="1" hangingPunct="1">
              <a:lnSpc>
                <a:spcPct val="90000"/>
              </a:lnSpc>
              <a:spcBef>
                <a:spcPct val="0"/>
              </a:spcBef>
              <a:spcAft>
                <a:spcPts val="300"/>
              </a:spcAft>
            </a:pPr>
            <a:endParaRPr lang="de-DE" altLang="de-DE" b="1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7F4436-1212-4258-BA86-C49EFB12DDC2}" type="datetime1">
              <a:rPr lang="de-DE"/>
              <a:pPr>
                <a:defRPr/>
              </a:pPr>
              <a:t>25.10.2016</a:t>
            </a:fld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1535D2-B2D3-4191-81E6-B28CC7E0C32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99C4AF-4AF0-4370-8797-CFC17C93FCDF}" type="datetime1">
              <a:rPr lang="de-DE"/>
              <a:pPr>
                <a:defRPr/>
              </a:pPr>
              <a:t>25.10.2016</a:t>
            </a:fld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EF9CDD-EF9B-4A5C-9DE3-FA664E30C9C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B1A724-9D9E-4704-9349-FBD258686511}" type="datetime1">
              <a:rPr lang="de-DE"/>
              <a:pPr>
                <a:defRPr/>
              </a:pPr>
              <a:t>25.10.2016</a:t>
            </a:fld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6BF080-4D7F-437E-A36B-79C490FF746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B91670-EACC-49F0-B00D-FFE550F4153A}" type="datetime1">
              <a:rPr lang="de-DE"/>
              <a:pPr>
                <a:defRPr/>
              </a:pPr>
              <a:t>25.10.2016</a:t>
            </a:fld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08D5FC-55F5-4F6E-A8C7-BDF695C48AA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B1AA80-684D-4572-B1B0-F77A63D4EABB}" type="datetime1">
              <a:rPr lang="de-DE"/>
              <a:pPr>
                <a:defRPr/>
              </a:pPr>
              <a:t>25.10.2016</a:t>
            </a:fld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BB2B9E-AAF5-4800-A5AB-838D47D1E77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412875"/>
            <a:ext cx="4038600" cy="4713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412875"/>
            <a:ext cx="4038600" cy="4713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289342-995C-4577-A080-3ECC3767AFF4}" type="datetime1">
              <a:rPr lang="de-DE"/>
              <a:pPr>
                <a:defRPr/>
              </a:pPr>
              <a:t>25.10.2016</a:t>
            </a:fld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D592FC-1E02-4D83-A571-34964C7EF2B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CCD36-90AC-44C7-B442-307A07556835}" type="datetime1">
              <a:rPr lang="de-DE"/>
              <a:pPr>
                <a:defRPr/>
              </a:pPr>
              <a:t>25.10.2016</a:t>
            </a:fld>
            <a:endParaRPr lang="de-DE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14D87A-0EC3-42E6-A92C-C8E03DE4DBB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69E81D-35EC-4A70-8EFC-907983C5D6DB}" type="datetime1">
              <a:rPr lang="de-DE"/>
              <a:pPr>
                <a:defRPr/>
              </a:pPr>
              <a:t>25.10.2016</a:t>
            </a:fld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7D6899-33CB-46CE-A332-4C080CD0AEF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8FE06A-C2EB-4C99-8B35-E097C526E2E8}" type="datetime1">
              <a:rPr lang="de-DE"/>
              <a:pPr>
                <a:defRPr/>
              </a:pPr>
              <a:t>25.10.2016</a:t>
            </a:fld>
            <a:endParaRPr lang="de-DE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D3CC76-DA3D-411E-8EB3-C38157AD593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347DE-CFE1-4D50-8E30-C9D77F238BE8}" type="datetime1">
              <a:rPr lang="de-DE"/>
              <a:pPr>
                <a:defRPr/>
              </a:pPr>
              <a:t>25.10.2016</a:t>
            </a:fld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F74B3B-E34E-487F-B2A4-AD5372F77E8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095818-3BA1-4AA3-ADA2-CF9F19025FF2}" type="datetime1">
              <a:rPr lang="de-DE"/>
              <a:pPr>
                <a:defRPr/>
              </a:pPr>
              <a:t>25.10.2016</a:t>
            </a:fld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EC03AB-9898-4023-80DB-1C605633AF4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12875"/>
            <a:ext cx="8229600" cy="471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Textmasterformate durch Klicken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2F097083-D09E-4F97-B000-57A85A74751D}" type="datetime1">
              <a:rPr lang="de-DE"/>
              <a:pPr>
                <a:defRPr/>
              </a:pPr>
              <a:t>25.10.2016</a:t>
            </a:fld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53188"/>
            <a:ext cx="2133600" cy="4048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7B7B8C09-E2BE-4E88-AECF-15C726E9264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pic>
        <p:nvPicPr>
          <p:cNvPr id="1029" name="Picture 7" descr="BSprA_Office_Farbe_de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2771775" cy="12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Foliennummernplatzhalter 8"/>
          <p:cNvSpPr>
            <a:spLocks noGrp="1"/>
          </p:cNvSpPr>
          <p:nvPr>
            <p:ph type="sldNum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955C727-548C-42D0-8131-986E64627786}" type="slidenum">
              <a:rPr lang="de-DE" altLang="de-DE" smtClean="0"/>
              <a:pPr/>
              <a:t>1</a:t>
            </a:fld>
            <a:endParaRPr lang="de-DE" altLang="de-DE" dirty="0" smtClean="0"/>
          </a:p>
        </p:txBody>
      </p:sp>
      <p:sp>
        <p:nvSpPr>
          <p:cNvPr id="2051" name="Rectangle 2"/>
          <p:cNvSpPr>
            <a:spLocks noChangeArrowheads="1"/>
          </p:cNvSpPr>
          <p:nvPr/>
        </p:nvSpPr>
        <p:spPr bwMode="auto">
          <a:xfrm>
            <a:off x="1647825" y="1447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de-DE" altLang="de-DE" dirty="0"/>
          </a:p>
        </p:txBody>
      </p:sp>
      <p:sp>
        <p:nvSpPr>
          <p:cNvPr id="2052" name="Rectangle 3"/>
          <p:cNvSpPr>
            <a:spLocks noChangeArrowheads="1"/>
          </p:cNvSpPr>
          <p:nvPr/>
        </p:nvSpPr>
        <p:spPr bwMode="auto">
          <a:xfrm>
            <a:off x="1647825" y="1447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de-DE" altLang="de-DE" dirty="0"/>
          </a:p>
        </p:txBody>
      </p:sp>
      <p:sp>
        <p:nvSpPr>
          <p:cNvPr id="2053" name="Rectangle 4"/>
          <p:cNvSpPr>
            <a:spLocks noChangeArrowheads="1"/>
          </p:cNvSpPr>
          <p:nvPr/>
        </p:nvSpPr>
        <p:spPr bwMode="auto">
          <a:xfrm>
            <a:off x="1647825" y="1447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de-DE" altLang="de-DE" dirty="0"/>
          </a:p>
        </p:txBody>
      </p:sp>
      <p:sp>
        <p:nvSpPr>
          <p:cNvPr id="2054" name="Rectangle 5"/>
          <p:cNvSpPr>
            <a:spLocks noChangeArrowheads="1"/>
          </p:cNvSpPr>
          <p:nvPr/>
        </p:nvSpPr>
        <p:spPr bwMode="auto">
          <a:xfrm>
            <a:off x="1647825" y="1447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de-DE" altLang="de-DE" dirty="0"/>
          </a:p>
        </p:txBody>
      </p:sp>
      <p:sp>
        <p:nvSpPr>
          <p:cNvPr id="2055" name="Rectangle 6"/>
          <p:cNvSpPr>
            <a:spLocks noChangeArrowheads="1"/>
          </p:cNvSpPr>
          <p:nvPr/>
        </p:nvSpPr>
        <p:spPr bwMode="auto">
          <a:xfrm>
            <a:off x="1647825" y="1447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de-DE" altLang="de-DE" dirty="0"/>
          </a:p>
        </p:txBody>
      </p:sp>
      <p:sp>
        <p:nvSpPr>
          <p:cNvPr id="2056" name="Text Box 7"/>
          <p:cNvSpPr txBox="1">
            <a:spLocks noChangeArrowheads="1"/>
          </p:cNvSpPr>
          <p:nvPr/>
        </p:nvSpPr>
        <p:spPr bwMode="auto">
          <a:xfrm>
            <a:off x="220663" y="925513"/>
            <a:ext cx="8686800" cy="538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altLang="de-DE" sz="3200" b="1" dirty="0">
                <a:solidFill>
                  <a:schemeClr val="accent2"/>
                </a:solidFill>
              </a:rPr>
              <a:t>BILC Professional Seminar </a:t>
            </a:r>
            <a:r>
              <a:rPr lang="en-GB" altLang="de-DE" sz="3200" b="1" dirty="0" smtClean="0">
                <a:solidFill>
                  <a:schemeClr val="accent2"/>
                </a:solidFill>
              </a:rPr>
              <a:t>2016</a:t>
            </a:r>
            <a:endParaRPr lang="en-GB" altLang="de-DE" sz="3200" b="1" dirty="0">
              <a:solidFill>
                <a:schemeClr val="accent2"/>
              </a:solidFill>
            </a:endParaRPr>
          </a:p>
          <a:p>
            <a:pPr algn="ctr"/>
            <a:endParaRPr lang="en-GB" altLang="de-DE" sz="3200" b="1" dirty="0">
              <a:solidFill>
                <a:srgbClr val="4D4D4D"/>
              </a:solidFill>
            </a:endParaRPr>
          </a:p>
          <a:p>
            <a:pPr algn="ctr" eaLnBrk="0" hangingPunct="0"/>
            <a:r>
              <a:rPr lang="en-US" altLang="de-DE" sz="2800" b="1" dirty="0" smtClean="0"/>
              <a:t>Augmenting Reality: </a:t>
            </a:r>
            <a:endParaRPr lang="en-US" altLang="de-DE" sz="2800" b="1" dirty="0"/>
          </a:p>
          <a:p>
            <a:pPr algn="ctr" eaLnBrk="0" hangingPunct="0"/>
            <a:r>
              <a:rPr lang="en-US" altLang="de-DE" sz="2800" b="1" dirty="0" smtClean="0"/>
              <a:t>Textbooks vs. Authentic Material in the ESP Classroom</a:t>
            </a:r>
            <a:endParaRPr lang="en-US" altLang="de-DE" sz="2800" b="1" dirty="0"/>
          </a:p>
          <a:p>
            <a:pPr algn="ctr" eaLnBrk="0" hangingPunct="0"/>
            <a:r>
              <a:rPr lang="en-US" altLang="de-DE" sz="2800" b="1" dirty="0"/>
              <a:t> </a:t>
            </a:r>
            <a:endParaRPr lang="de-DE" altLang="de-DE" sz="2800" dirty="0"/>
          </a:p>
          <a:p>
            <a:pPr algn="ctr"/>
            <a:r>
              <a:rPr lang="en-GB" altLang="de-DE" sz="2400" dirty="0"/>
              <a:t>Dr </a:t>
            </a:r>
            <a:r>
              <a:rPr lang="en-GB" altLang="de-DE" sz="2400" dirty="0" err="1"/>
              <a:t>Dugald</a:t>
            </a:r>
            <a:r>
              <a:rPr lang="en-GB" altLang="de-DE" sz="2400" dirty="0"/>
              <a:t> </a:t>
            </a:r>
            <a:r>
              <a:rPr lang="en-GB" altLang="de-DE" sz="2400" dirty="0" err="1"/>
              <a:t>Sturges</a:t>
            </a:r>
            <a:r>
              <a:rPr lang="en-GB" altLang="de-DE" sz="2400" dirty="0"/>
              <a:t> </a:t>
            </a:r>
          </a:p>
          <a:p>
            <a:pPr algn="ctr"/>
            <a:r>
              <a:rPr lang="en-US" altLang="de-DE" sz="2400" dirty="0"/>
              <a:t>Head of English Language </a:t>
            </a:r>
            <a:r>
              <a:rPr lang="en-US" altLang="de-DE" sz="2400" dirty="0" smtClean="0"/>
              <a:t>Instruction</a:t>
            </a:r>
          </a:p>
          <a:p>
            <a:pPr algn="ctr"/>
            <a:r>
              <a:rPr lang="en-US" altLang="de-DE" sz="2400" dirty="0" smtClean="0"/>
              <a:t>Federal Office of Languages, </a:t>
            </a:r>
            <a:r>
              <a:rPr lang="en-US" altLang="de-DE" sz="2400" dirty="0" err="1" smtClean="0"/>
              <a:t>Hürth</a:t>
            </a:r>
            <a:r>
              <a:rPr lang="en-US" altLang="de-DE" sz="2400" dirty="0" smtClean="0"/>
              <a:t>, Germany</a:t>
            </a:r>
            <a:endParaRPr lang="en-US" altLang="de-DE" sz="2400" dirty="0"/>
          </a:p>
          <a:p>
            <a:pPr algn="ctr"/>
            <a:endParaRPr lang="en-GB" altLang="de-DE" sz="2400" dirty="0"/>
          </a:p>
          <a:p>
            <a:pPr algn="ctr"/>
            <a:endParaRPr lang="en-GB" altLang="de-DE" sz="2400" dirty="0"/>
          </a:p>
          <a:p>
            <a:pPr algn="ctr"/>
            <a:r>
              <a:rPr lang="en-GB" altLang="de-DE" sz="2400" dirty="0" smtClean="0"/>
              <a:t>Budapest, 25 October </a:t>
            </a:r>
            <a:r>
              <a:rPr lang="en-GB" altLang="de-DE" sz="2400" dirty="0"/>
              <a:t>2016</a:t>
            </a:r>
          </a:p>
          <a:p>
            <a:pPr algn="ctr" eaLnBrk="0" hangingPunct="0"/>
            <a:endParaRPr lang="de-DE" altLang="de-DE" sz="2400" dirty="0"/>
          </a:p>
        </p:txBody>
      </p:sp>
      <p:pic>
        <p:nvPicPr>
          <p:cNvPr id="2057" name="Picture 8" descr="Logo_Bundeswehr_420p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4300" y="6381750"/>
            <a:ext cx="12795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de-DE" sz="3200" b="1" dirty="0" smtClean="0">
                <a:solidFill>
                  <a:srgbClr val="333399"/>
                </a:solidFill>
              </a:rPr>
              <a:t>“Real” vs. “Authentic”</a:t>
            </a:r>
            <a:endParaRPr lang="de-DE" altLang="de-DE" sz="3200" b="1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125539"/>
            <a:ext cx="7705725" cy="2231453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en-GB" altLang="de-DE" sz="2800" b="1" dirty="0" smtClean="0">
                <a:solidFill>
                  <a:srgbClr val="333399"/>
                </a:solidFill>
              </a:rPr>
              <a:t>“Real Text”</a:t>
            </a:r>
            <a:endParaRPr lang="en-US" sz="2800" dirty="0" smtClean="0"/>
          </a:p>
          <a:p>
            <a:pPr marL="0" indent="0" algn="ctr">
              <a:buNone/>
              <a:defRPr/>
            </a:pPr>
            <a:r>
              <a:rPr lang="en-US" sz="2800" dirty="0" smtClean="0"/>
              <a:t>Texts which actually exist outside of the classroom</a:t>
            </a:r>
            <a:r>
              <a:rPr lang="en-US" sz="2800" dirty="0"/>
              <a:t>; not </a:t>
            </a:r>
            <a:r>
              <a:rPr lang="en-US" sz="2800" dirty="0" smtClean="0"/>
              <a:t>an imitation of reality, but genuine.</a:t>
            </a:r>
          </a:p>
          <a:p>
            <a:pPr marL="0" indent="0" algn="ctr">
              <a:buNone/>
              <a:defRPr/>
            </a:pPr>
            <a:endParaRPr lang="en-US" altLang="de-DE" sz="3000" b="1" dirty="0"/>
          </a:p>
        </p:txBody>
      </p:sp>
      <p:pic>
        <p:nvPicPr>
          <p:cNvPr id="6148" name="Picture 8" descr="Logo_Bundeswehr_420p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4300" y="6381750"/>
            <a:ext cx="12795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11188" y="3429000"/>
            <a:ext cx="7705725" cy="1871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FontTx/>
              <a:buNone/>
              <a:defRPr/>
            </a:pPr>
            <a:r>
              <a:rPr lang="en-GB" altLang="de-DE" sz="2800" b="1" kern="0" dirty="0" smtClean="0">
                <a:solidFill>
                  <a:srgbClr val="333399"/>
                </a:solidFill>
              </a:rPr>
              <a:t>“Authentic Text”</a:t>
            </a:r>
            <a:endParaRPr lang="en-US" sz="2800" kern="0" dirty="0" smtClean="0"/>
          </a:p>
          <a:p>
            <a:pPr marL="0" indent="0" algn="ctr">
              <a:buFontTx/>
              <a:buNone/>
              <a:defRPr/>
            </a:pPr>
            <a:r>
              <a:rPr lang="en-US" sz="2800" kern="0" dirty="0" smtClean="0"/>
              <a:t>Texts that do not </a:t>
            </a:r>
            <a:r>
              <a:rPr lang="en-US" sz="2800" dirty="0"/>
              <a:t>exist outside of the classroom </a:t>
            </a:r>
            <a:r>
              <a:rPr lang="en-US" sz="2800" dirty="0" smtClean="0"/>
              <a:t>– at least in the form presented – but which </a:t>
            </a:r>
            <a:r>
              <a:rPr lang="en-US" sz="2800" kern="0" dirty="0" smtClean="0"/>
              <a:t>faithfully resemble an original. </a:t>
            </a:r>
            <a:endParaRPr lang="en-US" altLang="de-DE" sz="3000" b="1" kern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de-DE" sz="3200" b="1" dirty="0" smtClean="0">
                <a:solidFill>
                  <a:srgbClr val="333399"/>
                </a:solidFill>
              </a:rPr>
              <a:t>Reality in the classroom</a:t>
            </a:r>
            <a:endParaRPr lang="de-DE" altLang="de-DE" sz="3200" b="1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1231900"/>
            <a:ext cx="7704138" cy="2989188"/>
          </a:xfrm>
        </p:spPr>
        <p:txBody>
          <a:bodyPr/>
          <a:lstStyle/>
          <a:p>
            <a:pPr>
              <a:defRPr/>
            </a:pPr>
            <a:r>
              <a:rPr lang="en-US" b="1" dirty="0" smtClean="0">
                <a:solidFill>
                  <a:srgbClr val="00009E"/>
                </a:solidFill>
              </a:rPr>
              <a:t>What are the limitations of </a:t>
            </a:r>
            <a:r>
              <a:rPr lang="en-US" b="1" dirty="0" err="1" smtClean="0">
                <a:solidFill>
                  <a:srgbClr val="00009E"/>
                </a:solidFill>
              </a:rPr>
              <a:t>realia</a:t>
            </a:r>
            <a:r>
              <a:rPr lang="en-US" b="1" dirty="0" smtClean="0">
                <a:solidFill>
                  <a:srgbClr val="00009E"/>
                </a:solidFill>
              </a:rPr>
              <a:t> in task-based learning?</a:t>
            </a:r>
          </a:p>
          <a:p>
            <a:pPr>
              <a:defRPr/>
            </a:pPr>
            <a:r>
              <a:rPr lang="en-US" b="1" dirty="0" smtClean="0">
                <a:solidFill>
                  <a:srgbClr val="00009E"/>
                </a:solidFill>
              </a:rPr>
              <a:t>How can real texts be adapted or augmented to meet language teaching objectives?</a:t>
            </a:r>
          </a:p>
          <a:p>
            <a:pPr marL="0" indent="0">
              <a:buFontTx/>
              <a:buNone/>
              <a:defRPr/>
            </a:pPr>
            <a:r>
              <a:rPr lang="en-US" dirty="0" smtClean="0"/>
              <a:t> </a:t>
            </a:r>
            <a:endParaRPr lang="de-DE" altLang="de-DE" dirty="0" smtClean="0"/>
          </a:p>
        </p:txBody>
      </p:sp>
      <p:pic>
        <p:nvPicPr>
          <p:cNvPr id="5125" name="Picture 8" descr="Logo_Bundeswehr_420p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4300" y="6381750"/>
            <a:ext cx="12795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BD3CC76-DA3D-411E-8EB3-C38157AD5930}" type="slidenum">
              <a:rPr lang="de-DE" smtClean="0"/>
              <a:pPr>
                <a:defRPr/>
              </a:pPr>
              <a:t>12</a:t>
            </a:fld>
            <a:endParaRPr lang="de-DE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019026"/>
            <a:ext cx="4277581" cy="5506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feld 3"/>
          <p:cNvSpPr txBox="1"/>
          <p:nvPr/>
        </p:nvSpPr>
        <p:spPr>
          <a:xfrm>
            <a:off x="251520" y="1196752"/>
            <a:ext cx="374441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de-DE" dirty="0" err="1" smtClean="0"/>
              <a:t>Linguistic</a:t>
            </a:r>
            <a:r>
              <a:rPr lang="de-DE" dirty="0" smtClean="0"/>
              <a:t> </a:t>
            </a:r>
          </a:p>
          <a:p>
            <a:r>
              <a:rPr lang="de-DE" dirty="0" smtClean="0"/>
              <a:t>     - </a:t>
            </a:r>
            <a:r>
              <a:rPr lang="de-DE" dirty="0" err="1" smtClean="0"/>
              <a:t>Incorrect</a:t>
            </a:r>
            <a:r>
              <a:rPr lang="de-DE" dirty="0" smtClean="0"/>
              <a:t> </a:t>
            </a:r>
            <a:r>
              <a:rPr lang="de-DE" dirty="0" err="1" smtClean="0"/>
              <a:t>grammar</a:t>
            </a:r>
            <a:r>
              <a:rPr lang="de-DE" dirty="0" smtClean="0"/>
              <a:t>,  </a:t>
            </a:r>
          </a:p>
          <a:p>
            <a:r>
              <a:rPr lang="de-DE" dirty="0"/>
              <a:t> </a:t>
            </a:r>
            <a:r>
              <a:rPr lang="de-DE" dirty="0" smtClean="0"/>
              <a:t>      </a:t>
            </a:r>
            <a:r>
              <a:rPr lang="de-DE" dirty="0" err="1" smtClean="0"/>
              <a:t>orthography</a:t>
            </a:r>
            <a:endParaRPr lang="de-DE" dirty="0" smtClean="0"/>
          </a:p>
          <a:p>
            <a:r>
              <a:rPr lang="de-DE" dirty="0" smtClean="0"/>
              <a:t>     - Non-standard </a:t>
            </a:r>
            <a:r>
              <a:rPr lang="de-DE" dirty="0" err="1" smtClean="0"/>
              <a:t>terminology</a:t>
            </a:r>
            <a:endParaRPr lang="de-DE" dirty="0" smtClean="0"/>
          </a:p>
          <a:p>
            <a:r>
              <a:rPr lang="de-DE" dirty="0"/>
              <a:t> </a:t>
            </a:r>
            <a:r>
              <a:rPr lang="de-DE" dirty="0" smtClean="0"/>
              <a:t>    - </a:t>
            </a:r>
            <a:r>
              <a:rPr lang="de-DE" dirty="0" err="1" smtClean="0"/>
              <a:t>Typos</a:t>
            </a:r>
            <a:endParaRPr lang="de-DE" dirty="0" smtClean="0"/>
          </a:p>
          <a:p>
            <a:pPr marL="285750" indent="-285750">
              <a:buFontTx/>
              <a:buChar char="-"/>
            </a:pPr>
            <a:r>
              <a:rPr lang="de-DE" dirty="0" smtClean="0"/>
              <a:t>Security</a:t>
            </a:r>
          </a:p>
          <a:p>
            <a:r>
              <a:rPr lang="de-DE" dirty="0"/>
              <a:t> </a:t>
            </a:r>
            <a:r>
              <a:rPr lang="de-DE" dirty="0" smtClean="0"/>
              <a:t>    - </a:t>
            </a:r>
            <a:r>
              <a:rPr lang="de-DE" dirty="0" err="1" smtClean="0"/>
              <a:t>Restricted</a:t>
            </a:r>
            <a:r>
              <a:rPr lang="de-DE" dirty="0" smtClean="0"/>
              <a:t> </a:t>
            </a:r>
            <a:r>
              <a:rPr lang="de-DE" dirty="0" err="1" smtClean="0"/>
              <a:t>documents</a:t>
            </a:r>
            <a:endParaRPr lang="de-DE" dirty="0" smtClean="0"/>
          </a:p>
          <a:p>
            <a:r>
              <a:rPr lang="de-DE" dirty="0"/>
              <a:t> </a:t>
            </a:r>
            <a:r>
              <a:rPr lang="de-DE" dirty="0" smtClean="0"/>
              <a:t>    - Personal Data</a:t>
            </a:r>
          </a:p>
          <a:p>
            <a:pPr marL="285750" indent="-285750">
              <a:buFontTx/>
              <a:buChar char="-"/>
            </a:pPr>
            <a:r>
              <a:rPr lang="de-DE" dirty="0" err="1" smtClean="0"/>
              <a:t>Safety</a:t>
            </a:r>
            <a:endParaRPr lang="de-DE" dirty="0" smtClean="0"/>
          </a:p>
          <a:p>
            <a:r>
              <a:rPr lang="de-DE" dirty="0"/>
              <a:t> </a:t>
            </a:r>
            <a:r>
              <a:rPr lang="de-DE" dirty="0" smtClean="0"/>
              <a:t>    - Technical </a:t>
            </a:r>
            <a:r>
              <a:rPr lang="de-DE" dirty="0" err="1" smtClean="0"/>
              <a:t>inaccuracy</a:t>
            </a:r>
            <a:endParaRPr lang="de-DE" dirty="0" smtClean="0"/>
          </a:p>
          <a:p>
            <a:r>
              <a:rPr lang="de-DE" dirty="0"/>
              <a:t> </a:t>
            </a:r>
            <a:r>
              <a:rPr lang="de-DE" dirty="0" smtClean="0"/>
              <a:t>    - </a:t>
            </a:r>
            <a:r>
              <a:rPr lang="de-DE" dirty="0" err="1" smtClean="0"/>
              <a:t>Obsolesence</a:t>
            </a:r>
            <a:r>
              <a:rPr lang="de-DE" dirty="0" smtClean="0"/>
              <a:t> </a:t>
            </a:r>
          </a:p>
          <a:p>
            <a:pPr marL="285750" indent="-285750">
              <a:buFontTx/>
              <a:buChar char="-"/>
            </a:pPr>
            <a:r>
              <a:rPr lang="de-DE" dirty="0" err="1" smtClean="0"/>
              <a:t>Pedagogical</a:t>
            </a:r>
            <a:r>
              <a:rPr lang="de-DE" dirty="0" smtClean="0"/>
              <a:t> </a:t>
            </a:r>
          </a:p>
          <a:p>
            <a:r>
              <a:rPr lang="de-DE" dirty="0"/>
              <a:t> </a:t>
            </a:r>
            <a:r>
              <a:rPr lang="de-DE" dirty="0" smtClean="0"/>
              <a:t>    – Are not </a:t>
            </a:r>
            <a:r>
              <a:rPr lang="de-DE" dirty="0" err="1" smtClean="0"/>
              <a:t>intended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language</a:t>
            </a:r>
            <a:r>
              <a:rPr lang="de-DE" dirty="0" smtClean="0"/>
              <a:t> </a:t>
            </a:r>
          </a:p>
          <a:p>
            <a:r>
              <a:rPr lang="de-DE" dirty="0"/>
              <a:t> </a:t>
            </a:r>
            <a:r>
              <a:rPr lang="de-DE" dirty="0" smtClean="0"/>
              <a:t>       </a:t>
            </a:r>
            <a:r>
              <a:rPr lang="de-DE" dirty="0" err="1" smtClean="0"/>
              <a:t>teaching</a:t>
            </a:r>
            <a:endParaRPr lang="de-DE" dirty="0" smtClean="0"/>
          </a:p>
          <a:p>
            <a:r>
              <a:rPr lang="de-DE" dirty="0"/>
              <a:t> </a:t>
            </a:r>
            <a:r>
              <a:rPr lang="de-DE" dirty="0" smtClean="0"/>
              <a:t>    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467544" y="5662989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Solution: Real </a:t>
            </a:r>
            <a:r>
              <a:rPr lang="de-DE" b="1" dirty="0" err="1" smtClean="0"/>
              <a:t>texts</a:t>
            </a:r>
            <a:r>
              <a:rPr lang="de-DE" b="1" dirty="0" smtClean="0"/>
              <a:t> </a:t>
            </a:r>
            <a:r>
              <a:rPr lang="de-DE" b="1" dirty="0" err="1" smtClean="0"/>
              <a:t>need</a:t>
            </a:r>
            <a:r>
              <a:rPr lang="de-DE" b="1" dirty="0" smtClean="0"/>
              <a:t> </a:t>
            </a:r>
            <a:r>
              <a:rPr lang="de-DE" b="1" dirty="0" err="1" smtClean="0"/>
              <a:t>to</a:t>
            </a:r>
            <a:r>
              <a:rPr lang="de-DE" b="1" dirty="0" smtClean="0"/>
              <a:t> </a:t>
            </a:r>
            <a:r>
              <a:rPr lang="de-DE" b="1" dirty="0" err="1" smtClean="0"/>
              <a:t>be</a:t>
            </a:r>
            <a:r>
              <a:rPr lang="de-DE" b="1" dirty="0" smtClean="0"/>
              <a:t> </a:t>
            </a:r>
            <a:r>
              <a:rPr lang="de-DE" b="1" dirty="0" err="1" smtClean="0"/>
              <a:t>didacticized</a:t>
            </a:r>
            <a:endParaRPr lang="de-DE" b="1" dirty="0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449263" y="327025"/>
            <a:ext cx="82296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de-DE" sz="3200" b="1" kern="0" smtClean="0">
                <a:solidFill>
                  <a:srgbClr val="00009E"/>
                </a:solidFill>
              </a:rPr>
              <a:t>Problems with using real documents</a:t>
            </a:r>
            <a:endParaRPr lang="de-DE" sz="3200" b="1" kern="0" dirty="0">
              <a:solidFill>
                <a:srgbClr val="00009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90400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de-DE" sz="3200" b="1" dirty="0" err="1" smtClean="0">
                <a:solidFill>
                  <a:srgbClr val="333399"/>
                </a:solidFill>
              </a:rPr>
              <a:t>Didacticizing</a:t>
            </a:r>
            <a:r>
              <a:rPr lang="en-GB" altLang="de-DE" sz="3200" b="1" dirty="0" smtClean="0">
                <a:solidFill>
                  <a:srgbClr val="333399"/>
                </a:solidFill>
              </a:rPr>
              <a:t> real material</a:t>
            </a:r>
            <a:endParaRPr lang="de-DE" altLang="de-DE" sz="3200" dirty="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de-DE" altLang="de-DE" dirty="0" smtClean="0"/>
              <a:t> </a:t>
            </a:r>
            <a:r>
              <a:rPr lang="en-GB" altLang="de-DE" b="1" dirty="0" err="1" smtClean="0">
                <a:solidFill>
                  <a:srgbClr val="333399"/>
                </a:solidFill>
              </a:rPr>
              <a:t>Didacticizing</a:t>
            </a:r>
            <a:r>
              <a:rPr lang="en-GB" altLang="de-DE" b="1" dirty="0" smtClean="0">
                <a:solidFill>
                  <a:srgbClr val="333399"/>
                </a:solidFill>
              </a:rPr>
              <a:t>:</a:t>
            </a:r>
          </a:p>
          <a:p>
            <a:pPr>
              <a:buFontTx/>
              <a:buNone/>
            </a:pPr>
            <a:r>
              <a:rPr lang="en-GB" altLang="de-DE" sz="2800" b="1" dirty="0" smtClean="0">
                <a:solidFill>
                  <a:srgbClr val="333399"/>
                </a:solidFill>
              </a:rPr>
              <a:t>	(…) turning into useable teaching/learning material </a:t>
            </a:r>
            <a:r>
              <a:rPr lang="en-GB" altLang="de-DE" sz="2800" b="1" i="1" dirty="0" smtClean="0">
                <a:solidFill>
                  <a:srgbClr val="333399"/>
                </a:solidFill>
              </a:rPr>
              <a:t>any </a:t>
            </a:r>
            <a:r>
              <a:rPr lang="en-GB" altLang="de-DE" sz="2800" b="1" dirty="0" smtClean="0">
                <a:solidFill>
                  <a:srgbClr val="333399"/>
                </a:solidFill>
              </a:rPr>
              <a:t>authentic sample of the target language (…) which is relevant to the objectives of the learners and therefore to </a:t>
            </a:r>
            <a:r>
              <a:rPr lang="en-GB" altLang="de-DE" sz="2800" b="1" dirty="0">
                <a:solidFill>
                  <a:srgbClr val="333399"/>
                </a:solidFill>
              </a:rPr>
              <a:t>the </a:t>
            </a:r>
            <a:r>
              <a:rPr lang="en-GB" altLang="de-DE" sz="2800" b="1" dirty="0" smtClean="0">
                <a:solidFill>
                  <a:srgbClr val="333399"/>
                </a:solidFill>
              </a:rPr>
              <a:t>teaching/ learning </a:t>
            </a:r>
            <a:r>
              <a:rPr lang="en-GB" altLang="de-DE" sz="2800" b="1" dirty="0">
                <a:solidFill>
                  <a:srgbClr val="333399"/>
                </a:solidFill>
              </a:rPr>
              <a:t>objectives of the </a:t>
            </a:r>
            <a:r>
              <a:rPr lang="en-GB" altLang="de-DE" sz="2800" b="1" dirty="0" smtClean="0">
                <a:solidFill>
                  <a:srgbClr val="333399"/>
                </a:solidFill>
              </a:rPr>
              <a:t>course.</a:t>
            </a:r>
          </a:p>
          <a:p>
            <a:pPr>
              <a:buFontTx/>
              <a:buNone/>
            </a:pPr>
            <a:endParaRPr lang="en-GB" altLang="de-DE" sz="2800" b="1" dirty="0" smtClean="0">
              <a:solidFill>
                <a:srgbClr val="333399"/>
              </a:solidFill>
            </a:endParaRPr>
          </a:p>
          <a:p>
            <a:pPr>
              <a:buNone/>
            </a:pPr>
            <a:r>
              <a:rPr lang="en-GB" altLang="de-DE" sz="1400" i="1" dirty="0" smtClean="0">
                <a:solidFill>
                  <a:srgbClr val="333399"/>
                </a:solidFill>
              </a:rPr>
              <a:t>Cf. </a:t>
            </a:r>
            <a:r>
              <a:rPr lang="en-US" sz="1400" i="1" dirty="0"/>
              <a:t>David Singleton. Language and the Lexicon: An Introduction. New York, Abingdon, 2000. P. 226. </a:t>
            </a:r>
            <a:endParaRPr lang="de-DE" sz="1400" i="1" dirty="0"/>
          </a:p>
          <a:p>
            <a:pPr>
              <a:buFontTx/>
              <a:buNone/>
            </a:pPr>
            <a:endParaRPr lang="de-DE" altLang="de-DE" sz="2800" i="1" dirty="0" smtClean="0"/>
          </a:p>
        </p:txBody>
      </p:sp>
      <p:pic>
        <p:nvPicPr>
          <p:cNvPr id="8197" name="Picture 8" descr="Logo_Bundeswehr_420p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4300" y="6381750"/>
            <a:ext cx="12795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de-DE" sz="3200" b="1" dirty="0" err="1" smtClean="0">
                <a:solidFill>
                  <a:srgbClr val="333399"/>
                </a:solidFill>
              </a:rPr>
              <a:t>Didacticizing</a:t>
            </a:r>
            <a:r>
              <a:rPr lang="en-GB" altLang="de-DE" sz="3200" b="1" dirty="0" smtClean="0">
                <a:solidFill>
                  <a:srgbClr val="333399"/>
                </a:solidFill>
              </a:rPr>
              <a:t> real material</a:t>
            </a:r>
            <a:endParaRPr lang="de-DE" altLang="de-DE" sz="3200" dirty="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de-DE" altLang="de-DE" dirty="0" smtClean="0"/>
              <a:t> </a:t>
            </a:r>
            <a:r>
              <a:rPr lang="en-GB" altLang="de-DE" sz="2800" b="1" dirty="0" smtClean="0">
                <a:solidFill>
                  <a:srgbClr val="333399"/>
                </a:solidFill>
              </a:rPr>
              <a:t>	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Strategies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for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teachers</a:t>
            </a:r>
            <a:endParaRPr lang="de-DE" altLang="de-DE" sz="2800" b="1" dirty="0" smtClean="0">
              <a:solidFill>
                <a:srgbClr val="333399"/>
              </a:solidFill>
            </a:endParaRPr>
          </a:p>
          <a:p>
            <a:r>
              <a:rPr lang="de-DE" altLang="de-DE" sz="2800" b="1" dirty="0" err="1" smtClean="0">
                <a:solidFill>
                  <a:srgbClr val="333399"/>
                </a:solidFill>
              </a:rPr>
              <a:t>Selection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–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What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documents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are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appropriate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for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this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group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of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learners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?</a:t>
            </a:r>
          </a:p>
          <a:p>
            <a:r>
              <a:rPr lang="de-DE" altLang="de-DE" sz="2800" b="1" dirty="0" smtClean="0">
                <a:solidFill>
                  <a:srgbClr val="333399"/>
                </a:solidFill>
              </a:rPr>
              <a:t>Focus –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What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learning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objectives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can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be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met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using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this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text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?</a:t>
            </a:r>
          </a:p>
          <a:p>
            <a:r>
              <a:rPr lang="de-DE" altLang="de-DE" sz="2800" b="1" dirty="0" smtClean="0">
                <a:solidFill>
                  <a:srgbClr val="333399"/>
                </a:solidFill>
              </a:rPr>
              <a:t>Transfer –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What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useful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tasks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or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exercises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can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be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derived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from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the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content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(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linguistic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and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topical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)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of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this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document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?</a:t>
            </a:r>
          </a:p>
          <a:p>
            <a:pPr>
              <a:buFontTx/>
              <a:buNone/>
            </a:pPr>
            <a:endParaRPr lang="de-DE" sz="1400" i="1" dirty="0"/>
          </a:p>
          <a:p>
            <a:pPr>
              <a:buNone/>
            </a:pPr>
            <a:r>
              <a:rPr lang="de-DE" altLang="de-DE" sz="2800" b="1" dirty="0" smtClean="0">
                <a:solidFill>
                  <a:srgbClr val="333399"/>
                </a:solidFill>
              </a:rPr>
              <a:t>	</a:t>
            </a:r>
            <a:endParaRPr lang="de-DE" altLang="de-DE" sz="2800" b="1" dirty="0">
              <a:solidFill>
                <a:srgbClr val="333399"/>
              </a:solidFill>
            </a:endParaRPr>
          </a:p>
          <a:p>
            <a:pPr>
              <a:buFontTx/>
              <a:buNone/>
            </a:pPr>
            <a:endParaRPr lang="de-DE" altLang="de-DE" sz="2800" i="1" dirty="0" smtClean="0"/>
          </a:p>
        </p:txBody>
      </p:sp>
      <p:pic>
        <p:nvPicPr>
          <p:cNvPr id="8197" name="Picture 8" descr="Logo_Bundeswehr_420p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4300" y="6381750"/>
            <a:ext cx="12795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557601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de-DE" sz="3200" b="1" dirty="0" err="1" smtClean="0">
                <a:solidFill>
                  <a:srgbClr val="333399"/>
                </a:solidFill>
              </a:rPr>
              <a:t>Didacticizing</a:t>
            </a:r>
            <a:r>
              <a:rPr lang="en-GB" altLang="de-DE" sz="3200" b="1" dirty="0" smtClean="0">
                <a:solidFill>
                  <a:srgbClr val="333399"/>
                </a:solidFill>
              </a:rPr>
              <a:t> real material</a:t>
            </a:r>
            <a:endParaRPr lang="de-DE" altLang="de-DE" sz="3200" dirty="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de-DE" altLang="de-DE" dirty="0" smtClean="0"/>
              <a:t> </a:t>
            </a:r>
            <a:r>
              <a:rPr lang="en-GB" altLang="de-DE" sz="2800" b="1" dirty="0" smtClean="0">
                <a:solidFill>
                  <a:srgbClr val="333399"/>
                </a:solidFill>
              </a:rPr>
              <a:t>	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Strategies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for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learners</a:t>
            </a:r>
            <a:endParaRPr lang="de-DE" altLang="de-DE" sz="2800" b="1" dirty="0" smtClean="0">
              <a:solidFill>
                <a:srgbClr val="333399"/>
              </a:solidFill>
            </a:endParaRPr>
          </a:p>
          <a:p>
            <a:r>
              <a:rPr lang="de-DE" altLang="de-DE" sz="2800" b="1" dirty="0" err="1" smtClean="0">
                <a:solidFill>
                  <a:srgbClr val="333399"/>
                </a:solidFill>
              </a:rPr>
              <a:t>Comprehension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–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What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does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this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document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have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to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do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with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the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reality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of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my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workplace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?</a:t>
            </a:r>
          </a:p>
          <a:p>
            <a:r>
              <a:rPr lang="de-DE" altLang="de-DE" sz="2800" b="1" dirty="0" err="1" smtClean="0">
                <a:solidFill>
                  <a:srgbClr val="333399"/>
                </a:solidFill>
              </a:rPr>
              <a:t>Inquiry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–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Why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did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the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teacher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give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me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this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text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?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What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is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expected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of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me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here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in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class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?</a:t>
            </a:r>
          </a:p>
          <a:p>
            <a:r>
              <a:rPr lang="de-DE" altLang="de-DE" sz="2800" b="1" dirty="0" err="1" smtClean="0">
                <a:solidFill>
                  <a:srgbClr val="333399"/>
                </a:solidFill>
              </a:rPr>
              <a:t>Acceptance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–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How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will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the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things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learned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by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working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with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this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document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help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me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do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my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real-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world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job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?</a:t>
            </a:r>
          </a:p>
          <a:p>
            <a:pPr>
              <a:buFontTx/>
              <a:buNone/>
            </a:pPr>
            <a:endParaRPr lang="de-DE" sz="1400" i="1" dirty="0"/>
          </a:p>
          <a:p>
            <a:pPr>
              <a:buNone/>
            </a:pPr>
            <a:r>
              <a:rPr lang="de-DE" altLang="de-DE" sz="2800" b="1" dirty="0" smtClean="0">
                <a:solidFill>
                  <a:srgbClr val="333399"/>
                </a:solidFill>
              </a:rPr>
              <a:t>	</a:t>
            </a:r>
            <a:endParaRPr lang="de-DE" altLang="de-DE" sz="2800" b="1" dirty="0">
              <a:solidFill>
                <a:srgbClr val="333399"/>
              </a:solidFill>
            </a:endParaRPr>
          </a:p>
          <a:p>
            <a:pPr>
              <a:buFontTx/>
              <a:buNone/>
            </a:pPr>
            <a:endParaRPr lang="de-DE" altLang="de-DE" sz="2800" i="1" dirty="0" smtClean="0"/>
          </a:p>
        </p:txBody>
      </p:sp>
      <p:pic>
        <p:nvPicPr>
          <p:cNvPr id="8197" name="Picture 8" descr="Logo_Bundeswehr_420p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4300" y="6381750"/>
            <a:ext cx="12795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557601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de-DE" sz="3200" b="1" dirty="0" smtClean="0">
                <a:solidFill>
                  <a:srgbClr val="333399"/>
                </a:solidFill>
              </a:rPr>
              <a:t>Real material for technical language training</a:t>
            </a:r>
            <a:endParaRPr lang="de-DE" altLang="de-DE" sz="3200" dirty="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de-DE" altLang="de-DE" dirty="0" smtClean="0"/>
              <a:t> </a:t>
            </a:r>
            <a:r>
              <a:rPr lang="en-GB" altLang="de-DE" sz="2800" b="1" dirty="0" smtClean="0">
                <a:solidFill>
                  <a:srgbClr val="333399"/>
                </a:solidFill>
              </a:rPr>
              <a:t>	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Realia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(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actual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work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documents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)</a:t>
            </a:r>
          </a:p>
          <a:p>
            <a:pPr>
              <a:spcBef>
                <a:spcPts val="0"/>
              </a:spcBef>
              <a:spcAft>
                <a:spcPts val="600"/>
              </a:spcAft>
              <a:buFontTx/>
              <a:buNone/>
            </a:pPr>
            <a:endParaRPr lang="de-DE" sz="1400" i="1" dirty="0"/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de-DE" altLang="de-DE" sz="2800" b="1" dirty="0" smtClean="0">
                <a:solidFill>
                  <a:srgbClr val="333399"/>
                </a:solidFill>
              </a:rPr>
              <a:t>	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Subject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matter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training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material (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learning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material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from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outside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the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language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classroom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)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endParaRPr lang="de-DE" altLang="de-DE" sz="1600" b="1" dirty="0" smtClean="0">
              <a:solidFill>
                <a:srgbClr val="333399"/>
              </a:solidFill>
            </a:endParaRP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de-DE" altLang="de-DE" sz="2800" b="1" dirty="0" smtClean="0">
                <a:solidFill>
                  <a:srgbClr val="333399"/>
                </a:solidFill>
              </a:rPr>
              <a:t>  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Subject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matter-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related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texts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(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specialist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journals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,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etc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)</a:t>
            </a:r>
          </a:p>
          <a:p>
            <a:pPr>
              <a:buNone/>
            </a:pPr>
            <a:endParaRPr lang="de-DE" altLang="de-DE" sz="2800" b="1" dirty="0">
              <a:solidFill>
                <a:srgbClr val="333399"/>
              </a:solidFill>
            </a:endParaRPr>
          </a:p>
          <a:p>
            <a:pPr>
              <a:buNone/>
            </a:pPr>
            <a:endParaRPr lang="de-DE" altLang="de-DE" sz="2800" b="1" dirty="0" smtClean="0">
              <a:solidFill>
                <a:srgbClr val="333399"/>
              </a:solidFill>
            </a:endParaRPr>
          </a:p>
          <a:p>
            <a:pPr>
              <a:buNone/>
            </a:pPr>
            <a:endParaRPr lang="de-DE" altLang="de-DE" sz="2800" b="1" dirty="0">
              <a:solidFill>
                <a:srgbClr val="333399"/>
              </a:solidFill>
            </a:endParaRPr>
          </a:p>
          <a:p>
            <a:pPr>
              <a:buFontTx/>
              <a:buNone/>
            </a:pPr>
            <a:endParaRPr lang="de-DE" altLang="de-DE" sz="2800" i="1" dirty="0" smtClean="0"/>
          </a:p>
        </p:txBody>
      </p:sp>
      <p:pic>
        <p:nvPicPr>
          <p:cNvPr id="8197" name="Picture 8" descr="Logo_Bundeswehr_420p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4300" y="6381750"/>
            <a:ext cx="12795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006534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de-DE" sz="3200" b="1" dirty="0" smtClean="0">
                <a:solidFill>
                  <a:srgbClr val="333399"/>
                </a:solidFill>
              </a:rPr>
              <a:t>Real material for technical language training</a:t>
            </a:r>
            <a:endParaRPr lang="de-DE" altLang="de-DE" sz="3200" dirty="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de-DE" altLang="de-DE" dirty="0" smtClean="0"/>
              <a:t> </a:t>
            </a:r>
            <a:r>
              <a:rPr lang="en-GB" altLang="de-DE" sz="2800" b="1" dirty="0" smtClean="0">
                <a:solidFill>
                  <a:srgbClr val="333399"/>
                </a:solidFill>
              </a:rPr>
              <a:t>	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Realia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(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actual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work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documents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)</a:t>
            </a:r>
          </a:p>
          <a:p>
            <a:pPr>
              <a:spcBef>
                <a:spcPts val="0"/>
              </a:spcBef>
              <a:spcAft>
                <a:spcPts val="600"/>
              </a:spcAft>
              <a:buFontTx/>
              <a:buNone/>
            </a:pPr>
            <a:endParaRPr lang="de-DE" sz="1400" i="1" dirty="0"/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de-DE" altLang="de-DE" sz="2800" b="1" dirty="0" smtClean="0">
                <a:solidFill>
                  <a:srgbClr val="333399"/>
                </a:solidFill>
              </a:rPr>
              <a:t>	Pro: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de-DE" altLang="de-DE" sz="2800" b="1" dirty="0" smtClean="0">
                <a:solidFill>
                  <a:srgbClr val="333399"/>
                </a:solidFill>
              </a:rPr>
              <a:t>Are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familiar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to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the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learner</a:t>
            </a:r>
            <a:endParaRPr lang="de-DE" altLang="de-DE" sz="2800" b="1" dirty="0" smtClean="0">
              <a:solidFill>
                <a:srgbClr val="333399"/>
              </a:solidFill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de-DE" altLang="de-DE" sz="2800" b="1" dirty="0" smtClean="0">
                <a:solidFill>
                  <a:srgbClr val="333399"/>
                </a:solidFill>
              </a:rPr>
              <a:t>Are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what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the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learner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deals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with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outside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the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classroom</a:t>
            </a:r>
            <a:endParaRPr lang="de-DE" altLang="de-DE" sz="2800" b="1" dirty="0" smtClean="0">
              <a:solidFill>
                <a:srgbClr val="333399"/>
              </a:solidFill>
            </a:endParaRP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de-DE" altLang="de-DE" sz="2800" b="1" dirty="0" smtClean="0">
                <a:solidFill>
                  <a:srgbClr val="333399"/>
                </a:solidFill>
              </a:rPr>
              <a:t>Con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de-DE" altLang="de-DE" sz="2800" b="1" dirty="0" smtClean="0">
                <a:solidFill>
                  <a:srgbClr val="333399"/>
                </a:solidFill>
              </a:rPr>
              <a:t>Are in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no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way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focused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with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regard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to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language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teaching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objectives</a:t>
            </a:r>
            <a:endParaRPr lang="de-DE" altLang="de-DE" sz="2800" b="1" dirty="0" smtClean="0">
              <a:solidFill>
                <a:srgbClr val="333399"/>
              </a:solidFill>
            </a:endParaRPr>
          </a:p>
          <a:p>
            <a:pPr>
              <a:buNone/>
            </a:pPr>
            <a:endParaRPr lang="de-DE" altLang="de-DE" sz="2800" b="1" dirty="0">
              <a:solidFill>
                <a:srgbClr val="333399"/>
              </a:solidFill>
            </a:endParaRPr>
          </a:p>
          <a:p>
            <a:pPr>
              <a:buNone/>
            </a:pPr>
            <a:endParaRPr lang="de-DE" altLang="de-DE" sz="2800" b="1" dirty="0" smtClean="0">
              <a:solidFill>
                <a:srgbClr val="333399"/>
              </a:solidFill>
            </a:endParaRPr>
          </a:p>
          <a:p>
            <a:pPr>
              <a:buNone/>
            </a:pPr>
            <a:endParaRPr lang="de-DE" altLang="de-DE" sz="2800" b="1" dirty="0">
              <a:solidFill>
                <a:srgbClr val="333399"/>
              </a:solidFill>
            </a:endParaRPr>
          </a:p>
          <a:p>
            <a:pPr>
              <a:buFontTx/>
              <a:buNone/>
            </a:pPr>
            <a:endParaRPr lang="de-DE" altLang="de-DE" sz="2800" i="1" dirty="0" smtClean="0"/>
          </a:p>
        </p:txBody>
      </p:sp>
      <p:pic>
        <p:nvPicPr>
          <p:cNvPr id="8197" name="Picture 8" descr="Logo_Bundeswehr_420p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4300" y="6381750"/>
            <a:ext cx="12795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006534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de-DE" sz="3200" b="1" dirty="0" smtClean="0">
                <a:solidFill>
                  <a:srgbClr val="333399"/>
                </a:solidFill>
              </a:rPr>
              <a:t>Real material for technical language training</a:t>
            </a:r>
            <a:endParaRPr lang="de-DE" altLang="de-DE" sz="3200" dirty="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de-DE" altLang="de-DE" dirty="0" smtClean="0"/>
              <a:t> 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	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Subject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matter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training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material (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learning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material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from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outside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the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language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classroom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)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endParaRPr lang="de-DE" altLang="de-DE" sz="1600" b="1" dirty="0" smtClean="0">
              <a:solidFill>
                <a:srgbClr val="333399"/>
              </a:solidFill>
            </a:endParaRP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de-DE" altLang="de-DE" sz="2800" b="1" dirty="0" smtClean="0">
                <a:solidFill>
                  <a:srgbClr val="333399"/>
                </a:solidFill>
              </a:rPr>
              <a:t>   Pro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de-DE" altLang="de-DE" sz="2800" b="1" dirty="0" err="1" smtClean="0">
                <a:solidFill>
                  <a:srgbClr val="333399"/>
                </a:solidFill>
              </a:rPr>
              <a:t>Systematically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present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topical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material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de-DE" altLang="de-DE" sz="2800" b="1" dirty="0" err="1" smtClean="0">
                <a:solidFill>
                  <a:srgbClr val="333399"/>
                </a:solidFill>
              </a:rPr>
              <a:t>Often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include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useful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exercises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and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learning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tasks</a:t>
            </a:r>
            <a:endParaRPr lang="de-DE" altLang="de-DE" sz="2800" b="1" dirty="0" smtClean="0">
              <a:solidFill>
                <a:srgbClr val="333399"/>
              </a:solidFill>
            </a:endParaRP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de-DE" altLang="de-DE" sz="2800" b="1" dirty="0" smtClean="0">
                <a:solidFill>
                  <a:srgbClr val="333399"/>
                </a:solidFill>
              </a:rPr>
              <a:t>Con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de-DE" altLang="de-DE" sz="2800" b="1" dirty="0" smtClean="0">
                <a:solidFill>
                  <a:srgbClr val="333399"/>
                </a:solidFill>
              </a:rPr>
              <a:t>Lack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of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linguistic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focus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(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again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)</a:t>
            </a:r>
          </a:p>
          <a:p>
            <a:pPr>
              <a:buNone/>
            </a:pPr>
            <a:endParaRPr lang="de-DE" altLang="de-DE" sz="2800" b="1" dirty="0">
              <a:solidFill>
                <a:srgbClr val="333399"/>
              </a:solidFill>
            </a:endParaRPr>
          </a:p>
          <a:p>
            <a:pPr>
              <a:buNone/>
            </a:pPr>
            <a:endParaRPr lang="de-DE" altLang="de-DE" sz="2800" b="1" dirty="0" smtClean="0">
              <a:solidFill>
                <a:srgbClr val="333399"/>
              </a:solidFill>
            </a:endParaRPr>
          </a:p>
          <a:p>
            <a:pPr>
              <a:buNone/>
            </a:pPr>
            <a:endParaRPr lang="de-DE" altLang="de-DE" sz="2800" b="1" dirty="0">
              <a:solidFill>
                <a:srgbClr val="333399"/>
              </a:solidFill>
            </a:endParaRPr>
          </a:p>
          <a:p>
            <a:pPr>
              <a:buFontTx/>
              <a:buNone/>
            </a:pPr>
            <a:endParaRPr lang="de-DE" altLang="de-DE" sz="2800" i="1" dirty="0" smtClean="0"/>
          </a:p>
        </p:txBody>
      </p:sp>
      <p:pic>
        <p:nvPicPr>
          <p:cNvPr id="8197" name="Picture 8" descr="Logo_Bundeswehr_420p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4300" y="6381750"/>
            <a:ext cx="12795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006534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de-DE" sz="3200" b="1" dirty="0" smtClean="0">
                <a:solidFill>
                  <a:srgbClr val="333399"/>
                </a:solidFill>
              </a:rPr>
              <a:t>Real material for technical language training</a:t>
            </a:r>
            <a:endParaRPr lang="de-DE" altLang="de-DE" sz="3200" dirty="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de-DE" altLang="de-DE" dirty="0" smtClean="0"/>
              <a:t> 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 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Subject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matter-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related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texts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(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specialist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journals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,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etc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)</a:t>
            </a:r>
          </a:p>
          <a:p>
            <a:pPr>
              <a:buNone/>
            </a:pPr>
            <a:r>
              <a:rPr lang="de-DE" altLang="de-DE" sz="2800" b="1" dirty="0" smtClean="0">
                <a:solidFill>
                  <a:srgbClr val="333399"/>
                </a:solidFill>
              </a:rPr>
              <a:t>Pro</a:t>
            </a:r>
          </a:p>
          <a:p>
            <a:r>
              <a:rPr lang="de-DE" altLang="de-DE" sz="2800" b="1" dirty="0" err="1" smtClean="0">
                <a:solidFill>
                  <a:srgbClr val="333399"/>
                </a:solidFill>
              </a:rPr>
              <a:t>Present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new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developments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in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the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learner‘s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professional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field</a:t>
            </a:r>
            <a:endParaRPr lang="de-DE" altLang="de-DE" sz="2800" b="1" dirty="0" smtClean="0">
              <a:solidFill>
                <a:srgbClr val="333399"/>
              </a:solidFill>
            </a:endParaRPr>
          </a:p>
          <a:p>
            <a:r>
              <a:rPr lang="de-DE" altLang="de-DE" sz="2800" b="1" dirty="0" smtClean="0">
                <a:solidFill>
                  <a:srgbClr val="333399"/>
                </a:solidFill>
              </a:rPr>
              <a:t>Long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and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detailed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presentation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of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topics</a:t>
            </a:r>
            <a:endParaRPr lang="de-DE" altLang="de-DE" sz="2800" b="1" dirty="0" smtClean="0">
              <a:solidFill>
                <a:srgbClr val="333399"/>
              </a:solidFill>
            </a:endParaRPr>
          </a:p>
          <a:p>
            <a:pPr>
              <a:buNone/>
            </a:pPr>
            <a:r>
              <a:rPr lang="de-DE" altLang="de-DE" sz="2800" b="1" dirty="0" smtClean="0">
                <a:solidFill>
                  <a:srgbClr val="333399"/>
                </a:solidFill>
              </a:rPr>
              <a:t>Con</a:t>
            </a:r>
          </a:p>
          <a:p>
            <a:r>
              <a:rPr lang="de-DE" altLang="de-DE" sz="2800" b="1" dirty="0" err="1" smtClean="0">
                <a:solidFill>
                  <a:srgbClr val="333399"/>
                </a:solidFill>
              </a:rPr>
              <a:t>Usually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require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higher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general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language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proficiency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levels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than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333399"/>
                </a:solidFill>
              </a:rPr>
              <a:t>manuals</a:t>
            </a:r>
            <a:r>
              <a:rPr lang="de-DE" altLang="de-DE" sz="2800" b="1" dirty="0" smtClean="0">
                <a:solidFill>
                  <a:srgbClr val="333399"/>
                </a:solidFill>
              </a:rPr>
              <a:t>, etc.</a:t>
            </a:r>
            <a:endParaRPr lang="de-DE" altLang="de-DE" sz="2800" b="1" dirty="0">
              <a:solidFill>
                <a:srgbClr val="333399"/>
              </a:solidFill>
            </a:endParaRPr>
          </a:p>
          <a:p>
            <a:pPr>
              <a:buNone/>
            </a:pPr>
            <a:endParaRPr lang="de-DE" altLang="de-DE" sz="2800" b="1" dirty="0" smtClean="0">
              <a:solidFill>
                <a:srgbClr val="333399"/>
              </a:solidFill>
            </a:endParaRPr>
          </a:p>
          <a:p>
            <a:pPr>
              <a:buNone/>
            </a:pPr>
            <a:endParaRPr lang="de-DE" altLang="de-DE" sz="2800" b="1" dirty="0">
              <a:solidFill>
                <a:srgbClr val="333399"/>
              </a:solidFill>
            </a:endParaRPr>
          </a:p>
          <a:p>
            <a:pPr>
              <a:buFontTx/>
              <a:buNone/>
            </a:pPr>
            <a:endParaRPr lang="de-DE" altLang="de-DE" sz="2800" i="1" dirty="0" smtClean="0"/>
          </a:p>
        </p:txBody>
      </p:sp>
      <p:pic>
        <p:nvPicPr>
          <p:cNvPr id="8197" name="Picture 8" descr="Logo_Bundeswehr_420p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4300" y="6381750"/>
            <a:ext cx="12795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006534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Foliennummernplatzhalter 2"/>
          <p:cNvSpPr>
            <a:spLocks noGrp="1"/>
          </p:cNvSpPr>
          <p:nvPr>
            <p:ph type="sldNum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BA82BFC-FDC9-41BD-86F7-EBE0604B5DB7}" type="slidenum">
              <a:rPr lang="de-DE" altLang="de-DE" smtClean="0"/>
              <a:pPr/>
              <a:t>2</a:t>
            </a:fld>
            <a:endParaRPr lang="de-DE" altLang="de-DE" smtClean="0"/>
          </a:p>
        </p:txBody>
      </p:sp>
      <p:sp>
        <p:nvSpPr>
          <p:cNvPr id="3075" name="Foliennummernplatzhalter 2"/>
          <p:cNvSpPr txBox="1">
            <a:spLocks noGrp="1"/>
          </p:cNvSpPr>
          <p:nvPr/>
        </p:nvSpPr>
        <p:spPr bwMode="auto">
          <a:xfrm>
            <a:off x="6553200" y="6453188"/>
            <a:ext cx="2133600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E680AAEF-9B35-4A60-BF4B-4294900D329F}" type="slidenum">
              <a:rPr lang="de-DE" altLang="de-DE" sz="1400"/>
              <a:pPr algn="r"/>
              <a:t>2</a:t>
            </a:fld>
            <a:endParaRPr lang="de-DE" altLang="de-DE" sz="1400"/>
          </a:p>
        </p:txBody>
      </p:sp>
      <p:sp>
        <p:nvSpPr>
          <p:cNvPr id="3076" name="Text Box 2"/>
          <p:cNvSpPr txBox="1">
            <a:spLocks noChangeArrowheads="1"/>
          </p:cNvSpPr>
          <p:nvPr/>
        </p:nvSpPr>
        <p:spPr bwMode="auto">
          <a:xfrm>
            <a:off x="4403725" y="269875"/>
            <a:ext cx="260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de-DE" altLang="de-DE" sz="2400">
                <a:latin typeface="Arial Unicode MS" pitchFamily="34" charset="-128"/>
              </a:rPr>
              <a:t> </a:t>
            </a:r>
          </a:p>
        </p:txBody>
      </p:sp>
      <p:pic>
        <p:nvPicPr>
          <p:cNvPr id="3077" name="Picture 8" descr="Logo_Bundeswehr_420p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4300" y="6381750"/>
            <a:ext cx="12795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8" name="Rechteck 1"/>
          <p:cNvSpPr>
            <a:spLocks noChangeArrowheads="1"/>
          </p:cNvSpPr>
          <p:nvPr/>
        </p:nvSpPr>
        <p:spPr bwMode="auto">
          <a:xfrm>
            <a:off x="520700" y="1052736"/>
            <a:ext cx="769461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 i="1" dirty="0"/>
              <a:t>reality</a:t>
            </a:r>
            <a:r>
              <a:rPr lang="en-US" sz="3200" b="1" dirty="0"/>
              <a:t> </a:t>
            </a:r>
          </a:p>
          <a:p>
            <a:r>
              <a:rPr lang="en-US" sz="3200" i="1" dirty="0"/>
              <a:t>plural</a:t>
            </a:r>
            <a:r>
              <a:rPr lang="en-US" sz="3200" dirty="0"/>
              <a:t> </a:t>
            </a:r>
            <a:r>
              <a:rPr lang="en-US" sz="3200" b="1" dirty="0"/>
              <a:t>realities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19100" y="2139797"/>
            <a:ext cx="8229600" cy="641131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2000" i="1" dirty="0" smtClean="0"/>
              <a:t>1</a:t>
            </a:r>
            <a:r>
              <a:rPr lang="en-US" sz="2000" dirty="0" smtClean="0"/>
              <a:t> </a:t>
            </a:r>
            <a:r>
              <a:rPr lang="en-US" sz="2000" dirty="0"/>
              <a:t>:  the quality or state of being real</a:t>
            </a:r>
          </a:p>
          <a:p>
            <a:pPr marL="0" indent="0">
              <a:buNone/>
              <a:defRPr/>
            </a:pPr>
            <a:endParaRPr lang="de-DE" altLang="de-DE" sz="2000" kern="0" dirty="0" smtClean="0"/>
          </a:p>
        </p:txBody>
      </p:sp>
      <p:sp>
        <p:nvSpPr>
          <p:cNvPr id="2" name="Textfeld 1"/>
          <p:cNvSpPr txBox="1"/>
          <p:nvPr/>
        </p:nvSpPr>
        <p:spPr>
          <a:xfrm>
            <a:off x="508865" y="2609617"/>
            <a:ext cx="78488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2000" i="1" dirty="0"/>
              <a:t>2</a:t>
            </a:r>
            <a:r>
              <a:rPr lang="en-US" sz="2000" dirty="0"/>
              <a:t> </a:t>
            </a:r>
            <a:r>
              <a:rPr lang="en-US" sz="2000" i="1" dirty="0"/>
              <a:t>a</a:t>
            </a:r>
            <a:r>
              <a:rPr lang="en-US" sz="2000" dirty="0"/>
              <a:t> </a:t>
            </a:r>
            <a:r>
              <a:rPr lang="en-US" sz="2000" i="1" dirty="0"/>
              <a:t>(1)</a:t>
            </a:r>
            <a:r>
              <a:rPr lang="en-US" sz="2000" dirty="0"/>
              <a:t> :  a real event, entity, or state of affairs </a:t>
            </a:r>
            <a:r>
              <a:rPr lang="en-US" sz="2000" i="1" dirty="0"/>
              <a:t>&lt;his dream became a reality&gt;</a:t>
            </a:r>
            <a:r>
              <a:rPr lang="en-US" sz="2000" dirty="0"/>
              <a:t> </a:t>
            </a:r>
            <a:r>
              <a:rPr lang="en-US" sz="2000" i="1" dirty="0"/>
              <a:t>(2)</a:t>
            </a:r>
            <a:r>
              <a:rPr lang="en-US" sz="2000" dirty="0"/>
              <a:t> :  the totality of real things and events </a:t>
            </a:r>
            <a:r>
              <a:rPr lang="en-US" sz="2000" i="1" dirty="0"/>
              <a:t>&lt;trying to escape from reality&gt;</a:t>
            </a:r>
            <a:r>
              <a:rPr lang="en-US" sz="2000" dirty="0"/>
              <a:t> </a:t>
            </a:r>
            <a:r>
              <a:rPr lang="en-US" sz="2000" i="1" dirty="0"/>
              <a:t>b</a:t>
            </a:r>
            <a:r>
              <a:rPr lang="en-US" sz="2000" dirty="0"/>
              <a:t> :  something that is neither derivative nor dependent but exists </a:t>
            </a:r>
            <a:r>
              <a:rPr lang="en-US" sz="2000" dirty="0" smtClean="0"/>
              <a:t>necessarily</a:t>
            </a:r>
            <a:endParaRPr lang="en-US" sz="2000" dirty="0"/>
          </a:p>
        </p:txBody>
      </p:sp>
      <p:sp>
        <p:nvSpPr>
          <p:cNvPr id="9" name="Textfeld 8"/>
          <p:cNvSpPr txBox="1"/>
          <p:nvPr/>
        </p:nvSpPr>
        <p:spPr>
          <a:xfrm>
            <a:off x="520700" y="3985450"/>
            <a:ext cx="78488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2000" i="1" dirty="0" smtClean="0"/>
              <a:t>3</a:t>
            </a:r>
            <a:r>
              <a:rPr lang="en-US" sz="2000" dirty="0" smtClean="0"/>
              <a:t> </a:t>
            </a:r>
            <a:r>
              <a:rPr lang="en-US" sz="2000" dirty="0"/>
              <a:t>:  television programming that features videos of actual occurrences (as a police chase, stunt, or natural disaster) </a:t>
            </a:r>
            <a:r>
              <a:rPr lang="en-US" sz="2000" dirty="0" smtClean="0"/>
              <a:t>- often </a:t>
            </a:r>
            <a:r>
              <a:rPr lang="en-US" sz="2000" dirty="0"/>
              <a:t>used attributively </a:t>
            </a:r>
            <a:r>
              <a:rPr lang="en-US" sz="2000" i="1" dirty="0"/>
              <a:t>&lt;reality TV&gt;</a:t>
            </a:r>
            <a:endParaRPr lang="en-US" sz="2000" dirty="0"/>
          </a:p>
        </p:txBody>
      </p:sp>
      <p:pic>
        <p:nvPicPr>
          <p:cNvPr id="1026" name="Picture 2" descr="David Bowie - Reality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0964" y="5185779"/>
            <a:ext cx="1068343" cy="106834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Foliennummernplatzhalter 2"/>
          <p:cNvSpPr>
            <a:spLocks noGrp="1"/>
          </p:cNvSpPr>
          <p:nvPr>
            <p:ph type="sldNum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C84F817-9291-4DE2-8C94-4FC3D103D17C}" type="slidenum">
              <a:rPr lang="de-DE" altLang="de-DE" smtClean="0"/>
              <a:pPr/>
              <a:t>20</a:t>
            </a:fld>
            <a:endParaRPr lang="de-DE" altLang="de-DE" smtClean="0"/>
          </a:p>
        </p:txBody>
      </p:sp>
      <p:sp>
        <p:nvSpPr>
          <p:cNvPr id="13315" name="Foliennummernplatzhalter 2"/>
          <p:cNvSpPr txBox="1">
            <a:spLocks noGrp="1"/>
          </p:cNvSpPr>
          <p:nvPr/>
        </p:nvSpPr>
        <p:spPr bwMode="auto">
          <a:xfrm>
            <a:off x="6553200" y="6453188"/>
            <a:ext cx="2133600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F3AD4834-69EB-4E5A-8F6C-27293600A967}" type="slidenum">
              <a:rPr lang="de-DE" altLang="de-DE" sz="1400"/>
              <a:pPr algn="r"/>
              <a:t>20</a:t>
            </a:fld>
            <a:endParaRPr lang="de-DE" altLang="de-DE" sz="1400"/>
          </a:p>
        </p:txBody>
      </p:sp>
      <p:sp>
        <p:nvSpPr>
          <p:cNvPr id="13316" name="Text Box 2"/>
          <p:cNvSpPr txBox="1">
            <a:spLocks noChangeArrowheads="1"/>
          </p:cNvSpPr>
          <p:nvPr/>
        </p:nvSpPr>
        <p:spPr bwMode="auto">
          <a:xfrm>
            <a:off x="4403725" y="269875"/>
            <a:ext cx="260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de-DE" altLang="de-DE" sz="2400">
                <a:latin typeface="Arial Unicode MS" pitchFamily="34" charset="-128"/>
              </a:rPr>
              <a:t> </a:t>
            </a:r>
          </a:p>
        </p:txBody>
      </p:sp>
      <p:sp>
        <p:nvSpPr>
          <p:cNvPr id="13317" name="Text Box 2"/>
          <p:cNvSpPr txBox="1">
            <a:spLocks noChangeArrowheads="1"/>
          </p:cNvSpPr>
          <p:nvPr/>
        </p:nvSpPr>
        <p:spPr bwMode="auto">
          <a:xfrm>
            <a:off x="1084263" y="457200"/>
            <a:ext cx="7632700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altLang="de-DE" sz="2800" b="1">
                <a:solidFill>
                  <a:schemeClr val="accent2"/>
                </a:solidFill>
              </a:rPr>
              <a:t>Teaching and Learning Materials</a:t>
            </a:r>
          </a:p>
        </p:txBody>
      </p:sp>
      <p:pic>
        <p:nvPicPr>
          <p:cNvPr id="13318" name="Picture 8" descr="Logo_Bundeswehr_420p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4300" y="6381750"/>
            <a:ext cx="12795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feld 1"/>
          <p:cNvSpPr txBox="1"/>
          <p:nvPr/>
        </p:nvSpPr>
        <p:spPr>
          <a:xfrm>
            <a:off x="611188" y="1236663"/>
            <a:ext cx="8353425" cy="37861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endParaRPr lang="de-DE" sz="2400" dirty="0">
              <a:sym typeface="Wingdings" panose="05000000000000000000" pitchFamily="2" charset="2"/>
            </a:endParaRPr>
          </a:p>
          <a:p>
            <a:pPr>
              <a:defRPr/>
            </a:pPr>
            <a:endParaRPr lang="de-DE" sz="2400" dirty="0"/>
          </a:p>
          <a:p>
            <a:pPr marL="342900" indent="-342900">
              <a:buFont typeface="Wingdings" pitchFamily="2" charset="2"/>
              <a:buChar char="à"/>
              <a:defRPr/>
            </a:pPr>
            <a:r>
              <a:rPr lang="en-US" altLang="de-DE" sz="2400" dirty="0"/>
              <a:t>Enhancing</a:t>
            </a:r>
            <a:r>
              <a:rPr lang="en-US" altLang="de-DE" sz="2400" dirty="0">
                <a:solidFill>
                  <a:srgbClr val="FF0000"/>
                </a:solidFill>
              </a:rPr>
              <a:t> </a:t>
            </a:r>
            <a:r>
              <a:rPr lang="en-US" altLang="de-DE" sz="2400" dirty="0"/>
              <a:t>performance through standardization while at the same time leaving room for individual tailoring </a:t>
            </a:r>
          </a:p>
          <a:p>
            <a:pPr marL="342900" indent="-342900">
              <a:buFont typeface="Wingdings" pitchFamily="2" charset="2"/>
              <a:buChar char="à"/>
              <a:defRPr/>
            </a:pPr>
            <a:endParaRPr lang="de-DE" sz="2400" dirty="0">
              <a:sym typeface="Wingdings" panose="05000000000000000000" pitchFamily="2" charset="2"/>
            </a:endParaRPr>
          </a:p>
          <a:p>
            <a:pPr marL="342900" indent="-342900">
              <a:buFont typeface="Wingdings" pitchFamily="2" charset="2"/>
              <a:buChar char="à"/>
              <a:defRPr/>
            </a:pPr>
            <a:r>
              <a:rPr lang="de-DE" sz="2400" dirty="0" err="1">
                <a:sym typeface="Wingdings" panose="05000000000000000000" pitchFamily="2" charset="2"/>
              </a:rPr>
              <a:t>Tailored</a:t>
            </a:r>
            <a:r>
              <a:rPr lang="de-DE" sz="2400" dirty="0">
                <a:sym typeface="Wingdings" panose="05000000000000000000" pitchFamily="2" charset="2"/>
              </a:rPr>
              <a:t> </a:t>
            </a:r>
            <a:r>
              <a:rPr lang="de-DE" sz="2400" dirty="0" err="1">
                <a:sym typeface="Wingdings" panose="05000000000000000000" pitchFamily="2" charset="2"/>
              </a:rPr>
              <a:t>language</a:t>
            </a:r>
            <a:r>
              <a:rPr lang="de-DE" sz="2400" dirty="0">
                <a:sym typeface="Wingdings" panose="05000000000000000000" pitchFamily="2" charset="2"/>
              </a:rPr>
              <a:t> </a:t>
            </a:r>
            <a:r>
              <a:rPr lang="de-DE" sz="2400" dirty="0" err="1">
                <a:sym typeface="Wingdings" panose="05000000000000000000" pitchFamily="2" charset="2"/>
              </a:rPr>
              <a:t>training</a:t>
            </a:r>
            <a:r>
              <a:rPr lang="de-DE" sz="2400" dirty="0">
                <a:sym typeface="Wingdings" panose="05000000000000000000" pitchFamily="2" charset="2"/>
              </a:rPr>
              <a:t> </a:t>
            </a:r>
            <a:r>
              <a:rPr lang="de-DE" sz="2400" dirty="0" err="1">
                <a:sym typeface="Wingdings" panose="05000000000000000000" pitchFamily="2" charset="2"/>
              </a:rPr>
              <a:t>rather</a:t>
            </a:r>
            <a:r>
              <a:rPr lang="de-DE" sz="2400" dirty="0">
                <a:sym typeface="Wingdings" panose="05000000000000000000" pitchFamily="2" charset="2"/>
              </a:rPr>
              <a:t> </a:t>
            </a:r>
            <a:r>
              <a:rPr lang="de-DE" sz="2400" dirty="0" err="1">
                <a:sym typeface="Wingdings" panose="05000000000000000000" pitchFamily="2" charset="2"/>
              </a:rPr>
              <a:t>than</a:t>
            </a:r>
            <a:r>
              <a:rPr lang="de-DE" sz="2400" dirty="0">
                <a:sym typeface="Wingdings" panose="05000000000000000000" pitchFamily="2" charset="2"/>
              </a:rPr>
              <a:t> </a:t>
            </a:r>
            <a:r>
              <a:rPr lang="de-DE" sz="2400" dirty="0" err="1">
                <a:sym typeface="Wingdings" panose="05000000000000000000" pitchFamily="2" charset="2"/>
              </a:rPr>
              <a:t>fixed</a:t>
            </a:r>
            <a:r>
              <a:rPr lang="de-DE" sz="2400" dirty="0">
                <a:sym typeface="Wingdings" panose="05000000000000000000" pitchFamily="2" charset="2"/>
              </a:rPr>
              <a:t> </a:t>
            </a:r>
            <a:r>
              <a:rPr lang="de-DE" sz="2400" dirty="0" err="1">
                <a:sym typeface="Wingdings" panose="05000000000000000000" pitchFamily="2" charset="2"/>
              </a:rPr>
              <a:t>curriculum</a:t>
            </a:r>
            <a:endParaRPr lang="de-DE" sz="2400" dirty="0">
              <a:sym typeface="Wingdings" panose="05000000000000000000" pitchFamily="2" charset="2"/>
            </a:endParaRPr>
          </a:p>
          <a:p>
            <a:pPr marL="342900" indent="-342900">
              <a:buFont typeface="Wingdings" pitchFamily="2" charset="2"/>
              <a:buChar char="à"/>
              <a:defRPr/>
            </a:pPr>
            <a:endParaRPr lang="de-DE" sz="2400" dirty="0">
              <a:sym typeface="Wingdings" panose="05000000000000000000" pitchFamily="2" charset="2"/>
            </a:endParaRPr>
          </a:p>
          <a:p>
            <a:pPr marL="342900" indent="-342900">
              <a:buFont typeface="Wingdings" pitchFamily="2" charset="2"/>
              <a:buChar char="à"/>
              <a:defRPr/>
            </a:pPr>
            <a:r>
              <a:rPr lang="de-DE" sz="2400" dirty="0" err="1">
                <a:sym typeface="Wingdings" panose="05000000000000000000" pitchFamily="2" charset="2"/>
              </a:rPr>
              <a:t>No</a:t>
            </a:r>
            <a:r>
              <a:rPr lang="de-DE" sz="2400" dirty="0">
                <a:sym typeface="Wingdings" panose="05000000000000000000" pitchFamily="2" charset="2"/>
              </a:rPr>
              <a:t> </a:t>
            </a:r>
            <a:r>
              <a:rPr lang="de-DE" sz="2400" dirty="0" err="1" smtClean="0">
                <a:sym typeface="Wingdings" panose="05000000000000000000" pitchFamily="2" charset="2"/>
              </a:rPr>
              <a:t>commercial</a:t>
            </a:r>
            <a:r>
              <a:rPr lang="de-DE" sz="2400" dirty="0" smtClean="0">
                <a:sym typeface="Wingdings" panose="05000000000000000000" pitchFamily="2" charset="2"/>
              </a:rPr>
              <a:t> </a:t>
            </a:r>
            <a:r>
              <a:rPr lang="de-DE" sz="2400" dirty="0" err="1" smtClean="0">
                <a:sym typeface="Wingdings" panose="05000000000000000000" pitchFamily="2" charset="2"/>
              </a:rPr>
              <a:t>textbooks</a:t>
            </a:r>
            <a:r>
              <a:rPr lang="de-DE" sz="2400" dirty="0">
                <a:sym typeface="Wingdings" panose="05000000000000000000" pitchFamily="2" charset="2"/>
              </a:rPr>
              <a:t>, but 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de-DE" sz="2400" dirty="0" err="1">
                <a:sym typeface="Wingdings" panose="05000000000000000000" pitchFamily="2" charset="2"/>
              </a:rPr>
              <a:t>teachers</a:t>
            </a:r>
            <a:r>
              <a:rPr lang="de-DE" sz="2400" dirty="0">
                <a:sym typeface="Wingdings" panose="05000000000000000000" pitchFamily="2" charset="2"/>
              </a:rPr>
              <a:t>‘ </a:t>
            </a:r>
            <a:r>
              <a:rPr lang="de-DE" sz="2400" dirty="0" err="1">
                <a:sym typeface="Wingdings" panose="05000000000000000000" pitchFamily="2" charset="2"/>
              </a:rPr>
              <a:t>resources</a:t>
            </a:r>
            <a:r>
              <a:rPr lang="de-DE" sz="2400" dirty="0">
                <a:sym typeface="Wingdings" panose="05000000000000000000" pitchFamily="2" charset="2"/>
              </a:rPr>
              <a:t> 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de-DE" sz="2400" dirty="0" err="1">
                <a:sym typeface="Wingdings" panose="05000000000000000000" pitchFamily="2" charset="2"/>
              </a:rPr>
              <a:t>inhouse-produced</a:t>
            </a:r>
            <a:r>
              <a:rPr lang="de-DE" sz="2400" dirty="0">
                <a:sym typeface="Wingdings" panose="05000000000000000000" pitchFamily="2" charset="2"/>
              </a:rPr>
              <a:t>, </a:t>
            </a:r>
            <a:r>
              <a:rPr lang="de-DE" sz="2400" dirty="0" err="1">
                <a:sym typeface="Wingdings" panose="05000000000000000000" pitchFamily="2" charset="2"/>
              </a:rPr>
              <a:t>skills-related</a:t>
            </a:r>
            <a:r>
              <a:rPr lang="de-DE" sz="2400" dirty="0">
                <a:sym typeface="Wingdings" panose="05000000000000000000" pitchFamily="2" charset="2"/>
              </a:rPr>
              <a:t> </a:t>
            </a:r>
            <a:r>
              <a:rPr lang="de-DE" sz="2400" dirty="0" err="1">
                <a:sym typeface="Wingdings" panose="05000000000000000000" pitchFamily="2" charset="2"/>
              </a:rPr>
              <a:t>teaching</a:t>
            </a:r>
            <a:r>
              <a:rPr lang="de-DE" sz="2400" dirty="0">
                <a:sym typeface="Wingdings" panose="05000000000000000000" pitchFamily="2" charset="2"/>
              </a:rPr>
              <a:t> material</a:t>
            </a:r>
            <a:endParaRPr lang="de-DE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Foliennummernplatzhalter 2"/>
          <p:cNvSpPr>
            <a:spLocks noGrp="1"/>
          </p:cNvSpPr>
          <p:nvPr>
            <p:ph type="sldNum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25E701D-58E7-4F71-A147-E5511F12769F}" type="slidenum">
              <a:rPr lang="de-DE" altLang="de-DE" smtClean="0"/>
              <a:pPr/>
              <a:t>21</a:t>
            </a:fld>
            <a:endParaRPr lang="de-DE" altLang="de-DE" smtClean="0"/>
          </a:p>
        </p:txBody>
      </p:sp>
      <p:sp>
        <p:nvSpPr>
          <p:cNvPr id="22531" name="Foliennummernplatzhalter 2"/>
          <p:cNvSpPr txBox="1">
            <a:spLocks noGrp="1"/>
          </p:cNvSpPr>
          <p:nvPr/>
        </p:nvSpPr>
        <p:spPr bwMode="auto">
          <a:xfrm>
            <a:off x="6553200" y="6453188"/>
            <a:ext cx="2133600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1B3886BE-5E03-4746-945F-01945403D869}" type="slidenum">
              <a:rPr lang="de-DE" altLang="de-DE" sz="1400"/>
              <a:pPr algn="r"/>
              <a:t>21</a:t>
            </a:fld>
            <a:endParaRPr lang="de-DE" altLang="de-DE" sz="1400"/>
          </a:p>
        </p:txBody>
      </p:sp>
      <p:sp>
        <p:nvSpPr>
          <p:cNvPr id="22532" name="Text Box 2"/>
          <p:cNvSpPr txBox="1">
            <a:spLocks noChangeArrowheads="1"/>
          </p:cNvSpPr>
          <p:nvPr/>
        </p:nvSpPr>
        <p:spPr bwMode="auto">
          <a:xfrm>
            <a:off x="4403725" y="269875"/>
            <a:ext cx="260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de-DE" altLang="de-DE" sz="2400">
                <a:latin typeface="Arial Unicode MS" pitchFamily="34" charset="-128"/>
              </a:rPr>
              <a:t> </a:t>
            </a:r>
          </a:p>
        </p:txBody>
      </p:sp>
      <p:pic>
        <p:nvPicPr>
          <p:cNvPr id="22533" name="Picture 8" descr="Logo_Bundeswehr_420p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4300" y="6381750"/>
            <a:ext cx="12795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4" descr="D:\Data\61019744\Desktop\800px-Airbus_A400M_EC-404_ILA_2012_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59300" y="2636838"/>
            <a:ext cx="4340225" cy="244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5" name="Picture 5" descr="D:\Data\61019744\Desktop\800px-NH90Helidays200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2325" y="3500438"/>
            <a:ext cx="3565525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6" name="Textfeld 1"/>
          <p:cNvSpPr txBox="1">
            <a:spLocks noChangeArrowheads="1"/>
          </p:cNvSpPr>
          <p:nvPr/>
        </p:nvSpPr>
        <p:spPr bwMode="auto">
          <a:xfrm>
            <a:off x="1052513" y="3165475"/>
            <a:ext cx="2665412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altLang="de-DE" sz="800"/>
              <a:t>Picture by Kogo, CC-BY-SA 3.0 </a:t>
            </a:r>
          </a:p>
        </p:txBody>
      </p:sp>
      <p:pic>
        <p:nvPicPr>
          <p:cNvPr id="22537" name="Picture 3" descr="D:\Data\61019744\Desktop\800px-Eurofighter_9803_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00113" y="947738"/>
            <a:ext cx="3987800" cy="224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8" name="Textfeld 2"/>
          <p:cNvSpPr txBox="1">
            <a:spLocks noChangeArrowheads="1"/>
          </p:cNvSpPr>
          <p:nvPr/>
        </p:nvSpPr>
        <p:spPr bwMode="auto">
          <a:xfrm>
            <a:off x="712788" y="6223000"/>
            <a:ext cx="23241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altLang="de-DE" sz="800"/>
              <a:t>Public Domain</a:t>
            </a:r>
          </a:p>
        </p:txBody>
      </p:sp>
      <p:sp>
        <p:nvSpPr>
          <p:cNvPr id="22539" name="Textfeld 3"/>
          <p:cNvSpPr txBox="1">
            <a:spLocks noChangeArrowheads="1"/>
          </p:cNvSpPr>
          <p:nvPr/>
        </p:nvSpPr>
        <p:spPr bwMode="auto">
          <a:xfrm>
            <a:off x="4564063" y="5157788"/>
            <a:ext cx="2346325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altLang="de-DE" sz="800"/>
              <a:t>Picture by Julian Herzog, CC-BY 4.0</a:t>
            </a:r>
          </a:p>
        </p:txBody>
      </p:sp>
      <p:sp>
        <p:nvSpPr>
          <p:cNvPr id="22540" name="Textfeld 2"/>
          <p:cNvSpPr txBox="1">
            <a:spLocks noChangeArrowheads="1"/>
          </p:cNvSpPr>
          <p:nvPr/>
        </p:nvSpPr>
        <p:spPr bwMode="auto">
          <a:xfrm>
            <a:off x="4695825" y="860698"/>
            <a:ext cx="43402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de-DE" sz="2400" b="1" dirty="0">
                <a:solidFill>
                  <a:schemeClr val="accent2"/>
                </a:solidFill>
              </a:rPr>
              <a:t>Technical English </a:t>
            </a:r>
          </a:p>
          <a:p>
            <a:pPr algn="ctr"/>
            <a:r>
              <a:rPr lang="en-US" altLang="de-DE" sz="2400" b="1" dirty="0">
                <a:solidFill>
                  <a:schemeClr val="accent2"/>
                </a:solidFill>
              </a:rPr>
              <a:t>for Aircraft Maintenance</a:t>
            </a:r>
            <a:endParaRPr lang="de-DE" altLang="de-DE" sz="2400" dirty="0">
              <a:solidFill>
                <a:schemeClr val="accent2"/>
              </a:solidFill>
            </a:endParaRPr>
          </a:p>
          <a:p>
            <a:pPr algn="ctr"/>
            <a:endParaRPr lang="de-DE" altLang="de-DE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Foliennummernplatzhalter 2"/>
          <p:cNvSpPr>
            <a:spLocks noGrp="1"/>
          </p:cNvSpPr>
          <p:nvPr>
            <p:ph type="sldNum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25E701D-58E7-4F71-A147-E5511F12769F}" type="slidenum">
              <a:rPr lang="de-DE" altLang="de-DE" smtClean="0"/>
              <a:pPr/>
              <a:t>22</a:t>
            </a:fld>
            <a:endParaRPr lang="de-DE" altLang="de-DE" smtClean="0"/>
          </a:p>
        </p:txBody>
      </p:sp>
      <p:sp>
        <p:nvSpPr>
          <p:cNvPr id="22531" name="Foliennummernplatzhalter 2"/>
          <p:cNvSpPr txBox="1">
            <a:spLocks noGrp="1"/>
          </p:cNvSpPr>
          <p:nvPr/>
        </p:nvSpPr>
        <p:spPr bwMode="auto">
          <a:xfrm>
            <a:off x="6553200" y="6453188"/>
            <a:ext cx="2133600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1B3886BE-5E03-4746-945F-01945403D869}" type="slidenum">
              <a:rPr lang="de-DE" altLang="de-DE" sz="1400"/>
              <a:pPr algn="r"/>
              <a:t>22</a:t>
            </a:fld>
            <a:endParaRPr lang="de-DE" altLang="de-DE" sz="1400"/>
          </a:p>
        </p:txBody>
      </p:sp>
      <p:sp>
        <p:nvSpPr>
          <p:cNvPr id="22532" name="Text Box 2"/>
          <p:cNvSpPr txBox="1">
            <a:spLocks noChangeArrowheads="1"/>
          </p:cNvSpPr>
          <p:nvPr/>
        </p:nvSpPr>
        <p:spPr bwMode="auto">
          <a:xfrm>
            <a:off x="4403725" y="269875"/>
            <a:ext cx="260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de-DE" altLang="de-DE" sz="2400">
                <a:latin typeface="Arial Unicode MS" pitchFamily="34" charset="-128"/>
              </a:rPr>
              <a:t> </a:t>
            </a:r>
          </a:p>
        </p:txBody>
      </p:sp>
      <p:pic>
        <p:nvPicPr>
          <p:cNvPr id="22533" name="Picture 8" descr="Logo_Bundeswehr_420p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4300" y="6381750"/>
            <a:ext cx="12795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4" descr="D:\Data\61019744\Desktop\800px-Airbus_A400M_EC-404_ILA_2012_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59300" y="2636838"/>
            <a:ext cx="4340225" cy="244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5" name="Picture 5" descr="D:\Data\61019744\Desktop\800px-NH90Helidays200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2325" y="3500438"/>
            <a:ext cx="3565525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6" name="Textfeld 1"/>
          <p:cNvSpPr txBox="1">
            <a:spLocks noChangeArrowheads="1"/>
          </p:cNvSpPr>
          <p:nvPr/>
        </p:nvSpPr>
        <p:spPr bwMode="auto">
          <a:xfrm>
            <a:off x="1052513" y="3165475"/>
            <a:ext cx="2665412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altLang="de-DE" sz="800"/>
              <a:t>Picture by Kogo, CC-BY-SA 3.0 </a:t>
            </a:r>
          </a:p>
        </p:txBody>
      </p:sp>
      <p:pic>
        <p:nvPicPr>
          <p:cNvPr id="22537" name="Picture 3" descr="D:\Data\61019744\Desktop\800px-Eurofighter_9803_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00113" y="947738"/>
            <a:ext cx="3987800" cy="224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8" name="Textfeld 2"/>
          <p:cNvSpPr txBox="1">
            <a:spLocks noChangeArrowheads="1"/>
          </p:cNvSpPr>
          <p:nvPr/>
        </p:nvSpPr>
        <p:spPr bwMode="auto">
          <a:xfrm>
            <a:off x="712788" y="6223000"/>
            <a:ext cx="23241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altLang="de-DE" sz="800"/>
              <a:t>Public Domain</a:t>
            </a:r>
          </a:p>
        </p:txBody>
      </p:sp>
      <p:sp>
        <p:nvSpPr>
          <p:cNvPr id="22539" name="Textfeld 3"/>
          <p:cNvSpPr txBox="1">
            <a:spLocks noChangeArrowheads="1"/>
          </p:cNvSpPr>
          <p:nvPr/>
        </p:nvSpPr>
        <p:spPr bwMode="auto">
          <a:xfrm>
            <a:off x="4564063" y="5157788"/>
            <a:ext cx="2346325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altLang="de-DE" sz="800"/>
              <a:t>Picture by Julian Herzog, CC-BY 4.0</a:t>
            </a:r>
          </a:p>
        </p:txBody>
      </p:sp>
      <p:sp>
        <p:nvSpPr>
          <p:cNvPr id="22540" name="Textfeld 2"/>
          <p:cNvSpPr txBox="1">
            <a:spLocks noChangeArrowheads="1"/>
          </p:cNvSpPr>
          <p:nvPr/>
        </p:nvSpPr>
        <p:spPr bwMode="auto">
          <a:xfrm>
            <a:off x="4695825" y="836712"/>
            <a:ext cx="43402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de-DE" sz="2400" b="1" dirty="0">
                <a:solidFill>
                  <a:schemeClr val="accent2"/>
                </a:solidFill>
              </a:rPr>
              <a:t>Technical English </a:t>
            </a:r>
          </a:p>
          <a:p>
            <a:pPr algn="ctr"/>
            <a:r>
              <a:rPr lang="en-US" altLang="de-DE" sz="2400" b="1" dirty="0">
                <a:solidFill>
                  <a:schemeClr val="accent2"/>
                </a:solidFill>
              </a:rPr>
              <a:t>for Aircraft Maintenance</a:t>
            </a:r>
            <a:endParaRPr lang="de-DE" altLang="de-DE" sz="2400" dirty="0">
              <a:solidFill>
                <a:schemeClr val="accent2"/>
              </a:solidFill>
            </a:endParaRPr>
          </a:p>
          <a:p>
            <a:pPr algn="ctr"/>
            <a:endParaRPr lang="de-DE" altLang="de-DE" sz="24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43808" y="1628800"/>
            <a:ext cx="3528392" cy="4664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liennummernplatzhalter 2"/>
          <p:cNvSpPr>
            <a:spLocks noGrp="1"/>
          </p:cNvSpPr>
          <p:nvPr>
            <p:ph type="sldNum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C7BD4E8-E139-4AC0-8525-91616C34F08E}" type="slidenum">
              <a:rPr lang="de-DE" altLang="de-DE" smtClean="0"/>
              <a:pPr/>
              <a:t>23</a:t>
            </a:fld>
            <a:endParaRPr lang="de-DE" altLang="de-DE" smtClean="0"/>
          </a:p>
        </p:txBody>
      </p:sp>
      <p:sp>
        <p:nvSpPr>
          <p:cNvPr id="23555" name="Foliennummernplatzhalter 2"/>
          <p:cNvSpPr txBox="1">
            <a:spLocks noGrp="1"/>
          </p:cNvSpPr>
          <p:nvPr/>
        </p:nvSpPr>
        <p:spPr bwMode="auto">
          <a:xfrm>
            <a:off x="6553200" y="6453188"/>
            <a:ext cx="2133600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34F6261B-341A-4955-9F05-0D13A6B6D0F1}" type="slidenum">
              <a:rPr lang="de-DE" altLang="de-DE" sz="1400"/>
              <a:pPr algn="r"/>
              <a:t>23</a:t>
            </a:fld>
            <a:endParaRPr lang="de-DE" altLang="de-DE" sz="1400"/>
          </a:p>
        </p:txBody>
      </p:sp>
      <p:sp>
        <p:nvSpPr>
          <p:cNvPr id="23556" name="Text Box 2"/>
          <p:cNvSpPr txBox="1">
            <a:spLocks noChangeArrowheads="1"/>
          </p:cNvSpPr>
          <p:nvPr/>
        </p:nvSpPr>
        <p:spPr bwMode="auto">
          <a:xfrm>
            <a:off x="4403725" y="269875"/>
            <a:ext cx="260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de-DE" altLang="de-DE" sz="2400">
                <a:latin typeface="Arial Unicode MS" pitchFamily="34" charset="-128"/>
              </a:rPr>
              <a:t> </a:t>
            </a:r>
          </a:p>
        </p:txBody>
      </p:sp>
      <p:sp>
        <p:nvSpPr>
          <p:cNvPr id="23557" name="Textfeld 2"/>
          <p:cNvSpPr txBox="1">
            <a:spLocks noChangeArrowheads="1"/>
          </p:cNvSpPr>
          <p:nvPr/>
        </p:nvSpPr>
        <p:spPr bwMode="auto">
          <a:xfrm>
            <a:off x="755650" y="476250"/>
            <a:ext cx="7777163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de-DE" sz="3200" b="1">
                <a:solidFill>
                  <a:schemeClr val="accent2"/>
                </a:solidFill>
              </a:rPr>
              <a:t>Technical English for Aircraft Maintenance</a:t>
            </a:r>
            <a:endParaRPr lang="de-DE" altLang="de-DE" sz="3200">
              <a:solidFill>
                <a:schemeClr val="accent2"/>
              </a:solidFill>
            </a:endParaRPr>
          </a:p>
          <a:p>
            <a:pPr algn="ctr"/>
            <a:endParaRPr lang="de-DE" altLang="de-DE" sz="2800"/>
          </a:p>
        </p:txBody>
      </p:sp>
      <p:pic>
        <p:nvPicPr>
          <p:cNvPr id="23558" name="Picture 8" descr="Logo_Bundeswehr_420p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4300" y="6381750"/>
            <a:ext cx="12795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feld 1"/>
          <p:cNvSpPr txBox="1"/>
          <p:nvPr/>
        </p:nvSpPr>
        <p:spPr>
          <a:xfrm>
            <a:off x="468313" y="1857375"/>
            <a:ext cx="8064500" cy="415498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400" dirty="0"/>
              <a:t>Course </a:t>
            </a:r>
            <a:r>
              <a:rPr lang="en-US" sz="2400" dirty="0" smtClean="0"/>
              <a:t>objective: </a:t>
            </a:r>
            <a:endParaRPr lang="en-US" sz="2400" dirty="0"/>
          </a:p>
          <a:p>
            <a:pPr>
              <a:defRPr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400" dirty="0" smtClean="0"/>
              <a:t>Enable maintenance personnel to work with technical </a:t>
            </a:r>
            <a:r>
              <a:rPr lang="en-US" sz="2400" dirty="0"/>
              <a:t>documentation and maintenance </a:t>
            </a:r>
            <a:r>
              <a:rPr lang="en-US" sz="2400" dirty="0" smtClean="0"/>
              <a:t>manuals in English</a:t>
            </a: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sz="2400" dirty="0"/>
          </a:p>
          <a:p>
            <a:pPr>
              <a:defRPr/>
            </a:pPr>
            <a:r>
              <a:rPr lang="en-US" sz="2400" dirty="0"/>
              <a:t>Course </a:t>
            </a:r>
            <a:r>
              <a:rPr lang="en-US" sz="2400" dirty="0" smtClean="0"/>
              <a:t>content: </a:t>
            </a:r>
            <a:endParaRPr lang="en-US" sz="2400" dirty="0"/>
          </a:p>
          <a:p>
            <a:pPr>
              <a:defRPr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400" dirty="0" smtClean="0"/>
              <a:t>Basic </a:t>
            </a:r>
            <a:r>
              <a:rPr lang="en-US" sz="2400" dirty="0"/>
              <a:t>generic </a:t>
            </a:r>
            <a:r>
              <a:rPr lang="en-US" sz="2400" dirty="0" smtClean="0"/>
              <a:t>and specialist vocabulary </a:t>
            </a: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400" dirty="0" smtClean="0"/>
              <a:t>Reading </a:t>
            </a:r>
            <a:r>
              <a:rPr lang="en-US" sz="2400" dirty="0"/>
              <a:t>comprehension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400" dirty="0" smtClean="0"/>
              <a:t>Functional </a:t>
            </a:r>
            <a:r>
              <a:rPr lang="en-US" sz="2400" dirty="0"/>
              <a:t>writing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400" dirty="0" smtClean="0"/>
              <a:t>Research </a:t>
            </a:r>
            <a:r>
              <a:rPr lang="en-US" sz="2400" dirty="0"/>
              <a:t>skills</a:t>
            </a:r>
            <a:endParaRPr lang="de-DE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liennummernplatzhalter 2"/>
          <p:cNvSpPr>
            <a:spLocks noGrp="1"/>
          </p:cNvSpPr>
          <p:nvPr>
            <p:ph type="sldNum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C7BD4E8-E139-4AC0-8525-91616C34F08E}" type="slidenum">
              <a:rPr lang="de-DE" altLang="de-DE" smtClean="0"/>
              <a:pPr/>
              <a:t>24</a:t>
            </a:fld>
            <a:endParaRPr lang="de-DE" altLang="de-DE" smtClean="0"/>
          </a:p>
        </p:txBody>
      </p:sp>
      <p:sp>
        <p:nvSpPr>
          <p:cNvPr id="23555" name="Foliennummernplatzhalter 2"/>
          <p:cNvSpPr txBox="1">
            <a:spLocks noGrp="1"/>
          </p:cNvSpPr>
          <p:nvPr/>
        </p:nvSpPr>
        <p:spPr bwMode="auto">
          <a:xfrm>
            <a:off x="6553200" y="6453188"/>
            <a:ext cx="2133600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34F6261B-341A-4955-9F05-0D13A6B6D0F1}" type="slidenum">
              <a:rPr lang="de-DE" altLang="de-DE" sz="1400"/>
              <a:pPr algn="r"/>
              <a:t>24</a:t>
            </a:fld>
            <a:endParaRPr lang="de-DE" altLang="de-DE" sz="1400"/>
          </a:p>
        </p:txBody>
      </p:sp>
      <p:sp>
        <p:nvSpPr>
          <p:cNvPr id="23556" name="Text Box 2"/>
          <p:cNvSpPr txBox="1">
            <a:spLocks noChangeArrowheads="1"/>
          </p:cNvSpPr>
          <p:nvPr/>
        </p:nvSpPr>
        <p:spPr bwMode="auto">
          <a:xfrm>
            <a:off x="4403725" y="269875"/>
            <a:ext cx="260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de-DE" altLang="de-DE" sz="2400">
                <a:latin typeface="Arial Unicode MS" pitchFamily="34" charset="-128"/>
              </a:rPr>
              <a:t> </a:t>
            </a:r>
          </a:p>
        </p:txBody>
      </p:sp>
      <p:sp>
        <p:nvSpPr>
          <p:cNvPr id="23557" name="Textfeld 2"/>
          <p:cNvSpPr txBox="1">
            <a:spLocks noChangeArrowheads="1"/>
          </p:cNvSpPr>
          <p:nvPr/>
        </p:nvSpPr>
        <p:spPr bwMode="auto">
          <a:xfrm>
            <a:off x="755650" y="476250"/>
            <a:ext cx="7777163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de-DE" sz="3200" b="1">
                <a:solidFill>
                  <a:schemeClr val="accent2"/>
                </a:solidFill>
              </a:rPr>
              <a:t>Technical English for Aircraft Maintenance</a:t>
            </a:r>
            <a:endParaRPr lang="de-DE" altLang="de-DE" sz="3200">
              <a:solidFill>
                <a:schemeClr val="accent2"/>
              </a:solidFill>
            </a:endParaRPr>
          </a:p>
          <a:p>
            <a:pPr algn="ctr"/>
            <a:endParaRPr lang="de-DE" altLang="de-DE" sz="2800"/>
          </a:p>
        </p:txBody>
      </p:sp>
      <p:pic>
        <p:nvPicPr>
          <p:cNvPr id="23558" name="Picture 8" descr="Logo_Bundeswehr_420p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4300" y="6381750"/>
            <a:ext cx="12795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feld 1"/>
          <p:cNvSpPr txBox="1"/>
          <p:nvPr/>
        </p:nvSpPr>
        <p:spPr>
          <a:xfrm>
            <a:off x="468313" y="1857375"/>
            <a:ext cx="8064500" cy="38010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sz="2400" dirty="0" smtClean="0"/>
              <a:t>Challenges:</a:t>
            </a:r>
          </a:p>
          <a:p>
            <a:pPr>
              <a:spcAft>
                <a:spcPts val="600"/>
              </a:spcAft>
              <a:buFontTx/>
              <a:buChar char="-"/>
              <a:defRPr/>
            </a:pPr>
            <a:r>
              <a:rPr lang="en-US" sz="2400" dirty="0" smtClean="0"/>
              <a:t> </a:t>
            </a:r>
            <a:r>
              <a:rPr lang="en-US" sz="2400" smtClean="0"/>
              <a:t>Whose </a:t>
            </a:r>
            <a:r>
              <a:rPr lang="en-US" sz="2400" smtClean="0"/>
              <a:t>reality</a:t>
            </a:r>
            <a:r>
              <a:rPr lang="en-US" sz="2400" dirty="0" smtClean="0"/>
              <a:t>? – Participant diversity with regard to specialist fields and aircraft</a:t>
            </a:r>
          </a:p>
          <a:p>
            <a:pPr>
              <a:spcAft>
                <a:spcPts val="600"/>
              </a:spcAft>
              <a:buFontTx/>
              <a:buChar char="-"/>
              <a:defRPr/>
            </a:pPr>
            <a:r>
              <a:rPr lang="en-US" sz="2400" dirty="0" smtClean="0"/>
              <a:t> What do they need? - Balance of general proficiency and specialist language skills</a:t>
            </a:r>
          </a:p>
          <a:p>
            <a:pPr>
              <a:spcAft>
                <a:spcPts val="600"/>
              </a:spcAft>
              <a:buFontTx/>
              <a:buChar char="-"/>
              <a:defRPr/>
            </a:pPr>
            <a:r>
              <a:rPr lang="en-US" sz="2400" dirty="0" smtClean="0"/>
              <a:t> What language skills are really needed?</a:t>
            </a:r>
          </a:p>
          <a:p>
            <a:pPr>
              <a:spcAft>
                <a:spcPts val="600"/>
              </a:spcAft>
              <a:buFontTx/>
              <a:buChar char="-"/>
              <a:defRPr/>
            </a:pPr>
            <a:r>
              <a:rPr lang="en-US" sz="2400" dirty="0" smtClean="0"/>
              <a:t> Multi-platform approach: How do we find a balance between generally relevant and specifically real texts?</a:t>
            </a:r>
          </a:p>
          <a:p>
            <a:pPr>
              <a:buFontTx/>
              <a:buChar char="-"/>
              <a:defRPr/>
            </a:pPr>
            <a:endParaRPr lang="de-DE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755650" y="333375"/>
            <a:ext cx="82296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de-DE" altLang="de-DE" sz="3200" b="1" dirty="0" err="1" smtClean="0">
                <a:solidFill>
                  <a:srgbClr val="333399"/>
                </a:solidFill>
              </a:rPr>
              <a:t>Creating</a:t>
            </a:r>
            <a:r>
              <a:rPr lang="de-DE" altLang="de-DE" sz="3200" b="1" dirty="0" smtClean="0">
                <a:solidFill>
                  <a:srgbClr val="333399"/>
                </a:solidFill>
              </a:rPr>
              <a:t> </a:t>
            </a:r>
            <a:r>
              <a:rPr lang="de-DE" altLang="de-DE" sz="3200" b="1" dirty="0" err="1" smtClean="0">
                <a:solidFill>
                  <a:srgbClr val="333399"/>
                </a:solidFill>
              </a:rPr>
              <a:t>authentic</a:t>
            </a:r>
            <a:r>
              <a:rPr lang="de-DE" altLang="de-DE" sz="3200" b="1" dirty="0" smtClean="0">
                <a:solidFill>
                  <a:srgbClr val="333399"/>
                </a:solidFill>
              </a:rPr>
              <a:t> material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de-DE" altLang="de-DE" dirty="0" smtClean="0"/>
          </a:p>
          <a:p>
            <a:endParaRPr lang="de-DE" altLang="de-DE" dirty="0" smtClean="0"/>
          </a:p>
        </p:txBody>
      </p:sp>
      <p:pic>
        <p:nvPicPr>
          <p:cNvPr id="9221" name="Picture 8" descr="Logo_Bundeswehr_420p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4300" y="6381750"/>
            <a:ext cx="12795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671092"/>
            <a:ext cx="3184405" cy="3494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196752"/>
            <a:ext cx="3432616" cy="5038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323528" y="1124744"/>
            <a:ext cx="51845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1" dirty="0" smtClean="0"/>
              <a:t>Focus - </a:t>
            </a:r>
            <a:r>
              <a:rPr lang="de-DE" b="1" dirty="0" err="1" smtClean="0"/>
              <a:t>Determine</a:t>
            </a:r>
            <a:r>
              <a:rPr lang="de-DE" b="1" dirty="0" smtClean="0"/>
              <a:t> </a:t>
            </a:r>
            <a:r>
              <a:rPr lang="de-DE" b="1" dirty="0" err="1" smtClean="0"/>
              <a:t>language</a:t>
            </a:r>
            <a:r>
              <a:rPr lang="de-DE" b="1" dirty="0" smtClean="0"/>
              <a:t> </a:t>
            </a:r>
            <a:r>
              <a:rPr lang="de-DE" b="1" dirty="0" err="1" smtClean="0"/>
              <a:t>learning</a:t>
            </a:r>
            <a:r>
              <a:rPr lang="de-DE" b="1" dirty="0" smtClean="0"/>
              <a:t> </a:t>
            </a:r>
            <a:r>
              <a:rPr lang="de-DE" b="1" dirty="0" err="1" smtClean="0"/>
              <a:t>objective</a:t>
            </a:r>
            <a:endParaRPr lang="de-DE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1" dirty="0" smtClean="0"/>
              <a:t>Edit – </a:t>
            </a:r>
            <a:r>
              <a:rPr lang="de-DE" b="1" dirty="0" err="1" smtClean="0"/>
              <a:t>Make</a:t>
            </a:r>
            <a:r>
              <a:rPr lang="de-DE" b="1" dirty="0" smtClean="0"/>
              <a:t> </a:t>
            </a:r>
            <a:r>
              <a:rPr lang="de-DE" b="1" dirty="0" err="1" smtClean="0"/>
              <a:t>sure</a:t>
            </a:r>
            <a:r>
              <a:rPr lang="de-DE" b="1" dirty="0" smtClean="0"/>
              <a:t> </a:t>
            </a:r>
            <a:r>
              <a:rPr lang="de-DE" b="1" dirty="0" err="1" smtClean="0"/>
              <a:t>text</a:t>
            </a:r>
            <a:r>
              <a:rPr lang="de-DE" b="1" dirty="0" smtClean="0"/>
              <a:t> </a:t>
            </a:r>
            <a:r>
              <a:rPr lang="de-DE" b="1" dirty="0" err="1" smtClean="0"/>
              <a:t>length</a:t>
            </a:r>
            <a:r>
              <a:rPr lang="de-DE" b="1" dirty="0" smtClean="0"/>
              <a:t> </a:t>
            </a:r>
            <a:r>
              <a:rPr lang="de-DE" b="1" dirty="0" err="1" smtClean="0"/>
              <a:t>is</a:t>
            </a:r>
            <a:r>
              <a:rPr lang="de-DE" b="1" dirty="0" smtClean="0"/>
              <a:t> </a:t>
            </a:r>
            <a:r>
              <a:rPr lang="de-DE" b="1" dirty="0" err="1" smtClean="0"/>
              <a:t>manageble</a:t>
            </a:r>
            <a:r>
              <a:rPr lang="de-DE" b="1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1" dirty="0" err="1" smtClean="0"/>
              <a:t>Correct</a:t>
            </a:r>
            <a:r>
              <a:rPr lang="de-DE" b="1" dirty="0" smtClean="0"/>
              <a:t> – </a:t>
            </a:r>
            <a:r>
              <a:rPr lang="de-DE" b="1" dirty="0" err="1" smtClean="0"/>
              <a:t>Standardize</a:t>
            </a:r>
            <a:r>
              <a:rPr lang="de-DE" b="1" dirty="0" smtClean="0"/>
              <a:t> </a:t>
            </a:r>
            <a:r>
              <a:rPr lang="de-DE" b="1" dirty="0" err="1" smtClean="0"/>
              <a:t>terminology</a:t>
            </a:r>
            <a:r>
              <a:rPr lang="de-DE" b="1" dirty="0" smtClean="0"/>
              <a:t> </a:t>
            </a:r>
            <a:r>
              <a:rPr lang="de-DE" b="1" dirty="0" err="1" smtClean="0"/>
              <a:t>and</a:t>
            </a:r>
            <a:r>
              <a:rPr lang="de-DE" b="1" dirty="0" smtClean="0"/>
              <a:t> </a:t>
            </a:r>
            <a:r>
              <a:rPr lang="de-DE" b="1" dirty="0" err="1" smtClean="0"/>
              <a:t>grammar</a:t>
            </a:r>
            <a:endParaRPr lang="de-DE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1" dirty="0" smtClean="0"/>
              <a:t>Disclaimer – This </a:t>
            </a:r>
            <a:r>
              <a:rPr lang="de-DE" b="1" dirty="0" err="1" smtClean="0"/>
              <a:t>is</a:t>
            </a:r>
            <a:r>
              <a:rPr lang="de-DE" b="1" dirty="0" smtClean="0"/>
              <a:t> NOT a real </a:t>
            </a:r>
            <a:r>
              <a:rPr lang="de-DE" b="1" dirty="0" err="1" smtClean="0"/>
              <a:t>text</a:t>
            </a:r>
            <a:r>
              <a:rPr lang="de-DE" b="1" dirty="0" smtClean="0"/>
              <a:t>!</a:t>
            </a:r>
            <a:endParaRPr lang="de-DE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Foliennummernplatzhalter 2"/>
          <p:cNvSpPr>
            <a:spLocks noGrp="1"/>
          </p:cNvSpPr>
          <p:nvPr>
            <p:ph type="sldNum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F177B9B-CF98-426A-8EED-32BEB9D2232E}" type="slidenum">
              <a:rPr lang="de-DE" altLang="de-DE" smtClean="0"/>
              <a:pPr/>
              <a:t>26</a:t>
            </a:fld>
            <a:endParaRPr lang="de-DE" altLang="de-DE" smtClean="0"/>
          </a:p>
        </p:txBody>
      </p:sp>
      <p:sp>
        <p:nvSpPr>
          <p:cNvPr id="25603" name="Foliennummernplatzhalter 2"/>
          <p:cNvSpPr txBox="1">
            <a:spLocks noGrp="1"/>
          </p:cNvSpPr>
          <p:nvPr/>
        </p:nvSpPr>
        <p:spPr bwMode="auto">
          <a:xfrm>
            <a:off x="6553200" y="6453188"/>
            <a:ext cx="2133600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C71A94BE-0826-4D79-970C-A6135E977055}" type="slidenum">
              <a:rPr lang="de-DE" altLang="de-DE" sz="1400"/>
              <a:pPr algn="r"/>
              <a:t>26</a:t>
            </a:fld>
            <a:endParaRPr lang="de-DE" altLang="de-DE" sz="1400"/>
          </a:p>
        </p:txBody>
      </p:sp>
      <p:sp>
        <p:nvSpPr>
          <p:cNvPr id="25604" name="Text Box 2"/>
          <p:cNvSpPr txBox="1">
            <a:spLocks noChangeArrowheads="1"/>
          </p:cNvSpPr>
          <p:nvPr/>
        </p:nvSpPr>
        <p:spPr bwMode="auto">
          <a:xfrm>
            <a:off x="4403725" y="269875"/>
            <a:ext cx="260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de-DE" altLang="de-DE" sz="2400">
                <a:latin typeface="Arial Unicode MS" pitchFamily="34" charset="-128"/>
              </a:rPr>
              <a:t> </a:t>
            </a:r>
          </a:p>
        </p:txBody>
      </p:sp>
      <p:sp>
        <p:nvSpPr>
          <p:cNvPr id="25605" name="Textfeld 2"/>
          <p:cNvSpPr txBox="1">
            <a:spLocks noChangeArrowheads="1"/>
          </p:cNvSpPr>
          <p:nvPr/>
        </p:nvSpPr>
        <p:spPr bwMode="auto">
          <a:xfrm>
            <a:off x="774700" y="404813"/>
            <a:ext cx="7777163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de-DE" sz="2800" b="1">
                <a:solidFill>
                  <a:schemeClr val="accent2"/>
                </a:solidFill>
              </a:rPr>
              <a:t>Technical English for Aircraft Maintenance</a:t>
            </a:r>
            <a:endParaRPr lang="de-DE" altLang="de-DE" sz="2800">
              <a:solidFill>
                <a:schemeClr val="accent2"/>
              </a:solidFill>
            </a:endParaRPr>
          </a:p>
          <a:p>
            <a:pPr algn="ctr"/>
            <a:r>
              <a:rPr lang="de-DE" altLang="de-DE" sz="2800"/>
              <a:t> </a:t>
            </a:r>
          </a:p>
        </p:txBody>
      </p:sp>
      <p:pic>
        <p:nvPicPr>
          <p:cNvPr id="25606" name="Picture 8" descr="Logo_Bundeswehr_420p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4300" y="6381750"/>
            <a:ext cx="12795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827088" y="1412776"/>
            <a:ext cx="7632700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 eaLnBrk="1" hangingPunct="1">
              <a:spcBef>
                <a:spcPct val="0"/>
              </a:spcBef>
              <a:buNone/>
              <a:defRPr/>
            </a:pPr>
            <a:r>
              <a:rPr lang="en-US" altLang="de-DE" sz="2400" dirty="0" smtClean="0"/>
              <a:t>Challenges when applied in classroom reality</a:t>
            </a:r>
          </a:p>
          <a:p>
            <a:pPr marL="342900" indent="-342900" eaLnBrk="1" hangingPunct="1">
              <a:spcBef>
                <a:spcPct val="0"/>
              </a:spcBef>
              <a:defRPr/>
            </a:pPr>
            <a:endParaRPr lang="en-US" altLang="de-DE" sz="2400" dirty="0" smtClean="0"/>
          </a:p>
          <a:p>
            <a:pPr eaLnBrk="1" hangingPunct="1">
              <a:spcBef>
                <a:spcPct val="0"/>
              </a:spcBef>
              <a:buFontTx/>
              <a:buChar char="-"/>
              <a:defRPr/>
            </a:pPr>
            <a:r>
              <a:rPr lang="en-US" altLang="de-DE" sz="2400" dirty="0" smtClean="0"/>
              <a:t>“Not my trade!”: Resistance to course material which does not specifically simulate students’ real life tasks</a:t>
            </a:r>
          </a:p>
          <a:p>
            <a:pPr eaLnBrk="1" hangingPunct="1">
              <a:spcBef>
                <a:spcPct val="0"/>
              </a:spcBef>
              <a:buNone/>
              <a:defRPr/>
            </a:pPr>
            <a:r>
              <a:rPr lang="en-US" altLang="de-DE" sz="2400" dirty="0" smtClean="0"/>
              <a:t>  </a:t>
            </a:r>
          </a:p>
          <a:p>
            <a:pPr eaLnBrk="1" hangingPunct="1">
              <a:spcBef>
                <a:spcPct val="0"/>
              </a:spcBef>
              <a:buFontTx/>
              <a:buChar char="-"/>
              <a:defRPr/>
            </a:pPr>
            <a:r>
              <a:rPr lang="en-US" altLang="de-DE" sz="2400" dirty="0" smtClean="0"/>
              <a:t>“</a:t>
            </a:r>
            <a:r>
              <a:rPr lang="de-DE" altLang="de-DE" sz="2400" dirty="0"/>
              <a:t>Not </a:t>
            </a:r>
            <a:r>
              <a:rPr lang="de-DE" altLang="de-DE" sz="2400" dirty="0" err="1"/>
              <a:t>my</a:t>
            </a:r>
            <a:r>
              <a:rPr lang="de-DE" altLang="de-DE" sz="2400" dirty="0"/>
              <a:t> </a:t>
            </a:r>
            <a:r>
              <a:rPr lang="de-DE" altLang="de-DE" sz="2400" dirty="0" err="1" smtClean="0"/>
              <a:t>manual</a:t>
            </a:r>
            <a:r>
              <a:rPr lang="en-US" altLang="de-DE" sz="2400" dirty="0" smtClean="0"/>
              <a:t>!”: Resistance to documentation that does not precisely correspond to that used at their real life workplace</a:t>
            </a:r>
          </a:p>
          <a:p>
            <a:pPr eaLnBrk="1" hangingPunct="1">
              <a:spcBef>
                <a:spcPct val="0"/>
              </a:spcBef>
              <a:buFontTx/>
              <a:buChar char="-"/>
              <a:defRPr/>
            </a:pPr>
            <a:endParaRPr lang="en-US" altLang="de-DE" sz="2400" dirty="0"/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de-DE" sz="2400" dirty="0">
                <a:solidFill>
                  <a:srgbClr val="FF0000"/>
                </a:solidFill>
              </a:rPr>
              <a:t>-</a:t>
            </a:r>
            <a:r>
              <a:rPr lang="en-US" altLang="de-DE" sz="2400" dirty="0"/>
              <a:t> “</a:t>
            </a:r>
            <a:r>
              <a:rPr lang="de-DE" altLang="de-DE" sz="2400" dirty="0"/>
              <a:t>Not </a:t>
            </a:r>
            <a:r>
              <a:rPr lang="de-DE" altLang="de-DE" sz="2400" dirty="0" err="1"/>
              <a:t>my</a:t>
            </a:r>
            <a:r>
              <a:rPr lang="de-DE" altLang="de-DE" sz="2400" dirty="0"/>
              <a:t> </a:t>
            </a:r>
            <a:r>
              <a:rPr lang="de-DE" altLang="de-DE" sz="2400" dirty="0" err="1" smtClean="0"/>
              <a:t>machine</a:t>
            </a:r>
            <a:r>
              <a:rPr lang="en-US" altLang="de-DE" sz="2400" dirty="0" smtClean="0"/>
              <a:t>!”: Resistance to material dealing with other aircraft  / other services</a:t>
            </a:r>
            <a:endParaRPr lang="en-US" altLang="de-DE" sz="2400" dirty="0"/>
          </a:p>
          <a:p>
            <a:pPr marL="342900" indent="-342900" eaLnBrk="1" hangingPunct="1">
              <a:spcBef>
                <a:spcPct val="0"/>
              </a:spcBef>
              <a:defRPr/>
            </a:pPr>
            <a:endParaRPr lang="de-DE" altLang="de-DE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755650" y="333375"/>
            <a:ext cx="82296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de-DE" altLang="de-DE" sz="3200" dirty="0" smtClean="0">
                <a:solidFill>
                  <a:srgbClr val="333399"/>
                </a:solidFill>
              </a:rPr>
              <a:t>Parallel </a:t>
            </a:r>
            <a:r>
              <a:rPr lang="de-DE" altLang="de-DE" sz="3200" dirty="0" err="1" smtClean="0">
                <a:solidFill>
                  <a:srgbClr val="333399"/>
                </a:solidFill>
              </a:rPr>
              <a:t>realities</a:t>
            </a:r>
            <a:endParaRPr lang="de-DE" altLang="de-DE" sz="3200" dirty="0" smtClean="0">
              <a:solidFill>
                <a:srgbClr val="333399"/>
              </a:solidFill>
            </a:endParaRPr>
          </a:p>
        </p:txBody>
      </p:sp>
      <p:pic>
        <p:nvPicPr>
          <p:cNvPr id="27652" name="Picture 8" descr="Logo_Bundeswehr_420p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4300" y="6381750"/>
            <a:ext cx="12795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Grafik 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27584" y="1484784"/>
            <a:ext cx="4968552" cy="2592288"/>
          </a:xfrm>
          <a:prstGeom prst="rect">
            <a:avLst/>
          </a:prstGeom>
        </p:spPr>
      </p:pic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3928" y="3140968"/>
            <a:ext cx="5011881" cy="3145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755650" y="333375"/>
            <a:ext cx="82296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de-DE" altLang="de-DE" sz="3200" dirty="0" smtClean="0">
                <a:solidFill>
                  <a:srgbClr val="333399"/>
                </a:solidFill>
              </a:rPr>
              <a:t>Parallel </a:t>
            </a:r>
            <a:r>
              <a:rPr lang="de-DE" altLang="de-DE" sz="3200" dirty="0" err="1" smtClean="0">
                <a:solidFill>
                  <a:srgbClr val="333399"/>
                </a:solidFill>
              </a:rPr>
              <a:t>realities</a:t>
            </a:r>
            <a:endParaRPr lang="de-DE" altLang="de-DE" sz="3200" dirty="0" smtClean="0">
              <a:solidFill>
                <a:srgbClr val="333399"/>
              </a:solidFill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052736"/>
            <a:ext cx="8229600" cy="5073427"/>
          </a:xfrm>
          <a:ln>
            <a:solidFill>
              <a:schemeClr val="accent1"/>
            </a:solidFill>
          </a:ln>
        </p:spPr>
        <p:txBody>
          <a:bodyPr/>
          <a:lstStyle/>
          <a:p>
            <a:pPr>
              <a:buNone/>
            </a:pPr>
            <a:r>
              <a:rPr lang="de-DE" altLang="de-DE" dirty="0" err="1" smtClean="0"/>
              <a:t>Students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are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used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to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technical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training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which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is</a:t>
            </a:r>
            <a:endParaRPr lang="de-DE" altLang="de-DE" dirty="0" smtClean="0"/>
          </a:p>
          <a:p>
            <a:r>
              <a:rPr lang="de-DE" altLang="de-DE" dirty="0" err="1" smtClean="0"/>
              <a:t>Aircraft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specific</a:t>
            </a:r>
            <a:endParaRPr lang="de-DE" altLang="de-DE" dirty="0" smtClean="0"/>
          </a:p>
          <a:p>
            <a:r>
              <a:rPr lang="de-DE" altLang="de-DE" dirty="0" err="1" smtClean="0"/>
              <a:t>Branch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specific</a:t>
            </a:r>
            <a:endParaRPr lang="de-DE" altLang="de-DE" dirty="0" smtClean="0"/>
          </a:p>
          <a:p>
            <a:pPr>
              <a:buNone/>
            </a:pPr>
            <a:endParaRPr lang="de-DE" altLang="de-DE" dirty="0" smtClean="0"/>
          </a:p>
          <a:p>
            <a:endParaRPr lang="de-DE" altLang="de-DE" dirty="0" smtClean="0"/>
          </a:p>
        </p:txBody>
      </p:sp>
      <p:pic>
        <p:nvPicPr>
          <p:cNvPr id="28676" name="Picture 8" descr="Logo_Bundeswehr_420p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4300" y="6381750"/>
            <a:ext cx="12795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5" descr="E:\Aviation\EC_20135,property=defaul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3120398"/>
            <a:ext cx="3570013" cy="2358738"/>
          </a:xfrm>
          <a:prstGeom prst="rect">
            <a:avLst/>
          </a:prstGeom>
          <a:noFill/>
        </p:spPr>
      </p:pic>
      <p:pic>
        <p:nvPicPr>
          <p:cNvPr id="28679" name="Picture 7" descr="Schulungshubschrauber (SHS) EC 13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3462038"/>
            <a:ext cx="3240360" cy="21619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el 1"/>
          <p:cNvSpPr>
            <a:spLocks noGrp="1"/>
          </p:cNvSpPr>
          <p:nvPr>
            <p:ph type="title"/>
          </p:nvPr>
        </p:nvSpPr>
        <p:spPr bwMode="auto">
          <a:xfrm>
            <a:off x="395288" y="404813"/>
            <a:ext cx="8229600" cy="9366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de-DE" sz="3200" smtClean="0">
                <a:solidFill>
                  <a:srgbClr val="00009E"/>
                </a:solidFill>
              </a:rPr>
              <a:t>Lessons learned – in the classroom</a:t>
            </a:r>
          </a:p>
        </p:txBody>
      </p:sp>
      <p:sp>
        <p:nvSpPr>
          <p:cNvPr id="29699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800" b="1" dirty="0" smtClean="0"/>
              <a:t>Augment</a:t>
            </a:r>
            <a:r>
              <a:rPr lang="de-DE" sz="2800" dirty="0" smtClean="0"/>
              <a:t> </a:t>
            </a:r>
            <a:r>
              <a:rPr lang="de-DE" sz="2800" dirty="0" err="1" smtClean="0"/>
              <a:t>the</a:t>
            </a:r>
            <a:r>
              <a:rPr lang="de-DE" sz="2800" dirty="0" smtClean="0"/>
              <a:t> </a:t>
            </a:r>
            <a:r>
              <a:rPr lang="de-DE" sz="2800" b="1" dirty="0" err="1" smtClean="0"/>
              <a:t>authentic</a:t>
            </a:r>
            <a:r>
              <a:rPr lang="de-DE" sz="2800" dirty="0" smtClean="0"/>
              <a:t> material </a:t>
            </a:r>
            <a:r>
              <a:rPr lang="de-DE" sz="2800" dirty="0" err="1" smtClean="0"/>
              <a:t>provided</a:t>
            </a:r>
            <a:r>
              <a:rPr lang="de-DE" sz="2800" dirty="0" smtClean="0"/>
              <a:t> in </a:t>
            </a:r>
            <a:r>
              <a:rPr lang="de-DE" sz="2800" dirty="0" err="1" smtClean="0"/>
              <a:t>the</a:t>
            </a:r>
            <a:r>
              <a:rPr lang="de-DE" sz="2800" dirty="0" smtClean="0"/>
              <a:t> </a:t>
            </a:r>
            <a:r>
              <a:rPr lang="de-DE" sz="2800" dirty="0" err="1" smtClean="0"/>
              <a:t>coursebook</a:t>
            </a:r>
            <a:r>
              <a:rPr lang="de-DE" sz="2800" dirty="0" smtClean="0"/>
              <a:t> </a:t>
            </a:r>
            <a:r>
              <a:rPr lang="de-DE" sz="2800" dirty="0" err="1" smtClean="0"/>
              <a:t>with</a:t>
            </a:r>
            <a:r>
              <a:rPr lang="de-DE" sz="2800" dirty="0" smtClean="0"/>
              <a:t> </a:t>
            </a:r>
            <a:r>
              <a:rPr lang="de-DE" sz="2800" b="1" dirty="0" err="1" smtClean="0"/>
              <a:t>individually</a:t>
            </a:r>
            <a:r>
              <a:rPr lang="de-DE" sz="2800" b="1" dirty="0" smtClean="0"/>
              <a:t> </a:t>
            </a:r>
            <a:r>
              <a:rPr lang="de-DE" sz="2800" b="1" dirty="0" err="1" smtClean="0"/>
              <a:t>tailored</a:t>
            </a:r>
            <a:r>
              <a:rPr lang="de-DE" sz="2800" dirty="0" smtClean="0"/>
              <a:t> material – in </a:t>
            </a:r>
            <a:r>
              <a:rPr lang="de-DE" sz="2800" dirty="0" err="1" smtClean="0"/>
              <a:t>particular</a:t>
            </a:r>
            <a:r>
              <a:rPr lang="de-DE" sz="2800" dirty="0" smtClean="0"/>
              <a:t> </a:t>
            </a:r>
            <a:r>
              <a:rPr lang="de-DE" sz="2800" b="1" dirty="0" smtClean="0"/>
              <a:t>real </a:t>
            </a:r>
            <a:r>
              <a:rPr lang="de-DE" sz="2800" dirty="0" err="1" smtClean="0"/>
              <a:t>documents</a:t>
            </a:r>
            <a:endParaRPr lang="de-DE" sz="2800" dirty="0" smtClean="0"/>
          </a:p>
          <a:p>
            <a:r>
              <a:rPr lang="de-DE" sz="2800" b="1" dirty="0" err="1" smtClean="0"/>
              <a:t>Adjust</a:t>
            </a:r>
            <a:r>
              <a:rPr lang="de-DE" sz="2800" b="1" dirty="0" smtClean="0"/>
              <a:t> </a:t>
            </a:r>
            <a:r>
              <a:rPr lang="de-DE" sz="2800" dirty="0" err="1" smtClean="0"/>
              <a:t>focus</a:t>
            </a:r>
            <a:r>
              <a:rPr lang="de-DE" sz="2800" dirty="0" smtClean="0"/>
              <a:t> </a:t>
            </a:r>
            <a:r>
              <a:rPr lang="de-DE" sz="2800" dirty="0" err="1" smtClean="0"/>
              <a:t>to</a:t>
            </a:r>
            <a:r>
              <a:rPr lang="de-DE" sz="2800" dirty="0" smtClean="0"/>
              <a:t> </a:t>
            </a:r>
            <a:r>
              <a:rPr lang="de-DE" sz="2800" dirty="0" err="1" smtClean="0"/>
              <a:t>the</a:t>
            </a:r>
            <a:r>
              <a:rPr lang="de-DE" sz="2800" dirty="0" smtClean="0"/>
              <a:t> real </a:t>
            </a:r>
            <a:r>
              <a:rPr lang="de-DE" sz="2800" dirty="0" err="1" smtClean="0"/>
              <a:t>world</a:t>
            </a:r>
            <a:r>
              <a:rPr lang="de-DE" sz="2800" dirty="0" smtClean="0"/>
              <a:t> </a:t>
            </a:r>
            <a:r>
              <a:rPr lang="de-DE" sz="2800" dirty="0" err="1" smtClean="0"/>
              <a:t>needs</a:t>
            </a:r>
            <a:r>
              <a:rPr lang="de-DE" sz="2800" dirty="0" smtClean="0"/>
              <a:t> </a:t>
            </a:r>
            <a:r>
              <a:rPr lang="de-DE" sz="2800" dirty="0" err="1" smtClean="0"/>
              <a:t>of</a:t>
            </a:r>
            <a:r>
              <a:rPr lang="de-DE" sz="2800" dirty="0" smtClean="0"/>
              <a:t> </a:t>
            </a:r>
            <a:r>
              <a:rPr lang="de-DE" sz="2800" dirty="0" err="1" smtClean="0"/>
              <a:t>the</a:t>
            </a:r>
            <a:r>
              <a:rPr lang="de-DE" sz="2800" dirty="0" smtClean="0"/>
              <a:t> </a:t>
            </a:r>
            <a:r>
              <a:rPr lang="de-DE" sz="2800" dirty="0" err="1" smtClean="0"/>
              <a:t>learners</a:t>
            </a:r>
            <a:r>
              <a:rPr lang="de-DE" sz="2800" dirty="0" smtClean="0"/>
              <a:t> – but </a:t>
            </a:r>
            <a:r>
              <a:rPr lang="de-DE" sz="2800" dirty="0" err="1" smtClean="0"/>
              <a:t>didacticize</a:t>
            </a:r>
            <a:r>
              <a:rPr lang="de-DE" sz="2800" dirty="0" smtClean="0"/>
              <a:t>!</a:t>
            </a:r>
          </a:p>
          <a:p>
            <a:r>
              <a:rPr lang="de-DE" sz="2800" b="1" dirty="0" err="1" smtClean="0"/>
              <a:t>Implement</a:t>
            </a:r>
            <a:r>
              <a:rPr lang="de-DE" sz="2800" dirty="0" smtClean="0"/>
              <a:t> </a:t>
            </a:r>
            <a:r>
              <a:rPr lang="de-DE" sz="2800" dirty="0" err="1" smtClean="0"/>
              <a:t>student</a:t>
            </a:r>
            <a:r>
              <a:rPr lang="de-DE" sz="2800" dirty="0" smtClean="0"/>
              <a:t> </a:t>
            </a:r>
            <a:r>
              <a:rPr lang="de-DE" sz="2800" dirty="0" err="1" smtClean="0"/>
              <a:t>feedback</a:t>
            </a:r>
            <a:r>
              <a:rPr lang="de-DE" sz="2800" dirty="0" smtClean="0"/>
              <a:t> in </a:t>
            </a:r>
            <a:r>
              <a:rPr lang="de-DE" sz="2800" dirty="0" err="1" smtClean="0"/>
              <a:t>instruction</a:t>
            </a:r>
            <a:endParaRPr lang="de-DE" sz="2800" dirty="0" smtClean="0"/>
          </a:p>
          <a:p>
            <a:r>
              <a:rPr lang="de-DE" sz="2800" b="1" dirty="0" err="1" smtClean="0"/>
              <a:t>Communicate</a:t>
            </a:r>
            <a:r>
              <a:rPr lang="de-DE" sz="2800" dirty="0" smtClean="0"/>
              <a:t> </a:t>
            </a:r>
            <a:r>
              <a:rPr lang="de-DE" sz="2800" dirty="0" err="1" smtClean="0"/>
              <a:t>this</a:t>
            </a:r>
            <a:r>
              <a:rPr lang="de-DE" sz="2800" dirty="0" smtClean="0"/>
              <a:t> </a:t>
            </a:r>
            <a:r>
              <a:rPr lang="de-DE" sz="2800" dirty="0" err="1" smtClean="0"/>
              <a:t>feedback</a:t>
            </a:r>
            <a:r>
              <a:rPr lang="de-DE" sz="2800" dirty="0" smtClean="0"/>
              <a:t> </a:t>
            </a:r>
            <a:r>
              <a:rPr lang="de-DE" sz="2800" dirty="0" err="1" smtClean="0"/>
              <a:t>to</a:t>
            </a:r>
            <a:r>
              <a:rPr lang="de-DE" sz="2800" dirty="0" smtClean="0"/>
              <a:t> </a:t>
            </a:r>
            <a:r>
              <a:rPr lang="de-DE" sz="2800" dirty="0" err="1" smtClean="0"/>
              <a:t>course</a:t>
            </a:r>
            <a:r>
              <a:rPr lang="de-DE" sz="2800" dirty="0" smtClean="0"/>
              <a:t> </a:t>
            </a:r>
            <a:r>
              <a:rPr lang="de-DE" sz="2800" dirty="0" err="1" smtClean="0"/>
              <a:t>developers</a:t>
            </a:r>
            <a:r>
              <a:rPr lang="de-DE" sz="2800" dirty="0" smtClean="0"/>
              <a:t> </a:t>
            </a:r>
            <a:r>
              <a:rPr lang="de-DE" sz="2800" dirty="0" err="1" smtClean="0"/>
              <a:t>and</a:t>
            </a:r>
            <a:r>
              <a:rPr lang="de-DE" sz="2800" dirty="0" smtClean="0"/>
              <a:t> </a:t>
            </a:r>
            <a:r>
              <a:rPr lang="de-DE" sz="2800" dirty="0" err="1" smtClean="0"/>
              <a:t>stakeholders</a:t>
            </a:r>
            <a:endParaRPr lang="de-DE" dirty="0" smtClean="0"/>
          </a:p>
        </p:txBody>
      </p:sp>
      <p:sp>
        <p:nvSpPr>
          <p:cNvPr id="29700" name="Foliennummernplatzhalter 3"/>
          <p:cNvSpPr>
            <a:spLocks noGrp="1"/>
          </p:cNvSpPr>
          <p:nvPr>
            <p:ph type="sldNum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C5A6A1B-36A6-4027-AB94-9F4E01CB016F}" type="slidenum">
              <a:rPr lang="de-DE" smtClean="0"/>
              <a:pPr/>
              <a:t>29</a:t>
            </a:fld>
            <a:endParaRPr lang="de-DE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Foliennummernplatzhalter 2"/>
          <p:cNvSpPr>
            <a:spLocks noGrp="1"/>
          </p:cNvSpPr>
          <p:nvPr>
            <p:ph type="sldNum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BA82BFC-FDC9-41BD-86F7-EBE0604B5DB7}" type="slidenum">
              <a:rPr lang="de-DE" altLang="de-DE" smtClean="0"/>
              <a:pPr/>
              <a:t>3</a:t>
            </a:fld>
            <a:endParaRPr lang="de-DE" altLang="de-DE" smtClean="0"/>
          </a:p>
        </p:txBody>
      </p:sp>
      <p:sp>
        <p:nvSpPr>
          <p:cNvPr id="3075" name="Foliennummernplatzhalter 2"/>
          <p:cNvSpPr txBox="1">
            <a:spLocks noGrp="1"/>
          </p:cNvSpPr>
          <p:nvPr/>
        </p:nvSpPr>
        <p:spPr bwMode="auto">
          <a:xfrm>
            <a:off x="6553200" y="6453188"/>
            <a:ext cx="2133600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E680AAEF-9B35-4A60-BF4B-4294900D329F}" type="slidenum">
              <a:rPr lang="de-DE" altLang="de-DE" sz="1400"/>
              <a:pPr algn="r"/>
              <a:t>3</a:t>
            </a:fld>
            <a:endParaRPr lang="de-DE" altLang="de-DE" sz="1400"/>
          </a:p>
        </p:txBody>
      </p:sp>
      <p:sp>
        <p:nvSpPr>
          <p:cNvPr id="3076" name="Text Box 2"/>
          <p:cNvSpPr txBox="1">
            <a:spLocks noChangeArrowheads="1"/>
          </p:cNvSpPr>
          <p:nvPr/>
        </p:nvSpPr>
        <p:spPr bwMode="auto">
          <a:xfrm>
            <a:off x="4403725" y="269875"/>
            <a:ext cx="260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de-DE" altLang="de-DE" sz="2400">
                <a:latin typeface="Arial Unicode MS" pitchFamily="34" charset="-128"/>
              </a:rPr>
              <a:t> </a:t>
            </a:r>
          </a:p>
        </p:txBody>
      </p:sp>
      <p:pic>
        <p:nvPicPr>
          <p:cNvPr id="3077" name="Picture 8" descr="Logo_Bundeswehr_420p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4300" y="6381750"/>
            <a:ext cx="12795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8" name="Rechteck 1"/>
          <p:cNvSpPr>
            <a:spLocks noChangeArrowheads="1"/>
          </p:cNvSpPr>
          <p:nvPr/>
        </p:nvSpPr>
        <p:spPr bwMode="auto">
          <a:xfrm>
            <a:off x="520700" y="1052736"/>
            <a:ext cx="769461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 i="1" dirty="0"/>
              <a:t>reality</a:t>
            </a:r>
            <a:r>
              <a:rPr lang="en-US" sz="3200" b="1" dirty="0"/>
              <a:t> </a:t>
            </a:r>
          </a:p>
          <a:p>
            <a:r>
              <a:rPr lang="en-US" sz="3200" i="1" dirty="0"/>
              <a:t>plural</a:t>
            </a:r>
            <a:r>
              <a:rPr lang="en-US" sz="3200" dirty="0"/>
              <a:t> </a:t>
            </a:r>
            <a:r>
              <a:rPr lang="en-US" sz="3200" b="1" dirty="0"/>
              <a:t>realities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19100" y="2139797"/>
            <a:ext cx="8229600" cy="641131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2000" i="1" dirty="0" smtClean="0"/>
              <a:t>1</a:t>
            </a:r>
            <a:r>
              <a:rPr lang="en-US" sz="2000" dirty="0" smtClean="0"/>
              <a:t> </a:t>
            </a:r>
            <a:r>
              <a:rPr lang="en-US" sz="2000" dirty="0"/>
              <a:t>:  </a:t>
            </a:r>
            <a:r>
              <a:rPr lang="en-US" sz="2000" b="1" dirty="0"/>
              <a:t>the quality or state of being real</a:t>
            </a:r>
          </a:p>
          <a:p>
            <a:pPr marL="0" indent="0">
              <a:buNone/>
              <a:defRPr/>
            </a:pPr>
            <a:endParaRPr lang="de-DE" altLang="de-DE" kern="0" dirty="0" smtClean="0"/>
          </a:p>
        </p:txBody>
      </p:sp>
      <p:sp>
        <p:nvSpPr>
          <p:cNvPr id="2" name="Textfeld 1"/>
          <p:cNvSpPr txBox="1"/>
          <p:nvPr/>
        </p:nvSpPr>
        <p:spPr>
          <a:xfrm>
            <a:off x="508865" y="2708920"/>
            <a:ext cx="78488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2000" i="1" dirty="0">
                <a:solidFill>
                  <a:schemeClr val="bg1">
                    <a:lumMod val="65000"/>
                  </a:schemeClr>
                </a:solidFill>
              </a:rPr>
              <a:t>2</a:t>
            </a:r>
            <a:r>
              <a:rPr lang="en-US" sz="20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2000" i="1" dirty="0">
                <a:solidFill>
                  <a:schemeClr val="bg1">
                    <a:lumMod val="65000"/>
                  </a:schemeClr>
                </a:solidFill>
              </a:rPr>
              <a:t>a</a:t>
            </a:r>
            <a:r>
              <a:rPr lang="en-US" sz="20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2000" i="1" dirty="0">
                <a:solidFill>
                  <a:schemeClr val="bg1">
                    <a:lumMod val="65000"/>
                  </a:schemeClr>
                </a:solidFill>
              </a:rPr>
              <a:t>(1)</a:t>
            </a:r>
            <a:r>
              <a:rPr lang="en-US" sz="2000" dirty="0">
                <a:solidFill>
                  <a:schemeClr val="bg1">
                    <a:lumMod val="65000"/>
                  </a:schemeClr>
                </a:solidFill>
              </a:rPr>
              <a:t> :  a real event, entity, or state of affairs </a:t>
            </a:r>
            <a:r>
              <a:rPr lang="en-US" sz="2000" i="1" dirty="0">
                <a:solidFill>
                  <a:schemeClr val="bg1">
                    <a:lumMod val="65000"/>
                  </a:schemeClr>
                </a:solidFill>
              </a:rPr>
              <a:t>&lt;his dream became a reality&gt;</a:t>
            </a:r>
            <a:r>
              <a:rPr lang="en-US" sz="20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2000" i="1" dirty="0">
                <a:solidFill>
                  <a:schemeClr val="bg1">
                    <a:lumMod val="65000"/>
                  </a:schemeClr>
                </a:solidFill>
              </a:rPr>
              <a:t>(2)</a:t>
            </a:r>
            <a:r>
              <a:rPr lang="en-US" sz="2000" dirty="0">
                <a:solidFill>
                  <a:schemeClr val="bg1">
                    <a:lumMod val="65000"/>
                  </a:schemeClr>
                </a:solidFill>
              </a:rPr>
              <a:t> :  the totality of real things and events </a:t>
            </a:r>
            <a:r>
              <a:rPr lang="en-US" sz="2000" i="1" dirty="0">
                <a:solidFill>
                  <a:schemeClr val="bg1">
                    <a:lumMod val="65000"/>
                  </a:schemeClr>
                </a:solidFill>
              </a:rPr>
              <a:t>&lt;trying to escape from reality&gt;</a:t>
            </a:r>
            <a:r>
              <a:rPr lang="en-US" sz="20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2000" i="1" dirty="0">
                <a:solidFill>
                  <a:schemeClr val="bg1">
                    <a:lumMod val="65000"/>
                  </a:schemeClr>
                </a:solidFill>
              </a:rPr>
              <a:t>b</a:t>
            </a:r>
            <a:r>
              <a:rPr lang="en-US" sz="2000" dirty="0">
                <a:solidFill>
                  <a:schemeClr val="bg1">
                    <a:lumMod val="65000"/>
                  </a:schemeClr>
                </a:solidFill>
              </a:rPr>
              <a:t> :</a:t>
            </a:r>
            <a:r>
              <a:rPr lang="en-US" sz="2000" dirty="0"/>
              <a:t>  </a:t>
            </a:r>
            <a:r>
              <a:rPr lang="en-US" sz="2000" b="1" dirty="0"/>
              <a:t>something that is neither derivative nor dependent but exists </a:t>
            </a:r>
            <a:r>
              <a:rPr lang="en-US" sz="2000" b="1" dirty="0" smtClean="0"/>
              <a:t>necessarily</a:t>
            </a:r>
            <a:endParaRPr lang="en-US" sz="2000" b="1" dirty="0"/>
          </a:p>
        </p:txBody>
      </p:sp>
      <p:sp>
        <p:nvSpPr>
          <p:cNvPr id="9" name="Textfeld 8"/>
          <p:cNvSpPr txBox="1"/>
          <p:nvPr/>
        </p:nvSpPr>
        <p:spPr>
          <a:xfrm>
            <a:off x="520700" y="4077072"/>
            <a:ext cx="784887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2000" i="1" dirty="0" smtClean="0">
                <a:solidFill>
                  <a:schemeClr val="bg1">
                    <a:lumMod val="65000"/>
                  </a:schemeClr>
                </a:solidFill>
              </a:rPr>
              <a:t>3</a:t>
            </a:r>
            <a:r>
              <a:rPr lang="en-US" sz="200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2000" dirty="0">
                <a:solidFill>
                  <a:schemeClr val="bg1">
                    <a:lumMod val="65000"/>
                  </a:schemeClr>
                </a:solidFill>
              </a:rPr>
              <a:t>:  television programming that features videos of actual occurrences (as a police chase, stunt, or natural disaster) </a:t>
            </a:r>
            <a:r>
              <a:rPr lang="en-US" sz="2000" dirty="0" smtClean="0">
                <a:solidFill>
                  <a:schemeClr val="bg1">
                    <a:lumMod val="65000"/>
                  </a:schemeClr>
                </a:solidFill>
              </a:rPr>
              <a:t>- often </a:t>
            </a:r>
            <a:r>
              <a:rPr lang="en-US" sz="2000" dirty="0">
                <a:solidFill>
                  <a:schemeClr val="bg1">
                    <a:lumMod val="65000"/>
                  </a:schemeClr>
                </a:solidFill>
              </a:rPr>
              <a:t>used attributively </a:t>
            </a:r>
            <a:r>
              <a:rPr lang="en-US" sz="2000" i="1" dirty="0">
                <a:solidFill>
                  <a:schemeClr val="bg1">
                    <a:lumMod val="65000"/>
                  </a:schemeClr>
                </a:solidFill>
              </a:rPr>
              <a:t>&lt;reality TV</a:t>
            </a:r>
            <a:r>
              <a:rPr lang="en-US" sz="2000" i="1" dirty="0" smtClean="0">
                <a:solidFill>
                  <a:schemeClr val="bg1">
                    <a:lumMod val="65000"/>
                  </a:schemeClr>
                </a:solidFill>
              </a:rPr>
              <a:t>&gt;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endParaRPr lang="en-US" i="1" dirty="0" smtClean="0"/>
          </a:p>
          <a:p>
            <a:pPr marL="0" indent="0">
              <a:buNone/>
            </a:pPr>
            <a:endParaRPr lang="en-US" i="1" dirty="0"/>
          </a:p>
          <a:p>
            <a:r>
              <a:rPr lang="de-DE" sz="1400" dirty="0"/>
              <a:t>Source: </a:t>
            </a:r>
            <a:r>
              <a:rPr lang="de-DE" sz="1400" dirty="0" err="1" smtClean="0"/>
              <a:t>Merriam-Webster‘s</a:t>
            </a:r>
            <a:r>
              <a:rPr lang="de-DE" sz="1400" dirty="0" smtClean="0"/>
              <a:t> </a:t>
            </a:r>
            <a:r>
              <a:rPr lang="de-DE" sz="1400" dirty="0" err="1" smtClean="0"/>
              <a:t>Dictionary</a:t>
            </a:r>
            <a:endParaRPr lang="en-US" sz="1400" dirty="0"/>
          </a:p>
        </p:txBody>
      </p:sp>
    </p:spTree>
    <p:extLst>
      <p:ext uri="{BB962C8B-B14F-4D97-AF65-F5344CB8AC3E}">
        <p14:creationId xmlns="" xmlns:p14="http://schemas.microsoft.com/office/powerpoint/2010/main" val="32721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el 1"/>
          <p:cNvSpPr>
            <a:spLocks noGrp="1"/>
          </p:cNvSpPr>
          <p:nvPr>
            <p:ph type="title"/>
          </p:nvPr>
        </p:nvSpPr>
        <p:spPr bwMode="auto">
          <a:xfrm>
            <a:off x="395288" y="404813"/>
            <a:ext cx="8229600" cy="9366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de-DE" sz="3200" b="1" dirty="0" err="1" smtClean="0">
                <a:solidFill>
                  <a:srgbClr val="00009E"/>
                </a:solidFill>
              </a:rPr>
              <a:t>Conclusion</a:t>
            </a:r>
            <a:endParaRPr lang="de-DE" sz="3200" b="1" dirty="0" smtClean="0">
              <a:solidFill>
                <a:srgbClr val="00009E"/>
              </a:solidFill>
            </a:endParaRPr>
          </a:p>
        </p:txBody>
      </p:sp>
      <p:sp>
        <p:nvSpPr>
          <p:cNvPr id="29700" name="Foliennummernplatzhalter 3"/>
          <p:cNvSpPr>
            <a:spLocks noGrp="1"/>
          </p:cNvSpPr>
          <p:nvPr>
            <p:ph type="sldNum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C5A6A1B-36A6-4027-AB94-9F4E01CB016F}" type="slidenum">
              <a:rPr lang="de-DE" smtClean="0"/>
              <a:pPr/>
              <a:t>30</a:t>
            </a:fld>
            <a:endParaRPr lang="de-DE" smtClean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800" dirty="0" err="1" smtClean="0"/>
              <a:t>We</a:t>
            </a:r>
            <a:r>
              <a:rPr lang="de-DE" sz="2800" dirty="0" smtClean="0"/>
              <a:t> </a:t>
            </a:r>
            <a:r>
              <a:rPr lang="de-DE" sz="2800" dirty="0" err="1" smtClean="0"/>
              <a:t>can</a:t>
            </a:r>
            <a:r>
              <a:rPr lang="de-DE" sz="2800" dirty="0" smtClean="0"/>
              <a:t> </a:t>
            </a:r>
            <a:r>
              <a:rPr lang="de-DE" sz="2800" dirty="0" err="1" smtClean="0"/>
              <a:t>familiarize</a:t>
            </a:r>
            <a:r>
              <a:rPr lang="de-DE" sz="2800" dirty="0" smtClean="0"/>
              <a:t> </a:t>
            </a:r>
            <a:r>
              <a:rPr lang="de-DE" sz="2800" dirty="0" err="1" smtClean="0"/>
              <a:t>students</a:t>
            </a:r>
            <a:r>
              <a:rPr lang="de-DE" sz="2800" dirty="0" smtClean="0"/>
              <a:t> </a:t>
            </a:r>
            <a:r>
              <a:rPr lang="de-DE" sz="2800" dirty="0" err="1" smtClean="0"/>
              <a:t>with</a:t>
            </a:r>
            <a:r>
              <a:rPr lang="de-DE" sz="2800" dirty="0" smtClean="0"/>
              <a:t> </a:t>
            </a:r>
            <a:r>
              <a:rPr lang="de-DE" sz="2800" dirty="0" err="1" smtClean="0"/>
              <a:t>the</a:t>
            </a:r>
            <a:r>
              <a:rPr lang="de-DE" sz="2800" dirty="0" smtClean="0"/>
              <a:t> </a:t>
            </a:r>
            <a:r>
              <a:rPr lang="de-DE" sz="2800" dirty="0" err="1" smtClean="0"/>
              <a:t>typical</a:t>
            </a:r>
            <a:r>
              <a:rPr lang="de-DE" sz="2800" dirty="0" smtClean="0"/>
              <a:t> </a:t>
            </a:r>
            <a:r>
              <a:rPr lang="de-DE" sz="2800" dirty="0" err="1" smtClean="0"/>
              <a:t>language</a:t>
            </a:r>
            <a:r>
              <a:rPr lang="de-DE" sz="2800" dirty="0" smtClean="0"/>
              <a:t> </a:t>
            </a:r>
            <a:r>
              <a:rPr lang="de-DE" sz="2800" dirty="0" err="1" smtClean="0"/>
              <a:t>of</a:t>
            </a:r>
            <a:r>
              <a:rPr lang="de-DE" sz="2800" dirty="0" smtClean="0"/>
              <a:t> </a:t>
            </a:r>
            <a:r>
              <a:rPr lang="de-DE" sz="2800" dirty="0" err="1" smtClean="0"/>
              <a:t>documents</a:t>
            </a:r>
            <a:r>
              <a:rPr lang="de-DE" sz="2800" dirty="0" smtClean="0"/>
              <a:t> </a:t>
            </a:r>
            <a:r>
              <a:rPr lang="de-DE" sz="2800" dirty="0" err="1" smtClean="0"/>
              <a:t>they</a:t>
            </a:r>
            <a:r>
              <a:rPr lang="de-DE" sz="2800" dirty="0" smtClean="0"/>
              <a:t> </a:t>
            </a:r>
            <a:r>
              <a:rPr lang="de-DE" sz="2800" dirty="0" err="1" smtClean="0"/>
              <a:t>have</a:t>
            </a:r>
            <a:r>
              <a:rPr lang="de-DE" sz="2800" dirty="0" smtClean="0"/>
              <a:t> </a:t>
            </a:r>
            <a:r>
              <a:rPr lang="de-DE" sz="2800" dirty="0" err="1" smtClean="0"/>
              <a:t>to</a:t>
            </a:r>
            <a:r>
              <a:rPr lang="de-DE" sz="2800" dirty="0" smtClean="0"/>
              <a:t> </a:t>
            </a:r>
            <a:r>
              <a:rPr lang="de-DE" sz="2800" dirty="0" err="1" smtClean="0"/>
              <a:t>work</a:t>
            </a:r>
            <a:r>
              <a:rPr lang="de-DE" sz="2800" dirty="0" smtClean="0"/>
              <a:t> </a:t>
            </a:r>
            <a:r>
              <a:rPr lang="de-DE" sz="2800" dirty="0" err="1" smtClean="0"/>
              <a:t>with</a:t>
            </a:r>
            <a:r>
              <a:rPr lang="de-DE" sz="2800" dirty="0" smtClean="0"/>
              <a:t>. </a:t>
            </a:r>
          </a:p>
          <a:p>
            <a:r>
              <a:rPr lang="de-DE" sz="2800" dirty="0" err="1" smtClean="0"/>
              <a:t>We</a:t>
            </a:r>
            <a:r>
              <a:rPr lang="de-DE" sz="2800" dirty="0" smtClean="0"/>
              <a:t> </a:t>
            </a:r>
            <a:r>
              <a:rPr lang="de-DE" sz="2800" dirty="0" err="1" smtClean="0"/>
              <a:t>can</a:t>
            </a:r>
            <a:r>
              <a:rPr lang="de-DE" sz="2800" dirty="0" smtClean="0"/>
              <a:t> </a:t>
            </a:r>
            <a:r>
              <a:rPr lang="de-DE" sz="2800" dirty="0" err="1" smtClean="0"/>
              <a:t>give</a:t>
            </a:r>
            <a:r>
              <a:rPr lang="de-DE" sz="2800" dirty="0" smtClean="0"/>
              <a:t> </a:t>
            </a:r>
            <a:r>
              <a:rPr lang="de-DE" sz="2800" dirty="0" err="1" smtClean="0"/>
              <a:t>them</a:t>
            </a:r>
            <a:r>
              <a:rPr lang="de-DE" sz="2800" dirty="0" smtClean="0"/>
              <a:t> </a:t>
            </a:r>
            <a:r>
              <a:rPr lang="de-DE" sz="2800" dirty="0" err="1" smtClean="0"/>
              <a:t>the</a:t>
            </a:r>
            <a:r>
              <a:rPr lang="de-DE" sz="2800" dirty="0" smtClean="0"/>
              <a:t> </a:t>
            </a:r>
            <a:r>
              <a:rPr lang="de-DE" sz="2800" dirty="0" err="1" smtClean="0"/>
              <a:t>tools</a:t>
            </a:r>
            <a:r>
              <a:rPr lang="de-DE" sz="2800" dirty="0" smtClean="0"/>
              <a:t> </a:t>
            </a:r>
            <a:r>
              <a:rPr lang="de-DE" sz="2800" dirty="0" err="1" smtClean="0"/>
              <a:t>to</a:t>
            </a:r>
            <a:r>
              <a:rPr lang="de-DE" sz="2800" dirty="0" smtClean="0"/>
              <a:t> find </a:t>
            </a:r>
            <a:r>
              <a:rPr lang="de-DE" sz="2800" dirty="0" err="1" smtClean="0"/>
              <a:t>the</a:t>
            </a:r>
            <a:r>
              <a:rPr lang="de-DE" sz="2800" dirty="0" smtClean="0"/>
              <a:t> </a:t>
            </a:r>
            <a:r>
              <a:rPr lang="de-DE" sz="2800" dirty="0" err="1" smtClean="0"/>
              <a:t>information</a:t>
            </a:r>
            <a:r>
              <a:rPr lang="de-DE" sz="2800" dirty="0" smtClean="0"/>
              <a:t> </a:t>
            </a:r>
            <a:r>
              <a:rPr lang="de-DE" sz="2800" dirty="0" err="1" smtClean="0"/>
              <a:t>themselves</a:t>
            </a:r>
            <a:r>
              <a:rPr lang="de-DE" sz="2800" dirty="0" smtClean="0"/>
              <a:t>.</a:t>
            </a:r>
          </a:p>
          <a:p>
            <a:r>
              <a:rPr lang="de-DE" sz="2800" dirty="0" err="1" smtClean="0"/>
              <a:t>We</a:t>
            </a:r>
            <a:r>
              <a:rPr lang="de-DE" sz="2800" dirty="0" smtClean="0"/>
              <a:t> </a:t>
            </a:r>
            <a:r>
              <a:rPr lang="de-DE" sz="2800" dirty="0" err="1" smtClean="0"/>
              <a:t>cannot</a:t>
            </a:r>
            <a:r>
              <a:rPr lang="de-DE" sz="2800" dirty="0" smtClean="0"/>
              <a:t> </a:t>
            </a:r>
            <a:r>
              <a:rPr lang="de-DE" sz="2800" dirty="0" err="1" smtClean="0"/>
              <a:t>provide</a:t>
            </a:r>
            <a:r>
              <a:rPr lang="de-DE" sz="2800" dirty="0" smtClean="0"/>
              <a:t> </a:t>
            </a:r>
            <a:r>
              <a:rPr lang="de-DE" sz="2800" dirty="0" err="1" smtClean="0"/>
              <a:t>students</a:t>
            </a:r>
            <a:r>
              <a:rPr lang="de-DE" sz="2800" dirty="0" smtClean="0"/>
              <a:t> all </a:t>
            </a:r>
            <a:r>
              <a:rPr lang="de-DE" sz="2800" dirty="0" err="1" smtClean="0"/>
              <a:t>aspects</a:t>
            </a:r>
            <a:r>
              <a:rPr lang="de-DE" sz="2800" dirty="0" smtClean="0"/>
              <a:t> </a:t>
            </a:r>
            <a:r>
              <a:rPr lang="de-DE" sz="2800" dirty="0" err="1" smtClean="0"/>
              <a:t>of</a:t>
            </a:r>
            <a:r>
              <a:rPr lang="de-DE" sz="2800" dirty="0" smtClean="0"/>
              <a:t> a </a:t>
            </a:r>
            <a:r>
              <a:rPr lang="de-DE" sz="2800" dirty="0" err="1" smtClean="0"/>
              <a:t>technical</a:t>
            </a:r>
            <a:r>
              <a:rPr lang="de-DE" sz="2800" dirty="0" smtClean="0"/>
              <a:t> </a:t>
            </a:r>
            <a:r>
              <a:rPr lang="de-DE" sz="2800" dirty="0" err="1" smtClean="0"/>
              <a:t>system</a:t>
            </a:r>
            <a:r>
              <a:rPr lang="de-DE" sz="2800" dirty="0" smtClean="0"/>
              <a:t> – </a:t>
            </a:r>
            <a:r>
              <a:rPr lang="de-DE" sz="2800" dirty="0" err="1" smtClean="0"/>
              <a:t>nor</a:t>
            </a:r>
            <a:r>
              <a:rPr lang="de-DE" sz="2800" dirty="0" smtClean="0"/>
              <a:t> </a:t>
            </a:r>
            <a:r>
              <a:rPr lang="de-DE" sz="2800" dirty="0" err="1" smtClean="0"/>
              <a:t>should</a:t>
            </a:r>
            <a:r>
              <a:rPr lang="de-DE" sz="2800" dirty="0" smtClean="0"/>
              <a:t> </a:t>
            </a:r>
            <a:r>
              <a:rPr lang="de-DE" sz="2800" dirty="0" err="1" smtClean="0"/>
              <a:t>we</a:t>
            </a:r>
            <a:r>
              <a:rPr lang="de-DE" sz="2800" dirty="0" smtClean="0"/>
              <a:t> </a:t>
            </a:r>
            <a:r>
              <a:rPr lang="de-DE" sz="2800" dirty="0" err="1" smtClean="0"/>
              <a:t>try</a:t>
            </a:r>
            <a:r>
              <a:rPr lang="de-DE" sz="2800" dirty="0" smtClean="0"/>
              <a:t> </a:t>
            </a:r>
            <a:r>
              <a:rPr lang="de-DE" sz="2800" dirty="0" err="1" smtClean="0"/>
              <a:t>to</a:t>
            </a:r>
            <a:r>
              <a:rPr lang="de-DE" sz="2800" dirty="0" smtClean="0"/>
              <a:t>.</a:t>
            </a:r>
          </a:p>
          <a:p>
            <a:r>
              <a:rPr lang="de-DE" sz="2800" dirty="0" err="1" smtClean="0"/>
              <a:t>We</a:t>
            </a:r>
            <a:r>
              <a:rPr lang="de-DE" sz="2800" dirty="0" smtClean="0"/>
              <a:t> </a:t>
            </a:r>
            <a:r>
              <a:rPr lang="de-DE" sz="2800" dirty="0" err="1" smtClean="0"/>
              <a:t>can</a:t>
            </a:r>
            <a:r>
              <a:rPr lang="de-DE" sz="2800" dirty="0" smtClean="0"/>
              <a:t> </a:t>
            </a:r>
            <a:r>
              <a:rPr lang="de-DE" sz="2800" dirty="0" err="1" smtClean="0"/>
              <a:t>and</a:t>
            </a:r>
            <a:r>
              <a:rPr lang="de-DE" sz="2800" dirty="0" smtClean="0"/>
              <a:t> must </a:t>
            </a:r>
            <a:r>
              <a:rPr lang="de-DE" sz="2800" dirty="0" err="1" smtClean="0"/>
              <a:t>augment</a:t>
            </a:r>
            <a:r>
              <a:rPr lang="de-DE" sz="2800" dirty="0" smtClean="0"/>
              <a:t> </a:t>
            </a:r>
            <a:r>
              <a:rPr lang="de-DE" sz="2800" dirty="0" err="1" smtClean="0"/>
              <a:t>set</a:t>
            </a:r>
            <a:r>
              <a:rPr lang="de-DE" sz="2800" dirty="0" smtClean="0"/>
              <a:t> </a:t>
            </a:r>
            <a:r>
              <a:rPr lang="de-DE" sz="2800" dirty="0" err="1" smtClean="0"/>
              <a:t>course</a:t>
            </a:r>
            <a:r>
              <a:rPr lang="de-DE" sz="2800" dirty="0" smtClean="0"/>
              <a:t> material </a:t>
            </a:r>
            <a:r>
              <a:rPr lang="de-DE" sz="2800" dirty="0" err="1" smtClean="0"/>
              <a:t>with</a:t>
            </a:r>
            <a:r>
              <a:rPr lang="de-DE" sz="2800" dirty="0" smtClean="0"/>
              <a:t> </a:t>
            </a:r>
            <a:r>
              <a:rPr lang="de-DE" sz="2800" dirty="0" err="1" smtClean="0"/>
              <a:t>individually</a:t>
            </a:r>
            <a:r>
              <a:rPr lang="de-DE" sz="2800" dirty="0" smtClean="0"/>
              <a:t> </a:t>
            </a:r>
            <a:r>
              <a:rPr lang="de-DE" sz="2800" dirty="0" err="1" smtClean="0"/>
              <a:t>tailored</a:t>
            </a:r>
            <a:r>
              <a:rPr lang="de-DE" sz="2800" dirty="0" smtClean="0"/>
              <a:t> real </a:t>
            </a:r>
            <a:r>
              <a:rPr lang="de-DE" sz="2800" dirty="0" err="1" smtClean="0"/>
              <a:t>life</a:t>
            </a:r>
            <a:r>
              <a:rPr lang="de-DE" sz="2800" dirty="0" smtClean="0"/>
              <a:t> </a:t>
            </a:r>
            <a:r>
              <a:rPr lang="de-DE" sz="2800" dirty="0" err="1" smtClean="0"/>
              <a:t>texts</a:t>
            </a:r>
            <a:r>
              <a:rPr lang="de-DE" sz="2800" dirty="0" smtClean="0"/>
              <a:t>. </a:t>
            </a:r>
          </a:p>
          <a:p>
            <a:r>
              <a:rPr lang="de-DE" sz="2800" dirty="0" err="1" smtClean="0"/>
              <a:t>Our</a:t>
            </a:r>
            <a:r>
              <a:rPr lang="de-DE" sz="2800" dirty="0" smtClean="0"/>
              <a:t> </a:t>
            </a:r>
            <a:r>
              <a:rPr lang="de-DE" sz="2800" dirty="0" err="1" smtClean="0"/>
              <a:t>goal</a:t>
            </a:r>
            <a:r>
              <a:rPr lang="de-DE" sz="2800" dirty="0" smtClean="0"/>
              <a:t>: </a:t>
            </a:r>
            <a:r>
              <a:rPr lang="de-DE" sz="2800" dirty="0" err="1" smtClean="0"/>
              <a:t>If</a:t>
            </a:r>
            <a:r>
              <a:rPr lang="de-DE" sz="2800" dirty="0" smtClean="0"/>
              <a:t> </a:t>
            </a:r>
            <a:r>
              <a:rPr lang="de-DE" sz="2800" dirty="0" err="1" smtClean="0"/>
              <a:t>we</a:t>
            </a:r>
            <a:r>
              <a:rPr lang="de-DE" sz="2800" dirty="0" smtClean="0"/>
              <a:t> </a:t>
            </a:r>
            <a:r>
              <a:rPr lang="de-DE" sz="2800" dirty="0" err="1" smtClean="0"/>
              <a:t>cannot</a:t>
            </a:r>
            <a:r>
              <a:rPr lang="de-DE" sz="2800" dirty="0" smtClean="0"/>
              <a:t> </a:t>
            </a:r>
            <a:r>
              <a:rPr lang="de-DE" sz="2800" dirty="0" err="1" smtClean="0"/>
              <a:t>make</a:t>
            </a:r>
            <a:r>
              <a:rPr lang="de-DE" sz="2800" dirty="0" smtClean="0"/>
              <a:t> </a:t>
            </a:r>
            <a:r>
              <a:rPr lang="de-DE" sz="2800" dirty="0" err="1" smtClean="0"/>
              <a:t>it</a:t>
            </a:r>
            <a:r>
              <a:rPr lang="de-DE" sz="2800" dirty="0" smtClean="0"/>
              <a:t> real, </a:t>
            </a:r>
            <a:r>
              <a:rPr lang="de-DE" sz="2800" dirty="0" err="1" smtClean="0"/>
              <a:t>at</a:t>
            </a:r>
            <a:r>
              <a:rPr lang="de-DE" sz="2800" dirty="0" smtClean="0"/>
              <a:t> least </a:t>
            </a:r>
            <a:r>
              <a:rPr lang="de-DE" sz="2800" dirty="0" err="1" smtClean="0"/>
              <a:t>we</a:t>
            </a:r>
            <a:r>
              <a:rPr lang="de-DE" sz="2800" dirty="0" smtClean="0"/>
              <a:t> </a:t>
            </a:r>
            <a:r>
              <a:rPr lang="de-DE" sz="2800" dirty="0" err="1" smtClean="0"/>
              <a:t>can</a:t>
            </a:r>
            <a:r>
              <a:rPr lang="de-DE" sz="2800" dirty="0" smtClean="0"/>
              <a:t> </a:t>
            </a:r>
            <a:r>
              <a:rPr lang="de-DE" sz="2800" dirty="0" err="1" smtClean="0"/>
              <a:t>make</a:t>
            </a:r>
            <a:r>
              <a:rPr lang="de-DE" sz="2800" dirty="0" smtClean="0"/>
              <a:t> </a:t>
            </a:r>
            <a:r>
              <a:rPr lang="de-DE" sz="2800" dirty="0" err="1" smtClean="0"/>
              <a:t>it</a:t>
            </a:r>
            <a:r>
              <a:rPr lang="de-DE" sz="2800" dirty="0" smtClean="0"/>
              <a:t> </a:t>
            </a:r>
            <a:r>
              <a:rPr lang="de-DE" sz="2800" dirty="0" err="1" smtClean="0"/>
              <a:t>authentic</a:t>
            </a:r>
            <a:r>
              <a:rPr lang="de-DE" sz="2800" dirty="0" smtClean="0"/>
              <a:t>.</a:t>
            </a:r>
          </a:p>
          <a:p>
            <a:endParaRPr lang="de-D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el 1"/>
          <p:cNvSpPr>
            <a:spLocks noGrp="1"/>
          </p:cNvSpPr>
          <p:nvPr>
            <p:ph type="title"/>
          </p:nvPr>
        </p:nvSpPr>
        <p:spPr bwMode="auto">
          <a:xfrm>
            <a:off x="395288" y="404813"/>
            <a:ext cx="8229600" cy="9366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de-DE" sz="3200" dirty="0" err="1" smtClean="0">
                <a:solidFill>
                  <a:srgbClr val="00009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Köszönöm</a:t>
            </a:r>
            <a:r>
              <a:rPr lang="de-DE" sz="3200" dirty="0" smtClean="0">
                <a:solidFill>
                  <a:srgbClr val="00009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3200" dirty="0" err="1" smtClean="0">
                <a:solidFill>
                  <a:srgbClr val="00009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szépen</a:t>
            </a:r>
            <a:r>
              <a:rPr lang="de-DE" sz="3200" dirty="0" smtClean="0">
                <a:solidFill>
                  <a:srgbClr val="00009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r>
              <a:rPr lang="de-D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de-DE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de-DE" sz="3200" dirty="0" smtClean="0">
              <a:solidFill>
                <a:srgbClr val="00009E"/>
              </a:solidFill>
            </a:endParaRPr>
          </a:p>
        </p:txBody>
      </p:sp>
      <p:sp>
        <p:nvSpPr>
          <p:cNvPr id="29700" name="Foliennummernplatzhalter 3"/>
          <p:cNvSpPr>
            <a:spLocks noGrp="1"/>
          </p:cNvSpPr>
          <p:nvPr>
            <p:ph type="sldNum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C5A6A1B-36A6-4027-AB94-9F4E01CB016F}" type="slidenum">
              <a:rPr lang="de-DE" smtClean="0"/>
              <a:pPr/>
              <a:t>31</a:t>
            </a:fld>
            <a:endParaRPr lang="de-DE" smtClean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457200" y="1412875"/>
            <a:ext cx="4186808" cy="2160141"/>
          </a:xfrm>
        </p:spPr>
        <p:txBody>
          <a:bodyPr/>
          <a:lstStyle/>
          <a:p>
            <a:pPr>
              <a:buNone/>
            </a:pPr>
            <a:endParaRPr lang="de-DE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de-DE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Grafik 4" descr="DSC01334.JPG"/>
          <p:cNvPicPr>
            <a:picLocks noChangeAspect="1"/>
          </p:cNvPicPr>
          <p:nvPr/>
        </p:nvPicPr>
        <p:blipFill>
          <a:blip r:embed="rId2" cstate="print"/>
          <a:srcRect l="14563" r="1963"/>
          <a:stretch>
            <a:fillRect/>
          </a:stretch>
        </p:blipFill>
        <p:spPr>
          <a:xfrm>
            <a:off x="1506622" y="1124745"/>
            <a:ext cx="5153610" cy="4630442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1475656" y="5949280"/>
            <a:ext cx="5328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i="1" dirty="0" smtClean="0"/>
              <a:t>Link Trainer Flight Simulator, ca. 1940</a:t>
            </a:r>
            <a:endParaRPr lang="de-DE" sz="16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BD3CC76-DA3D-411E-8EB3-C38157AD5930}" type="slidenum">
              <a:rPr lang="de-DE" smtClean="0"/>
              <a:pPr>
                <a:defRPr/>
              </a:pPr>
              <a:t>4</a:t>
            </a:fld>
            <a:endParaRPr lang="de-DE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7" y="3564839"/>
            <a:ext cx="3508323" cy="2320609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149" y="1077570"/>
            <a:ext cx="3491880" cy="2279422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1115616" y="4725144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/>
              <a:t>Reality?</a:t>
            </a:r>
            <a:endParaRPr lang="de-DE" sz="2800" b="1" dirty="0"/>
          </a:p>
        </p:txBody>
      </p:sp>
      <p:pic>
        <p:nvPicPr>
          <p:cNvPr id="4098" name="Picture 2" descr="\\HUE-DAT-01\LehrerDokumente$\sturgesd\Documents\alte Daten\BILC\BILC Seminar 2016\budapest_pkemon_go_terkep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1507" y="1052736"/>
            <a:ext cx="4096455" cy="23042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289914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BD3CC76-DA3D-411E-8EB3-C38157AD5930}" type="slidenum">
              <a:rPr lang="de-DE" smtClean="0"/>
              <a:pPr>
                <a:defRPr/>
              </a:pPr>
              <a:t>5</a:t>
            </a:fld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484784"/>
            <a:ext cx="8244408" cy="3091653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1115616" y="4941168"/>
            <a:ext cx="69509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err="1" smtClean="0"/>
              <a:t>Combining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the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virtual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and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the</a:t>
            </a:r>
            <a:r>
              <a:rPr lang="de-DE" sz="2400" b="1" dirty="0" smtClean="0"/>
              <a:t> real </a:t>
            </a:r>
            <a:r>
              <a:rPr lang="de-DE" sz="2400" b="1" dirty="0" err="1" smtClean="0"/>
              <a:t>to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simulate</a:t>
            </a:r>
            <a:r>
              <a:rPr lang="de-DE" sz="2400" b="1" dirty="0" smtClean="0"/>
              <a:t> real </a:t>
            </a:r>
            <a:r>
              <a:rPr lang="de-DE" sz="2400" b="1" dirty="0" err="1" smtClean="0"/>
              <a:t>life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tasks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and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situations</a:t>
            </a:r>
            <a:endParaRPr lang="de-DE" sz="2400" b="1" dirty="0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449263" y="327025"/>
            <a:ext cx="82296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de-DE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Augmented</a:t>
            </a:r>
            <a:r>
              <a:rPr kumimoji="0" lang="en-GB" altLang="de-DE" sz="3200" b="1" i="0" u="none" strike="noStrike" kern="0" cap="none" spc="0" normalizeH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Reality</a:t>
            </a:r>
            <a:endParaRPr kumimoji="0" lang="de-DE" altLang="de-DE" sz="3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96743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BD3CC76-DA3D-411E-8EB3-C38157AD5930}" type="slidenum">
              <a:rPr lang="de-DE" smtClean="0"/>
              <a:pPr>
                <a:defRPr/>
              </a:pPr>
              <a:t>6</a:t>
            </a:fld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196752"/>
            <a:ext cx="3600400" cy="1350150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827584" y="2636912"/>
            <a:ext cx="763284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err="1" smtClean="0"/>
              <a:t>What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technical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training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and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technical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language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instruction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have</a:t>
            </a:r>
            <a:r>
              <a:rPr lang="de-DE" sz="2400" b="1" dirty="0" smtClean="0"/>
              <a:t> in </a:t>
            </a:r>
            <a:r>
              <a:rPr lang="de-DE" sz="2400" b="1" dirty="0" err="1" smtClean="0"/>
              <a:t>common</a:t>
            </a:r>
            <a:r>
              <a:rPr lang="de-DE" sz="2400" b="1" dirty="0" smtClean="0"/>
              <a:t>:</a:t>
            </a:r>
          </a:p>
          <a:p>
            <a:endParaRPr lang="de-DE" sz="2400" b="1" dirty="0" smtClean="0"/>
          </a:p>
          <a:p>
            <a:pPr>
              <a:buFont typeface="Arial" pitchFamily="34" charset="0"/>
              <a:buChar char="•"/>
            </a:pPr>
            <a:r>
              <a:rPr lang="de-DE" sz="2400" b="1" dirty="0" smtClean="0"/>
              <a:t>Simulation </a:t>
            </a:r>
            <a:r>
              <a:rPr lang="de-DE" sz="2400" b="1" dirty="0" err="1" smtClean="0"/>
              <a:t>of</a:t>
            </a:r>
            <a:r>
              <a:rPr lang="de-DE" sz="2400" b="1" dirty="0" smtClean="0"/>
              <a:t> real </a:t>
            </a:r>
            <a:r>
              <a:rPr lang="de-DE" sz="2400" b="1" dirty="0" err="1" smtClean="0"/>
              <a:t>life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situations</a:t>
            </a:r>
            <a:r>
              <a:rPr lang="de-DE" sz="2400" b="1" dirty="0" smtClean="0"/>
              <a:t> – </a:t>
            </a:r>
            <a:r>
              <a:rPr lang="de-DE" sz="2400" b="1" dirty="0" err="1" smtClean="0"/>
              <a:t>often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high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stakes</a:t>
            </a:r>
            <a:endParaRPr lang="de-DE" sz="2400" b="1" dirty="0" smtClean="0"/>
          </a:p>
          <a:p>
            <a:pPr>
              <a:buFont typeface="Arial" pitchFamily="34" charset="0"/>
              <a:buChar char="•"/>
            </a:pPr>
            <a:r>
              <a:rPr lang="de-DE" sz="2400" b="1" dirty="0" smtClean="0"/>
              <a:t> Simulation </a:t>
            </a:r>
            <a:r>
              <a:rPr lang="de-DE" sz="2400" b="1" dirty="0" err="1" smtClean="0"/>
              <a:t>is</a:t>
            </a:r>
            <a:r>
              <a:rPr lang="de-DE" sz="2400" b="1" dirty="0" smtClean="0"/>
              <a:t> not </a:t>
            </a:r>
            <a:r>
              <a:rPr lang="de-DE" sz="2400" b="1" dirty="0" err="1" smtClean="0"/>
              <a:t>reality</a:t>
            </a:r>
            <a:endParaRPr lang="de-DE" sz="2400" b="1" dirty="0" smtClean="0"/>
          </a:p>
          <a:p>
            <a:pPr>
              <a:buFont typeface="Arial" pitchFamily="34" charset="0"/>
              <a:buChar char="•"/>
            </a:pPr>
            <a:r>
              <a:rPr lang="de-DE" sz="2400" b="1" dirty="0" smtClean="0"/>
              <a:t> The </a:t>
            </a:r>
            <a:r>
              <a:rPr lang="de-DE" sz="2400" b="1" dirty="0" err="1" smtClean="0"/>
              <a:t>goal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is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to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make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materials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as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close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as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possible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to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reality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and</a:t>
            </a:r>
            <a:r>
              <a:rPr lang="de-DE" sz="2400" b="1" dirty="0" smtClean="0"/>
              <a:t> still </a:t>
            </a:r>
            <a:r>
              <a:rPr lang="de-DE" sz="2400" b="1" dirty="0" err="1" smtClean="0"/>
              <a:t>be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controlable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for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teaching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purposes</a:t>
            </a:r>
            <a:r>
              <a:rPr lang="de-DE" sz="2400" b="1" dirty="0" smtClean="0"/>
              <a:t> – </a:t>
            </a:r>
            <a:r>
              <a:rPr lang="de-DE" sz="2400" b="1" dirty="0" err="1" smtClean="0"/>
              <a:t>Make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it</a:t>
            </a:r>
            <a:r>
              <a:rPr lang="de-DE" sz="2400" b="1" dirty="0" smtClean="0"/>
              <a:t> real, but </a:t>
            </a:r>
            <a:r>
              <a:rPr lang="de-DE" sz="2400" b="1" dirty="0" err="1" smtClean="0"/>
              <a:t>focus</a:t>
            </a:r>
            <a:endParaRPr lang="de-DE" sz="2400" b="1" dirty="0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449263" y="327025"/>
            <a:ext cx="82296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de-DE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Augmentation / Simulation</a:t>
            </a:r>
            <a:endParaRPr kumimoji="0" lang="de-DE" altLang="de-DE" sz="3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96743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49263" y="327025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de-DE" sz="3200" b="1" dirty="0" smtClean="0">
                <a:solidFill>
                  <a:srgbClr val="333399"/>
                </a:solidFill>
              </a:rPr>
              <a:t>Reality in the Classroom</a:t>
            </a:r>
            <a:endParaRPr lang="de-DE" altLang="de-DE" sz="3200" b="1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de-DE" altLang="de-DE" dirty="0" smtClean="0"/>
              <a:t> </a:t>
            </a:r>
          </a:p>
        </p:txBody>
      </p:sp>
      <p:pic>
        <p:nvPicPr>
          <p:cNvPr id="4101" name="Picture 8" descr="Logo_Bundeswehr_420p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4300" y="6381750"/>
            <a:ext cx="12795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feld 1"/>
          <p:cNvSpPr txBox="1"/>
          <p:nvPr/>
        </p:nvSpPr>
        <p:spPr>
          <a:xfrm>
            <a:off x="1043607" y="1340768"/>
            <a:ext cx="662473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 smtClean="0"/>
              <a:t>Def</a:t>
            </a:r>
            <a:r>
              <a:rPr lang="de-DE" sz="2400" dirty="0" smtClean="0"/>
              <a:t>. 1: </a:t>
            </a:r>
            <a:r>
              <a:rPr lang="en-US" sz="2400" dirty="0" smtClean="0"/>
              <a:t>We CAN use real objects or language samples in the classroom </a:t>
            </a:r>
            <a:endParaRPr lang="de-DE" sz="2400" dirty="0" smtClean="0"/>
          </a:p>
          <a:p>
            <a:endParaRPr lang="de-DE" sz="2400" dirty="0" smtClean="0"/>
          </a:p>
          <a:p>
            <a:r>
              <a:rPr lang="en-US" sz="2400" dirty="0" smtClean="0"/>
              <a:t>Def. 2 a 1: We can SIMULATE real events or situations in </a:t>
            </a:r>
            <a:r>
              <a:rPr lang="en-US" sz="2400" dirty="0"/>
              <a:t>the classroom </a:t>
            </a:r>
            <a:endParaRPr lang="de-DE" sz="2400" dirty="0"/>
          </a:p>
          <a:p>
            <a:endParaRPr lang="en-US" sz="2400" dirty="0"/>
          </a:p>
          <a:p>
            <a:r>
              <a:rPr lang="en-US" sz="2400" dirty="0" smtClean="0"/>
              <a:t>Def 2 a 2: We CANNOT recreate </a:t>
            </a:r>
            <a:r>
              <a:rPr lang="en-US" sz="2400" dirty="0"/>
              <a:t>the totality of real things and events in the classroom </a:t>
            </a:r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/>
              <a:t>Def 2 b: We def. can PRESENT </a:t>
            </a:r>
            <a:r>
              <a:rPr lang="en-US" sz="2400" dirty="0"/>
              <a:t>something that is neither derivative nor dependent but exists </a:t>
            </a:r>
            <a:r>
              <a:rPr lang="en-US" sz="2400" dirty="0" smtClean="0"/>
              <a:t>necessarily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49263" y="327025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de-DE" sz="3200" b="1" dirty="0" smtClean="0">
                <a:solidFill>
                  <a:srgbClr val="333399"/>
                </a:solidFill>
              </a:rPr>
              <a:t>Reality in the Classroom</a:t>
            </a:r>
            <a:endParaRPr lang="de-DE" altLang="de-DE" sz="3200" b="1" dirty="0" smtClean="0"/>
          </a:p>
        </p:txBody>
      </p:sp>
      <p:pic>
        <p:nvPicPr>
          <p:cNvPr id="4101" name="Picture 8" descr="Logo_Bundeswehr_420p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4300" y="6381750"/>
            <a:ext cx="12795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feld 1"/>
          <p:cNvSpPr txBox="1"/>
          <p:nvPr/>
        </p:nvSpPr>
        <p:spPr>
          <a:xfrm>
            <a:off x="1043607" y="2614260"/>
            <a:ext cx="66247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Def 3: Is this “Reality”? </a:t>
            </a:r>
            <a:r>
              <a:rPr lang="en-US" sz="2400" dirty="0"/>
              <a:t>Or </a:t>
            </a:r>
            <a:r>
              <a:rPr lang="en-US" sz="2400" dirty="0" smtClean="0"/>
              <a:t>“Scripted Reality”?</a:t>
            </a:r>
          </a:p>
          <a:p>
            <a:r>
              <a:rPr lang="en-US" sz="2400" dirty="0" smtClean="0"/>
              <a:t>&gt; Often, Reality is structured (“rigged”) to fit into a dramatic television format </a:t>
            </a:r>
          </a:p>
        </p:txBody>
      </p:sp>
      <p:pic>
        <p:nvPicPr>
          <p:cNvPr id="2050" name="Picture 2" descr="The Apprentice 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428" y="984499"/>
            <a:ext cx="2741531" cy="155112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upload.wikimedia.org/wikipedia/en/5/5e/Duck_Dynasty_Prom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59" y="1002421"/>
            <a:ext cx="1279765" cy="155515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feld 3"/>
          <p:cNvSpPr txBox="1"/>
          <p:nvPr/>
        </p:nvSpPr>
        <p:spPr>
          <a:xfrm>
            <a:off x="1043608" y="3933056"/>
            <a:ext cx="7200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Like TV, the </a:t>
            </a:r>
            <a:r>
              <a:rPr lang="en-US" sz="2400" dirty="0" smtClean="0"/>
              <a:t>Language Classroom </a:t>
            </a:r>
            <a:r>
              <a:rPr lang="en-US" sz="2400" dirty="0"/>
              <a:t>is not </a:t>
            </a:r>
            <a:r>
              <a:rPr lang="en-US" sz="2400" dirty="0" smtClean="0"/>
              <a:t>“Reality”.</a:t>
            </a:r>
            <a:endParaRPr lang="en-US" sz="2400" dirty="0"/>
          </a:p>
          <a:p>
            <a:r>
              <a:rPr lang="en-US" sz="2400" dirty="0"/>
              <a:t>&gt; </a:t>
            </a:r>
            <a:r>
              <a:rPr lang="en-US" sz="2400" dirty="0" smtClean="0"/>
              <a:t>Real life objects and situations need to be given a context in order to focus on the language skills needed out there in “Reality”</a:t>
            </a:r>
            <a:endParaRPr lang="en-US" sz="2400" dirty="0"/>
          </a:p>
          <a:p>
            <a:endParaRPr lang="en-US" sz="2400" dirty="0" smtClean="0"/>
          </a:p>
          <a:p>
            <a:r>
              <a:rPr lang="en-US" sz="2400" dirty="0" smtClean="0"/>
              <a:t>Language Teaching is </a:t>
            </a:r>
            <a:r>
              <a:rPr lang="en-US" sz="2400" dirty="0"/>
              <a:t>ALWAYS “Scripted Reality” </a:t>
            </a:r>
          </a:p>
        </p:txBody>
      </p:sp>
      <p:pic>
        <p:nvPicPr>
          <p:cNvPr id="2056" name="Picture 8" descr="http://static.tvgcdn.net/rovi/showcards/tvshow/308169/thumbs/16924151_1300x173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1724" y="997859"/>
            <a:ext cx="1168508" cy="155971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112094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27088" y="274638"/>
            <a:ext cx="7859712" cy="922114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de-DE" sz="3200" b="1" dirty="0" smtClean="0">
                <a:solidFill>
                  <a:srgbClr val="333399"/>
                </a:solidFill>
              </a:rPr>
              <a:t>Real Text, Authentic Text or Textbook?</a:t>
            </a:r>
            <a:endParaRPr lang="de-DE" altLang="de-DE" sz="3200" dirty="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1268760"/>
            <a:ext cx="7705725" cy="4713288"/>
          </a:xfrm>
        </p:spPr>
        <p:txBody>
          <a:bodyPr/>
          <a:lstStyle/>
          <a:p>
            <a:pPr marL="0" indent="0">
              <a:buNone/>
            </a:pPr>
            <a:r>
              <a:rPr lang="en-US" altLang="de-DE" sz="2800" b="1" dirty="0" smtClean="0"/>
              <a:t>Which is best? It depends on what skills we aim to develop.</a:t>
            </a:r>
          </a:p>
        </p:txBody>
      </p:sp>
      <p:pic>
        <p:nvPicPr>
          <p:cNvPr id="7172" name="Picture 8" descr="Logo_Bundeswehr_420p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4300" y="6381750"/>
            <a:ext cx="12795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feld 4"/>
          <p:cNvSpPr txBox="1"/>
          <p:nvPr/>
        </p:nvSpPr>
        <p:spPr>
          <a:xfrm>
            <a:off x="683568" y="2409850"/>
            <a:ext cx="720080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err="1" smtClean="0"/>
              <a:t>Active</a:t>
            </a:r>
            <a:r>
              <a:rPr lang="de-DE" sz="2800" dirty="0" smtClean="0"/>
              <a:t>: </a:t>
            </a:r>
            <a:r>
              <a:rPr lang="de-DE" sz="2800" dirty="0" err="1" smtClean="0"/>
              <a:t>Develop</a:t>
            </a:r>
            <a:r>
              <a:rPr lang="de-DE" sz="2800" dirty="0" smtClean="0"/>
              <a:t> </a:t>
            </a:r>
            <a:r>
              <a:rPr lang="de-DE" sz="2800" dirty="0" err="1" smtClean="0"/>
              <a:t>productive</a:t>
            </a:r>
            <a:r>
              <a:rPr lang="de-DE" sz="2800" dirty="0" smtClean="0"/>
              <a:t> </a:t>
            </a:r>
            <a:r>
              <a:rPr lang="de-DE" sz="2800" dirty="0" err="1" smtClean="0"/>
              <a:t>skills</a:t>
            </a:r>
            <a:r>
              <a:rPr lang="de-DE" sz="2800" dirty="0" smtClean="0"/>
              <a:t> – </a:t>
            </a:r>
            <a:r>
              <a:rPr lang="de-DE" sz="2800" dirty="0" err="1" smtClean="0"/>
              <a:t>get</a:t>
            </a:r>
            <a:r>
              <a:rPr lang="de-DE" sz="2800" dirty="0" smtClean="0"/>
              <a:t> </a:t>
            </a:r>
            <a:r>
              <a:rPr lang="de-DE" sz="2800" dirty="0" err="1" smtClean="0"/>
              <a:t>students</a:t>
            </a:r>
            <a:r>
              <a:rPr lang="de-DE" sz="2800" dirty="0" smtClean="0"/>
              <a:t> </a:t>
            </a:r>
            <a:r>
              <a:rPr lang="de-DE" sz="2800" dirty="0" err="1" smtClean="0"/>
              <a:t>to</a:t>
            </a:r>
            <a:r>
              <a:rPr lang="de-DE" sz="2800" dirty="0" smtClean="0"/>
              <a:t> </a:t>
            </a:r>
            <a:r>
              <a:rPr lang="de-DE" sz="2800" dirty="0" err="1" smtClean="0"/>
              <a:t>produce</a:t>
            </a:r>
            <a:r>
              <a:rPr lang="de-DE" sz="2800" dirty="0" smtClean="0"/>
              <a:t> </a:t>
            </a:r>
            <a:r>
              <a:rPr lang="de-DE" sz="2800" b="1" dirty="0" err="1" smtClean="0"/>
              <a:t>standard</a:t>
            </a:r>
            <a:r>
              <a:rPr lang="de-DE" sz="2800" b="1" dirty="0" smtClean="0"/>
              <a:t> </a:t>
            </a:r>
            <a:r>
              <a:rPr lang="de-DE" sz="2800" b="1" dirty="0" err="1" smtClean="0"/>
              <a:t>language</a:t>
            </a:r>
            <a:r>
              <a:rPr lang="de-DE" sz="2800" dirty="0" smtClean="0"/>
              <a:t>. </a:t>
            </a:r>
          </a:p>
          <a:p>
            <a:r>
              <a:rPr lang="de-DE" sz="2800" dirty="0" err="1" smtClean="0"/>
              <a:t>Here</a:t>
            </a:r>
            <a:r>
              <a:rPr lang="de-DE" sz="2800" dirty="0" smtClean="0"/>
              <a:t> </a:t>
            </a:r>
            <a:r>
              <a:rPr lang="de-DE" sz="2800" dirty="0" err="1" smtClean="0"/>
              <a:t>we</a:t>
            </a:r>
            <a:r>
              <a:rPr lang="de-DE" sz="2800" dirty="0" smtClean="0"/>
              <a:t> </a:t>
            </a:r>
            <a:r>
              <a:rPr lang="de-DE" sz="2800" dirty="0" err="1" smtClean="0"/>
              <a:t>want</a:t>
            </a:r>
            <a:r>
              <a:rPr lang="de-DE" sz="2800" dirty="0" smtClean="0"/>
              <a:t> material </a:t>
            </a:r>
            <a:r>
              <a:rPr lang="de-DE" sz="2800" dirty="0" err="1" smtClean="0"/>
              <a:t>which</a:t>
            </a:r>
            <a:r>
              <a:rPr lang="de-DE" sz="2800" dirty="0" smtClean="0"/>
              <a:t> </a:t>
            </a:r>
            <a:r>
              <a:rPr lang="de-DE" sz="2800" dirty="0" err="1" smtClean="0"/>
              <a:t>demonstrates</a:t>
            </a:r>
            <a:r>
              <a:rPr lang="de-DE" sz="2800" dirty="0" smtClean="0"/>
              <a:t> </a:t>
            </a:r>
            <a:r>
              <a:rPr lang="de-DE" sz="2800" dirty="0" err="1" smtClean="0"/>
              <a:t>the</a:t>
            </a:r>
            <a:r>
              <a:rPr lang="de-DE" sz="2800" dirty="0" smtClean="0"/>
              <a:t> </a:t>
            </a:r>
            <a:r>
              <a:rPr lang="de-DE" sz="2800" b="1" dirty="0" err="1" smtClean="0"/>
              <a:t>rules</a:t>
            </a:r>
            <a:r>
              <a:rPr lang="de-DE" sz="2800" dirty="0" smtClean="0"/>
              <a:t>.</a:t>
            </a:r>
          </a:p>
          <a:p>
            <a:endParaRPr lang="de-DE" sz="2800" dirty="0" smtClean="0"/>
          </a:p>
          <a:p>
            <a:r>
              <a:rPr lang="de-DE" sz="2800" dirty="0" smtClean="0"/>
              <a:t>Passive: </a:t>
            </a:r>
            <a:r>
              <a:rPr lang="de-DE" sz="2800" dirty="0" err="1" smtClean="0"/>
              <a:t>Develop</a:t>
            </a:r>
            <a:r>
              <a:rPr lang="de-DE" sz="2800" dirty="0" smtClean="0"/>
              <a:t> </a:t>
            </a:r>
            <a:r>
              <a:rPr lang="de-DE" sz="2800" dirty="0" err="1" smtClean="0"/>
              <a:t>receptive</a:t>
            </a:r>
            <a:r>
              <a:rPr lang="de-DE" sz="2800" dirty="0" smtClean="0"/>
              <a:t> </a:t>
            </a:r>
            <a:r>
              <a:rPr lang="de-DE" sz="2800" dirty="0" err="1" smtClean="0"/>
              <a:t>skills</a:t>
            </a:r>
            <a:r>
              <a:rPr lang="de-DE" sz="2800" dirty="0" smtClean="0"/>
              <a:t> – </a:t>
            </a:r>
            <a:r>
              <a:rPr lang="de-DE" sz="2800" dirty="0" err="1" smtClean="0"/>
              <a:t>prepare</a:t>
            </a:r>
            <a:r>
              <a:rPr lang="de-DE" sz="2800" dirty="0" smtClean="0"/>
              <a:t> </a:t>
            </a:r>
            <a:r>
              <a:rPr lang="de-DE" sz="2800" dirty="0" err="1" smtClean="0"/>
              <a:t>students</a:t>
            </a:r>
            <a:r>
              <a:rPr lang="de-DE" sz="2800" dirty="0" smtClean="0"/>
              <a:t> </a:t>
            </a:r>
            <a:r>
              <a:rPr lang="de-DE" sz="2800" dirty="0" err="1" smtClean="0"/>
              <a:t>to</a:t>
            </a:r>
            <a:r>
              <a:rPr lang="de-DE" sz="2800" dirty="0" smtClean="0"/>
              <a:t> </a:t>
            </a:r>
            <a:r>
              <a:rPr lang="de-DE" sz="2800" b="1" dirty="0" smtClean="0"/>
              <a:t>understand</a:t>
            </a:r>
            <a:r>
              <a:rPr lang="de-DE" sz="2800" dirty="0" smtClean="0"/>
              <a:t> </a:t>
            </a:r>
            <a:r>
              <a:rPr lang="de-DE" sz="2800" dirty="0" err="1" smtClean="0"/>
              <a:t>and</a:t>
            </a:r>
            <a:r>
              <a:rPr lang="de-DE" sz="2800" dirty="0" smtClean="0"/>
              <a:t> </a:t>
            </a:r>
            <a:r>
              <a:rPr lang="de-DE" sz="2800" b="1" dirty="0" smtClean="0"/>
              <a:t>deal </a:t>
            </a:r>
            <a:r>
              <a:rPr lang="de-DE" sz="2800" dirty="0" err="1" smtClean="0"/>
              <a:t>with</a:t>
            </a:r>
            <a:r>
              <a:rPr lang="de-DE" sz="2800" dirty="0" smtClean="0"/>
              <a:t> </a:t>
            </a:r>
            <a:r>
              <a:rPr lang="de-DE" sz="2800" dirty="0" err="1" smtClean="0"/>
              <a:t>reality</a:t>
            </a:r>
            <a:r>
              <a:rPr lang="de-DE" sz="2800" dirty="0" smtClean="0"/>
              <a:t> – </a:t>
            </a:r>
            <a:r>
              <a:rPr lang="de-DE" sz="2800" dirty="0" err="1" smtClean="0"/>
              <a:t>which</a:t>
            </a:r>
            <a:r>
              <a:rPr lang="de-DE" sz="2800" dirty="0" smtClean="0"/>
              <a:t> </a:t>
            </a:r>
            <a:r>
              <a:rPr lang="de-DE" sz="2800" dirty="0" err="1" smtClean="0"/>
              <a:t>includes</a:t>
            </a:r>
            <a:r>
              <a:rPr lang="de-DE" sz="2800" dirty="0" smtClean="0"/>
              <a:t> </a:t>
            </a:r>
            <a:r>
              <a:rPr lang="de-DE" sz="2800" b="1" dirty="0" smtClean="0"/>
              <a:t>non-</a:t>
            </a:r>
            <a:r>
              <a:rPr lang="de-DE" sz="2800" b="1" dirty="0" err="1" smtClean="0"/>
              <a:t>standard</a:t>
            </a:r>
            <a:r>
              <a:rPr lang="de-DE" sz="2800" dirty="0" smtClean="0"/>
              <a:t> </a:t>
            </a:r>
            <a:r>
              <a:rPr lang="de-DE" sz="2800" dirty="0" err="1" smtClean="0"/>
              <a:t>texts</a:t>
            </a:r>
            <a:r>
              <a:rPr lang="de-DE" sz="2800" dirty="0" smtClean="0"/>
              <a:t>.</a:t>
            </a:r>
            <a:endParaRPr lang="de-DE" sz="2800" dirty="0"/>
          </a:p>
        </p:txBody>
      </p:sp>
    </p:spTree>
    <p:extLst>
      <p:ext uri="{BB962C8B-B14F-4D97-AF65-F5344CB8AC3E}">
        <p14:creationId xmlns="" xmlns:p14="http://schemas.microsoft.com/office/powerpoint/2010/main" val="734495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1055</Words>
  <Application>Microsoft Office PowerPoint</Application>
  <PresentationFormat>Bildschirmpräsentation (4:3)</PresentationFormat>
  <Paragraphs>255</Paragraphs>
  <Slides>31</Slides>
  <Notes>9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31</vt:i4>
      </vt:variant>
    </vt:vector>
  </HeadingPairs>
  <TitlesOfParts>
    <vt:vector size="32" baseType="lpstr">
      <vt:lpstr>Standarddesign</vt:lpstr>
      <vt:lpstr>Folie 1</vt:lpstr>
      <vt:lpstr>Folie 2</vt:lpstr>
      <vt:lpstr>Folie 3</vt:lpstr>
      <vt:lpstr>Folie 4</vt:lpstr>
      <vt:lpstr>Folie 5</vt:lpstr>
      <vt:lpstr>Folie 6</vt:lpstr>
      <vt:lpstr>Reality in the Classroom</vt:lpstr>
      <vt:lpstr>Reality in the Classroom</vt:lpstr>
      <vt:lpstr>Real Text, Authentic Text or Textbook?</vt:lpstr>
      <vt:lpstr>“Real” vs. “Authentic”</vt:lpstr>
      <vt:lpstr>Reality in the classroom</vt:lpstr>
      <vt:lpstr>Folie 12</vt:lpstr>
      <vt:lpstr>Didacticizing real material</vt:lpstr>
      <vt:lpstr>Didacticizing real material</vt:lpstr>
      <vt:lpstr>Didacticizing real material</vt:lpstr>
      <vt:lpstr>Real material for technical language training</vt:lpstr>
      <vt:lpstr>Real material for technical language training</vt:lpstr>
      <vt:lpstr>Real material for technical language training</vt:lpstr>
      <vt:lpstr>Real material for technical language training</vt:lpstr>
      <vt:lpstr>Folie 20</vt:lpstr>
      <vt:lpstr>Folie 21</vt:lpstr>
      <vt:lpstr>Folie 22</vt:lpstr>
      <vt:lpstr>Folie 23</vt:lpstr>
      <vt:lpstr>Folie 24</vt:lpstr>
      <vt:lpstr>Creating authentic material</vt:lpstr>
      <vt:lpstr>Folie 26</vt:lpstr>
      <vt:lpstr>Parallel realities</vt:lpstr>
      <vt:lpstr>Parallel realities</vt:lpstr>
      <vt:lpstr>Lessons learned – in the classroom</vt:lpstr>
      <vt:lpstr>Conclusion</vt:lpstr>
      <vt:lpstr>Köszönöm szépen! </vt:lpstr>
    </vt:vector>
  </TitlesOfParts>
  <Company>Bundessprachenamt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Masterfolie Bundessprachenamt CD Bundesregierung deutsch</dc:title>
  <dc:creator>Wolfgang Sender</dc:creator>
  <cp:lastModifiedBy>Sturges</cp:lastModifiedBy>
  <cp:revision>370</cp:revision>
  <cp:lastPrinted>2016-05-09T11:49:45Z</cp:lastPrinted>
  <dcterms:created xsi:type="dcterms:W3CDTF">2010-10-01T08:07:15Z</dcterms:created>
  <dcterms:modified xsi:type="dcterms:W3CDTF">2016-10-25T07:59:29Z</dcterms:modified>
</cp:coreProperties>
</file>