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7" r:id="rId5"/>
    <p:sldMasterId id="2147483678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C060256-BEDD-4BFB-89F4-28CEFF3220CC}">
  <a:tblStyle styleId="{BC060256-BEDD-4BFB-89F4-28CEFF3220CC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fill>
          <a:solidFill>
            <a:srgbClr val="CDD4EA"/>
          </a:solidFill>
        </a:fill>
      </a:tcStyle>
    </a:band1H>
    <a:band2H>
      <a:tcTxStyle/>
    </a:band2H>
    <a:band1V>
      <a:tcTxStyle/>
      <a:tcStyle>
        <a:fill>
          <a:solidFill>
            <a:srgbClr val="CDD4EA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15f091cfc00_2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g15f091cfc00_2_5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168a0483415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168a0483415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6b5fa0b9db_0_1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16b5fa0b9db_0_1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16dde932cf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16dde932cf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168a0483415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168a0483415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68aa274932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168aa274932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16e0e237849_3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16e0e237849_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16e0e237849_1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16e0e237849_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16e0e237849_0_1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16e0e237849_0_1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16e0e237849_0_1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16e0e237849_0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168a048341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t/>
            </a:r>
            <a:endParaRPr/>
          </a:p>
        </p:txBody>
      </p:sp>
      <p:sp>
        <p:nvSpPr>
          <p:cNvPr id="261" name="Google Shape;261;g168a0483415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16990db9027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t/>
            </a:r>
            <a:endParaRPr/>
          </a:p>
        </p:txBody>
      </p:sp>
      <p:sp>
        <p:nvSpPr>
          <p:cNvPr id="125" name="Google Shape;125;g16990db9027_0_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16e0e237849_0_1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16e0e237849_0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16e0e237849_0_1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16e0e237849_0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16d54c66c5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16d54c66c5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657176cc30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1657176cc30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6242d74b25_2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t/>
            </a:r>
            <a:endParaRPr/>
          </a:p>
        </p:txBody>
      </p:sp>
      <p:sp>
        <p:nvSpPr>
          <p:cNvPr id="137" name="Google Shape;137;g16242d74b25_2_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6e0e237849_0_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g16e0e237849_0_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168aa274932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t/>
            </a:r>
            <a:endParaRPr/>
          </a:p>
        </p:txBody>
      </p:sp>
      <p:sp>
        <p:nvSpPr>
          <p:cNvPr id="169" name="Google Shape;169;g168aa274932_0_1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168aa274932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t/>
            </a:r>
            <a:endParaRPr/>
          </a:p>
        </p:txBody>
      </p:sp>
      <p:sp>
        <p:nvSpPr>
          <p:cNvPr id="175" name="Google Shape;175;g168aa274932_0_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16dde932cf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t/>
            </a:r>
            <a:endParaRPr/>
          </a:p>
        </p:txBody>
      </p:sp>
      <p:sp>
        <p:nvSpPr>
          <p:cNvPr id="181" name="Google Shape;181;g16dde932cfb_0_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168a0483415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t/>
            </a:r>
            <a:endParaRPr/>
          </a:p>
        </p:txBody>
      </p:sp>
      <p:sp>
        <p:nvSpPr>
          <p:cNvPr id="188" name="Google Shape;188;g168a0483415_0_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spcFirstLastPara="1" rIns="68575" wrap="square" tIns="685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1" i="0" sz="4500" cap="small">
                <a:solidFill>
                  <a:srgbClr val="002E5D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7" name="Google Shape;57;p14"/>
          <p:cNvSpPr txBox="1"/>
          <p:nvPr>
            <p:ph idx="1" type="subTitle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7F7F7F"/>
              </a:buClr>
              <a:buSzPts val="2300"/>
              <a:buNone/>
              <a:defRPr sz="2300">
                <a:solidFill>
                  <a:srgbClr val="7F7F7F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/>
          <p:nvPr>
            <p:ph type="title"/>
          </p:nvPr>
        </p:nvSpPr>
        <p:spPr>
          <a:xfrm>
            <a:off x="514350" y="514350"/>
            <a:ext cx="8119872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Google Shape;60;p15"/>
          <p:cNvSpPr txBox="1"/>
          <p:nvPr>
            <p:ph idx="1" type="body"/>
          </p:nvPr>
        </p:nvSpPr>
        <p:spPr>
          <a:xfrm>
            <a:off x="514350" y="1200150"/>
            <a:ext cx="8119872" cy="325755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7F7F7F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YU Title Slide 1" showMasterSp="0">
  <p:cSld name="BYU Title Slide 1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sign, dark, light, lit&#10;&#10;Description automatically generated" id="62" name="Google Shape;62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89165" y="695960"/>
            <a:ext cx="4765671" cy="1906268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6"/>
          <p:cNvSpPr txBox="1"/>
          <p:nvPr>
            <p:ph type="ctrTitle"/>
          </p:nvPr>
        </p:nvSpPr>
        <p:spPr>
          <a:xfrm>
            <a:off x="1143000" y="2447926"/>
            <a:ext cx="6858000" cy="845345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spcFirstLastPara="1" rIns="68575" wrap="square" tIns="685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1" i="0" sz="4500" cap="small">
                <a:solidFill>
                  <a:srgbClr val="002E5D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4" name="Google Shape;64;p16"/>
          <p:cNvSpPr txBox="1"/>
          <p:nvPr>
            <p:ph idx="1" type="subTitle"/>
          </p:nvPr>
        </p:nvSpPr>
        <p:spPr>
          <a:xfrm>
            <a:off x="1143000" y="3349229"/>
            <a:ext cx="6858000" cy="489347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7F7F7F"/>
              </a:buClr>
              <a:buSzPts val="2300"/>
              <a:buNone/>
              <a:defRPr sz="2300">
                <a:solidFill>
                  <a:srgbClr val="7F7F7F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YU Title Slide 2" showMasterSp="0">
  <p:cSld name="BYU Title Slide 2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sign, dark, light, lit&#10;&#10;Description automatically generated" id="66" name="Google Shape;66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525362" y="2710576"/>
            <a:ext cx="2093275" cy="83731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7"/>
          <p:cNvSpPr txBox="1"/>
          <p:nvPr>
            <p:ph type="ctrTitle"/>
          </p:nvPr>
        </p:nvSpPr>
        <p:spPr>
          <a:xfrm>
            <a:off x="1143000" y="942976"/>
            <a:ext cx="6858000" cy="845345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spcFirstLastPara="1" rIns="68575" wrap="square" tIns="685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1" i="0" sz="4500" cap="small">
                <a:solidFill>
                  <a:srgbClr val="002E5D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8" name="Google Shape;68;p17"/>
          <p:cNvSpPr txBox="1"/>
          <p:nvPr>
            <p:ph idx="1" type="subTitle"/>
          </p:nvPr>
        </p:nvSpPr>
        <p:spPr>
          <a:xfrm>
            <a:off x="1143000" y="1844278"/>
            <a:ext cx="6858000" cy="489347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7F7F7F"/>
              </a:buClr>
              <a:buSzPts val="2300"/>
              <a:buNone/>
              <a:defRPr sz="2300">
                <a:solidFill>
                  <a:srgbClr val="7F7F7F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8"/>
          <p:cNvSpPr txBox="1"/>
          <p:nvPr>
            <p:ph type="title"/>
          </p:nvPr>
        </p:nvSpPr>
        <p:spPr>
          <a:xfrm>
            <a:off x="514350" y="1714500"/>
            <a:ext cx="8119872" cy="17145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spcFirstLastPara="1" rIns="68575" wrap="square" tIns="6857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1" i="0" sz="4500" cap="small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1" name="Google Shape;71;p18"/>
          <p:cNvSpPr txBox="1"/>
          <p:nvPr>
            <p:ph idx="1" type="body"/>
          </p:nvPr>
        </p:nvSpPr>
        <p:spPr>
          <a:xfrm>
            <a:off x="514350" y="3429000"/>
            <a:ext cx="8119872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7F7F7F"/>
              </a:buClr>
              <a:buSzPts val="2300"/>
              <a:buNone/>
              <a:defRPr sz="23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>
  <p:cSld name="Title and Two Columns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9"/>
          <p:cNvSpPr txBox="1"/>
          <p:nvPr>
            <p:ph type="title"/>
          </p:nvPr>
        </p:nvSpPr>
        <p:spPr>
          <a:xfrm>
            <a:off x="514350" y="514350"/>
            <a:ext cx="8119872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4" name="Google Shape;74;p19"/>
          <p:cNvSpPr txBox="1"/>
          <p:nvPr>
            <p:ph idx="1" type="body"/>
          </p:nvPr>
        </p:nvSpPr>
        <p:spPr>
          <a:xfrm>
            <a:off x="514350" y="1200150"/>
            <a:ext cx="4011930" cy="325755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7F7F7F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5" name="Google Shape;75;p19"/>
          <p:cNvSpPr txBox="1"/>
          <p:nvPr>
            <p:ph idx="2" type="body"/>
          </p:nvPr>
        </p:nvSpPr>
        <p:spPr>
          <a:xfrm>
            <a:off x="4622292" y="1200150"/>
            <a:ext cx="4011930" cy="325755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7F7F7F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0"/>
          <p:cNvSpPr txBox="1"/>
          <p:nvPr>
            <p:ph type="title"/>
          </p:nvPr>
        </p:nvSpPr>
        <p:spPr>
          <a:xfrm>
            <a:off x="514350" y="514350"/>
            <a:ext cx="8119872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Google Shape;78;p20"/>
          <p:cNvSpPr txBox="1"/>
          <p:nvPr>
            <p:ph idx="1" type="body"/>
          </p:nvPr>
        </p:nvSpPr>
        <p:spPr>
          <a:xfrm>
            <a:off x="514350" y="1200150"/>
            <a:ext cx="4011930" cy="51435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spcFirstLastPara="1" rIns="68575" wrap="square" tIns="6857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b="0" i="0" sz="2400" cap="small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79" name="Google Shape;79;p20"/>
          <p:cNvSpPr txBox="1"/>
          <p:nvPr>
            <p:ph idx="2" type="body"/>
          </p:nvPr>
        </p:nvSpPr>
        <p:spPr>
          <a:xfrm>
            <a:off x="514350" y="1714500"/>
            <a:ext cx="401193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7F7F7F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0" name="Google Shape;80;p20"/>
          <p:cNvSpPr txBox="1"/>
          <p:nvPr>
            <p:ph idx="3" type="body"/>
          </p:nvPr>
        </p:nvSpPr>
        <p:spPr>
          <a:xfrm>
            <a:off x="4622292" y="1200150"/>
            <a:ext cx="4011930" cy="51435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spcFirstLastPara="1" rIns="68575" wrap="square" tIns="6857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b="0" i="0" sz="2400" cap="small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81" name="Google Shape;81;p20"/>
          <p:cNvSpPr txBox="1"/>
          <p:nvPr>
            <p:ph idx="4" type="body"/>
          </p:nvPr>
        </p:nvSpPr>
        <p:spPr>
          <a:xfrm>
            <a:off x="4622292" y="1714500"/>
            <a:ext cx="401193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7F7F7F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1"/>
          <p:cNvSpPr txBox="1"/>
          <p:nvPr>
            <p:ph type="title"/>
          </p:nvPr>
        </p:nvSpPr>
        <p:spPr>
          <a:xfrm>
            <a:off x="514350" y="514350"/>
            <a:ext cx="401193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27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4" name="Google Shape;84;p21"/>
          <p:cNvSpPr txBox="1"/>
          <p:nvPr>
            <p:ph idx="1" type="body"/>
          </p:nvPr>
        </p:nvSpPr>
        <p:spPr>
          <a:xfrm>
            <a:off x="4622292" y="514350"/>
            <a:ext cx="4011930" cy="394335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3810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85" name="Google Shape;85;p21"/>
          <p:cNvSpPr txBox="1"/>
          <p:nvPr>
            <p:ph idx="2" type="body"/>
          </p:nvPr>
        </p:nvSpPr>
        <p:spPr>
          <a:xfrm>
            <a:off x="514350" y="1200150"/>
            <a:ext cx="4011930" cy="325755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7F7F7F"/>
              </a:buClr>
              <a:buSzPts val="2100"/>
              <a:buNone/>
              <a:defRPr sz="2100" cap="small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/>
          <p:nvPr>
            <p:ph type="title"/>
          </p:nvPr>
        </p:nvSpPr>
        <p:spPr>
          <a:xfrm>
            <a:off x="514350" y="514350"/>
            <a:ext cx="8119872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Quote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3"/>
          <p:cNvSpPr txBox="1"/>
          <p:nvPr>
            <p:ph type="title"/>
          </p:nvPr>
        </p:nvSpPr>
        <p:spPr>
          <a:xfrm>
            <a:off x="1369268" y="685800"/>
            <a:ext cx="6405465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4500" cap="none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0" name="Google Shape;90;p23"/>
          <p:cNvSpPr txBox="1"/>
          <p:nvPr>
            <p:ph idx="1" type="body"/>
          </p:nvPr>
        </p:nvSpPr>
        <p:spPr>
          <a:xfrm>
            <a:off x="1371600" y="3464626"/>
            <a:ext cx="6405372" cy="64838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7F7F7F"/>
              </a:buClr>
              <a:buSzPts val="2300"/>
              <a:buNone/>
              <a:defRPr sz="2300" cap="small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">
  <p:cSld name="Number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4"/>
          <p:cNvSpPr txBox="1"/>
          <p:nvPr>
            <p:ph type="title"/>
          </p:nvPr>
        </p:nvSpPr>
        <p:spPr>
          <a:xfrm>
            <a:off x="1369268" y="685800"/>
            <a:ext cx="6405465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7500" cap="none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3" name="Google Shape;93;p24"/>
          <p:cNvSpPr txBox="1"/>
          <p:nvPr>
            <p:ph idx="1" type="body"/>
          </p:nvPr>
        </p:nvSpPr>
        <p:spPr>
          <a:xfrm>
            <a:off x="1371600" y="3464626"/>
            <a:ext cx="6405372" cy="64838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7F7F7F"/>
              </a:buClr>
              <a:buSzPts val="2300"/>
              <a:buNone/>
              <a:defRPr sz="2300" cap="small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Picture with Caption">
  <p:cSld name="One Picture with Caption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5"/>
          <p:cNvSpPr/>
          <p:nvPr>
            <p:ph idx="2" type="pic"/>
          </p:nvPr>
        </p:nvSpPr>
        <p:spPr>
          <a:xfrm>
            <a:off x="4622292" y="514350"/>
            <a:ext cx="3600450" cy="3943350"/>
          </a:xfrm>
          <a:prstGeom prst="rect">
            <a:avLst/>
          </a:prstGeom>
          <a:noFill/>
          <a:ln>
            <a:noFill/>
          </a:ln>
        </p:spPr>
      </p:sp>
      <p:sp>
        <p:nvSpPr>
          <p:cNvPr id="96" name="Google Shape;96;p25"/>
          <p:cNvSpPr txBox="1"/>
          <p:nvPr>
            <p:ph type="title"/>
          </p:nvPr>
        </p:nvSpPr>
        <p:spPr>
          <a:xfrm>
            <a:off x="514350" y="514350"/>
            <a:ext cx="401193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27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7" name="Google Shape;97;p25"/>
          <p:cNvSpPr txBox="1"/>
          <p:nvPr>
            <p:ph idx="1" type="body"/>
          </p:nvPr>
        </p:nvSpPr>
        <p:spPr>
          <a:xfrm>
            <a:off x="514350" y="1200150"/>
            <a:ext cx="4011930" cy="325755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7F7F7F"/>
              </a:buClr>
              <a:buSzPts val="2100"/>
              <a:buNone/>
              <a:defRPr sz="2100" cap="small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ictures">
  <p:cSld name="Two Pictures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6"/>
          <p:cNvSpPr/>
          <p:nvPr>
            <p:ph idx="2" type="pic"/>
          </p:nvPr>
        </p:nvSpPr>
        <p:spPr>
          <a:xfrm>
            <a:off x="4622292" y="514350"/>
            <a:ext cx="3600450" cy="3943350"/>
          </a:xfrm>
          <a:prstGeom prst="rect">
            <a:avLst/>
          </a:prstGeom>
          <a:noFill/>
          <a:ln>
            <a:noFill/>
          </a:ln>
        </p:spPr>
      </p:sp>
      <p:sp>
        <p:nvSpPr>
          <p:cNvPr id="100" name="Google Shape;100;p26"/>
          <p:cNvSpPr/>
          <p:nvPr>
            <p:ph idx="3" type="pic"/>
          </p:nvPr>
        </p:nvSpPr>
        <p:spPr>
          <a:xfrm>
            <a:off x="925830" y="514350"/>
            <a:ext cx="3600450" cy="394335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ictures">
  <p:cSld name="Three Pictures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7"/>
          <p:cNvSpPr/>
          <p:nvPr>
            <p:ph idx="2" type="pic"/>
          </p:nvPr>
        </p:nvSpPr>
        <p:spPr>
          <a:xfrm>
            <a:off x="4622292" y="514350"/>
            <a:ext cx="3600450" cy="1920240"/>
          </a:xfrm>
          <a:prstGeom prst="rect">
            <a:avLst/>
          </a:prstGeom>
          <a:noFill/>
          <a:ln>
            <a:noFill/>
          </a:ln>
        </p:spPr>
      </p:sp>
      <p:sp>
        <p:nvSpPr>
          <p:cNvPr id="103" name="Google Shape;103;p27"/>
          <p:cNvSpPr/>
          <p:nvPr>
            <p:ph idx="3" type="pic"/>
          </p:nvPr>
        </p:nvSpPr>
        <p:spPr>
          <a:xfrm>
            <a:off x="925830" y="514350"/>
            <a:ext cx="3600450" cy="3943350"/>
          </a:xfrm>
          <a:prstGeom prst="rect">
            <a:avLst/>
          </a:prstGeom>
          <a:noFill/>
          <a:ln>
            <a:noFill/>
          </a:ln>
        </p:spPr>
      </p:sp>
      <p:sp>
        <p:nvSpPr>
          <p:cNvPr id="104" name="Google Shape;104;p27"/>
          <p:cNvSpPr/>
          <p:nvPr>
            <p:ph idx="4" type="pic"/>
          </p:nvPr>
        </p:nvSpPr>
        <p:spPr>
          <a:xfrm>
            <a:off x="4617720" y="2537460"/>
            <a:ext cx="3600450" cy="192024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Large Picture" showMasterSp="0">
  <p:cSld name="One Large Picture">
    <p:bg>
      <p:bgPr>
        <a:solidFill>
          <a:schemeClr val="lt1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8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ith Background" type="blank">
  <p:cSld name="BLANK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Blank">
    <p:bg>
      <p:bgPr>
        <a:solidFill>
          <a:schemeClr val="lt1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1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1" name="Google Shape;111;p31"/>
          <p:cNvSpPr txBox="1"/>
          <p:nvPr>
            <p:ph idx="1" type="body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12" name="Google Shape;112;p31"/>
          <p:cNvSpPr txBox="1"/>
          <p:nvPr>
            <p:ph idx="2" type="body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13" name="Google Shape;113;p31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14" name="Google Shape;114;p31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15" name="Google Shape;115;p31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sz="1100"/>
            </a:lvl1pPr>
            <a:lvl2pPr indent="0" lvl="1" marL="0" rtl="0" algn="r">
              <a:spcBef>
                <a:spcPts val="0"/>
              </a:spcBef>
              <a:buNone/>
              <a:defRPr sz="1100"/>
            </a:lvl2pPr>
            <a:lvl3pPr indent="0" lvl="2" marL="0" rtl="0" algn="r">
              <a:spcBef>
                <a:spcPts val="0"/>
              </a:spcBef>
              <a:buNone/>
              <a:defRPr sz="1100"/>
            </a:lvl3pPr>
            <a:lvl4pPr indent="0" lvl="3" marL="0" rtl="0" algn="r">
              <a:spcBef>
                <a:spcPts val="0"/>
              </a:spcBef>
              <a:buNone/>
              <a:defRPr sz="1100"/>
            </a:lvl4pPr>
            <a:lvl5pPr indent="0" lvl="4" marL="0" rtl="0" algn="r">
              <a:spcBef>
                <a:spcPts val="0"/>
              </a:spcBef>
              <a:buNone/>
              <a:defRPr sz="1100"/>
            </a:lvl5pPr>
            <a:lvl6pPr indent="0" lvl="5" marL="0" rtl="0" algn="r">
              <a:spcBef>
                <a:spcPts val="0"/>
              </a:spcBef>
              <a:buNone/>
              <a:defRPr sz="1100"/>
            </a:lvl6pPr>
            <a:lvl7pPr indent="0" lvl="6" marL="0" rtl="0" algn="r">
              <a:spcBef>
                <a:spcPts val="0"/>
              </a:spcBef>
              <a:buNone/>
              <a:defRPr sz="1100"/>
            </a:lvl7pPr>
            <a:lvl8pPr indent="0" lvl="7" marL="0" rtl="0" algn="r">
              <a:spcBef>
                <a:spcPts val="0"/>
              </a:spcBef>
              <a:buNone/>
              <a:defRPr sz="1100"/>
            </a:lvl8pPr>
            <a:lvl9pPr indent="0" lvl="8" marL="0" rtl="0" algn="r">
              <a:spcBef>
                <a:spcPts val="0"/>
              </a:spcBef>
              <a:buNone/>
              <a:defRPr sz="11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theme" Target="../theme/theme1.xml"/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2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9.xml"/><Relationship Id="rId6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8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7848600" y="4503420"/>
            <a:ext cx="1295400" cy="502920"/>
          </a:xfrm>
          <a:prstGeom prst="rect">
            <a:avLst/>
          </a:prstGeom>
          <a:solidFill>
            <a:srgbClr val="002E5D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2" name="Google Shape;52;p1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8082602" y="4652211"/>
            <a:ext cx="763142" cy="21615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3"/>
          <p:cNvSpPr txBox="1"/>
          <p:nvPr>
            <p:ph type="title"/>
          </p:nvPr>
        </p:nvSpPr>
        <p:spPr>
          <a:xfrm>
            <a:off x="514350" y="514350"/>
            <a:ext cx="8119872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600" u="none" cap="none" strike="noStrike">
                <a:solidFill>
                  <a:srgbClr val="002E5D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" type="body"/>
          </p:nvPr>
        </p:nvSpPr>
        <p:spPr>
          <a:xfrm>
            <a:off x="514350" y="1200150"/>
            <a:ext cx="8119872" cy="325755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-36195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-32385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-32385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  <p:sldLayoutId id="2147483674" r:id="rId17"/>
    <p:sldLayoutId id="2147483675" r:id="rId18"/>
    <p:sldLayoutId id="2147483676" r:id="rId1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docs.google.com/presentation/d/1bQwXPRqLqXLAY3bUU-iS3wNdHWDcmwFuSHmtqBdiVkU/edit#slide=id.g158708cdf35_2_88" TargetMode="External"/><Relationship Id="rId4" Type="http://schemas.openxmlformats.org/officeDocument/2006/relationships/hyperlink" Target="https://docs.google.com/presentation/d/1ENLFQMELENIrIuMhtYx7M6r5o-4_pcOYwrVIDWM0L5k/edit?usp=sharing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png"/><Relationship Id="rId4" Type="http://schemas.openxmlformats.org/officeDocument/2006/relationships/image" Target="../media/image17.png"/><Relationship Id="rId5" Type="http://schemas.openxmlformats.org/officeDocument/2006/relationships/image" Target="../media/image1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www.corpusdelespanol.org/" TargetMode="External"/><Relationship Id="rId4" Type="http://schemas.openxmlformats.org/officeDocument/2006/relationships/image" Target="../media/image9.png"/><Relationship Id="rId5" Type="http://schemas.openxmlformats.org/officeDocument/2006/relationships/image" Target="../media/image8.png"/><Relationship Id="rId6" Type="http://schemas.openxmlformats.org/officeDocument/2006/relationships/hyperlink" Target="https://es.kiosko.net/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4.png"/><Relationship Id="rId4" Type="http://schemas.openxmlformats.org/officeDocument/2006/relationships/image" Target="../media/image5.png"/><Relationship Id="rId5" Type="http://schemas.openxmlformats.org/officeDocument/2006/relationships/hyperlink" Target="http://corpus.leeds.ac.uk/ruscorpora.html" TargetMode="External"/><Relationship Id="rId6" Type="http://schemas.openxmlformats.org/officeDocument/2006/relationships/hyperlink" Target="http://www.xl.gelbukh.com/" TargetMode="Externa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0.png"/><Relationship Id="rId4" Type="http://schemas.openxmlformats.org/officeDocument/2006/relationships/image" Target="../media/image19.png"/><Relationship Id="rId5" Type="http://schemas.openxmlformats.org/officeDocument/2006/relationships/image" Target="../media/image1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s://docs.google.com/presentation/d/1bQwXPRqLqXLAY3bUU-iS3wNdHWDcmwFuSHmtqBdiVkU/edit?usp=sharing" TargetMode="External"/><Relationship Id="rId4" Type="http://schemas.openxmlformats.org/officeDocument/2006/relationships/image" Target="../media/image1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2.xml"/><Relationship Id="rId3" Type="http://schemas.openxmlformats.org/officeDocument/2006/relationships/hyperlink" Target="mailto:jennifer_bown@byu.edu" TargetMode="External"/><Relationship Id="rId4" Type="http://schemas.openxmlformats.org/officeDocument/2006/relationships/hyperlink" Target="mailto:nieves_knapp@byu.edu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2"/>
          <p:cNvSpPr txBox="1"/>
          <p:nvPr>
            <p:ph type="ctrTitle"/>
          </p:nvPr>
        </p:nvSpPr>
        <p:spPr>
          <a:xfrm>
            <a:off x="285750" y="951225"/>
            <a:ext cx="543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spcFirstLastPara="1" rIns="68575" wrap="square" tIns="685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Using Debate to Teach Level 3 Language</a:t>
            </a:r>
            <a:endParaRPr/>
          </a:p>
        </p:txBody>
      </p:sp>
      <p:sp>
        <p:nvSpPr>
          <p:cNvPr id="121" name="Google Shape;121;p32"/>
          <p:cNvSpPr txBox="1"/>
          <p:nvPr>
            <p:ph idx="1" type="subTitle"/>
          </p:nvPr>
        </p:nvSpPr>
        <p:spPr>
          <a:xfrm>
            <a:off x="410325" y="3074226"/>
            <a:ext cx="8453100" cy="1127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7F7F7F"/>
              </a:buClr>
              <a:buSzPts val="2300"/>
              <a:buNone/>
            </a:pPr>
            <a:r>
              <a:rPr lang="en"/>
              <a:t>Jennifer Bown, Department of German and Russian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7F7F7F"/>
              </a:buClr>
              <a:buSzPts val="2300"/>
              <a:buNone/>
            </a:pPr>
            <a:r>
              <a:rPr lang="en"/>
              <a:t>Nieves Knapp, Department of Spanish and Portuguese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7F7F7F"/>
              </a:buClr>
              <a:buSzPts val="2300"/>
              <a:buNone/>
            </a:pPr>
            <a:r>
              <a:t/>
            </a:r>
            <a:endParaRPr/>
          </a:p>
        </p:txBody>
      </p:sp>
      <p:pic>
        <p:nvPicPr>
          <p:cNvPr id="122" name="Google Shape;122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1850" y="110896"/>
            <a:ext cx="2521575" cy="2521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41"/>
          <p:cNvSpPr txBox="1"/>
          <p:nvPr>
            <p:ph type="title"/>
          </p:nvPr>
        </p:nvSpPr>
        <p:spPr>
          <a:xfrm>
            <a:off x="514350" y="514350"/>
            <a:ext cx="8119800" cy="6858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/>
              <a:t>Russian 422</a:t>
            </a:r>
            <a:endParaRPr/>
          </a:p>
        </p:txBody>
      </p:sp>
      <p:sp>
        <p:nvSpPr>
          <p:cNvPr id="198" name="Google Shape;198;p41"/>
          <p:cNvSpPr txBox="1"/>
          <p:nvPr>
            <p:ph idx="1" type="body"/>
          </p:nvPr>
        </p:nvSpPr>
        <p:spPr>
          <a:xfrm>
            <a:off x="514350" y="1200150"/>
            <a:ext cx="8119800" cy="32577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-330200" lvl="0" marL="45720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" sz="2600">
                <a:solidFill>
                  <a:schemeClr val="dk1"/>
                </a:solidFill>
              </a:rPr>
              <a:t>Characteristics of the students</a:t>
            </a:r>
            <a:endParaRPr sz="2600">
              <a:solidFill>
                <a:schemeClr val="dk1"/>
              </a:solidFill>
            </a:endParaRPr>
          </a:p>
          <a:p>
            <a:pPr indent="-3619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en">
                <a:solidFill>
                  <a:schemeClr val="dk1"/>
                </a:solidFill>
              </a:rPr>
              <a:t>Majors: Russian (secondary major), various: Business, Engineering, Psychology, etc.</a:t>
            </a:r>
            <a:endParaRPr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" sz="2600">
                <a:solidFill>
                  <a:schemeClr val="dk1"/>
                </a:solidFill>
              </a:rPr>
              <a:t>Supporting Assignments</a:t>
            </a:r>
            <a:endParaRPr sz="2600">
              <a:solidFill>
                <a:schemeClr val="dk1"/>
              </a:solidFill>
            </a:endParaRPr>
          </a:p>
          <a:p>
            <a:pPr indent="-3619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en">
                <a:solidFill>
                  <a:schemeClr val="dk1"/>
                </a:solidFill>
              </a:rPr>
              <a:t>Recreating oral texts, Monologues, Personalized Goals, LASER, Argument summaries, Skeleton texts, Translations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42"/>
          <p:cNvSpPr txBox="1"/>
          <p:nvPr>
            <p:ph type="title"/>
          </p:nvPr>
        </p:nvSpPr>
        <p:spPr>
          <a:xfrm>
            <a:off x="514350" y="514350"/>
            <a:ext cx="8119800" cy="6858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Russian</a:t>
            </a:r>
            <a:r>
              <a:rPr lang="en"/>
              <a:t> 422</a:t>
            </a:r>
            <a:endParaRPr/>
          </a:p>
        </p:txBody>
      </p:sp>
      <p:sp>
        <p:nvSpPr>
          <p:cNvPr id="204" name="Google Shape;204;p42"/>
          <p:cNvSpPr txBox="1"/>
          <p:nvPr>
            <p:ph idx="1" type="body"/>
          </p:nvPr>
        </p:nvSpPr>
        <p:spPr>
          <a:xfrm>
            <a:off x="85725" y="1200150"/>
            <a:ext cx="8119800" cy="37968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-323850" lvl="0" marL="45720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2500">
                <a:solidFill>
                  <a:schemeClr val="dk1"/>
                </a:solidFill>
              </a:rPr>
              <a:t>Weekly homework structure</a:t>
            </a:r>
            <a:endParaRPr sz="2500">
              <a:solidFill>
                <a:schemeClr val="dk1"/>
              </a:solidFill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</a:pPr>
            <a:r>
              <a:rPr lang="en" sz="2000">
                <a:solidFill>
                  <a:schemeClr val="dk1"/>
                </a:solidFill>
              </a:rPr>
              <a:t>Mondays–oral exercises (recorded using Extempore)</a:t>
            </a:r>
            <a:endParaRPr sz="2000">
              <a:solidFill>
                <a:schemeClr val="dk1"/>
              </a:solidFill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</a:pPr>
            <a:r>
              <a:rPr lang="en" sz="2000">
                <a:solidFill>
                  <a:schemeClr val="dk1"/>
                </a:solidFill>
              </a:rPr>
              <a:t>Wednesdays–written exercises: translations, skeleton texts</a:t>
            </a:r>
            <a:endParaRPr sz="2000">
              <a:solidFill>
                <a:schemeClr val="dk1"/>
              </a:solidFill>
            </a:endParaRPr>
          </a:p>
          <a:p>
            <a:pPr indent="-3556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</a:pPr>
            <a:r>
              <a:rPr lang="en" sz="2000">
                <a:solidFill>
                  <a:schemeClr val="dk1"/>
                </a:solidFill>
              </a:rPr>
              <a:t>Fridays–debate preparation, one-on-one conversations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43"/>
          <p:cNvSpPr txBox="1"/>
          <p:nvPr>
            <p:ph type="title"/>
          </p:nvPr>
        </p:nvSpPr>
        <p:spPr>
          <a:xfrm>
            <a:off x="220750" y="150825"/>
            <a:ext cx="2701500" cy="6858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Spanish conversation classes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offer</a:t>
            </a:r>
            <a:endParaRPr/>
          </a:p>
        </p:txBody>
      </p:sp>
      <p:pic>
        <p:nvPicPr>
          <p:cNvPr id="210" name="Google Shape;210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53525" y="-279325"/>
            <a:ext cx="4437274" cy="5773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44"/>
          <p:cNvSpPr txBox="1"/>
          <p:nvPr>
            <p:ph type="title"/>
          </p:nvPr>
        </p:nvSpPr>
        <p:spPr>
          <a:xfrm>
            <a:off x="514350" y="514350"/>
            <a:ext cx="8119800" cy="6858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Spanish 411</a:t>
            </a:r>
            <a:endParaRPr/>
          </a:p>
        </p:txBody>
      </p:sp>
      <p:sp>
        <p:nvSpPr>
          <p:cNvPr id="216" name="Google Shape;216;p44"/>
          <p:cNvSpPr txBox="1"/>
          <p:nvPr>
            <p:ph idx="1" type="body"/>
          </p:nvPr>
        </p:nvSpPr>
        <p:spPr>
          <a:xfrm>
            <a:off x="514350" y="1200150"/>
            <a:ext cx="8119800" cy="32577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-330200" lvl="0" marL="45720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" sz="2600">
                <a:solidFill>
                  <a:schemeClr val="dk1"/>
                </a:solidFill>
              </a:rPr>
              <a:t>Characteristics</a:t>
            </a:r>
            <a:r>
              <a:rPr lang="en" sz="2600">
                <a:solidFill>
                  <a:schemeClr val="dk1"/>
                </a:solidFill>
              </a:rPr>
              <a:t> of the students</a:t>
            </a:r>
            <a:endParaRPr sz="2600">
              <a:solidFill>
                <a:schemeClr val="dk1"/>
              </a:solidFill>
            </a:endParaRPr>
          </a:p>
          <a:p>
            <a:pPr indent="-3619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en">
                <a:solidFill>
                  <a:schemeClr val="dk1"/>
                </a:solidFill>
              </a:rPr>
              <a:t>Majors: Spanish, Latin American Studies, Spanish Translation, others (Journalism, Political Science…)</a:t>
            </a:r>
            <a:endParaRPr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" sz="2600">
                <a:solidFill>
                  <a:schemeClr val="dk1"/>
                </a:solidFill>
              </a:rPr>
              <a:t>Supporting Assignments</a:t>
            </a:r>
            <a:endParaRPr sz="2600">
              <a:solidFill>
                <a:schemeClr val="dk1"/>
              </a:solidFill>
            </a:endParaRPr>
          </a:p>
          <a:p>
            <a:pPr indent="-3619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en">
                <a:solidFill>
                  <a:schemeClr val="dk1"/>
                </a:solidFill>
              </a:rPr>
              <a:t>Newspaper Articles, Monologues, Written Summary of Both Positions, Personalized Goals, and OPIc.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45"/>
          <p:cNvSpPr txBox="1"/>
          <p:nvPr>
            <p:ph idx="1" type="body"/>
          </p:nvPr>
        </p:nvSpPr>
        <p:spPr>
          <a:xfrm>
            <a:off x="0" y="97975"/>
            <a:ext cx="9062400" cy="42132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-323850" lvl="0" marL="45720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2500">
                <a:solidFill>
                  <a:schemeClr val="dk1"/>
                </a:solidFill>
              </a:rPr>
              <a:t>Typical day of class</a:t>
            </a:r>
            <a:endParaRPr sz="2500">
              <a:solidFill>
                <a:schemeClr val="dk1"/>
              </a:solidFill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</a:pPr>
            <a:r>
              <a:rPr lang="en" sz="2000">
                <a:solidFill>
                  <a:schemeClr val="dk1"/>
                </a:solidFill>
              </a:rPr>
              <a:t>10 minutes work in pairs - </a:t>
            </a:r>
            <a:r>
              <a:rPr lang="en" sz="2000">
                <a:solidFill>
                  <a:schemeClr val="dk1"/>
                </a:solidFill>
              </a:rPr>
              <a:t>practice </a:t>
            </a:r>
            <a:r>
              <a:rPr lang="en" sz="2000">
                <a:solidFill>
                  <a:schemeClr val="dk1"/>
                </a:solidFill>
              </a:rPr>
              <a:t>moving from level 2 to 3 </a:t>
            </a:r>
            <a:endParaRPr sz="2000">
              <a:solidFill>
                <a:schemeClr val="dk1"/>
              </a:solidFill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</a:pPr>
            <a:r>
              <a:rPr lang="en" sz="2000">
                <a:solidFill>
                  <a:schemeClr val="dk1"/>
                </a:solidFill>
              </a:rPr>
              <a:t>Textbook exercises - preparation for each topic debate or </a:t>
            </a:r>
            <a:r>
              <a:rPr lang="en" sz="2000" u="sng">
                <a:solidFill>
                  <a:schemeClr val="hlink"/>
                </a:solidFill>
                <a:hlinkClick r:id="rId3"/>
              </a:rPr>
              <a:t>scenario</a:t>
            </a:r>
            <a:endParaRPr sz="2000"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2500">
                <a:solidFill>
                  <a:schemeClr val="dk1"/>
                </a:solidFill>
              </a:rPr>
              <a:t>Some results</a:t>
            </a:r>
            <a:endParaRPr sz="2500">
              <a:solidFill>
                <a:schemeClr val="dk1"/>
              </a:solidFill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</a:pPr>
            <a:r>
              <a:rPr lang="en" sz="2000">
                <a:solidFill>
                  <a:schemeClr val="dk1"/>
                </a:solidFill>
              </a:rPr>
              <a:t>Development of oral and presentational skills</a:t>
            </a:r>
            <a:endParaRPr sz="2000">
              <a:solidFill>
                <a:schemeClr val="dk1"/>
              </a:solidFill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</a:pPr>
            <a:r>
              <a:rPr lang="en" sz="2000">
                <a:solidFill>
                  <a:schemeClr val="dk1"/>
                </a:solidFill>
              </a:rPr>
              <a:t>Use of </a:t>
            </a:r>
            <a:r>
              <a:rPr lang="en" sz="2000" u="sng">
                <a:solidFill>
                  <a:schemeClr val="hlink"/>
                </a:solidFill>
                <a:hlinkClick r:id="rId4"/>
              </a:rPr>
              <a:t>connectors</a:t>
            </a:r>
            <a:r>
              <a:rPr lang="en" sz="2000">
                <a:solidFill>
                  <a:schemeClr val="dk1"/>
                </a:solidFill>
              </a:rPr>
              <a:t> to develop paragraph length speech</a:t>
            </a:r>
            <a:endParaRPr sz="2000">
              <a:solidFill>
                <a:schemeClr val="dk1"/>
              </a:solidFill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</a:pPr>
            <a:r>
              <a:rPr lang="en" sz="2000">
                <a:solidFill>
                  <a:schemeClr val="dk1"/>
                </a:solidFill>
              </a:rPr>
              <a:t>Great improvement in use of formal Spanish</a:t>
            </a:r>
            <a:endParaRPr sz="2000">
              <a:solidFill>
                <a:schemeClr val="dk1"/>
              </a:solidFill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</a:pPr>
            <a:r>
              <a:rPr lang="en" sz="2000">
                <a:solidFill>
                  <a:schemeClr val="dk1"/>
                </a:solidFill>
              </a:rPr>
              <a:t>Increase knowledge of current events</a:t>
            </a:r>
            <a:endParaRPr sz="2000">
              <a:solidFill>
                <a:schemeClr val="dk1"/>
              </a:solidFill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</a:pPr>
            <a:r>
              <a:rPr lang="en" sz="2000">
                <a:solidFill>
                  <a:schemeClr val="dk1"/>
                </a:solidFill>
              </a:rPr>
              <a:t>Reduction or elimination of fillers and some discursive calques of English</a:t>
            </a:r>
            <a:endParaRPr sz="2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04875" y="134725"/>
            <a:ext cx="3416825" cy="4297600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46"/>
          <p:cNvSpPr txBox="1"/>
          <p:nvPr>
            <p:ph type="title"/>
          </p:nvPr>
        </p:nvSpPr>
        <p:spPr>
          <a:xfrm>
            <a:off x="391875" y="575575"/>
            <a:ext cx="2772600" cy="6858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Assessments</a:t>
            </a:r>
            <a:endParaRPr/>
          </a:p>
        </p:txBody>
      </p:sp>
      <p:pic>
        <p:nvPicPr>
          <p:cNvPr id="228" name="Google Shape;228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725" y="2129575"/>
            <a:ext cx="4898275" cy="301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62350" y="134725"/>
            <a:ext cx="2088899" cy="4510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7"/>
          <p:cNvSpPr txBox="1"/>
          <p:nvPr>
            <p:ph type="title"/>
          </p:nvPr>
        </p:nvSpPr>
        <p:spPr>
          <a:xfrm>
            <a:off x="312450" y="0"/>
            <a:ext cx="8119800" cy="6858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Some Linguistic Resources - Spanish</a:t>
            </a:r>
            <a:endParaRPr/>
          </a:p>
        </p:txBody>
      </p:sp>
      <p:sp>
        <p:nvSpPr>
          <p:cNvPr id="235" name="Google Shape;235;p47"/>
          <p:cNvSpPr txBox="1"/>
          <p:nvPr/>
        </p:nvSpPr>
        <p:spPr>
          <a:xfrm>
            <a:off x="1009550" y="4431475"/>
            <a:ext cx="2274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444444"/>
                </a:solidFill>
              </a:rPr>
              <a:t>Corpus del español </a:t>
            </a:r>
            <a:r>
              <a:rPr lang="en" sz="1000" u="sng">
                <a:solidFill>
                  <a:srgbClr val="336699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https://www.corpusdelespanol.org/</a:t>
            </a:r>
            <a:r>
              <a:rPr lang="en" sz="1000">
                <a:solidFill>
                  <a:srgbClr val="444444"/>
                </a:solidFill>
              </a:rPr>
              <a:t> </a:t>
            </a:r>
            <a:endParaRPr/>
          </a:p>
        </p:txBody>
      </p:sp>
      <p:pic>
        <p:nvPicPr>
          <p:cNvPr id="236" name="Google Shape;236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8150" y="921774"/>
            <a:ext cx="4789745" cy="261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83850" y="2390750"/>
            <a:ext cx="5858312" cy="2533324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47"/>
          <p:cNvSpPr txBox="1"/>
          <p:nvPr/>
        </p:nvSpPr>
        <p:spPr>
          <a:xfrm>
            <a:off x="312450" y="3853400"/>
            <a:ext cx="2274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444444"/>
                </a:solidFill>
              </a:rPr>
              <a:t>World Newspapers</a:t>
            </a:r>
            <a:endParaRPr sz="1000">
              <a:solidFill>
                <a:srgbClr val="444444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chemeClr val="hlink"/>
                </a:solidFill>
                <a:hlinkClick r:id="rId6"/>
              </a:rPr>
              <a:t>https://es.kiosko.net/</a:t>
            </a:r>
            <a:r>
              <a:rPr lang="en" sz="1000"/>
              <a:t> 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48"/>
          <p:cNvSpPr txBox="1"/>
          <p:nvPr>
            <p:ph type="title"/>
          </p:nvPr>
        </p:nvSpPr>
        <p:spPr>
          <a:xfrm>
            <a:off x="216250" y="221625"/>
            <a:ext cx="8119800" cy="6858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Some Linguistic Resources - Russian</a:t>
            </a:r>
            <a:endParaRPr/>
          </a:p>
        </p:txBody>
      </p:sp>
      <p:pic>
        <p:nvPicPr>
          <p:cNvPr id="244" name="Google Shape;244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78075" y="1200150"/>
            <a:ext cx="2451725" cy="258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6250" y="1537078"/>
            <a:ext cx="4085402" cy="215640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48"/>
          <p:cNvSpPr txBox="1"/>
          <p:nvPr/>
        </p:nvSpPr>
        <p:spPr>
          <a:xfrm>
            <a:off x="310075" y="3894075"/>
            <a:ext cx="39915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mbria"/>
                <a:ea typeface="Cambria"/>
                <a:cs typeface="Cambria"/>
                <a:sym typeface="Cambria"/>
              </a:rPr>
              <a:t>Russian National Corpus</a:t>
            </a:r>
            <a:endParaRPr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5"/>
              </a:rPr>
              <a:t>http://corpus.leeds.ac.uk/ruscorpora.html</a:t>
            </a:r>
            <a:endParaRPr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47" name="Google Shape;247;p48"/>
          <p:cNvSpPr txBox="1"/>
          <p:nvPr/>
        </p:nvSpPr>
        <p:spPr>
          <a:xfrm>
            <a:off x="4907425" y="3894075"/>
            <a:ext cx="25341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mbria"/>
                <a:ea typeface="Cambria"/>
                <a:cs typeface="Cambria"/>
                <a:sym typeface="Cambria"/>
              </a:rPr>
              <a:t>Concordancer: CrossLexica</a:t>
            </a:r>
            <a:endParaRPr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6"/>
              </a:rPr>
              <a:t>http://www.xl.gelbukh.com/</a:t>
            </a:r>
            <a:endParaRPr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oogle Shape;252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2894" y="102650"/>
            <a:ext cx="5671104" cy="3511949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49"/>
          <p:cNvSpPr txBox="1"/>
          <p:nvPr>
            <p:ph type="title"/>
          </p:nvPr>
        </p:nvSpPr>
        <p:spPr>
          <a:xfrm>
            <a:off x="512100" y="249500"/>
            <a:ext cx="8119800" cy="6858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Speaking Resources </a:t>
            </a:r>
            <a:endParaRPr/>
          </a:p>
        </p:txBody>
      </p:sp>
      <p:pic>
        <p:nvPicPr>
          <p:cNvPr id="254" name="Google Shape;254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4350" y="1106325"/>
            <a:ext cx="4152102" cy="1878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58350" y="3055100"/>
            <a:ext cx="2182249" cy="1979650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49"/>
          <p:cNvSpPr txBox="1"/>
          <p:nvPr/>
        </p:nvSpPr>
        <p:spPr>
          <a:xfrm>
            <a:off x="6960825" y="3614600"/>
            <a:ext cx="967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mbria"/>
                <a:ea typeface="Cambria"/>
                <a:cs typeface="Cambria"/>
                <a:sym typeface="Cambria"/>
              </a:rPr>
              <a:t>Flipgrid</a:t>
            </a:r>
            <a:endParaRPr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57" name="Google Shape;257;p49"/>
          <p:cNvSpPr txBox="1"/>
          <p:nvPr/>
        </p:nvSpPr>
        <p:spPr>
          <a:xfrm>
            <a:off x="948450" y="3055100"/>
            <a:ext cx="1249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mbria"/>
                <a:ea typeface="Cambria"/>
                <a:cs typeface="Cambria"/>
                <a:sym typeface="Cambria"/>
              </a:rPr>
              <a:t>GoReact</a:t>
            </a:r>
            <a:endParaRPr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58" name="Google Shape;258;p49"/>
          <p:cNvSpPr txBox="1"/>
          <p:nvPr/>
        </p:nvSpPr>
        <p:spPr>
          <a:xfrm>
            <a:off x="3593150" y="4271400"/>
            <a:ext cx="1031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mbria"/>
                <a:ea typeface="Cambria"/>
                <a:cs typeface="Cambria"/>
                <a:sym typeface="Cambria"/>
              </a:rPr>
              <a:t>Extempore</a:t>
            </a:r>
            <a:endParaRPr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50"/>
          <p:cNvSpPr txBox="1"/>
          <p:nvPr>
            <p:ph type="title"/>
          </p:nvPr>
        </p:nvSpPr>
        <p:spPr>
          <a:xfrm>
            <a:off x="514350" y="514350"/>
            <a:ext cx="8119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Challenges of Teaching Debate</a:t>
            </a:r>
            <a:endParaRPr/>
          </a:p>
        </p:txBody>
      </p:sp>
      <p:sp>
        <p:nvSpPr>
          <p:cNvPr id="264" name="Google Shape;264;p50"/>
          <p:cNvSpPr txBox="1"/>
          <p:nvPr>
            <p:ph idx="1" type="body"/>
          </p:nvPr>
        </p:nvSpPr>
        <p:spPr>
          <a:xfrm>
            <a:off x="514350" y="1200150"/>
            <a:ext cx="8119800" cy="3257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Culture</a:t>
            </a:r>
            <a:endParaRPr>
              <a:solidFill>
                <a:schemeClr val="dk1"/>
              </a:solidFill>
            </a:endParaRPr>
          </a:p>
          <a:p>
            <a:pPr indent="-317500" lvl="1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Debate is an Anglo-American tradition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Students</a:t>
            </a:r>
            <a:endParaRPr>
              <a:solidFill>
                <a:schemeClr val="dk1"/>
              </a:solidFill>
            </a:endParaRPr>
          </a:p>
          <a:p>
            <a:pPr indent="-317500" lvl="1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Lack of interest (in topic and in debate)</a:t>
            </a:r>
            <a:endParaRPr>
              <a:solidFill>
                <a:schemeClr val="dk1"/>
              </a:solidFill>
            </a:endParaRPr>
          </a:p>
          <a:p>
            <a:pPr indent="-317500" lvl="1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Dislike confrontation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Instructors </a:t>
            </a:r>
            <a:endParaRPr>
              <a:solidFill>
                <a:schemeClr val="dk1"/>
              </a:solidFill>
            </a:endParaRPr>
          </a:p>
          <a:p>
            <a:pPr indent="-317500" lvl="1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Lack of training</a:t>
            </a:r>
            <a:endParaRPr>
              <a:solidFill>
                <a:schemeClr val="dk1"/>
              </a:solidFill>
            </a:endParaRPr>
          </a:p>
          <a:p>
            <a:pPr indent="-317500" lvl="1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Don’t mind the mean as long as proficiency is </a:t>
            </a:r>
            <a:r>
              <a:rPr lang="en">
                <a:solidFill>
                  <a:schemeClr val="dk1"/>
                </a:solidFill>
              </a:rPr>
              <a:t>developed</a:t>
            </a:r>
            <a:endParaRPr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3"/>
          <p:cNvSpPr txBox="1"/>
          <p:nvPr>
            <p:ph type="title"/>
          </p:nvPr>
        </p:nvSpPr>
        <p:spPr>
          <a:xfrm>
            <a:off x="404150" y="269425"/>
            <a:ext cx="8119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Overview</a:t>
            </a:r>
            <a:endParaRPr/>
          </a:p>
        </p:txBody>
      </p:sp>
      <p:sp>
        <p:nvSpPr>
          <p:cNvPr id="128" name="Google Shape;128;p33"/>
          <p:cNvSpPr txBox="1"/>
          <p:nvPr>
            <p:ph idx="1" type="body"/>
          </p:nvPr>
        </p:nvSpPr>
        <p:spPr>
          <a:xfrm>
            <a:off x="514350" y="1200150"/>
            <a:ext cx="8119800" cy="3515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-3175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">
                <a:solidFill>
                  <a:schemeClr val="dk1"/>
                </a:solidFill>
              </a:rPr>
              <a:t>Why debate?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">
                <a:solidFill>
                  <a:schemeClr val="dk1"/>
                </a:solidFill>
              </a:rPr>
              <a:t>Characteristics of students at the 2/3 threshold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">
                <a:solidFill>
                  <a:schemeClr val="dk1"/>
                </a:solidFill>
              </a:rPr>
              <a:t>Language Proficiency and Cognition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">
                <a:solidFill>
                  <a:schemeClr val="dk1"/>
                </a:solidFill>
              </a:rPr>
              <a:t>Materials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">
                <a:solidFill>
                  <a:schemeClr val="dk1"/>
                </a:solidFill>
              </a:rPr>
              <a:t>A Tale of Two Classes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lphaLcPeriod"/>
            </a:pPr>
            <a:r>
              <a:rPr lang="en">
                <a:solidFill>
                  <a:schemeClr val="dk1"/>
                </a:solidFill>
              </a:rPr>
              <a:t>Spanish 411 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lphaLcPeriod"/>
            </a:pPr>
            <a:r>
              <a:rPr lang="en">
                <a:solidFill>
                  <a:schemeClr val="dk1"/>
                </a:solidFill>
              </a:rPr>
              <a:t>Russian 422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">
                <a:solidFill>
                  <a:schemeClr val="dk1"/>
                </a:solidFill>
              </a:rPr>
              <a:t>Resources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">
                <a:solidFill>
                  <a:schemeClr val="dk1"/>
                </a:solidFill>
              </a:rPr>
              <a:t>Challenges of Teaching Debate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">
                <a:solidFill>
                  <a:schemeClr val="dk1"/>
                </a:solidFill>
              </a:rPr>
              <a:t>Alternatives to Debate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">
                <a:solidFill>
                  <a:schemeClr val="dk1"/>
                </a:solidFill>
              </a:rPr>
              <a:t>Practice Group Discussion with Roles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51"/>
          <p:cNvSpPr txBox="1"/>
          <p:nvPr>
            <p:ph type="title"/>
          </p:nvPr>
        </p:nvSpPr>
        <p:spPr>
          <a:xfrm>
            <a:off x="514350" y="514350"/>
            <a:ext cx="8119800" cy="6858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Alternatives to Debate</a:t>
            </a:r>
            <a:endParaRPr/>
          </a:p>
        </p:txBody>
      </p:sp>
      <p:sp>
        <p:nvSpPr>
          <p:cNvPr id="270" name="Google Shape;270;p51"/>
          <p:cNvSpPr txBox="1"/>
          <p:nvPr>
            <p:ph idx="1" type="body"/>
          </p:nvPr>
        </p:nvSpPr>
        <p:spPr>
          <a:xfrm>
            <a:off x="514350" y="1200150"/>
            <a:ext cx="4950000" cy="32577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Fence Sitters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Tag Team Debates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Role plays / </a:t>
            </a:r>
            <a:r>
              <a:rPr lang="en" u="sng">
                <a:solidFill>
                  <a:schemeClr val="hlink"/>
                </a:solidFill>
                <a:hlinkClick r:id="rId3"/>
              </a:rPr>
              <a:t>Scenarios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Group Discussions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“Token” Debates or Discussions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Structured Academic Controversy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Your ideas?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pic>
        <p:nvPicPr>
          <p:cNvPr id="271" name="Google Shape;271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40875" y="243875"/>
            <a:ext cx="3821323" cy="2327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52"/>
          <p:cNvSpPr txBox="1"/>
          <p:nvPr>
            <p:ph type="title"/>
          </p:nvPr>
        </p:nvSpPr>
        <p:spPr>
          <a:xfrm>
            <a:off x="514350" y="514350"/>
            <a:ext cx="8119800" cy="6858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Group Discussion</a:t>
            </a:r>
            <a:endParaRPr/>
          </a:p>
        </p:txBody>
      </p:sp>
      <p:sp>
        <p:nvSpPr>
          <p:cNvPr id="277" name="Google Shape;277;p52"/>
          <p:cNvSpPr txBox="1"/>
          <p:nvPr>
            <p:ph idx="1" type="body"/>
          </p:nvPr>
        </p:nvSpPr>
        <p:spPr>
          <a:xfrm>
            <a:off x="723425" y="2050450"/>
            <a:ext cx="4922100" cy="21735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3100">
                <a:solidFill>
                  <a:schemeClr val="dk1"/>
                </a:solidFill>
              </a:rPr>
              <a:t>What is your opinion on using debate to teach higher-level language skills?</a:t>
            </a:r>
            <a:endParaRPr sz="3100">
              <a:solidFill>
                <a:schemeClr val="dk1"/>
              </a:solidFill>
            </a:endParaRPr>
          </a:p>
        </p:txBody>
      </p:sp>
      <p:pic>
        <p:nvPicPr>
          <p:cNvPr id="278" name="Google Shape;278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35125" y="678850"/>
            <a:ext cx="1598900" cy="157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90650" y="1789450"/>
            <a:ext cx="2732925" cy="269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53"/>
          <p:cNvSpPr txBox="1"/>
          <p:nvPr>
            <p:ph type="title"/>
          </p:nvPr>
        </p:nvSpPr>
        <p:spPr>
          <a:xfrm>
            <a:off x="514350" y="514350"/>
            <a:ext cx="8119800" cy="6858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Questions?</a:t>
            </a:r>
            <a:endParaRPr/>
          </a:p>
        </p:txBody>
      </p:sp>
      <p:sp>
        <p:nvSpPr>
          <p:cNvPr id="285" name="Google Shape;285;p53"/>
          <p:cNvSpPr txBox="1"/>
          <p:nvPr>
            <p:ph idx="1" type="body"/>
          </p:nvPr>
        </p:nvSpPr>
        <p:spPr>
          <a:xfrm>
            <a:off x="514350" y="1200150"/>
            <a:ext cx="8119800" cy="32577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jennifer_bown@byu.edu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nieves_knapp@byu.edu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4"/>
          <p:cNvSpPr txBox="1"/>
          <p:nvPr>
            <p:ph type="title"/>
          </p:nvPr>
        </p:nvSpPr>
        <p:spPr>
          <a:xfrm>
            <a:off x="442400" y="179800"/>
            <a:ext cx="8119800" cy="6858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debate?</a:t>
            </a:r>
            <a:endParaRPr/>
          </a:p>
        </p:txBody>
      </p:sp>
      <p:graphicFrame>
        <p:nvGraphicFramePr>
          <p:cNvPr id="134" name="Google Shape;134;p34"/>
          <p:cNvGraphicFramePr/>
          <p:nvPr/>
        </p:nvGraphicFramePr>
        <p:xfrm>
          <a:off x="357869" y="996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{BC060256-BEDD-4BFB-89F4-28CEFF3220CC}</a:tableStyleId>
              </a:tblPr>
              <a:tblGrid>
                <a:gridCol w="578000"/>
                <a:gridCol w="1763725"/>
                <a:gridCol w="1763725"/>
                <a:gridCol w="1763725"/>
                <a:gridCol w="1624325"/>
              </a:tblGrid>
              <a:tr h="3416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/>
                    </a:p>
                  </a:txBody>
                  <a:tcPr marT="34300" marB="34300" marR="68600" marL="686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/>
                        <a:t>Functions/Tasks</a:t>
                      </a:r>
                      <a:endParaRPr/>
                    </a:p>
                  </a:txBody>
                  <a:tcPr marT="34300" marB="34300" marR="68600" marL="686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/>
                        <a:t>Accuracy</a:t>
                      </a:r>
                      <a:endParaRPr/>
                    </a:p>
                  </a:txBody>
                  <a:tcPr marT="34300" marB="34300" marR="68600" marL="686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/>
                        <a:t>Context/Content</a:t>
                      </a:r>
                      <a:endParaRPr/>
                    </a:p>
                  </a:txBody>
                  <a:tcPr marT="34300" marB="34300" marR="68600" marL="686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/>
                        <a:t>Text Type</a:t>
                      </a:r>
                      <a:endParaRPr/>
                    </a:p>
                  </a:txBody>
                  <a:tcPr marT="34300" marB="34300" marR="68600" marL="68600"/>
                </a:tc>
              </a:tr>
              <a:tr h="5108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/>
                        <a:t>5</a:t>
                      </a:r>
                      <a:endParaRPr sz="1400"/>
                    </a:p>
                  </a:txBody>
                  <a:tcPr marT="34300" marB="34300" marR="68600" marL="686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en" sz="1400"/>
                        <a:t>All expected of an educated NS</a:t>
                      </a:r>
                      <a:endParaRPr b="1" sz="1500">
                        <a:solidFill>
                          <a:srgbClr val="FFCC00"/>
                        </a:solidFill>
                      </a:endParaRPr>
                    </a:p>
                  </a:txBody>
                  <a:tcPr marT="34300" marB="34300" marR="68600" marL="686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en" sz="1400"/>
                        <a:t>Accepted as an educated NS</a:t>
                      </a:r>
                      <a:endParaRPr b="1" sz="1500">
                        <a:solidFill>
                          <a:srgbClr val="FFCC00"/>
                        </a:solidFill>
                      </a:endParaRPr>
                    </a:p>
                  </a:txBody>
                  <a:tcPr marT="34300" marB="34300" marR="68600" marL="686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en" sz="1400"/>
                        <a:t>All subjects</a:t>
                      </a:r>
                      <a:endParaRPr b="1" sz="1500">
                        <a:solidFill>
                          <a:srgbClr val="FFCC00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/>
                    </a:p>
                  </a:txBody>
                  <a:tcPr marT="34300" marB="34300" marR="68600" marL="686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/>
                        <a:t> (book)</a:t>
                      </a:r>
                      <a:endParaRPr sz="1100"/>
                    </a:p>
                  </a:txBody>
                  <a:tcPr marT="34300" marB="34300" marR="68600" marL="68600"/>
                </a:tc>
              </a:tr>
              <a:tr h="7309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/>
                        <a:t>4</a:t>
                      </a:r>
                      <a:endParaRPr sz="1100"/>
                    </a:p>
                  </a:txBody>
                  <a:tcPr marT="34300" marB="34300" marR="68600" marL="686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en" sz="1400"/>
                        <a:t>Tailor language, counsel, motivate, persuade, negotiate</a:t>
                      </a:r>
                      <a:endParaRPr b="1" sz="1400">
                        <a:solidFill>
                          <a:srgbClr val="FF0000"/>
                        </a:solidFill>
                      </a:endParaRPr>
                    </a:p>
                  </a:txBody>
                  <a:tcPr marT="34300" marB="34300" marR="68600" marL="686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en" sz="1400"/>
                        <a:t>Extensive, precise, and appropriate</a:t>
                      </a:r>
                      <a:endParaRPr b="1" sz="1500">
                        <a:solidFill>
                          <a:srgbClr val="FFCC00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/>
                    </a:p>
                  </a:txBody>
                  <a:tcPr marT="34300" marB="34300" marR="68600" marL="686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en" sz="1400"/>
                        <a:t>Wide range of professional needs</a:t>
                      </a:r>
                      <a:endParaRPr b="1" sz="1500">
                        <a:solidFill>
                          <a:srgbClr val="FFCC00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/>
                    </a:p>
                  </a:txBody>
                  <a:tcPr marT="34300" marB="34300" marR="68600" marL="686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/>
                        <a:t>(article, chapter)</a:t>
                      </a:r>
                      <a:endParaRPr sz="1100"/>
                    </a:p>
                  </a:txBody>
                  <a:tcPr marT="34300" marB="34300" marR="68600" marL="68600"/>
                </a:tc>
              </a:tr>
              <a:tr h="11710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3</a:t>
                      </a:r>
                      <a:endParaRPr sz="1300"/>
                    </a:p>
                  </a:txBody>
                  <a:tcPr marT="34300" marB="34300" marR="68600" marL="6860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en" sz="1600"/>
                        <a:t>Support opinions, hypothesize, explain, deal with unfamiliar topics </a:t>
                      </a:r>
                      <a:endParaRPr b="1" sz="1600">
                        <a:solidFill>
                          <a:srgbClr val="FF0000"/>
                        </a:solidFill>
                      </a:endParaRPr>
                    </a:p>
                  </a:txBody>
                  <a:tcPr marT="34300" marB="34300" marR="68600" marL="6860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en" sz="1600"/>
                        <a:t>Errors never interfere with communication &amp; rarely disturb</a:t>
                      </a:r>
                      <a:endParaRPr b="1" sz="1600">
                        <a:solidFill>
                          <a:srgbClr val="FFCC00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600"/>
                    </a:p>
                  </a:txBody>
                  <a:tcPr marT="34300" marB="34300" marR="68600" marL="6860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en" sz="1600"/>
                        <a:t>Practical, abstract, special interests</a:t>
                      </a:r>
                      <a:endParaRPr b="1" sz="1600">
                        <a:solidFill>
                          <a:srgbClr val="FFCC00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600"/>
                    </a:p>
                  </a:txBody>
                  <a:tcPr marT="34300" marB="34300" marR="68600" marL="6860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/>
                        <a:t>Extended discourse (essay)</a:t>
                      </a:r>
                      <a:endParaRPr sz="1300"/>
                    </a:p>
                  </a:txBody>
                  <a:tcPr marT="34300" marB="34300" marR="68600" marL="68600">
                    <a:solidFill>
                      <a:srgbClr val="FFFF00"/>
                    </a:solidFill>
                  </a:tcPr>
                </a:tc>
              </a:tr>
              <a:tr h="7309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/>
                        <a:t>2</a:t>
                      </a:r>
                      <a:endParaRPr sz="1100"/>
                    </a:p>
                  </a:txBody>
                  <a:tcPr marT="34300" marB="34300" marR="68600" marL="686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en" sz="1400"/>
                        <a:t>Narrate, describe, give directions </a:t>
                      </a:r>
                      <a:endParaRPr b="1" sz="1400">
                        <a:solidFill>
                          <a:srgbClr val="FF0000"/>
                        </a:solidFill>
                      </a:endParaRPr>
                    </a:p>
                  </a:txBody>
                  <a:tcPr marT="34300" marB="34300" marR="68600" marL="686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en" sz="1400"/>
                        <a:t>Intelligible even if not used to dealing with non-NS</a:t>
                      </a:r>
                      <a:endParaRPr b="1" sz="1400">
                        <a:solidFill>
                          <a:srgbClr val="FFCC00"/>
                        </a:solidFill>
                      </a:endParaRPr>
                    </a:p>
                  </a:txBody>
                  <a:tcPr marT="34300" marB="34300" marR="68600" marL="686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en" sz="1400"/>
                        <a:t>Concrete, real-world, factual</a:t>
                      </a:r>
                      <a:endParaRPr b="1" sz="1400">
                        <a:solidFill>
                          <a:srgbClr val="FFCC00"/>
                        </a:solidFill>
                      </a:endParaRPr>
                    </a:p>
                  </a:txBody>
                  <a:tcPr marT="34300" marB="34300" marR="68600" marL="686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/>
                        <a:t>Paragraphs</a:t>
                      </a:r>
                      <a:endParaRPr sz="1100"/>
                    </a:p>
                  </a:txBody>
                  <a:tcPr marT="34300" marB="34300" marR="68600" marL="68600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5"/>
          <p:cNvSpPr txBox="1"/>
          <p:nvPr>
            <p:ph type="title"/>
          </p:nvPr>
        </p:nvSpPr>
        <p:spPr>
          <a:xfrm>
            <a:off x="514350" y="514350"/>
            <a:ext cx="8119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Characteristics of Learners at 2</a:t>
            </a:r>
            <a:endParaRPr/>
          </a:p>
        </p:txBody>
      </p:sp>
      <p:sp>
        <p:nvSpPr>
          <p:cNvPr id="140" name="Google Shape;140;p35"/>
          <p:cNvSpPr txBox="1"/>
          <p:nvPr>
            <p:ph idx="1" type="body"/>
          </p:nvPr>
        </p:nvSpPr>
        <p:spPr>
          <a:xfrm>
            <a:off x="514350" y="1367425"/>
            <a:ext cx="8119800" cy="3257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-3175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">
                <a:solidFill>
                  <a:schemeClr val="dk1"/>
                </a:solidFill>
              </a:rPr>
              <a:t>Imprecise vocabulary</a:t>
            </a:r>
            <a:endParaRPr>
              <a:solidFill>
                <a:schemeClr val="dk1"/>
              </a:solidFill>
            </a:endParaRPr>
          </a:p>
          <a:p>
            <a:pPr indent="-33655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en" sz="2400">
                <a:solidFill>
                  <a:schemeClr val="dk1"/>
                </a:solidFill>
              </a:rPr>
              <a:t>Calques from English</a:t>
            </a:r>
            <a:endParaRPr sz="2400"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" sz="2400">
                <a:solidFill>
                  <a:schemeClr val="dk1"/>
                </a:solidFill>
              </a:rPr>
              <a:t>Resort to circumlocution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">
                <a:solidFill>
                  <a:schemeClr val="dk1"/>
                </a:solidFill>
              </a:rPr>
              <a:t>Discourse reflects oral paragraph structure</a:t>
            </a:r>
            <a:endParaRPr>
              <a:solidFill>
                <a:schemeClr val="dk1"/>
              </a:solidFill>
            </a:endParaRPr>
          </a:p>
          <a:p>
            <a:pPr indent="-33655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en" sz="2400">
                <a:solidFill>
                  <a:schemeClr val="dk1"/>
                </a:solidFill>
              </a:rPr>
              <a:t>Run-on sentences</a:t>
            </a:r>
            <a:endParaRPr sz="2400"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">
                <a:solidFill>
                  <a:schemeClr val="dk1"/>
                </a:solidFill>
              </a:rPr>
              <a:t>Cannot always handle abstractions and hypotheses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">
                <a:solidFill>
                  <a:schemeClr val="dk1"/>
                </a:solidFill>
              </a:rPr>
              <a:t>Have difficulty elaborating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">
                <a:solidFill>
                  <a:schemeClr val="dk1"/>
                </a:solidFill>
              </a:rPr>
              <a:t>(Not well informed)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12700" lvl="0" marL="1651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t/>
            </a:r>
            <a:endParaRPr/>
          </a:p>
          <a:p>
            <a:pPr indent="-12700" lvl="0" marL="1651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t/>
            </a:r>
            <a:endParaRPr/>
          </a:p>
          <a:p>
            <a:pPr indent="-12700" lvl="0" marL="1651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t/>
            </a:r>
            <a:endParaRPr/>
          </a:p>
          <a:p>
            <a:pPr indent="-12700" lvl="0" marL="1651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t/>
            </a:r>
            <a:endParaRPr/>
          </a:p>
          <a:p>
            <a:pPr indent="-12700" lvl="0" marL="1651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t/>
            </a:r>
            <a:endParaRPr/>
          </a:p>
          <a:p>
            <a:pPr indent="-12700" lvl="0" marL="1651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t/>
            </a:r>
            <a:endParaRPr/>
          </a:p>
          <a:p>
            <a:pPr indent="-12700" lvl="0" marL="1651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6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Avenir"/>
              <a:buNone/>
            </a:pPr>
            <a:r>
              <a:rPr lang="en">
                <a:solidFill>
                  <a:srgbClr val="002E5D"/>
                </a:solidFill>
              </a:rPr>
              <a:t>Language Proficiency and Cognition</a:t>
            </a:r>
            <a:endParaRPr>
              <a:solidFill>
                <a:srgbClr val="002E5D"/>
              </a:solidFill>
            </a:endParaRPr>
          </a:p>
        </p:txBody>
      </p:sp>
      <p:grpSp>
        <p:nvGrpSpPr>
          <p:cNvPr id="146" name="Google Shape;146;p36"/>
          <p:cNvGrpSpPr/>
          <p:nvPr/>
        </p:nvGrpSpPr>
        <p:grpSpPr>
          <a:xfrm>
            <a:off x="628547" y="1372055"/>
            <a:ext cx="7809774" cy="3257784"/>
            <a:chOff x="-137" y="3782"/>
            <a:chExt cx="10413033" cy="4343712"/>
          </a:xfrm>
        </p:grpSpPr>
        <p:sp>
          <p:nvSpPr>
            <p:cNvPr id="147" name="Google Shape;147;p36"/>
            <p:cNvSpPr/>
            <p:nvPr/>
          </p:nvSpPr>
          <p:spPr>
            <a:xfrm rot="5400000">
              <a:off x="-144587" y="148231"/>
              <a:ext cx="963600" cy="674700"/>
            </a:xfrm>
            <a:prstGeom prst="chevron">
              <a:avLst>
                <a:gd fmla="val 50000" name="adj"/>
              </a:avLst>
            </a:prstGeom>
            <a:solidFill>
              <a:srgbClr val="4372C3"/>
            </a:solidFill>
            <a:ln cap="flat" cmpd="sng" w="12700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p36"/>
            <p:cNvSpPr txBox="1"/>
            <p:nvPr/>
          </p:nvSpPr>
          <p:spPr>
            <a:xfrm>
              <a:off x="1" y="341062"/>
              <a:ext cx="674700" cy="28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25" lIns="11425" spcFirstLastPara="1" rIns="11425" wrap="square" tIns="1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venir"/>
                <a:buNone/>
              </a:pPr>
              <a:r>
                <a:rPr b="1" lang="en" sz="1800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4/5</a:t>
              </a:r>
              <a:endParaRPr sz="1100"/>
            </a:p>
          </p:txBody>
        </p:sp>
        <p:sp>
          <p:nvSpPr>
            <p:cNvPr id="149" name="Google Shape;149;p36"/>
            <p:cNvSpPr/>
            <p:nvPr/>
          </p:nvSpPr>
          <p:spPr>
            <a:xfrm rot="5400000">
              <a:off x="5217930" y="-4516551"/>
              <a:ext cx="626700" cy="9738300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chemeClr val="lt1">
                <a:alpha val="89800"/>
              </a:schemeClr>
            </a:solidFill>
            <a:ln cap="flat" cmpd="sng" w="12700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36"/>
            <p:cNvSpPr txBox="1"/>
            <p:nvPr/>
          </p:nvSpPr>
          <p:spPr>
            <a:xfrm>
              <a:off x="662098" y="69841"/>
              <a:ext cx="9707700" cy="56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50" lIns="101350" spcFirstLastPara="1" rIns="9050" wrap="square" tIns="9050">
              <a:noAutofit/>
            </a:bodyPr>
            <a:lstStyle/>
            <a:p>
              <a:pPr indent="-127000" lvl="1" marL="1270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Char char="•"/>
              </a:pPr>
              <a:r>
                <a:rPr b="1" i="0" lang="en" sz="1400" u="sng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Creation</a:t>
              </a:r>
              <a:r>
                <a:rPr b="0" i="0" lang="en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through refined use of professional, literary, and rhetorical skills.</a:t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36"/>
            <p:cNvSpPr/>
            <p:nvPr/>
          </p:nvSpPr>
          <p:spPr>
            <a:xfrm rot="5400000">
              <a:off x="-144588" y="993260"/>
              <a:ext cx="963600" cy="674700"/>
            </a:xfrm>
            <a:prstGeom prst="chevron">
              <a:avLst>
                <a:gd fmla="val 50000" name="adj"/>
              </a:avLst>
            </a:prstGeom>
            <a:solidFill>
              <a:srgbClr val="4372C3"/>
            </a:solidFill>
            <a:ln cap="flat" cmpd="sng" w="12700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36"/>
            <p:cNvSpPr txBox="1"/>
            <p:nvPr/>
          </p:nvSpPr>
          <p:spPr>
            <a:xfrm>
              <a:off x="1" y="1186090"/>
              <a:ext cx="674700" cy="28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25" lIns="11425" spcFirstLastPara="1" rIns="11425" wrap="square" tIns="1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venir"/>
                <a:buNone/>
              </a:pPr>
              <a:r>
                <a:rPr b="1" lang="en" sz="1800" u="non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3</a:t>
              </a:r>
              <a:endParaRPr sz="1100"/>
            </a:p>
          </p:txBody>
        </p:sp>
        <p:sp>
          <p:nvSpPr>
            <p:cNvPr id="153" name="Google Shape;153;p36"/>
            <p:cNvSpPr/>
            <p:nvPr/>
          </p:nvSpPr>
          <p:spPr>
            <a:xfrm rot="5400000">
              <a:off x="5230545" y="-3707139"/>
              <a:ext cx="626400" cy="9738300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chemeClr val="lt1">
                <a:alpha val="89800"/>
              </a:schemeClr>
            </a:solidFill>
            <a:ln cap="flat" cmpd="sng" w="12700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36"/>
            <p:cNvSpPr txBox="1"/>
            <p:nvPr/>
          </p:nvSpPr>
          <p:spPr>
            <a:xfrm>
              <a:off x="674563" y="879387"/>
              <a:ext cx="9707700" cy="56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50" lIns="101350" spcFirstLastPara="1" rIns="9050" wrap="square" tIns="9050">
              <a:noAutofit/>
            </a:bodyPr>
            <a:lstStyle/>
            <a:p>
              <a:pPr indent="-127000" lvl="1" marL="1270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Char char="•"/>
              </a:pPr>
              <a:r>
                <a:rPr b="1" i="0" lang="en" sz="1400" u="sng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Evaluation</a:t>
              </a:r>
              <a:r>
                <a:rPr b="1" i="0" lang="en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and </a:t>
              </a:r>
              <a:r>
                <a:rPr b="1" i="0" lang="en" sz="1400" u="sng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synthesis</a:t>
              </a:r>
              <a:r>
                <a:rPr b="0" i="0" lang="en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of concepts needed to produce and understand abstract ideas, complex arguments, and hypothetical discussions.</a:t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36"/>
            <p:cNvSpPr/>
            <p:nvPr/>
          </p:nvSpPr>
          <p:spPr>
            <a:xfrm rot="5400000">
              <a:off x="-144587" y="1838288"/>
              <a:ext cx="963600" cy="674700"/>
            </a:xfrm>
            <a:prstGeom prst="chevron">
              <a:avLst>
                <a:gd fmla="val 50000" name="adj"/>
              </a:avLst>
            </a:prstGeom>
            <a:solidFill>
              <a:srgbClr val="4372C3"/>
            </a:solidFill>
            <a:ln cap="flat" cmpd="sng" w="12700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36"/>
            <p:cNvSpPr txBox="1"/>
            <p:nvPr/>
          </p:nvSpPr>
          <p:spPr>
            <a:xfrm>
              <a:off x="1" y="2031118"/>
              <a:ext cx="674700" cy="28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25" lIns="11425" spcFirstLastPara="1" rIns="11425" wrap="square" tIns="1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venir"/>
                <a:buNone/>
              </a:pPr>
              <a:r>
                <a:rPr b="1" lang="en" sz="1800" u="non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2</a:t>
              </a:r>
              <a:endParaRPr sz="1100"/>
            </a:p>
          </p:txBody>
        </p:sp>
        <p:sp>
          <p:nvSpPr>
            <p:cNvPr id="157" name="Google Shape;157;p36"/>
            <p:cNvSpPr/>
            <p:nvPr/>
          </p:nvSpPr>
          <p:spPr>
            <a:xfrm rot="5400000">
              <a:off x="5230545" y="-2862111"/>
              <a:ext cx="626400" cy="9738300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chemeClr val="lt1">
                <a:alpha val="89800"/>
              </a:schemeClr>
            </a:solidFill>
            <a:ln cap="flat" cmpd="sng" w="12700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36"/>
            <p:cNvSpPr txBox="1"/>
            <p:nvPr/>
          </p:nvSpPr>
          <p:spPr>
            <a:xfrm>
              <a:off x="674563" y="1724415"/>
              <a:ext cx="9707700" cy="56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50" lIns="101350" spcFirstLastPara="1" rIns="9050" wrap="square" tIns="9050">
              <a:noAutofit/>
            </a:bodyPr>
            <a:lstStyle/>
            <a:p>
              <a:pPr indent="-127000" lvl="1" marL="1270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Char char="•"/>
              </a:pPr>
              <a:r>
                <a:rPr b="1" i="0" lang="en" sz="1400" u="sng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Analysis</a:t>
              </a:r>
              <a:r>
                <a:rPr b="0" i="0" lang="en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and explanation of real-world relationships using paragraph-length communications.</a:t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36"/>
            <p:cNvSpPr/>
            <p:nvPr/>
          </p:nvSpPr>
          <p:spPr>
            <a:xfrm rot="5400000">
              <a:off x="-144587" y="2683316"/>
              <a:ext cx="963600" cy="674700"/>
            </a:xfrm>
            <a:prstGeom prst="chevron">
              <a:avLst>
                <a:gd fmla="val 50000" name="adj"/>
              </a:avLst>
            </a:prstGeom>
            <a:solidFill>
              <a:srgbClr val="4372C3"/>
            </a:solidFill>
            <a:ln cap="flat" cmpd="sng" w="12700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36"/>
            <p:cNvSpPr txBox="1"/>
            <p:nvPr/>
          </p:nvSpPr>
          <p:spPr>
            <a:xfrm>
              <a:off x="1" y="2876146"/>
              <a:ext cx="674700" cy="28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25" lIns="11425" spcFirstLastPara="1" rIns="11425" wrap="square" tIns="1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venir"/>
                <a:buNone/>
              </a:pPr>
              <a:r>
                <a:rPr b="1" lang="en" sz="1800" u="non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1</a:t>
              </a:r>
              <a:endParaRPr sz="1800" u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61" name="Google Shape;161;p36"/>
            <p:cNvSpPr/>
            <p:nvPr/>
          </p:nvSpPr>
          <p:spPr>
            <a:xfrm rot="5400000">
              <a:off x="5230545" y="-2017083"/>
              <a:ext cx="626400" cy="9738300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chemeClr val="lt1">
                <a:alpha val="89800"/>
              </a:schemeClr>
            </a:solidFill>
            <a:ln cap="flat" cmpd="sng" w="12700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36"/>
            <p:cNvSpPr txBox="1"/>
            <p:nvPr/>
          </p:nvSpPr>
          <p:spPr>
            <a:xfrm>
              <a:off x="674563" y="2569443"/>
              <a:ext cx="9707700" cy="56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50" lIns="101350" spcFirstLastPara="1" rIns="9050" wrap="square" tIns="9050">
              <a:noAutofit/>
            </a:bodyPr>
            <a:lstStyle/>
            <a:p>
              <a:pPr indent="-127000" lvl="1" marL="1270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Char char="•"/>
              </a:pPr>
              <a:r>
                <a:rPr b="1" i="0" lang="en" sz="1400" u="sng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Application</a:t>
              </a:r>
              <a:r>
                <a:rPr b="0" i="0" lang="en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of language skills to routine interpersonal communication scenarios.</a:t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36"/>
            <p:cNvSpPr/>
            <p:nvPr/>
          </p:nvSpPr>
          <p:spPr>
            <a:xfrm rot="5400000">
              <a:off x="-144587" y="3528343"/>
              <a:ext cx="963600" cy="674700"/>
            </a:xfrm>
            <a:prstGeom prst="chevron">
              <a:avLst>
                <a:gd fmla="val 50000" name="adj"/>
              </a:avLst>
            </a:prstGeom>
            <a:solidFill>
              <a:srgbClr val="4372C3"/>
            </a:solidFill>
            <a:ln cap="flat" cmpd="sng" w="12700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36"/>
            <p:cNvSpPr txBox="1"/>
            <p:nvPr/>
          </p:nvSpPr>
          <p:spPr>
            <a:xfrm>
              <a:off x="1" y="3721174"/>
              <a:ext cx="674700" cy="28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25" lIns="11425" spcFirstLastPara="1" rIns="11425" wrap="square" tIns="1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venir"/>
                <a:buNone/>
              </a:pPr>
              <a:r>
                <a:rPr b="1" lang="en" sz="1800" u="non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0</a:t>
              </a:r>
              <a:endParaRPr sz="1800" u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65" name="Google Shape;165;p36"/>
            <p:cNvSpPr/>
            <p:nvPr/>
          </p:nvSpPr>
          <p:spPr>
            <a:xfrm rot="5400000">
              <a:off x="5230545" y="-1172055"/>
              <a:ext cx="626400" cy="9738300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chemeClr val="lt1">
                <a:alpha val="89800"/>
              </a:schemeClr>
            </a:solidFill>
            <a:ln cap="flat" cmpd="sng" w="12700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36"/>
            <p:cNvSpPr txBox="1"/>
            <p:nvPr/>
          </p:nvSpPr>
          <p:spPr>
            <a:xfrm>
              <a:off x="674563" y="3414471"/>
              <a:ext cx="9707700" cy="56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50" lIns="101350" spcFirstLastPara="1" rIns="9050" wrap="square" tIns="9050">
              <a:noAutofit/>
            </a:bodyPr>
            <a:lstStyle/>
            <a:p>
              <a:pPr indent="-127000" lvl="1" marL="1270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Char char="•"/>
              </a:pPr>
              <a:r>
                <a:rPr b="1" i="0" lang="en" sz="1400" u="sng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Memorization / Comprehension</a:t>
              </a:r>
              <a:r>
                <a:rPr b="0" i="0" lang="en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of disjointed words and phrases.</a:t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7"/>
          <p:cNvSpPr txBox="1"/>
          <p:nvPr>
            <p:ph type="title"/>
          </p:nvPr>
        </p:nvSpPr>
        <p:spPr>
          <a:xfrm>
            <a:off x="318600" y="374525"/>
            <a:ext cx="3074100" cy="45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Materials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7F7F7F"/>
                </a:solidFill>
              </a:rPr>
              <a:t> </a:t>
            </a:r>
            <a:endParaRPr sz="2300">
              <a:solidFill>
                <a:srgbClr val="7F7F7F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</a:rPr>
              <a:t>Mastering </a:t>
            </a:r>
            <a:r>
              <a:rPr b="1" lang="en" sz="2300">
                <a:solidFill>
                  <a:schemeClr val="dk1"/>
                </a:solidFill>
              </a:rPr>
              <a:t>Languages</a:t>
            </a:r>
            <a:r>
              <a:rPr lang="en" sz="2300">
                <a:solidFill>
                  <a:schemeClr val="dk1"/>
                </a:solidFill>
              </a:rPr>
              <a:t> through Global Debate</a:t>
            </a:r>
            <a:endParaRPr sz="2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</a:rPr>
              <a:t>English</a:t>
            </a:r>
            <a:endParaRPr sz="2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</a:rPr>
              <a:t>Russian</a:t>
            </a:r>
            <a:endParaRPr sz="2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</a:rPr>
              <a:t>Chinese</a:t>
            </a:r>
            <a:endParaRPr sz="2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</a:rPr>
              <a:t>Italian (2023)</a:t>
            </a:r>
            <a:endParaRPr sz="2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</a:rPr>
              <a:t>Spanish (2023)</a:t>
            </a:r>
            <a:endParaRPr sz="2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2300">
                <a:solidFill>
                  <a:schemeClr val="dk1"/>
                </a:solidFill>
              </a:rPr>
              <a:t>Arabic</a:t>
            </a:r>
            <a:r>
              <a:rPr lang="en" sz="2300">
                <a:solidFill>
                  <a:schemeClr val="dk1"/>
                </a:solidFill>
              </a:rPr>
              <a:t> (forthcoming)</a:t>
            </a:r>
            <a:endParaRPr sz="2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</a:rPr>
              <a:t>French (forthcoming)</a:t>
            </a:r>
            <a:endParaRPr sz="2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</a:rPr>
              <a:t>German </a:t>
            </a:r>
            <a:r>
              <a:rPr lang="en" sz="2300">
                <a:solidFill>
                  <a:schemeClr val="dk1"/>
                </a:solidFill>
              </a:rPr>
              <a:t>(forthcoming)</a:t>
            </a:r>
            <a:endParaRPr sz="2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rgbClr val="7F7F7F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rgbClr val="7F7F7F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rgbClr val="7F7F7F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rgbClr val="7F7F7F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rgbClr val="7F7F7F"/>
              </a:solidFill>
            </a:endParaRPr>
          </a:p>
        </p:txBody>
      </p:sp>
      <p:pic>
        <p:nvPicPr>
          <p:cNvPr id="172" name="Google Shape;172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07900" y="514350"/>
            <a:ext cx="5511849" cy="3539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8"/>
          <p:cNvSpPr txBox="1"/>
          <p:nvPr>
            <p:ph type="title"/>
          </p:nvPr>
        </p:nvSpPr>
        <p:spPr>
          <a:xfrm>
            <a:off x="514350" y="514350"/>
            <a:ext cx="8119800" cy="22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Materials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</a:rPr>
              <a:t> 				Mastering </a:t>
            </a:r>
            <a:r>
              <a:rPr b="1" lang="en" sz="2300">
                <a:solidFill>
                  <a:schemeClr val="dk1"/>
                </a:solidFill>
              </a:rPr>
              <a:t>Languages</a:t>
            </a:r>
            <a:r>
              <a:rPr lang="en" sz="2300">
                <a:solidFill>
                  <a:schemeClr val="dk1"/>
                </a:solidFill>
              </a:rPr>
              <a:t> through Global Debate</a:t>
            </a:r>
            <a:endParaRPr sz="2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rgbClr val="7F7F7F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2E5D"/>
                </a:solidFill>
              </a:rPr>
              <a:t>Topics</a:t>
            </a:r>
            <a:r>
              <a:rPr lang="en" sz="2300">
                <a:solidFill>
                  <a:schemeClr val="dk1"/>
                </a:solidFill>
              </a:rPr>
              <a:t>:</a:t>
            </a:r>
            <a:endParaRPr sz="2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rgbClr val="7F7F7F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rgbClr val="7F7F7F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rgbClr val="7F7F7F"/>
              </a:solidFill>
            </a:endParaRPr>
          </a:p>
        </p:txBody>
      </p:sp>
      <p:sp>
        <p:nvSpPr>
          <p:cNvPr id="178" name="Google Shape;178;p38"/>
          <p:cNvSpPr txBox="1"/>
          <p:nvPr/>
        </p:nvSpPr>
        <p:spPr>
          <a:xfrm>
            <a:off x="2008550" y="2682400"/>
            <a:ext cx="5331900" cy="21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Cambria"/>
                <a:ea typeface="Cambria"/>
                <a:cs typeface="Cambria"/>
                <a:sym typeface="Cambria"/>
              </a:rPr>
              <a:t>1. Environment</a:t>
            </a:r>
            <a:r>
              <a:rPr lang="en" sz="2100">
                <a:latin typeface="Cambria"/>
                <a:ea typeface="Cambria"/>
                <a:cs typeface="Cambria"/>
                <a:sym typeface="Cambria"/>
              </a:rPr>
              <a:t> vs. Economy</a:t>
            </a:r>
            <a:endParaRPr sz="2100"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2. Interventionism vs. Isolationism</a:t>
            </a:r>
            <a:endParaRPr sz="21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3. Wealth Redistribution vs. Self-Reliance</a:t>
            </a:r>
            <a:endParaRPr sz="21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Cambria"/>
                <a:ea typeface="Cambria"/>
                <a:cs typeface="Cambria"/>
                <a:sym typeface="Cambria"/>
              </a:rPr>
              <a:t>4. </a:t>
            </a:r>
            <a:r>
              <a:rPr lang="en" sz="21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Cultural Preservation vs. Diversity</a:t>
            </a:r>
            <a:endParaRPr sz="21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5. Security vs. Freedom</a:t>
            </a:r>
            <a:endParaRPr sz="21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6. Education vs. Field Experience</a:t>
            </a:r>
            <a:endParaRPr sz="21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9"/>
          <p:cNvSpPr txBox="1"/>
          <p:nvPr>
            <p:ph type="title"/>
          </p:nvPr>
        </p:nvSpPr>
        <p:spPr>
          <a:xfrm>
            <a:off x="514350" y="514350"/>
            <a:ext cx="8119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Rhetorical</a:t>
            </a:r>
            <a:r>
              <a:rPr lang="en"/>
              <a:t> Strategies</a:t>
            </a:r>
            <a:endParaRPr/>
          </a:p>
        </p:txBody>
      </p:sp>
      <p:sp>
        <p:nvSpPr>
          <p:cNvPr id="184" name="Google Shape;184;p39"/>
          <p:cNvSpPr txBox="1"/>
          <p:nvPr>
            <p:ph idx="1" type="body"/>
          </p:nvPr>
        </p:nvSpPr>
        <p:spPr>
          <a:xfrm>
            <a:off x="514350" y="1200150"/>
            <a:ext cx="8119800" cy="34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11D1E"/>
              </a:buClr>
              <a:buSzPts val="1700"/>
              <a:buChar char="•"/>
            </a:pPr>
            <a:r>
              <a:rPr b="1" lang="en" sz="1700">
                <a:solidFill>
                  <a:srgbClr val="211D1E"/>
                </a:solidFill>
              </a:rPr>
              <a:t>Conjecture </a:t>
            </a:r>
            <a:r>
              <a:rPr b="1" lang="en" sz="1700">
                <a:solidFill>
                  <a:srgbClr val="211D1E"/>
                </a:solidFill>
              </a:rPr>
              <a:t>Argument</a:t>
            </a:r>
            <a:r>
              <a:rPr b="1" lang="en" sz="1700">
                <a:solidFill>
                  <a:srgbClr val="211D1E"/>
                </a:solidFill>
              </a:rPr>
              <a:t> </a:t>
            </a:r>
            <a:r>
              <a:rPr lang="en" sz="1700">
                <a:solidFill>
                  <a:srgbClr val="211D1E"/>
                </a:solidFill>
              </a:rPr>
              <a:t>(What if...? questions): What would happen if we gave top priority to economic development all the time in all situations? </a:t>
            </a:r>
            <a:endParaRPr sz="1700">
              <a:solidFill>
                <a:srgbClr val="211D1E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11D1E"/>
              </a:buClr>
              <a:buSzPts val="1700"/>
              <a:buChar char="•"/>
            </a:pPr>
            <a:r>
              <a:rPr b="1" lang="en" sz="1700">
                <a:solidFill>
                  <a:srgbClr val="211D1E"/>
                </a:solidFill>
              </a:rPr>
              <a:t>Definition questions</a:t>
            </a:r>
            <a:r>
              <a:rPr lang="en" sz="1700">
                <a:solidFill>
                  <a:srgbClr val="211D1E"/>
                </a:solidFill>
              </a:rPr>
              <a:t>: What does “environment” mean? Are humans as much a part of the “environment” as animals and the weather? </a:t>
            </a:r>
            <a:endParaRPr sz="1700">
              <a:solidFill>
                <a:srgbClr val="211D1E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11D1E"/>
              </a:buClr>
              <a:buSzPts val="1700"/>
              <a:buChar char="•"/>
            </a:pPr>
            <a:r>
              <a:rPr b="1" lang="en" sz="1700">
                <a:solidFill>
                  <a:srgbClr val="211D1E"/>
                </a:solidFill>
              </a:rPr>
              <a:t>Cause and consequence questions</a:t>
            </a:r>
            <a:r>
              <a:rPr lang="en" sz="1700">
                <a:solidFill>
                  <a:srgbClr val="211D1E"/>
                </a:solidFill>
              </a:rPr>
              <a:t>: What are the likely results of an increase in global temperatures? </a:t>
            </a:r>
            <a:endParaRPr sz="1700">
              <a:solidFill>
                <a:srgbClr val="211D1E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11D1E"/>
              </a:buClr>
              <a:buSzPts val="1700"/>
              <a:buChar char="•"/>
            </a:pPr>
            <a:r>
              <a:rPr b="1" lang="en" sz="1700">
                <a:solidFill>
                  <a:srgbClr val="211D1E"/>
                </a:solidFill>
              </a:rPr>
              <a:t>Value questions</a:t>
            </a:r>
            <a:r>
              <a:rPr lang="en" sz="1700">
                <a:solidFill>
                  <a:srgbClr val="211D1E"/>
                </a:solidFill>
              </a:rPr>
              <a:t>: Do human beings have a responsibility to protect the environment, such as the Brazilian rainforest, even at the expense of improving human life? </a:t>
            </a:r>
            <a:endParaRPr sz="1700">
              <a:solidFill>
                <a:srgbClr val="211D1E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b="1" lang="en" sz="1700">
                <a:solidFill>
                  <a:srgbClr val="211D1E"/>
                </a:solidFill>
              </a:rPr>
              <a:t>Procedural questions</a:t>
            </a:r>
            <a:r>
              <a:rPr lang="en" sz="1700">
                <a:solidFill>
                  <a:srgbClr val="211D1E"/>
                </a:solidFill>
              </a:rPr>
              <a:t>: How do we develop an approach to </a:t>
            </a:r>
            <a:r>
              <a:rPr lang="en" sz="1700">
                <a:solidFill>
                  <a:schemeClr val="dk1"/>
                </a:solidFill>
              </a:rPr>
              <a:t>sustainability that both </a:t>
            </a:r>
            <a:r>
              <a:rPr lang="en" sz="1700">
                <a:solidFill>
                  <a:srgbClr val="211D1E"/>
                </a:solidFill>
              </a:rPr>
              <a:t>protects the environment and helps nations develop economically?</a:t>
            </a:r>
            <a:r>
              <a:rPr lang="en" sz="1050">
                <a:solidFill>
                  <a:srgbClr val="211D1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600"/>
          </a:p>
        </p:txBody>
      </p:sp>
      <p:sp>
        <p:nvSpPr>
          <p:cNvPr id="185" name="Google Shape;185;p39"/>
          <p:cNvSpPr txBox="1"/>
          <p:nvPr/>
        </p:nvSpPr>
        <p:spPr>
          <a:xfrm>
            <a:off x="367550" y="4678650"/>
            <a:ext cx="5106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Cambria"/>
                <a:ea typeface="Cambria"/>
                <a:cs typeface="Cambria"/>
                <a:sym typeface="Cambria"/>
              </a:rPr>
              <a:t>Source</a:t>
            </a:r>
            <a:r>
              <a:rPr lang="en">
                <a:latin typeface="Cambria"/>
                <a:ea typeface="Cambria"/>
                <a:cs typeface="Cambria"/>
                <a:sym typeface="Cambria"/>
              </a:rPr>
              <a:t>: Mastering English through Global Debate, p. 25</a:t>
            </a:r>
            <a:endParaRPr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40"/>
          <p:cNvSpPr txBox="1"/>
          <p:nvPr>
            <p:ph type="title"/>
          </p:nvPr>
        </p:nvSpPr>
        <p:spPr>
          <a:xfrm>
            <a:off x="514350" y="514350"/>
            <a:ext cx="8119800" cy="1764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Tale of Two Classes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7F7F7F"/>
                </a:solidFill>
              </a:rPr>
              <a:t>  </a:t>
            </a:r>
            <a:r>
              <a:rPr lang="en" sz="23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Russian 422 </a:t>
            </a:r>
            <a:endParaRPr sz="23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</a:rPr>
              <a:t>  </a:t>
            </a:r>
            <a:r>
              <a:rPr lang="en" sz="23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Spanish 411</a:t>
            </a:r>
            <a:endParaRPr sz="3800">
              <a:solidFill>
                <a:schemeClr val="dk1"/>
              </a:solidFill>
            </a:endParaRPr>
          </a:p>
        </p:txBody>
      </p:sp>
      <p:pic>
        <p:nvPicPr>
          <p:cNvPr id="191" name="Google Shape;191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65325" y="826475"/>
            <a:ext cx="2364975" cy="3374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76024" y="1536750"/>
            <a:ext cx="2421850" cy="3423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YU Swoosh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