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258" r:id="rId5"/>
    <p:sldId id="259" r:id="rId6"/>
    <p:sldId id="266" r:id="rId7"/>
    <p:sldId id="265" r:id="rId8"/>
    <p:sldId id="267" r:id="rId9"/>
    <p:sldId id="263" r:id="rId10"/>
    <p:sldId id="264" r:id="rId11"/>
    <p:sldId id="270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78446" autoAdjust="0"/>
  </p:normalViewPr>
  <p:slideViewPr>
    <p:cSldViewPr>
      <p:cViewPr varScale="1">
        <p:scale>
          <a:sx n="23" d="100"/>
          <a:sy n="23" d="100"/>
        </p:scale>
        <p:origin x="-120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5C4779-423B-4FF4-8CF4-9EC6FE9FE592}" type="datetimeFigureOut">
              <a:rPr lang="en-US" smtClean="0"/>
              <a:pPr/>
              <a:t>5/8/2013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ED7E2-A75E-418B-B242-CAB8BED439A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Who</a:t>
            </a:r>
            <a:r>
              <a:rPr lang="en-GB" baseline="0" dirty="0" smtClean="0"/>
              <a:t> I am</a:t>
            </a:r>
          </a:p>
          <a:p>
            <a:r>
              <a:rPr lang="en-GB" baseline="0" dirty="0" err="1" smtClean="0"/>
              <a:t>Chicksands</a:t>
            </a:r>
            <a:endParaRPr lang="en-GB" baseline="0" dirty="0" smtClean="0"/>
          </a:p>
          <a:p>
            <a:r>
              <a:rPr lang="en-GB" baseline="0" dirty="0" smtClean="0"/>
              <a:t>Students</a:t>
            </a:r>
            <a:r>
              <a:rPr lang="en-US" baseline="0" dirty="0" smtClean="0"/>
              <a:t>: welfare needs, little life experience: can hinder language learning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ED7E2-A75E-418B-B242-CAB8BED439A2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GB" dirty="0" smtClean="0"/>
              <a:t>Violent, black-clad</a:t>
            </a:r>
            <a:r>
              <a:rPr lang="en-GB" baseline="0" dirty="0" smtClean="0"/>
              <a:t> mobs, burning flags, nuclear programme etc</a:t>
            </a:r>
          </a:p>
          <a:p>
            <a:pPr>
              <a:buFont typeface="Arial" pitchFamily="34" charset="0"/>
              <a:buChar char="•"/>
            </a:pPr>
            <a:r>
              <a:rPr lang="en-GB" baseline="0" dirty="0" smtClean="0"/>
              <a:t>Students often have very little knowledge Iran and usually just a negative image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ED7E2-A75E-418B-B242-CAB8BED439A2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President</a:t>
            </a:r>
            <a:r>
              <a:rPr lang="en-GB" baseline="0" dirty="0" smtClean="0"/>
              <a:t> Obama’s address to the Iranian people on the occasion of the Persian New Year 20 March 2009</a:t>
            </a:r>
            <a:endParaRPr lang="en-GB" dirty="0" smtClean="0"/>
          </a:p>
          <a:p>
            <a:r>
              <a:rPr lang="en-GB" dirty="0" smtClean="0"/>
              <a:t>Passage</a:t>
            </a:r>
            <a:r>
              <a:rPr lang="en-GB" baseline="0" dirty="0" smtClean="0"/>
              <a:t> appears above the entrance to the United Nations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ED7E2-A75E-418B-B242-CAB8BED439A2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GB" dirty="0" smtClean="0"/>
              <a:t>Spirit</a:t>
            </a:r>
            <a:r>
              <a:rPr lang="en-GB" baseline="0" dirty="0" smtClean="0"/>
              <a:t> of the people is embodied in high culture: especially in languages of ancient &amp; proud civilisations.</a:t>
            </a:r>
          </a:p>
          <a:p>
            <a:pPr>
              <a:buFont typeface="Arial" pitchFamily="34" charset="0"/>
              <a:buChar char="•"/>
            </a:pPr>
            <a:r>
              <a:rPr lang="en-GB" baseline="0" dirty="0" smtClean="0"/>
              <a:t>Angry mobs are not going to inspire a need for communication</a:t>
            </a:r>
          </a:p>
          <a:p>
            <a:pPr>
              <a:buFont typeface="Arial" pitchFamily="34" charset="0"/>
              <a:buChar char="•"/>
            </a:pPr>
            <a:r>
              <a:rPr lang="en-GB" baseline="0" dirty="0" smtClean="0"/>
              <a:t>Teachers dual nationals: military language training carries high stakes and high costs</a:t>
            </a:r>
          </a:p>
          <a:p>
            <a:pPr>
              <a:buFont typeface="Arial" pitchFamily="34" charset="0"/>
              <a:buChar char="•"/>
            </a:pPr>
            <a:r>
              <a:rPr lang="en-GB" baseline="0" dirty="0" smtClean="0"/>
              <a:t>No one is more acutely aware of this than the Persian teaching team</a:t>
            </a:r>
          </a:p>
          <a:p>
            <a:pPr>
              <a:buFont typeface="Arial" pitchFamily="34" charset="0"/>
              <a:buChar char="•"/>
            </a:pPr>
            <a:r>
              <a:rPr lang="en-GB" baseline="0" dirty="0" smtClean="0"/>
              <a:t>Wars have to be fought but it is best that they are fought by both sides with a sense of responsibility towards the civilian population. </a:t>
            </a:r>
          </a:p>
          <a:p>
            <a:pPr>
              <a:buFont typeface="Arial" pitchFamily="34" charset="0"/>
              <a:buChar char="•"/>
            </a:pPr>
            <a:endParaRPr lang="en-GB" baseline="0" dirty="0" smtClean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ED7E2-A75E-418B-B242-CAB8BED439A2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GB" dirty="0" smtClean="0"/>
              <a:t>Foundation training, 120 words per week,</a:t>
            </a:r>
            <a:r>
              <a:rPr lang="en-GB" baseline="0" dirty="0" smtClean="0"/>
              <a:t> language is a priority: first six months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baseline="0" dirty="0" smtClean="0"/>
              <a:t>40 minutes per week including low culture + special outings, exercises etc: no ICLT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baseline="0" dirty="0" smtClean="0"/>
              <a:t>Ancient and Medieval as well as modern History, Poetry &amp; </a:t>
            </a:r>
            <a:r>
              <a:rPr lang="en-US" baseline="0" dirty="0" smtClean="0"/>
              <a:t>Fine Arts including calligraphy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baseline="0" dirty="0" smtClean="0"/>
              <a:t>initially teacher led and in English, later on students lead the classes with presentations and debates. </a:t>
            </a:r>
          </a:p>
          <a:p>
            <a:pPr>
              <a:buFont typeface="Arial" pitchFamily="34" charset="0"/>
              <a:buChar char="•"/>
            </a:pPr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ED7E2-A75E-418B-B242-CAB8BED439A2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ED7E2-A75E-418B-B242-CAB8BED439A2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GB" dirty="0" smtClean="0"/>
              <a:t>The book that kept Persian alive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Relevant</a:t>
            </a:r>
            <a:r>
              <a:rPr lang="en-GB" baseline="0" dirty="0" smtClean="0"/>
              <a:t> vocabulary</a:t>
            </a:r>
          </a:p>
          <a:p>
            <a:pPr>
              <a:buFont typeface="Arial" pitchFamily="34" charset="0"/>
              <a:buChar char="•"/>
            </a:pPr>
            <a:r>
              <a:rPr lang="en-GB" baseline="0" dirty="0" smtClean="0"/>
              <a:t>Opportunity to re-enact stories</a:t>
            </a:r>
          </a:p>
          <a:p>
            <a:pPr>
              <a:buFont typeface="Arial" pitchFamily="34" charset="0"/>
              <a:buChar char="•"/>
            </a:pPr>
            <a:r>
              <a:rPr lang="en-GB" baseline="0" dirty="0" smtClean="0"/>
              <a:t>The </a:t>
            </a:r>
            <a:r>
              <a:rPr lang="en-GB" baseline="0" smtClean="0"/>
              <a:t>Kite Runner</a:t>
            </a: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ED7E2-A75E-418B-B242-CAB8BED439A2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ED7E2-A75E-418B-B242-CAB8BED439A2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0"/>
            <a:ext cx="7848600" cy="2895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BILC Conference 2013, Tbilisi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GB" dirty="0" smtClean="0"/>
              <a:t>INTERCULTURAL TRAINING: THE CASE OF TEACHING PERSIAN CULTURE TO BRITISH STUDENTS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14800"/>
            <a:ext cx="6400800" cy="1752600"/>
          </a:xfrm>
        </p:spPr>
        <p:txBody>
          <a:bodyPr/>
          <a:lstStyle/>
          <a:p>
            <a:r>
              <a:rPr lang="en-GB" dirty="0" smtClean="0"/>
              <a:t> </a:t>
            </a:r>
            <a:r>
              <a:rPr lang="en-GB" dirty="0" err="1" smtClean="0"/>
              <a:t>Chista</a:t>
            </a:r>
            <a:r>
              <a:rPr lang="en-GB" dirty="0" smtClean="0"/>
              <a:t> </a:t>
            </a:r>
            <a:r>
              <a:rPr lang="en-GB" dirty="0" smtClean="0"/>
              <a:t>Crowther</a:t>
            </a:r>
            <a:r>
              <a:rPr lang="en-GB" dirty="0" smtClean="0"/>
              <a:t>, </a:t>
            </a:r>
          </a:p>
          <a:p>
            <a:r>
              <a:rPr lang="en-GB" dirty="0" smtClean="0"/>
              <a:t>MA (</a:t>
            </a:r>
            <a:r>
              <a:rPr lang="en-GB" dirty="0" err="1" smtClean="0"/>
              <a:t>Cantab</a:t>
            </a:r>
            <a:r>
              <a:rPr lang="en-GB" dirty="0" smtClean="0"/>
              <a:t>), MSc(SOAS), PGCE</a:t>
            </a:r>
            <a:endParaRPr lang="en-GB" dirty="0" smtClean="0"/>
          </a:p>
          <a:p>
            <a:r>
              <a:rPr lang="en-GB" dirty="0" smtClean="0"/>
              <a:t>DSL </a:t>
            </a:r>
            <a:r>
              <a:rPr lang="en-GB" dirty="0" err="1" smtClean="0"/>
              <a:t>Chicksands</a:t>
            </a:r>
            <a:r>
              <a:rPr lang="en-GB" dirty="0" smtClean="0"/>
              <a:t>, </a:t>
            </a:r>
            <a:r>
              <a:rPr lang="en-GB" dirty="0" smtClean="0"/>
              <a:t>UK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Do Students Think?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Course 1: week 16 of training</a:t>
            </a:r>
          </a:p>
          <a:p>
            <a:r>
              <a:rPr lang="en-GB" dirty="0" smtClean="0"/>
              <a:t>Course 2: week 52 of training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Questions?</a:t>
            </a:r>
            <a:endParaRPr lang="en-US" dirty="0"/>
          </a:p>
        </p:txBody>
      </p:sp>
      <p:pic>
        <p:nvPicPr>
          <p:cNvPr id="4" name="Content Placeholder 3" descr="C:\Documents and Settings\Elizabeth Winchester\My Documents\Afghanistan Apr-Oct 08\080624 Khwajah Rawash Recce\Blue-eyed gir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Humanising the Image of Iran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733800"/>
          </a:xfrm>
        </p:spPr>
        <p:txBody>
          <a:bodyPr/>
          <a:lstStyle/>
          <a:p>
            <a:endParaRPr lang="en-GB" dirty="0" smtClean="0"/>
          </a:p>
          <a:p>
            <a:pPr>
              <a:buNone/>
            </a:pPr>
            <a:endParaRPr lang="en-GB" dirty="0" smtClean="0"/>
          </a:p>
          <a:p>
            <a:r>
              <a:rPr lang="en-GB" dirty="0" smtClean="0"/>
              <a:t>Iran is portrayed negatively in Western media. </a:t>
            </a:r>
            <a:endParaRPr lang="en-GB" dirty="0" smtClean="0"/>
          </a:p>
          <a:p>
            <a:pPr>
              <a:buNone/>
            </a:pPr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President Obama’s Address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بنی آدم اعضای يکديگرند که در آفرينش ز يک گوهرند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‘The children of Adam are limbs to each other, having been created of the same essence.’ </a:t>
            </a:r>
            <a:r>
              <a:rPr lang="en-GB" dirty="0" err="1" smtClean="0"/>
              <a:t>Sa’di</a:t>
            </a:r>
            <a:r>
              <a:rPr lang="en-GB" dirty="0" smtClean="0"/>
              <a:t> </a:t>
            </a:r>
            <a:r>
              <a:rPr lang="en-GB" dirty="0" err="1" smtClean="0"/>
              <a:t>Shirazi</a:t>
            </a:r>
            <a:r>
              <a:rPr lang="en-GB" dirty="0" smtClean="0"/>
              <a:t> 13</a:t>
            </a:r>
            <a:r>
              <a:rPr lang="en-GB" baseline="30000" dirty="0" smtClean="0"/>
              <a:t>th</a:t>
            </a:r>
            <a:r>
              <a:rPr lang="en-GB" dirty="0" smtClean="0"/>
              <a:t> Century AD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The Role of High Culture:</a:t>
            </a:r>
            <a:br>
              <a:rPr lang="en-GB" dirty="0" smtClean="0"/>
            </a:br>
            <a:r>
              <a:rPr lang="en-GB" dirty="0" smtClean="0"/>
              <a:t>History, Poetry and the Arts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Guides students towards understanding the ‘spirit’ of the language and of the people.</a:t>
            </a:r>
          </a:p>
          <a:p>
            <a:r>
              <a:rPr lang="en-GB" dirty="0" smtClean="0"/>
              <a:t>Positive emotional links lead to greater motivation for learning the language.</a:t>
            </a:r>
          </a:p>
          <a:p>
            <a:r>
              <a:rPr lang="en-GB" dirty="0" smtClean="0"/>
              <a:t>Their realistic image of Iran could affect their decision making in future postings.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Timetable Management</a:t>
            </a:r>
            <a:br>
              <a:rPr lang="en-GB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590800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Structure of the </a:t>
            </a:r>
            <a:r>
              <a:rPr lang="en-GB" dirty="0" smtClean="0"/>
              <a:t>course – No ICLT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Areas of focus for cultural awareness training</a:t>
            </a:r>
          </a:p>
          <a:p>
            <a:endParaRPr lang="en-GB" dirty="0" smtClean="0"/>
          </a:p>
          <a:p>
            <a:r>
              <a:rPr lang="en-GB" dirty="0" smtClean="0"/>
              <a:t>Time spent on Cultural Awareness training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Ancient History?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GB" dirty="0" smtClean="0"/>
              <a:t>The Cyrus Cylinder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GB" dirty="0" smtClean="0"/>
              <a:t>The Arab Invasion</a:t>
            </a:r>
            <a:endParaRPr lang="en-US" dirty="0"/>
          </a:p>
        </p:txBody>
      </p:sp>
      <p:pic>
        <p:nvPicPr>
          <p:cNvPr id="7" name="Content Placeholder 6" descr="http://ts3.mm.bing.net/th?id=H.5011768211604570&amp;pid=15.1"/>
          <p:cNvPicPr>
            <a:picLocks noGrp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5400" y="2286000"/>
            <a:ext cx="3276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Content Placeholder 7" descr="http://ts4.mm.bing.net/th?id=H.4940746671982967&amp;pid=15.1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635448"/>
            <a:ext cx="4040188" cy="3030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Medieval History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895599"/>
            <a:ext cx="4038600" cy="1676401"/>
          </a:xfrm>
        </p:spPr>
        <p:txBody>
          <a:bodyPr/>
          <a:lstStyle/>
          <a:p>
            <a:r>
              <a:rPr lang="en-GB" dirty="0" smtClean="0"/>
              <a:t>Shah </a:t>
            </a:r>
            <a:r>
              <a:rPr lang="en-GB" dirty="0" err="1" smtClean="0"/>
              <a:t>Isma’il</a:t>
            </a:r>
            <a:r>
              <a:rPr lang="en-GB" dirty="0" smtClean="0"/>
              <a:t> </a:t>
            </a:r>
            <a:r>
              <a:rPr lang="en-GB" dirty="0" err="1" smtClean="0"/>
              <a:t>Safavi</a:t>
            </a:r>
            <a:endParaRPr lang="en-GB" dirty="0" smtClean="0"/>
          </a:p>
          <a:p>
            <a:r>
              <a:rPr lang="en-GB" dirty="0" err="1" smtClean="0"/>
              <a:t>Shi’ism</a:t>
            </a:r>
            <a:r>
              <a:rPr lang="en-GB" dirty="0" smtClean="0"/>
              <a:t> as State Religion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5" name="Content Placeholder 4" descr="http://upload.wikimedia.org/wikipedia/commons/thumb/8/83/%D0%A1%D0%B5%D1%84%D0%B8_1%D0%B9_1629-42.jpg/220px-%D0%A1%D0%B5%D1%84%D0%B8_1%D0%B9_1629-42.jpg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1828800"/>
            <a:ext cx="3124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Modern History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The coup of 1953</a:t>
            </a:r>
          </a:p>
          <a:p>
            <a:r>
              <a:rPr lang="en-GB" dirty="0" smtClean="0"/>
              <a:t>Revolution</a:t>
            </a:r>
          </a:p>
          <a:p>
            <a:r>
              <a:rPr lang="en-GB" dirty="0" smtClean="0"/>
              <a:t>US embassy hostages</a:t>
            </a:r>
          </a:p>
          <a:p>
            <a:r>
              <a:rPr lang="en-GB" dirty="0" smtClean="0"/>
              <a:t>War with Iraq</a:t>
            </a:r>
          </a:p>
          <a:p>
            <a:r>
              <a:rPr lang="en-GB" dirty="0" smtClean="0"/>
              <a:t>Teachers’ own life experiences inside Iran and abroad</a:t>
            </a:r>
          </a:p>
          <a:p>
            <a:endParaRPr lang="en-US" dirty="0"/>
          </a:p>
        </p:txBody>
      </p:sp>
      <p:pic>
        <p:nvPicPr>
          <p:cNvPr id="5" name="Content Placeholder 4" descr="http://ts3.mm.bing.net/th?id=H.4988910437861310&amp;pid=15.1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1676400"/>
            <a:ext cx="32766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</a:t>
            </a:r>
            <a:r>
              <a:rPr lang="en-GB" dirty="0" err="1" smtClean="0"/>
              <a:t>Shahnameh</a:t>
            </a:r>
            <a:endParaRPr lang="en-US" dirty="0"/>
          </a:p>
        </p:txBody>
      </p:sp>
      <p:pic>
        <p:nvPicPr>
          <p:cNvPr id="4" name="Content Placeholder 3" descr="http://ts1.mm.bing.net/th?id=H.4953897852666552&amp;pid=15.1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9400" y="1447800"/>
            <a:ext cx="3428999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</TotalTime>
  <Words>436</Words>
  <Application>Microsoft Office PowerPoint</Application>
  <PresentationFormat>On-screen Show (4:3)</PresentationFormat>
  <Paragraphs>70</Paragraphs>
  <Slides>11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 BILC Conference 2013, Tbilisi  INTERCULTURAL TRAINING: THE CASE OF TEACHING PERSIAN CULTURE TO BRITISH STUDENTS </vt:lpstr>
      <vt:lpstr>Humanising the Image of Iran</vt:lpstr>
      <vt:lpstr>President Obama’s Address</vt:lpstr>
      <vt:lpstr>The Role of High Culture: History, Poetry and the Arts</vt:lpstr>
      <vt:lpstr>Timetable Management </vt:lpstr>
      <vt:lpstr>Ancient History?</vt:lpstr>
      <vt:lpstr>Medieval History</vt:lpstr>
      <vt:lpstr>Modern History</vt:lpstr>
      <vt:lpstr>The Shahnameh</vt:lpstr>
      <vt:lpstr>What Do Students Think?</vt:lpstr>
      <vt:lpstr>Questions?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BILC Conference 2013, Tbilisi INTERCULTURAL TRAINING: THE CASE OF TEACHING PERSIAN CULTURE TO BRITISH STUDENTS </dc:title>
  <dc:creator/>
  <cp:lastModifiedBy>Owner</cp:lastModifiedBy>
  <cp:revision>16</cp:revision>
  <dcterms:created xsi:type="dcterms:W3CDTF">2006-08-16T00:00:00Z</dcterms:created>
  <dcterms:modified xsi:type="dcterms:W3CDTF">2013-05-08T05:10:21Z</dcterms:modified>
</cp:coreProperties>
</file>