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  <p:sldMasterId id="2147483687" r:id="rId2"/>
  </p:sldMasterIdLst>
  <p:notesMasterIdLst>
    <p:notesMasterId r:id="rId16"/>
  </p:notesMasterIdLst>
  <p:sldIdLst>
    <p:sldId id="256" r:id="rId3"/>
    <p:sldId id="257" r:id="rId4"/>
    <p:sldId id="258" r:id="rId5"/>
    <p:sldId id="267" r:id="rId6"/>
    <p:sldId id="260" r:id="rId7"/>
    <p:sldId id="269" r:id="rId8"/>
    <p:sldId id="270" r:id="rId9"/>
    <p:sldId id="271" r:id="rId10"/>
    <p:sldId id="264" r:id="rId11"/>
    <p:sldId id="261" r:id="rId12"/>
    <p:sldId id="263" r:id="rId13"/>
    <p:sldId id="265" r:id="rId14"/>
    <p:sldId id="266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7" d="100"/>
          <a:sy n="87" d="100"/>
        </p:scale>
        <p:origin x="528" y="5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E4CCB5-8640-40F8-9547-6BB5FF01BAAE}" type="datetimeFigureOut">
              <a:rPr lang="hu-HU" smtClean="0"/>
              <a:t>2024.10.08.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F4AA18-82B1-4F5B-8586-1ED717A102E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17763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145A4E2-7B46-4BC9-8340-4907A3ECF4AA}" type="slidenum">
              <a:rPr lang="hu-HU" altLang="hu-HU"/>
              <a:pPr eaLnBrk="1" hangingPunct="1"/>
              <a:t>6</a:t>
            </a:fld>
            <a:endParaRPr lang="hu-HU" altLang="hu-HU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hu-HU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7701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10/8/2024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244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5667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10/8/2024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5028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10/8/2024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240923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10/8/2024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8646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0819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ép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6345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80514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10/8/2024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0527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12192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1803405"/>
            <a:ext cx="97536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632201"/>
            <a:ext cx="97536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23846"/>
            <a:ext cx="3063239" cy="365125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10/8/2024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19200" y="4323847"/>
            <a:ext cx="650748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8"/>
            <a:ext cx="28956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101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550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50353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12192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753535"/>
            <a:ext cx="10607040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2481" y="3641726"/>
            <a:ext cx="10607041" cy="1354134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416235" y="381002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10/8/2024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92480" y="381002"/>
            <a:ext cx="644087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09955" y="381002"/>
            <a:ext cx="889564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70051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92481" y="2194560"/>
            <a:ext cx="5214105" cy="406908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9466" y="2194560"/>
            <a:ext cx="5210053" cy="4069080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6180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503920" cy="12954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5039" y="2183802"/>
            <a:ext cx="4911545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92480" y="3132668"/>
            <a:ext cx="5214105" cy="313097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92025" y="2183802"/>
            <a:ext cx="4907495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9465" y="3132668"/>
            <a:ext cx="5210055" cy="313097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46787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75257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18492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746760"/>
            <a:ext cx="6217920" cy="5516880"/>
          </a:xfrm>
        </p:spPr>
        <p:txBody>
          <a:bodyPr anchor="ctr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2480" y="3124200"/>
            <a:ext cx="411480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97606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1524000"/>
            <a:ext cx="5434307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03365" y="751242"/>
            <a:ext cx="4898979" cy="5512398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2480" y="3124200"/>
            <a:ext cx="5434307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332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áma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73" y="4697362"/>
            <a:ext cx="10608643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92473" y="977035"/>
            <a:ext cx="10600347" cy="340697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2480" y="5516716"/>
            <a:ext cx="10607040" cy="746924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83116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12192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480" y="753534"/>
            <a:ext cx="1060704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649134"/>
            <a:ext cx="10363200" cy="1330852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416235" y="381002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10/8/2024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92480" y="381002"/>
            <a:ext cx="644087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509955" y="381002"/>
            <a:ext cx="889565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62403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12192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8" y="753534"/>
            <a:ext cx="10151533" cy="2756234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509768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4174598"/>
            <a:ext cx="10371669" cy="821265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416235" y="381002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10/8/2024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92480" y="379439"/>
            <a:ext cx="644087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509955" y="381002"/>
            <a:ext cx="889565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308611" y="80772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862311" y="302133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4721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10/8/2024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63801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12192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124703"/>
            <a:ext cx="1036637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389" y="3648317"/>
            <a:ext cx="10364811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416235" y="378885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10/8/2024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792480" y="378885"/>
            <a:ext cx="644087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509955" y="381002"/>
            <a:ext cx="889565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2412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2" y="762001"/>
            <a:ext cx="8503919" cy="1303867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792481" y="2202080"/>
            <a:ext cx="3413760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792480" y="2904565"/>
            <a:ext cx="341376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02983" y="2201333"/>
            <a:ext cx="341376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01041" y="2904068"/>
            <a:ext cx="3413760" cy="335957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5759" y="2192866"/>
            <a:ext cx="341376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85760" y="2904565"/>
            <a:ext cx="341376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6103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éphasá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3" y="762000"/>
            <a:ext cx="8509312" cy="12954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792480" y="4113341"/>
            <a:ext cx="341376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792480" y="2331720"/>
            <a:ext cx="3413760" cy="15073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792480" y="4796104"/>
            <a:ext cx="341376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89164" y="4113341"/>
            <a:ext cx="341376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89163" y="2331720"/>
            <a:ext cx="3413760" cy="1509862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87811" y="4796103"/>
            <a:ext cx="341376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91153" y="4113341"/>
            <a:ext cx="341376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91152" y="2331722"/>
            <a:ext cx="3413760" cy="1508919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91029" y="4796101"/>
            <a:ext cx="341376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18362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92480" y="2194560"/>
            <a:ext cx="10607040" cy="4069080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909422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12192000" cy="1862138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42120" y="747184"/>
            <a:ext cx="2057400" cy="424867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92481" y="746126"/>
            <a:ext cx="8370713" cy="4249732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416235" y="381002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10/8/2024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92480" y="381002"/>
            <a:ext cx="644087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09955" y="381002"/>
            <a:ext cx="889565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6047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4887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10/8/2024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257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10/8/2024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1048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10/8/2024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0900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3082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 smtClean="0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10/8/2024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9238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10/8/2024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1432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810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50392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2480" y="2194560"/>
            <a:ext cx="10607040" cy="406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49640" y="6356352"/>
            <a:ext cx="28498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10/8/2024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92480" y="6355847"/>
            <a:ext cx="75742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2"/>
            <a:ext cx="2636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756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704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371600" y="2219470"/>
            <a:ext cx="9448800" cy="1825096"/>
          </a:xfrm>
        </p:spPr>
        <p:txBody>
          <a:bodyPr>
            <a:normAutofit fontScale="90000"/>
          </a:bodyPr>
          <a:lstStyle/>
          <a:p>
            <a:pPr algn="ctr"/>
            <a:r>
              <a:rPr lang="hu-HU" dirty="0"/>
              <a:t>CALL FOR SHIFT IN </a:t>
            </a:r>
            <a:r>
              <a:rPr lang="hu-HU" dirty="0" smtClean="0"/>
              <a:t>(LANGUAGE) </a:t>
            </a:r>
            <a:r>
              <a:rPr lang="hu-HU" dirty="0"/>
              <a:t>EDUCATION</a:t>
            </a:r>
          </a:p>
        </p:txBody>
      </p:sp>
      <p:sp>
        <p:nvSpPr>
          <p:cNvPr id="5" name="Alcím 2"/>
          <p:cNvSpPr txBox="1">
            <a:spLocks/>
          </p:cNvSpPr>
          <p:nvPr/>
        </p:nvSpPr>
        <p:spPr>
          <a:xfrm>
            <a:off x="8517150" y="4844309"/>
            <a:ext cx="2812701" cy="14741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hu-HU" sz="1800" dirty="0" smtClean="0"/>
              <a:t>Gabriella KISS PhD</a:t>
            </a:r>
          </a:p>
          <a:p>
            <a:pPr algn="r"/>
            <a:r>
              <a:rPr lang="hu-HU" sz="1800" dirty="0" smtClean="0"/>
              <a:t>Head of Centre</a:t>
            </a:r>
          </a:p>
          <a:p>
            <a:pPr algn="r"/>
            <a:r>
              <a:rPr lang="hu-HU" sz="1800" dirty="0" smtClean="0"/>
              <a:t>FLTC FMSOT LUPS</a:t>
            </a:r>
            <a:endParaRPr lang="hu-HU" sz="1800" dirty="0"/>
          </a:p>
        </p:txBody>
      </p:sp>
    </p:spTree>
    <p:extLst>
      <p:ext uri="{BB962C8B-B14F-4D97-AF65-F5344CB8AC3E}">
        <p14:creationId xmlns:p14="http://schemas.microsoft.com/office/powerpoint/2010/main" val="8935555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895600" y="657420"/>
            <a:ext cx="8610600" cy="1293028"/>
          </a:xfrm>
        </p:spPr>
        <p:txBody>
          <a:bodyPr/>
          <a:lstStyle/>
          <a:p>
            <a:r>
              <a:rPr lang="hu-HU" dirty="0"/>
              <a:t>NEWLY DESIGNED SYSTEM OF LANGUAGE EDUCATION AT HDF 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85800" y="2314576"/>
            <a:ext cx="10820400" cy="4466818"/>
          </a:xfrm>
        </p:spPr>
        <p:txBody>
          <a:bodyPr>
            <a:normAutofit/>
          </a:bodyPr>
          <a:lstStyle/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hu-HU" dirty="0" err="1"/>
              <a:t>Outdated</a:t>
            </a:r>
            <a:r>
              <a:rPr lang="hu-HU" dirty="0"/>
              <a:t>, </a:t>
            </a:r>
            <a:r>
              <a:rPr lang="hu-HU" dirty="0" err="1"/>
              <a:t>decentralised</a:t>
            </a:r>
            <a:r>
              <a:rPr lang="hu-HU" dirty="0"/>
              <a:t>, </a:t>
            </a:r>
            <a:r>
              <a:rPr lang="hu-HU" dirty="0" err="1"/>
              <a:t>unproductive</a:t>
            </a:r>
            <a:r>
              <a:rPr lang="hu-HU" dirty="0"/>
              <a:t> </a:t>
            </a:r>
            <a:r>
              <a:rPr lang="hu-HU" dirty="0" err="1"/>
              <a:t>functioning</a:t>
            </a:r>
            <a:r>
              <a:rPr lang="hu-HU" dirty="0"/>
              <a:t> – no </a:t>
            </a:r>
            <a:r>
              <a:rPr lang="hu-HU" dirty="0" err="1"/>
              <a:t>communication</a:t>
            </a:r>
            <a:r>
              <a:rPr lang="hu-HU" dirty="0"/>
              <a:t> </a:t>
            </a:r>
            <a:r>
              <a:rPr lang="hu-HU" dirty="0" err="1"/>
              <a:t>with</a:t>
            </a:r>
            <a:r>
              <a:rPr lang="hu-HU" dirty="0"/>
              <a:t> </a:t>
            </a:r>
            <a:r>
              <a:rPr lang="hu-HU" dirty="0" err="1"/>
              <a:t>actors</a:t>
            </a:r>
            <a:endParaRPr lang="hu-HU" dirty="0"/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hu-HU" dirty="0" err="1"/>
              <a:t>Call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forming</a:t>
            </a:r>
            <a:r>
              <a:rPr lang="hu-HU" dirty="0"/>
              <a:t> and </a:t>
            </a:r>
            <a:r>
              <a:rPr lang="hu-HU" dirty="0" err="1"/>
              <a:t>tailoring</a:t>
            </a:r>
            <a:r>
              <a:rPr lang="hu-HU" dirty="0"/>
              <a:t> a </a:t>
            </a:r>
            <a:r>
              <a:rPr lang="hu-HU" dirty="0" err="1"/>
              <a:t>new</a:t>
            </a:r>
            <a:r>
              <a:rPr lang="hu-HU" dirty="0"/>
              <a:t> </a:t>
            </a:r>
            <a:r>
              <a:rPr lang="hu-HU" dirty="0" err="1"/>
              <a:t>system</a:t>
            </a:r>
            <a:r>
              <a:rPr lang="hu-HU" dirty="0"/>
              <a:t> – </a:t>
            </a:r>
            <a:r>
              <a:rPr lang="hu-HU" dirty="0" err="1"/>
              <a:t>enhancing</a:t>
            </a:r>
            <a:r>
              <a:rPr lang="hu-HU" dirty="0"/>
              <a:t> </a:t>
            </a:r>
            <a:r>
              <a:rPr lang="hu-HU" dirty="0" err="1"/>
              <a:t>success</a:t>
            </a:r>
            <a:r>
              <a:rPr lang="hu-HU" dirty="0"/>
              <a:t> and </a:t>
            </a:r>
            <a:r>
              <a:rPr lang="hu-HU" dirty="0" err="1"/>
              <a:t>productivity</a:t>
            </a:r>
            <a:endParaRPr lang="hu-HU" dirty="0"/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hu-HU" dirty="0" err="1"/>
              <a:t>Needs</a:t>
            </a:r>
            <a:r>
              <a:rPr lang="hu-HU" dirty="0"/>
              <a:t> </a:t>
            </a:r>
            <a:r>
              <a:rPr lang="hu-HU" dirty="0" err="1"/>
              <a:t>Analysis</a:t>
            </a:r>
            <a:r>
              <a:rPr lang="hu-HU" dirty="0"/>
              <a:t> – </a:t>
            </a:r>
            <a:r>
              <a:rPr lang="hu-HU" dirty="0" err="1"/>
              <a:t>Objectives</a:t>
            </a:r>
            <a:r>
              <a:rPr lang="hu-HU" dirty="0"/>
              <a:t> – </a:t>
            </a:r>
            <a:r>
              <a:rPr lang="hu-HU" dirty="0" err="1"/>
              <a:t>Structure</a:t>
            </a:r>
            <a:endParaRPr lang="hu-HU" dirty="0"/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hu-HU" dirty="0" err="1"/>
              <a:t>Definition</a:t>
            </a:r>
            <a:r>
              <a:rPr lang="hu-HU" dirty="0"/>
              <a:t> of Basic </a:t>
            </a:r>
            <a:r>
              <a:rPr lang="hu-HU" dirty="0" err="1"/>
              <a:t>Elements</a:t>
            </a:r>
            <a:r>
              <a:rPr lang="hu-HU" dirty="0"/>
              <a:t> and </a:t>
            </a:r>
            <a:r>
              <a:rPr lang="hu-HU" dirty="0" err="1"/>
              <a:t>their</a:t>
            </a:r>
            <a:r>
              <a:rPr lang="hu-HU" dirty="0"/>
              <a:t> </a:t>
            </a:r>
            <a:r>
              <a:rPr lang="hu-HU" dirty="0" err="1"/>
              <a:t>Role</a:t>
            </a:r>
            <a:r>
              <a:rPr lang="hu-HU" dirty="0"/>
              <a:t> in </a:t>
            </a:r>
            <a:r>
              <a:rPr lang="hu-HU" dirty="0" err="1"/>
              <a:t>the</a:t>
            </a:r>
            <a:r>
              <a:rPr lang="hu-HU" dirty="0"/>
              <a:t> System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hu-HU" dirty="0" err="1"/>
              <a:t>Support</a:t>
            </a:r>
            <a:r>
              <a:rPr lang="hu-HU" dirty="0"/>
              <a:t> in </a:t>
            </a:r>
            <a:r>
              <a:rPr lang="hu-HU" dirty="0" err="1"/>
              <a:t>all</a:t>
            </a:r>
            <a:r>
              <a:rPr lang="hu-HU" dirty="0"/>
              <a:t> </a:t>
            </a:r>
            <a:r>
              <a:rPr lang="hu-HU" dirty="0" err="1"/>
              <a:t>fields</a:t>
            </a:r>
            <a:r>
              <a:rPr lang="hu-HU" dirty="0"/>
              <a:t> and </a:t>
            </a:r>
            <a:r>
              <a:rPr lang="hu-HU" dirty="0" err="1"/>
              <a:t>forms</a:t>
            </a:r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975271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889068" y="698242"/>
            <a:ext cx="8610600" cy="1293028"/>
          </a:xfrm>
        </p:spPr>
        <p:txBody>
          <a:bodyPr/>
          <a:lstStyle/>
          <a:p>
            <a:r>
              <a:rPr lang="hu-HU" dirty="0"/>
              <a:t>STEPS TO BE MADE IN </a:t>
            </a:r>
            <a:r>
              <a:rPr lang="hu-HU" dirty="0" smtClean="0"/>
              <a:t>BUILDING </a:t>
            </a:r>
            <a:r>
              <a:rPr lang="hu-HU" dirty="0"/>
              <a:t>COALITION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7175" y="1991270"/>
            <a:ext cx="11677650" cy="4981575"/>
          </a:xfrm>
        </p:spPr>
        <p:txBody>
          <a:bodyPr>
            <a:normAutofit fontScale="77500" lnSpcReduction="20000"/>
          </a:bodyPr>
          <a:lstStyle/>
          <a:p>
            <a:pPr marL="342900" indent="-342900">
              <a:lnSpc>
                <a:spcPct val="150000"/>
              </a:lnSpc>
              <a:buFontTx/>
              <a:buChar char="-"/>
              <a:defRPr/>
            </a:pPr>
            <a:r>
              <a:rPr lang="hu-HU" altLang="hu-HU" sz="2700" dirty="0" err="1"/>
              <a:t>Tailored</a:t>
            </a:r>
            <a:r>
              <a:rPr lang="hu-HU" altLang="hu-HU" sz="2700" dirty="0"/>
              <a:t> </a:t>
            </a:r>
            <a:r>
              <a:rPr lang="hu-HU" altLang="hu-HU" sz="2700" dirty="0" err="1"/>
              <a:t>educational</a:t>
            </a:r>
            <a:r>
              <a:rPr lang="hu-HU" altLang="hu-HU" sz="2700" dirty="0"/>
              <a:t> programme(-s)</a:t>
            </a:r>
          </a:p>
          <a:p>
            <a:pPr marL="342900" indent="-342900">
              <a:lnSpc>
                <a:spcPct val="150000"/>
              </a:lnSpc>
              <a:buFontTx/>
              <a:buChar char="-"/>
              <a:defRPr/>
            </a:pPr>
            <a:r>
              <a:rPr lang="hu-HU" altLang="hu-HU" sz="2700" dirty="0" err="1"/>
              <a:t>Supporting</a:t>
            </a:r>
            <a:r>
              <a:rPr lang="hu-HU" altLang="hu-HU" sz="2700" dirty="0"/>
              <a:t> unit-</a:t>
            </a:r>
            <a:r>
              <a:rPr lang="hu-HU" altLang="hu-HU" sz="2700" dirty="0" err="1"/>
              <a:t>educators</a:t>
            </a:r>
            <a:r>
              <a:rPr lang="hu-HU" altLang="hu-HU" sz="2700" dirty="0"/>
              <a:t> – „Mentor-</a:t>
            </a:r>
            <a:r>
              <a:rPr lang="hu-HU" altLang="hu-HU" sz="2700" dirty="0" err="1"/>
              <a:t>Teacher</a:t>
            </a:r>
            <a:r>
              <a:rPr lang="hu-HU" altLang="hu-HU" sz="2700" dirty="0"/>
              <a:t>” Programme</a:t>
            </a:r>
          </a:p>
          <a:p>
            <a:pPr marL="342900" indent="-342900">
              <a:lnSpc>
                <a:spcPct val="150000"/>
              </a:lnSpc>
              <a:buFontTx/>
              <a:buChar char="-"/>
              <a:defRPr/>
            </a:pPr>
            <a:r>
              <a:rPr lang="hu-HU" altLang="hu-HU" sz="2700" dirty="0" err="1"/>
              <a:t>Refreshing</a:t>
            </a:r>
            <a:r>
              <a:rPr lang="hu-HU" altLang="hu-HU" sz="2700" dirty="0"/>
              <a:t> </a:t>
            </a:r>
            <a:r>
              <a:rPr lang="hu-HU" altLang="hu-HU" sz="2700" dirty="0" err="1"/>
              <a:t>courses</a:t>
            </a:r>
            <a:r>
              <a:rPr lang="hu-HU" altLang="hu-HU" sz="2700" dirty="0"/>
              <a:t> – in- and out- </a:t>
            </a:r>
          </a:p>
          <a:p>
            <a:pPr marL="342900" indent="-342900">
              <a:lnSpc>
                <a:spcPct val="150000"/>
              </a:lnSpc>
              <a:buFontTx/>
              <a:buChar char="-"/>
              <a:defRPr/>
            </a:pPr>
            <a:r>
              <a:rPr lang="hu-HU" altLang="hu-HU" sz="2700" dirty="0" err="1"/>
              <a:t>Newly</a:t>
            </a:r>
            <a:r>
              <a:rPr lang="hu-HU" altLang="hu-HU" sz="2700" dirty="0"/>
              <a:t> </a:t>
            </a:r>
            <a:r>
              <a:rPr lang="hu-HU" altLang="hu-HU" sz="2700" dirty="0" err="1"/>
              <a:t>designed</a:t>
            </a:r>
            <a:r>
              <a:rPr lang="hu-HU" altLang="hu-HU" sz="2700" dirty="0"/>
              <a:t> </a:t>
            </a:r>
            <a:r>
              <a:rPr lang="hu-HU" altLang="hu-HU" sz="2700" dirty="0" err="1"/>
              <a:t>studying</a:t>
            </a:r>
            <a:r>
              <a:rPr lang="hu-HU" altLang="hu-HU" sz="2700" dirty="0"/>
              <a:t> </a:t>
            </a:r>
            <a:r>
              <a:rPr lang="hu-HU" altLang="hu-HU" sz="2700" dirty="0" err="1"/>
              <a:t>materials</a:t>
            </a:r>
            <a:r>
              <a:rPr lang="hu-HU" altLang="hu-HU" sz="2700" dirty="0"/>
              <a:t>, </a:t>
            </a:r>
            <a:r>
              <a:rPr lang="hu-HU" altLang="hu-HU" sz="2700" dirty="0" err="1"/>
              <a:t>supplementary</a:t>
            </a:r>
            <a:r>
              <a:rPr lang="hu-HU" altLang="hu-HU" sz="2700" dirty="0"/>
              <a:t> </a:t>
            </a:r>
            <a:r>
              <a:rPr lang="hu-HU" altLang="hu-HU" sz="2700" dirty="0" err="1"/>
              <a:t>materials</a:t>
            </a:r>
            <a:r>
              <a:rPr lang="hu-HU" altLang="hu-HU" sz="2700" dirty="0"/>
              <a:t>, </a:t>
            </a:r>
            <a:r>
              <a:rPr lang="hu-HU" altLang="hu-HU" sz="2700" dirty="0" err="1"/>
              <a:t>tests</a:t>
            </a:r>
            <a:r>
              <a:rPr lang="hu-HU" altLang="hu-HU" sz="2700" dirty="0"/>
              <a:t>…</a:t>
            </a:r>
          </a:p>
          <a:p>
            <a:pPr marL="342900" indent="-342900">
              <a:lnSpc>
                <a:spcPct val="150000"/>
              </a:lnSpc>
              <a:buFontTx/>
              <a:buChar char="-"/>
              <a:defRPr/>
            </a:pPr>
            <a:r>
              <a:rPr lang="hu-HU" altLang="hu-HU" sz="2700" dirty="0"/>
              <a:t>„</a:t>
            </a:r>
            <a:r>
              <a:rPr lang="hu-HU" altLang="hu-HU" sz="2700" dirty="0" err="1"/>
              <a:t>Internationalization</a:t>
            </a:r>
            <a:r>
              <a:rPr lang="hu-HU" altLang="hu-HU" sz="2700" dirty="0"/>
              <a:t> Project” – </a:t>
            </a:r>
            <a:r>
              <a:rPr lang="hu-HU" altLang="hu-HU" sz="2700" dirty="0" err="1"/>
              <a:t>guest</a:t>
            </a:r>
            <a:r>
              <a:rPr lang="hu-HU" altLang="hu-HU" sz="2700" dirty="0"/>
              <a:t> </a:t>
            </a:r>
            <a:r>
              <a:rPr lang="hu-HU" altLang="hu-HU" sz="2700" dirty="0" err="1"/>
              <a:t>lecturers</a:t>
            </a:r>
            <a:r>
              <a:rPr lang="hu-HU" altLang="hu-HU" sz="2700" dirty="0"/>
              <a:t> and </a:t>
            </a:r>
            <a:r>
              <a:rPr lang="hu-HU" altLang="hu-HU" sz="2700" dirty="0" err="1"/>
              <a:t>educators</a:t>
            </a:r>
            <a:r>
              <a:rPr lang="hu-HU" altLang="hu-HU" sz="2700" dirty="0"/>
              <a:t>, </a:t>
            </a:r>
            <a:r>
              <a:rPr lang="hu-HU" altLang="hu-HU" sz="2700" dirty="0" err="1"/>
              <a:t>exchange</a:t>
            </a:r>
            <a:r>
              <a:rPr lang="hu-HU" altLang="hu-HU" sz="2700" dirty="0"/>
              <a:t> </a:t>
            </a:r>
            <a:r>
              <a:rPr lang="hu-HU" altLang="hu-HU" sz="2700" dirty="0" err="1"/>
              <a:t>programmes</a:t>
            </a:r>
            <a:endParaRPr lang="hu-HU" altLang="hu-HU" sz="2700" dirty="0"/>
          </a:p>
          <a:p>
            <a:pPr marL="342900" indent="-342900">
              <a:lnSpc>
                <a:spcPct val="150000"/>
              </a:lnSpc>
              <a:buFontTx/>
              <a:buChar char="-"/>
              <a:defRPr/>
            </a:pPr>
            <a:r>
              <a:rPr lang="hu-HU" altLang="hu-HU" sz="2700" dirty="0" err="1"/>
              <a:t>Regular</a:t>
            </a:r>
            <a:r>
              <a:rPr lang="hu-HU" altLang="hu-HU" sz="2700" dirty="0"/>
              <a:t> Monitoring of </a:t>
            </a:r>
            <a:r>
              <a:rPr lang="hu-HU" altLang="hu-HU" sz="2700" dirty="0" err="1"/>
              <a:t>Units</a:t>
            </a:r>
            <a:r>
              <a:rPr lang="hu-HU" altLang="hu-HU" sz="2700" dirty="0"/>
              <a:t> and </a:t>
            </a:r>
            <a:r>
              <a:rPr lang="hu-HU" altLang="hu-HU" sz="2700" dirty="0" err="1"/>
              <a:t>Elements</a:t>
            </a:r>
            <a:r>
              <a:rPr lang="hu-HU" altLang="hu-HU" sz="2700" dirty="0"/>
              <a:t> of Education– „</a:t>
            </a:r>
            <a:r>
              <a:rPr lang="hu-HU" altLang="hu-HU" sz="2700" dirty="0" err="1"/>
              <a:t>Advisory</a:t>
            </a:r>
            <a:r>
              <a:rPr lang="hu-HU" altLang="hu-HU" sz="2700" dirty="0"/>
              <a:t> </a:t>
            </a:r>
            <a:r>
              <a:rPr lang="hu-HU" altLang="hu-HU" sz="2700" dirty="0" err="1"/>
              <a:t>Board</a:t>
            </a:r>
            <a:r>
              <a:rPr lang="hu-HU" altLang="hu-HU" sz="2700" dirty="0"/>
              <a:t>”</a:t>
            </a:r>
          </a:p>
          <a:p>
            <a:pPr marL="342900" indent="-342900">
              <a:lnSpc>
                <a:spcPct val="150000"/>
              </a:lnSpc>
              <a:buFontTx/>
              <a:buChar char="-"/>
              <a:defRPr/>
            </a:pPr>
            <a:r>
              <a:rPr lang="hu-HU" altLang="hu-HU" sz="2700" dirty="0" err="1"/>
              <a:t>Regular</a:t>
            </a:r>
            <a:r>
              <a:rPr lang="hu-HU" altLang="hu-HU" sz="2700" dirty="0"/>
              <a:t> </a:t>
            </a:r>
            <a:r>
              <a:rPr lang="hu-HU" altLang="hu-HU" sz="2700" dirty="0" err="1"/>
              <a:t>contact</a:t>
            </a:r>
            <a:r>
              <a:rPr lang="hu-HU" altLang="hu-HU" sz="2700" dirty="0"/>
              <a:t> </a:t>
            </a:r>
            <a:r>
              <a:rPr lang="hu-HU" altLang="hu-HU" sz="2700" dirty="0" err="1"/>
              <a:t>with</a:t>
            </a:r>
            <a:r>
              <a:rPr lang="hu-HU" altLang="hu-HU" sz="2700" dirty="0"/>
              <a:t> </a:t>
            </a:r>
            <a:r>
              <a:rPr lang="hu-HU" altLang="hu-HU" sz="2700" dirty="0" err="1"/>
              <a:t>MoD</a:t>
            </a:r>
            <a:r>
              <a:rPr lang="hu-HU" altLang="hu-HU" sz="2700" dirty="0"/>
              <a:t>/HDF </a:t>
            </a:r>
            <a:r>
              <a:rPr lang="hu-HU" altLang="hu-HU" sz="2700" dirty="0" err="1"/>
              <a:t>representatives</a:t>
            </a:r>
            <a:endParaRPr lang="hu-HU" altLang="hu-HU" sz="2700" dirty="0"/>
          </a:p>
          <a:p>
            <a:pPr marL="342900" indent="-342900">
              <a:lnSpc>
                <a:spcPct val="150000"/>
              </a:lnSpc>
              <a:buFontTx/>
              <a:buChar char="-"/>
              <a:defRPr/>
            </a:pPr>
            <a:r>
              <a:rPr lang="hu-HU" altLang="hu-HU" sz="2700" dirty="0" err="1"/>
              <a:t>Communication</a:t>
            </a:r>
            <a:r>
              <a:rPr lang="hu-HU" altLang="hu-HU" sz="2700" dirty="0"/>
              <a:t> and </a:t>
            </a:r>
            <a:r>
              <a:rPr lang="hu-HU" altLang="hu-HU" sz="2700" dirty="0" err="1"/>
              <a:t>Accessibility</a:t>
            </a:r>
            <a:r>
              <a:rPr lang="hu-HU" altLang="hu-HU" sz="2700" dirty="0"/>
              <a:t>!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37935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4400" dirty="0" smtClean="0"/>
              <a:t>ANY QUESTIONS?</a:t>
            </a:r>
            <a:endParaRPr lang="hu-HU" sz="4400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950" y="3842239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687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4400" dirty="0" smtClean="0"/>
              <a:t>THANK YOU </a:t>
            </a:r>
          </a:p>
          <a:p>
            <a:pPr marL="0" indent="0" algn="ctr">
              <a:buNone/>
            </a:pPr>
            <a:r>
              <a:rPr lang="hu-HU" sz="4400" dirty="0" smtClean="0"/>
              <a:t>FOR YOUR ATTENTION</a:t>
            </a:r>
            <a:endParaRPr lang="hu-HU" sz="440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1783" y="4206622"/>
            <a:ext cx="2533650" cy="180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23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895600" y="450591"/>
            <a:ext cx="8610600" cy="1293028"/>
          </a:xfrm>
        </p:spPr>
        <p:txBody>
          <a:bodyPr/>
          <a:lstStyle/>
          <a:p>
            <a:r>
              <a:rPr lang="hu-HU" dirty="0"/>
              <a:t>AGENDA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85800" y="2412274"/>
            <a:ext cx="10820400" cy="4024125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buFont typeface="Century Gothic" panose="020B0502020202020204" pitchFamily="34" charset="0"/>
              <a:buChar char="-"/>
            </a:pPr>
            <a:r>
              <a:rPr lang="hu-HU" sz="2400" dirty="0" err="1"/>
              <a:t>Challenges</a:t>
            </a:r>
            <a:r>
              <a:rPr lang="hu-HU" sz="2400" dirty="0"/>
              <a:t> and </a:t>
            </a:r>
            <a:r>
              <a:rPr lang="hu-HU" sz="2400" dirty="0" err="1"/>
              <a:t>Trends</a:t>
            </a:r>
            <a:endParaRPr lang="hu-HU" sz="2400" dirty="0"/>
          </a:p>
          <a:p>
            <a:pPr>
              <a:lnSpc>
                <a:spcPct val="150000"/>
              </a:lnSpc>
              <a:buFont typeface="Century Gothic" panose="020B0502020202020204" pitchFamily="34" charset="0"/>
              <a:buChar char="-"/>
            </a:pPr>
            <a:r>
              <a:rPr lang="hu-HU" sz="2400" dirty="0" err="1" smtClean="0"/>
              <a:t>Needs</a:t>
            </a:r>
            <a:r>
              <a:rPr lang="hu-HU" sz="2400" dirty="0" smtClean="0"/>
              <a:t> </a:t>
            </a:r>
            <a:r>
              <a:rPr lang="hu-HU" sz="2400" dirty="0"/>
              <a:t>of New </a:t>
            </a:r>
            <a:r>
              <a:rPr lang="hu-HU" sz="2400" dirty="0" err="1"/>
              <a:t>Techniques</a:t>
            </a:r>
            <a:r>
              <a:rPr lang="hu-HU" sz="2400" dirty="0"/>
              <a:t> and </a:t>
            </a:r>
            <a:r>
              <a:rPr lang="hu-HU" sz="2400" dirty="0" err="1" smtClean="0"/>
              <a:t>Methods</a:t>
            </a:r>
            <a:r>
              <a:rPr lang="hu-HU" sz="2400" dirty="0" smtClean="0"/>
              <a:t> in a New </a:t>
            </a:r>
            <a:r>
              <a:rPr lang="hu-HU" sz="2400" dirty="0" err="1" smtClean="0"/>
              <a:t>Language</a:t>
            </a:r>
            <a:r>
              <a:rPr lang="hu-HU" sz="2400" dirty="0" smtClean="0"/>
              <a:t> </a:t>
            </a:r>
            <a:r>
              <a:rPr lang="hu-HU" sz="2400" dirty="0" err="1" smtClean="0"/>
              <a:t>Environment</a:t>
            </a:r>
            <a:endParaRPr lang="hu-HU" sz="2400" dirty="0"/>
          </a:p>
          <a:p>
            <a:pPr>
              <a:lnSpc>
                <a:spcPct val="150000"/>
              </a:lnSpc>
              <a:buFont typeface="Century Gothic" panose="020B0502020202020204" pitchFamily="34" charset="0"/>
              <a:buChar char="-"/>
            </a:pPr>
            <a:r>
              <a:rPr lang="hu-HU" sz="2400" dirty="0" smtClean="0"/>
              <a:t>Best </a:t>
            </a:r>
            <a:r>
              <a:rPr lang="hu-HU" sz="2400" dirty="0" err="1" smtClean="0"/>
              <a:t>Practices</a:t>
            </a:r>
            <a:endParaRPr lang="hu-HU" sz="2400" dirty="0"/>
          </a:p>
          <a:p>
            <a:pPr>
              <a:lnSpc>
                <a:spcPct val="150000"/>
              </a:lnSpc>
              <a:buFont typeface="Century Gothic" panose="020B0502020202020204" pitchFamily="34" charset="0"/>
              <a:buChar char="-"/>
            </a:pPr>
            <a:r>
              <a:rPr lang="hu-HU" sz="2400" dirty="0" err="1"/>
              <a:t>Newly</a:t>
            </a:r>
            <a:r>
              <a:rPr lang="hu-HU" sz="2400" dirty="0"/>
              <a:t> </a:t>
            </a:r>
            <a:r>
              <a:rPr lang="hu-HU" sz="2400" dirty="0" err="1"/>
              <a:t>Designed</a:t>
            </a:r>
            <a:r>
              <a:rPr lang="hu-HU" sz="2400" dirty="0"/>
              <a:t> System of </a:t>
            </a:r>
            <a:r>
              <a:rPr lang="hu-HU" sz="2400" dirty="0" err="1"/>
              <a:t>Language</a:t>
            </a:r>
            <a:r>
              <a:rPr lang="hu-HU" sz="2400" dirty="0"/>
              <a:t> Education </a:t>
            </a:r>
            <a:r>
              <a:rPr lang="hu-HU" sz="2400" dirty="0" err="1"/>
              <a:t>at</a:t>
            </a:r>
            <a:r>
              <a:rPr lang="hu-HU" sz="2400" dirty="0"/>
              <a:t> HDF</a:t>
            </a:r>
          </a:p>
          <a:p>
            <a:pPr>
              <a:lnSpc>
                <a:spcPct val="150000"/>
              </a:lnSpc>
              <a:buFont typeface="Century Gothic" panose="020B0502020202020204" pitchFamily="34" charset="0"/>
              <a:buChar char="-"/>
            </a:pPr>
            <a:r>
              <a:rPr lang="hu-HU" sz="2400" dirty="0" err="1"/>
              <a:t>Step-by-Step</a:t>
            </a:r>
            <a:r>
              <a:rPr lang="hu-HU" sz="2400" dirty="0"/>
              <a:t> </a:t>
            </a:r>
            <a:r>
              <a:rPr lang="hu-HU" sz="2400" dirty="0" err="1"/>
              <a:t>Process</a:t>
            </a:r>
            <a:r>
              <a:rPr lang="hu-HU" sz="2400" dirty="0"/>
              <a:t> in Building </a:t>
            </a:r>
            <a:r>
              <a:rPr lang="hu-HU" sz="2400" dirty="0" err="1"/>
              <a:t>Coalition</a:t>
            </a:r>
            <a:r>
              <a:rPr lang="hu-HU" sz="2400" dirty="0"/>
              <a:t> </a:t>
            </a:r>
            <a:r>
              <a:rPr lang="hu-HU" sz="2400" dirty="0" err="1"/>
              <a:t>with</a:t>
            </a:r>
            <a:r>
              <a:rPr lang="hu-HU" sz="2400" dirty="0"/>
              <a:t> </a:t>
            </a:r>
            <a:r>
              <a:rPr lang="hu-HU" sz="2400" dirty="0" err="1"/>
              <a:t>Actors</a:t>
            </a:r>
            <a:endParaRPr lang="hu-HU" sz="2400" dirty="0"/>
          </a:p>
          <a:p>
            <a:pPr>
              <a:lnSpc>
                <a:spcPct val="150000"/>
              </a:lnSpc>
              <a:buFont typeface="Century Gothic" panose="020B0502020202020204" pitchFamily="34" charset="0"/>
              <a:buChar char="-"/>
            </a:pPr>
            <a:r>
              <a:rPr lang="hu-HU" sz="2400" dirty="0" smtClean="0"/>
              <a:t>Q </a:t>
            </a:r>
            <a:r>
              <a:rPr lang="hu-HU" sz="2400" dirty="0"/>
              <a:t>and A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813210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791097" y="660415"/>
            <a:ext cx="8610600" cy="1293028"/>
          </a:xfrm>
        </p:spPr>
        <p:txBody>
          <a:bodyPr/>
          <a:lstStyle/>
          <a:p>
            <a:r>
              <a:rPr lang="hu-HU" dirty="0"/>
              <a:t>CHALLENGES AND TRENDS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81297" y="2525486"/>
            <a:ext cx="10820400" cy="398852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Century Gothic" panose="020B0502020202020204" pitchFamily="34" charset="0"/>
              <a:buChar char="-"/>
            </a:pPr>
            <a:r>
              <a:rPr lang="hu-HU" dirty="0" err="1" smtClean="0"/>
              <a:t>Accelerated</a:t>
            </a:r>
            <a:r>
              <a:rPr lang="hu-HU" dirty="0" smtClean="0"/>
              <a:t> </a:t>
            </a:r>
            <a:r>
              <a:rPr lang="hu-HU" dirty="0"/>
              <a:t>World – </a:t>
            </a:r>
            <a:r>
              <a:rPr lang="hu-HU" dirty="0" err="1"/>
              <a:t>Information</a:t>
            </a:r>
            <a:r>
              <a:rPr lang="hu-HU" dirty="0"/>
              <a:t> Boom</a:t>
            </a:r>
          </a:p>
          <a:p>
            <a:pPr>
              <a:lnSpc>
                <a:spcPct val="150000"/>
              </a:lnSpc>
              <a:buFont typeface="Century Gothic" panose="020B0502020202020204" pitchFamily="34" charset="0"/>
              <a:buChar char="-"/>
            </a:pPr>
            <a:r>
              <a:rPr lang="hu-HU" dirty="0" smtClean="0"/>
              <a:t>Digital </a:t>
            </a:r>
            <a:r>
              <a:rPr lang="hu-HU" dirty="0"/>
              <a:t>World – </a:t>
            </a:r>
            <a:r>
              <a:rPr lang="hu-HU" dirty="0" err="1"/>
              <a:t>Technology</a:t>
            </a:r>
            <a:r>
              <a:rPr lang="hu-HU" dirty="0"/>
              <a:t> Boom; AI; „</a:t>
            </a:r>
            <a:r>
              <a:rPr lang="hu-HU" dirty="0" err="1"/>
              <a:t>Virtual</a:t>
            </a:r>
            <a:r>
              <a:rPr lang="hu-HU" dirty="0"/>
              <a:t> </a:t>
            </a:r>
            <a:r>
              <a:rPr lang="hu-HU" dirty="0" err="1"/>
              <a:t>Reality</a:t>
            </a:r>
            <a:r>
              <a:rPr lang="hu-HU" dirty="0"/>
              <a:t>”</a:t>
            </a:r>
          </a:p>
          <a:p>
            <a:pPr>
              <a:lnSpc>
                <a:spcPct val="150000"/>
              </a:lnSpc>
              <a:buFont typeface="Century Gothic" panose="020B0502020202020204" pitchFamily="34" charset="0"/>
              <a:buChar char="-"/>
            </a:pPr>
            <a:r>
              <a:rPr lang="hu-HU" dirty="0" err="1"/>
              <a:t>Impact</a:t>
            </a:r>
            <a:r>
              <a:rPr lang="hu-HU" dirty="0"/>
              <a:t> of </a:t>
            </a:r>
            <a:r>
              <a:rPr lang="hu-HU" dirty="0" err="1"/>
              <a:t>Social</a:t>
            </a:r>
            <a:r>
              <a:rPr lang="hu-HU" dirty="0"/>
              <a:t> Media</a:t>
            </a:r>
          </a:p>
          <a:p>
            <a:pPr>
              <a:lnSpc>
                <a:spcPct val="150000"/>
              </a:lnSpc>
              <a:buFont typeface="Century Gothic" panose="020B0502020202020204" pitchFamily="34" charset="0"/>
              <a:buChar char="-"/>
            </a:pPr>
            <a:r>
              <a:rPr lang="hu-HU" dirty="0"/>
              <a:t>English is „</a:t>
            </a:r>
            <a:r>
              <a:rPr lang="hu-HU" dirty="0" err="1"/>
              <a:t>taken</a:t>
            </a:r>
            <a:r>
              <a:rPr lang="hu-HU" dirty="0"/>
              <a:t> </a:t>
            </a:r>
            <a:r>
              <a:rPr lang="hu-HU" dirty="0" err="1"/>
              <a:t>for</a:t>
            </a:r>
            <a:r>
              <a:rPr lang="hu-HU" dirty="0"/>
              <a:t> </a:t>
            </a:r>
            <a:r>
              <a:rPr lang="hu-HU" dirty="0" err="1"/>
              <a:t>granted</a:t>
            </a:r>
            <a:r>
              <a:rPr lang="hu-HU" dirty="0"/>
              <a:t>” – Internet</a:t>
            </a:r>
          </a:p>
          <a:p>
            <a:pPr>
              <a:lnSpc>
                <a:spcPct val="150000"/>
              </a:lnSpc>
              <a:buFont typeface="Century Gothic" panose="020B0502020202020204" pitchFamily="34" charset="0"/>
              <a:buChar char="-"/>
            </a:pPr>
            <a:r>
              <a:rPr lang="hu-HU" dirty="0" err="1"/>
              <a:t>Different</a:t>
            </a:r>
            <a:r>
              <a:rPr lang="hu-HU" dirty="0"/>
              <a:t> </a:t>
            </a:r>
            <a:r>
              <a:rPr lang="hu-HU" dirty="0" err="1"/>
              <a:t>level</a:t>
            </a:r>
            <a:r>
              <a:rPr lang="hu-HU" dirty="0"/>
              <a:t> of </a:t>
            </a:r>
            <a:r>
              <a:rPr lang="hu-HU" dirty="0" err="1"/>
              <a:t>Creativity</a:t>
            </a:r>
            <a:endParaRPr lang="hu-HU" dirty="0"/>
          </a:p>
          <a:p>
            <a:pPr>
              <a:lnSpc>
                <a:spcPct val="150000"/>
              </a:lnSpc>
              <a:buFont typeface="Century Gothic" panose="020B0502020202020204" pitchFamily="34" charset="0"/>
              <a:buChar char="-"/>
            </a:pPr>
            <a:r>
              <a:rPr lang="hu-HU" dirty="0" err="1"/>
              <a:t>Forms</a:t>
            </a:r>
            <a:r>
              <a:rPr lang="hu-HU" dirty="0"/>
              <a:t> of </a:t>
            </a:r>
            <a:r>
              <a:rPr lang="hu-HU" dirty="0" err="1"/>
              <a:t>Communication</a:t>
            </a:r>
            <a:r>
              <a:rPr lang="hu-HU" dirty="0"/>
              <a:t> (</a:t>
            </a:r>
            <a:r>
              <a:rPr lang="hu-HU" dirty="0" err="1"/>
              <a:t>or</a:t>
            </a:r>
            <a:r>
              <a:rPr lang="hu-HU" dirty="0"/>
              <a:t> </a:t>
            </a:r>
            <a:r>
              <a:rPr lang="hu-HU" dirty="0" err="1"/>
              <a:t>lack</a:t>
            </a:r>
            <a:r>
              <a:rPr lang="hu-HU" dirty="0"/>
              <a:t> of?)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492549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KissG\Desktop\If you are a teach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2013" y="346171"/>
            <a:ext cx="6552728" cy="65118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0491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895600" y="700147"/>
            <a:ext cx="8610600" cy="1293028"/>
          </a:xfrm>
        </p:spPr>
        <p:txBody>
          <a:bodyPr/>
          <a:lstStyle/>
          <a:p>
            <a:r>
              <a:rPr lang="hu-HU" altLang="hu-HU" dirty="0"/>
              <a:t>NEEDS OF NEW TECHNIQUES </a:t>
            </a:r>
            <a:r>
              <a:rPr lang="hu-HU" altLang="hu-HU" dirty="0" smtClean="0"/>
              <a:t/>
            </a:r>
            <a:br>
              <a:rPr lang="hu-HU" altLang="hu-HU" dirty="0" smtClean="0"/>
            </a:br>
            <a:r>
              <a:rPr lang="hu-HU" altLang="hu-HU" dirty="0" smtClean="0"/>
              <a:t>AND </a:t>
            </a:r>
            <a:r>
              <a:rPr lang="hu-HU" altLang="hu-HU" dirty="0"/>
              <a:t>METHODS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85800" y="2179027"/>
            <a:ext cx="10820400" cy="4470481"/>
          </a:xfrm>
        </p:spPr>
        <p:txBody>
          <a:bodyPr/>
          <a:lstStyle/>
          <a:p>
            <a:pPr marL="361950" indent="-361950">
              <a:lnSpc>
                <a:spcPct val="150000"/>
              </a:lnSpc>
              <a:buFontTx/>
              <a:buChar char="-"/>
              <a:defRPr/>
            </a:pPr>
            <a:r>
              <a:rPr lang="hu-HU" altLang="hu-HU" dirty="0" smtClean="0"/>
              <a:t>Is </a:t>
            </a:r>
            <a:r>
              <a:rPr lang="hu-HU" altLang="hu-HU" dirty="0" err="1" smtClean="0"/>
              <a:t>technology</a:t>
            </a:r>
            <a:r>
              <a:rPr lang="hu-HU" altLang="hu-HU" dirty="0" smtClean="0"/>
              <a:t> </a:t>
            </a:r>
            <a:r>
              <a:rPr lang="hu-HU" altLang="hu-HU" dirty="0" err="1" smtClean="0"/>
              <a:t>the</a:t>
            </a:r>
            <a:r>
              <a:rPr lang="hu-HU" altLang="hu-HU" dirty="0" smtClean="0"/>
              <a:t> New </a:t>
            </a:r>
            <a:r>
              <a:rPr lang="hu-HU" altLang="hu-HU" dirty="0" err="1" smtClean="0"/>
              <a:t>Solution</a:t>
            </a:r>
            <a:r>
              <a:rPr lang="hu-HU" altLang="hu-HU" dirty="0" smtClean="0"/>
              <a:t>? (AI, Chat GPT, </a:t>
            </a:r>
            <a:r>
              <a:rPr lang="hu-HU" altLang="hu-HU" dirty="0" err="1" smtClean="0"/>
              <a:t>Smart</a:t>
            </a:r>
            <a:r>
              <a:rPr lang="hu-HU" altLang="hu-HU" dirty="0" smtClean="0"/>
              <a:t> </a:t>
            </a:r>
            <a:r>
              <a:rPr lang="hu-HU" altLang="hu-HU" dirty="0" err="1" smtClean="0"/>
              <a:t>Phones</a:t>
            </a:r>
            <a:r>
              <a:rPr lang="hu-HU" altLang="hu-HU" dirty="0" smtClean="0"/>
              <a:t>…)</a:t>
            </a:r>
          </a:p>
          <a:p>
            <a:pPr marL="342900" indent="-342900">
              <a:lnSpc>
                <a:spcPct val="150000"/>
              </a:lnSpc>
              <a:buFontTx/>
              <a:buChar char="-"/>
              <a:defRPr/>
            </a:pPr>
            <a:r>
              <a:rPr lang="hu-HU" dirty="0" err="1" smtClean="0"/>
              <a:t>How</a:t>
            </a:r>
            <a:r>
              <a:rPr lang="hu-HU" dirty="0" smtClean="0"/>
              <a:t> </a:t>
            </a:r>
            <a:r>
              <a:rPr lang="hu-HU" dirty="0" err="1" smtClean="0"/>
              <a:t>can</a:t>
            </a:r>
            <a:r>
              <a:rPr lang="hu-HU" dirty="0" smtClean="0"/>
              <a:t> we </a:t>
            </a:r>
            <a:r>
              <a:rPr lang="hu-HU" dirty="0" err="1" smtClean="0"/>
              <a:t>approach</a:t>
            </a:r>
            <a:r>
              <a:rPr lang="hu-HU" dirty="0" smtClean="0"/>
              <a:t> </a:t>
            </a:r>
            <a:r>
              <a:rPr lang="hu-HU" dirty="0" err="1" smtClean="0"/>
              <a:t>the</a:t>
            </a:r>
            <a:r>
              <a:rPr lang="hu-HU" dirty="0" smtClean="0"/>
              <a:t> </a:t>
            </a:r>
            <a:r>
              <a:rPr lang="hu-HU" dirty="0" err="1" smtClean="0"/>
              <a:t>Gen</a:t>
            </a:r>
            <a:r>
              <a:rPr lang="hu-HU" dirty="0" smtClean="0"/>
              <a:t>-Z (</a:t>
            </a:r>
            <a:r>
              <a:rPr lang="hu-HU" dirty="0" err="1" smtClean="0"/>
              <a:t>later</a:t>
            </a:r>
            <a:r>
              <a:rPr lang="hu-HU" dirty="0" smtClean="0"/>
              <a:t> </a:t>
            </a:r>
            <a:r>
              <a:rPr lang="hu-HU" dirty="0" err="1" smtClean="0"/>
              <a:t>Gen-Alpha</a:t>
            </a:r>
            <a:r>
              <a:rPr lang="hu-HU" dirty="0" smtClean="0"/>
              <a:t>) </a:t>
            </a:r>
            <a:r>
              <a:rPr lang="hu-HU" dirty="0" err="1" smtClean="0"/>
              <a:t>population</a:t>
            </a:r>
            <a:r>
              <a:rPr lang="hu-HU" dirty="0" smtClean="0"/>
              <a:t>?</a:t>
            </a:r>
          </a:p>
          <a:p>
            <a:pPr marL="342900" indent="-342900">
              <a:lnSpc>
                <a:spcPct val="150000"/>
              </a:lnSpc>
              <a:buFontTx/>
              <a:buChar char="-"/>
              <a:defRPr/>
            </a:pPr>
            <a:r>
              <a:rPr lang="hu-HU" dirty="0" err="1" smtClean="0"/>
              <a:t>What</a:t>
            </a:r>
            <a:r>
              <a:rPr lang="hu-HU" dirty="0" smtClean="0"/>
              <a:t> is „</a:t>
            </a:r>
            <a:r>
              <a:rPr lang="hu-HU" dirty="0" err="1" smtClean="0"/>
              <a:t>Creative</a:t>
            </a:r>
            <a:r>
              <a:rPr lang="hu-HU" dirty="0" smtClean="0"/>
              <a:t> </a:t>
            </a:r>
            <a:r>
              <a:rPr lang="hu-HU" dirty="0" err="1" smtClean="0"/>
              <a:t>Learning</a:t>
            </a:r>
            <a:r>
              <a:rPr lang="hu-HU" dirty="0" smtClean="0"/>
              <a:t> and/</a:t>
            </a:r>
            <a:r>
              <a:rPr lang="hu-HU" dirty="0" err="1" smtClean="0"/>
              <a:t>or</a:t>
            </a:r>
            <a:r>
              <a:rPr lang="hu-HU" dirty="0" smtClean="0"/>
              <a:t> </a:t>
            </a:r>
            <a:r>
              <a:rPr lang="hu-HU" dirty="0" err="1" smtClean="0"/>
              <a:t>Teaching</a:t>
            </a:r>
            <a:r>
              <a:rPr lang="hu-HU" dirty="0" smtClean="0"/>
              <a:t> Programme”?</a:t>
            </a:r>
          </a:p>
          <a:p>
            <a:pPr marL="342900" indent="-342900">
              <a:lnSpc>
                <a:spcPct val="150000"/>
              </a:lnSpc>
              <a:buFontTx/>
              <a:buChar char="-"/>
              <a:defRPr/>
            </a:pPr>
            <a:r>
              <a:rPr lang="hu-HU" dirty="0" err="1" smtClean="0"/>
              <a:t>How</a:t>
            </a:r>
            <a:r>
              <a:rPr lang="hu-HU" dirty="0" smtClean="0"/>
              <a:t> </a:t>
            </a:r>
            <a:r>
              <a:rPr lang="hu-HU" dirty="0" err="1" smtClean="0"/>
              <a:t>to</a:t>
            </a:r>
            <a:r>
              <a:rPr lang="hu-HU" dirty="0" smtClean="0"/>
              <a:t> </a:t>
            </a:r>
            <a:r>
              <a:rPr lang="hu-HU" dirty="0" err="1" smtClean="0"/>
              <a:t>define</a:t>
            </a:r>
            <a:r>
              <a:rPr lang="hu-HU" dirty="0" smtClean="0"/>
              <a:t> New </a:t>
            </a:r>
            <a:r>
              <a:rPr lang="hu-HU" dirty="0" err="1" smtClean="0"/>
              <a:t>Objectives</a:t>
            </a:r>
            <a:r>
              <a:rPr lang="hu-HU" dirty="0" smtClean="0"/>
              <a:t> in </a:t>
            </a:r>
            <a:r>
              <a:rPr lang="hu-HU" dirty="0" err="1" smtClean="0"/>
              <a:t>language</a:t>
            </a:r>
            <a:r>
              <a:rPr lang="hu-HU" dirty="0" smtClean="0"/>
              <a:t> </a:t>
            </a:r>
            <a:r>
              <a:rPr lang="hu-HU" dirty="0" err="1" smtClean="0"/>
              <a:t>education</a:t>
            </a:r>
            <a:r>
              <a:rPr lang="hu-HU" dirty="0" smtClean="0"/>
              <a:t>?</a:t>
            </a:r>
          </a:p>
          <a:p>
            <a:pPr marL="342900" indent="-342900">
              <a:lnSpc>
                <a:spcPct val="150000"/>
              </a:lnSpc>
              <a:buFontTx/>
              <a:buChar char="-"/>
              <a:defRPr/>
            </a:pPr>
            <a:r>
              <a:rPr lang="hu-HU" dirty="0" err="1" smtClean="0"/>
              <a:t>Lifelong</a:t>
            </a:r>
            <a:r>
              <a:rPr lang="hu-HU" dirty="0" smtClean="0"/>
              <a:t> </a:t>
            </a:r>
            <a:r>
              <a:rPr lang="hu-HU" dirty="0" err="1" smtClean="0"/>
              <a:t>Learning</a:t>
            </a:r>
            <a:r>
              <a:rPr lang="hu-HU" dirty="0" smtClean="0"/>
              <a:t> – </a:t>
            </a:r>
            <a:r>
              <a:rPr lang="hu-HU" dirty="0" err="1" smtClean="0"/>
              <a:t>never</a:t>
            </a:r>
            <a:r>
              <a:rPr lang="hu-HU" dirty="0" smtClean="0"/>
              <a:t> more </a:t>
            </a:r>
            <a:r>
              <a:rPr lang="hu-HU" dirty="0" err="1" smtClean="0"/>
              <a:t>true</a:t>
            </a:r>
            <a:r>
              <a:rPr lang="hu-HU" dirty="0" smtClean="0"/>
              <a:t>! (</a:t>
            </a:r>
            <a:r>
              <a:rPr lang="hu-HU" dirty="0" err="1" smtClean="0"/>
              <a:t>updating</a:t>
            </a:r>
            <a:r>
              <a:rPr lang="hu-HU" dirty="0" smtClean="0"/>
              <a:t>, </a:t>
            </a:r>
            <a:r>
              <a:rPr lang="hu-HU" dirty="0" err="1" smtClean="0"/>
              <a:t>refreshing</a:t>
            </a:r>
            <a:r>
              <a:rPr lang="hu-HU" dirty="0" smtClean="0"/>
              <a:t>)</a:t>
            </a:r>
          </a:p>
          <a:p>
            <a:pPr marL="342900" indent="-342900">
              <a:lnSpc>
                <a:spcPct val="150000"/>
              </a:lnSpc>
              <a:buFontTx/>
              <a:buChar char="-"/>
              <a:defRPr/>
            </a:pPr>
            <a:r>
              <a:rPr lang="hu-HU" dirty="0" smtClean="0"/>
              <a:t>Open </a:t>
            </a:r>
            <a:r>
              <a:rPr lang="hu-HU" dirty="0" err="1" smtClean="0"/>
              <a:t>source</a:t>
            </a:r>
            <a:r>
              <a:rPr lang="hu-HU" dirty="0" smtClean="0"/>
              <a:t> of </a:t>
            </a:r>
            <a:r>
              <a:rPr lang="hu-HU" dirty="0" err="1" smtClean="0"/>
              <a:t>new</a:t>
            </a:r>
            <a:r>
              <a:rPr lang="hu-HU" dirty="0" smtClean="0"/>
              <a:t> </a:t>
            </a:r>
            <a:r>
              <a:rPr lang="hu-HU" dirty="0" err="1" smtClean="0"/>
              <a:t>tools</a:t>
            </a:r>
            <a:r>
              <a:rPr lang="hu-HU" dirty="0" smtClean="0"/>
              <a:t>, </a:t>
            </a:r>
            <a:r>
              <a:rPr lang="hu-HU" dirty="0" err="1" smtClean="0"/>
              <a:t>methods</a:t>
            </a:r>
            <a:r>
              <a:rPr lang="hu-HU" dirty="0" smtClean="0"/>
              <a:t> and </a:t>
            </a:r>
            <a:r>
              <a:rPr lang="hu-HU" dirty="0" err="1" smtClean="0"/>
              <a:t>techniqes</a:t>
            </a:r>
            <a:r>
              <a:rPr lang="hu-HU" dirty="0" smtClean="0"/>
              <a:t> – </a:t>
            </a:r>
            <a:r>
              <a:rPr lang="hu-HU" dirty="0" err="1" smtClean="0"/>
              <a:t>but</a:t>
            </a:r>
            <a:r>
              <a:rPr lang="hu-HU" dirty="0" smtClean="0"/>
              <a:t> </a:t>
            </a:r>
            <a:r>
              <a:rPr lang="hu-HU" dirty="0" err="1" smtClean="0"/>
              <a:t>student</a:t>
            </a:r>
            <a:r>
              <a:rPr lang="hu-HU" dirty="0" smtClean="0"/>
              <a:t> </a:t>
            </a:r>
            <a:r>
              <a:rPr lang="hu-HU" dirty="0" err="1" smtClean="0"/>
              <a:t>friendly</a:t>
            </a:r>
            <a:r>
              <a:rPr lang="hu-HU" dirty="0" smtClean="0"/>
              <a:t>?</a:t>
            </a:r>
          </a:p>
          <a:p>
            <a:pPr marL="342900" indent="-342900">
              <a:lnSpc>
                <a:spcPct val="150000"/>
              </a:lnSpc>
              <a:buFontTx/>
              <a:buChar char="-"/>
              <a:defRPr/>
            </a:pPr>
            <a:r>
              <a:rPr lang="hu-HU" dirty="0" err="1" smtClean="0"/>
              <a:t>Interdisciplinary</a:t>
            </a:r>
            <a:r>
              <a:rPr lang="hu-HU" dirty="0" smtClean="0"/>
              <a:t> of </a:t>
            </a:r>
            <a:r>
              <a:rPr lang="hu-HU" dirty="0" err="1" smtClean="0"/>
              <a:t>Sciences</a:t>
            </a:r>
            <a:r>
              <a:rPr lang="hu-HU" dirty="0" smtClean="0"/>
              <a:t> in Education</a:t>
            </a:r>
            <a:endParaRPr lang="hu-HU" dirty="0" smtClean="0"/>
          </a:p>
          <a:p>
            <a:pPr marL="342900" indent="-342900">
              <a:lnSpc>
                <a:spcPct val="150000"/>
              </a:lnSpc>
              <a:buFontTx/>
              <a:buChar char="-"/>
              <a:defRPr/>
            </a:pPr>
            <a:endParaRPr lang="hu-HU" dirty="0" smtClean="0"/>
          </a:p>
          <a:p>
            <a:pPr>
              <a:lnSpc>
                <a:spcPct val="150000"/>
              </a:lnSpc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349014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1139580" y="2149019"/>
            <a:ext cx="7921006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 marL="342900" indent="-342900" algn="just">
              <a:buSzPct val="50000"/>
              <a:buFont typeface="Century Gothic" panose="020B0502020202020204" pitchFamily="34" charset="0"/>
              <a:buChar char="―"/>
              <a:tabLst>
                <a:tab pos="457200" algn="l"/>
              </a:tabLst>
              <a:defRPr/>
            </a:pPr>
            <a:r>
              <a:rPr lang="hu-HU" sz="2400" dirty="0" smtClean="0"/>
              <a:t>W</a:t>
            </a:r>
            <a:r>
              <a:rPr lang="en-US" sz="2400" dirty="0" err="1"/>
              <a:t>ork</a:t>
            </a:r>
            <a:r>
              <a:rPr lang="hu-HU" sz="2400" dirty="0"/>
              <a:t>ing</a:t>
            </a:r>
            <a:r>
              <a:rPr lang="en-US" sz="2400" dirty="0"/>
              <a:t> </a:t>
            </a:r>
            <a:r>
              <a:rPr lang="hu-HU" sz="2400" dirty="0"/>
              <a:t>E</a:t>
            </a:r>
            <a:r>
              <a:rPr lang="en-US" sz="2400" dirty="0" err="1"/>
              <a:t>ffectively</a:t>
            </a:r>
            <a:r>
              <a:rPr lang="en-US" sz="2400" dirty="0"/>
              <a:t> with </a:t>
            </a:r>
            <a:r>
              <a:rPr lang="hu-HU" sz="2400" dirty="0"/>
              <a:t>New </a:t>
            </a:r>
            <a:r>
              <a:rPr lang="hu-HU" sz="2400" dirty="0" err="1"/>
              <a:t>Generations</a:t>
            </a:r>
            <a:endParaRPr lang="hu-HU" sz="2400" dirty="0"/>
          </a:p>
          <a:p>
            <a:pPr marL="342900" indent="-342900" algn="just">
              <a:buSzPct val="50000"/>
              <a:buFont typeface="Century Gothic" panose="020B0502020202020204" pitchFamily="34" charset="0"/>
              <a:buChar char="―"/>
              <a:tabLst>
                <a:tab pos="457200" algn="l"/>
              </a:tabLst>
              <a:defRPr/>
            </a:pPr>
            <a:endParaRPr lang="hu-HU" sz="2400" dirty="0"/>
          </a:p>
          <a:p>
            <a:pPr marL="342900" indent="-342900" algn="just">
              <a:buSzPct val="50000"/>
              <a:buFont typeface="Century Gothic" panose="020B0502020202020204" pitchFamily="34" charset="0"/>
              <a:buChar char="―"/>
              <a:tabLst>
                <a:tab pos="457200" algn="l"/>
              </a:tabLst>
              <a:defRPr/>
            </a:pPr>
            <a:r>
              <a:rPr lang="hu-HU" sz="2400" dirty="0" err="1"/>
              <a:t>Methods</a:t>
            </a:r>
            <a:r>
              <a:rPr lang="hu-HU" sz="2400" dirty="0"/>
              <a:t> and </a:t>
            </a:r>
            <a:r>
              <a:rPr lang="hu-HU" sz="2400" dirty="0" err="1"/>
              <a:t>Techniques</a:t>
            </a:r>
            <a:r>
              <a:rPr lang="hu-HU" sz="2400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hu-HU" sz="2400" dirty="0" err="1"/>
              <a:t>introduced</a:t>
            </a:r>
            <a:endParaRPr lang="hu-HU" sz="2400" dirty="0"/>
          </a:p>
          <a:p>
            <a:pPr marL="342900" indent="-342900" algn="just">
              <a:buSzPct val="50000"/>
              <a:buFont typeface="Century Gothic" panose="020B0502020202020204" pitchFamily="34" charset="0"/>
              <a:buChar char="―"/>
              <a:tabLst>
                <a:tab pos="457200" algn="l"/>
              </a:tabLst>
              <a:defRPr/>
            </a:pPr>
            <a:endParaRPr lang="hu-HU" sz="2400" i="1" u="sng" dirty="0"/>
          </a:p>
          <a:p>
            <a:pPr marL="342900" indent="-342900" algn="just">
              <a:buSzPct val="50000"/>
              <a:buFont typeface="Century Gothic" panose="020B0502020202020204" pitchFamily="34" charset="0"/>
              <a:buChar char="―"/>
              <a:tabLst>
                <a:tab pos="457200" algn="l"/>
              </a:tabLst>
              <a:defRPr/>
            </a:pPr>
            <a:r>
              <a:rPr lang="hu-HU" sz="2400" dirty="0" err="1" smtClean="0"/>
              <a:t>Edutainment</a:t>
            </a:r>
            <a:endParaRPr lang="hu-HU" sz="2400" dirty="0" smtClean="0"/>
          </a:p>
          <a:p>
            <a:pPr marL="342900" indent="-342900" algn="just">
              <a:buSzPct val="50000"/>
              <a:buFont typeface="Century Gothic" panose="020B0502020202020204" pitchFamily="34" charset="0"/>
              <a:buChar char="―"/>
              <a:tabLst>
                <a:tab pos="457200" algn="l"/>
              </a:tabLst>
              <a:defRPr/>
            </a:pPr>
            <a:endParaRPr lang="hu-HU" sz="2400" dirty="0"/>
          </a:p>
          <a:p>
            <a:pPr marL="342900" indent="-342900" algn="just">
              <a:buSzPct val="50000"/>
              <a:buFont typeface="Century Gothic" panose="020B0502020202020204" pitchFamily="34" charset="0"/>
              <a:buChar char="―"/>
              <a:tabLst>
                <a:tab pos="457200" algn="l"/>
              </a:tabLst>
              <a:defRPr/>
            </a:pPr>
            <a:r>
              <a:rPr lang="hu-HU" sz="2400" dirty="0" smtClean="0"/>
              <a:t>The </a:t>
            </a:r>
            <a:r>
              <a:rPr lang="hu-HU" sz="2400" dirty="0" err="1" smtClean="0"/>
              <a:t>Psychology</a:t>
            </a:r>
            <a:r>
              <a:rPr lang="hu-HU" sz="2400" dirty="0" smtClean="0"/>
              <a:t> of </a:t>
            </a:r>
            <a:r>
              <a:rPr lang="hu-HU" sz="2400" dirty="0" err="1" smtClean="0"/>
              <a:t>Change</a:t>
            </a:r>
            <a:r>
              <a:rPr lang="hu-HU" sz="2400" dirty="0" smtClean="0"/>
              <a:t> </a:t>
            </a:r>
          </a:p>
          <a:p>
            <a:pPr marL="342900" indent="-342900" algn="just">
              <a:buSzPct val="50000"/>
              <a:buFont typeface="Century Gothic" panose="020B0502020202020204" pitchFamily="34" charset="0"/>
              <a:buChar char="―"/>
              <a:tabLst>
                <a:tab pos="457200" algn="l"/>
              </a:tabLst>
              <a:defRPr/>
            </a:pPr>
            <a:endParaRPr lang="hu-HU" sz="2400" dirty="0"/>
          </a:p>
          <a:p>
            <a:pPr marL="342900" indent="-342900" algn="just">
              <a:buSzPct val="50000"/>
              <a:buFont typeface="Century Gothic" panose="020B0502020202020204" pitchFamily="34" charset="0"/>
              <a:buChar char="―"/>
              <a:tabLst>
                <a:tab pos="457200" algn="l"/>
              </a:tabLst>
              <a:defRPr/>
            </a:pPr>
            <a:r>
              <a:rPr lang="hu-HU" sz="2400" dirty="0" err="1" smtClean="0"/>
              <a:t>Motivation</a:t>
            </a:r>
            <a:r>
              <a:rPr lang="hu-HU" sz="2400" dirty="0" smtClean="0"/>
              <a:t>: </a:t>
            </a:r>
            <a:r>
              <a:rPr lang="hu-HU" sz="2400" dirty="0" err="1" smtClean="0"/>
              <a:t>Friend</a:t>
            </a:r>
            <a:r>
              <a:rPr lang="hu-HU" sz="2400" dirty="0" smtClean="0"/>
              <a:t> </a:t>
            </a:r>
            <a:r>
              <a:rPr lang="hu-HU" sz="2400" dirty="0" err="1" smtClean="0"/>
              <a:t>or</a:t>
            </a:r>
            <a:r>
              <a:rPr lang="hu-HU" sz="2400" dirty="0" smtClean="0"/>
              <a:t> </a:t>
            </a:r>
            <a:r>
              <a:rPr lang="hu-HU" sz="2400" dirty="0" err="1" smtClean="0"/>
              <a:t>Foe</a:t>
            </a:r>
            <a:r>
              <a:rPr lang="hu-HU" sz="2400" dirty="0"/>
              <a:t>?</a:t>
            </a:r>
            <a:endParaRPr lang="hu-HU" sz="2400" dirty="0"/>
          </a:p>
          <a:p>
            <a:pPr marL="342900" indent="-342900" algn="just">
              <a:buSzPct val="50000"/>
              <a:buFont typeface="Century Gothic" panose="020B0502020202020204" pitchFamily="34" charset="0"/>
              <a:buChar char="―"/>
              <a:tabLst>
                <a:tab pos="457200" algn="l"/>
              </a:tabLst>
              <a:defRPr/>
            </a:pPr>
            <a:endParaRPr lang="hu-HU" sz="2400" dirty="0"/>
          </a:p>
          <a:p>
            <a:pPr marL="342900" indent="-342900" algn="just">
              <a:buSzPct val="50000"/>
              <a:buFont typeface="Century Gothic" panose="020B0502020202020204" pitchFamily="34" charset="0"/>
              <a:buChar char="―"/>
              <a:tabLst>
                <a:tab pos="457200" algn="l"/>
              </a:tabLst>
              <a:defRPr/>
            </a:pPr>
            <a:r>
              <a:rPr lang="hu-HU" sz="2400" dirty="0"/>
              <a:t>IQ, EQ, AQ</a:t>
            </a:r>
          </a:p>
          <a:p>
            <a:pPr>
              <a:tabLst>
                <a:tab pos="457200" algn="l"/>
              </a:tabLst>
              <a:defRPr/>
            </a:pPr>
            <a:endParaRPr lang="hu-HU" altLang="ko-KR" sz="2400" dirty="0">
              <a:solidFill>
                <a:schemeClr val="tx2"/>
              </a:solidFill>
            </a:endParaRPr>
          </a:p>
        </p:txBody>
      </p:sp>
      <p:sp>
        <p:nvSpPr>
          <p:cNvPr id="4" name="Cím 1"/>
          <p:cNvSpPr txBox="1">
            <a:spLocks/>
          </p:cNvSpPr>
          <p:nvPr/>
        </p:nvSpPr>
        <p:spPr>
          <a:xfrm>
            <a:off x="4439816" y="1052736"/>
            <a:ext cx="6887631" cy="1303436"/>
          </a:xfrm>
          <a:prstGeom prst="rect">
            <a:avLst/>
          </a:prstGeom>
        </p:spPr>
        <p:txBody>
          <a:bodyPr>
            <a:no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hu-HU" sz="3600" dirty="0"/>
              <a:t>MANAGING NEW LANGUAGE ENVIRONMENT</a:t>
            </a:r>
          </a:p>
        </p:txBody>
      </p:sp>
    </p:spTree>
    <p:extLst>
      <p:ext uri="{BB962C8B-B14F-4D97-AF65-F5344CB8AC3E}">
        <p14:creationId xmlns:p14="http://schemas.microsoft.com/office/powerpoint/2010/main" val="3320822325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4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4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4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4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4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4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4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46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946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46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46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946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46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46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/>
          <p:cNvSpPr>
            <a:spLocks noGrp="1"/>
          </p:cNvSpPr>
          <p:nvPr>
            <p:ph type="title"/>
          </p:nvPr>
        </p:nvSpPr>
        <p:spPr>
          <a:xfrm>
            <a:off x="4799856" y="698368"/>
            <a:ext cx="6840760" cy="786416"/>
          </a:xfrm>
        </p:spPr>
        <p:txBody>
          <a:bodyPr>
            <a:noAutofit/>
          </a:bodyPr>
          <a:lstStyle/>
          <a:p>
            <a:r>
              <a:rPr lang="hu-HU" sz="3600" dirty="0"/>
              <a:t>COMPETENCES TO SUPPORT</a:t>
            </a:r>
            <a:endParaRPr lang="en-US" sz="3600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1997" y="1783827"/>
            <a:ext cx="5908005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163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ím 2"/>
          <p:cNvSpPr>
            <a:spLocks noGrp="1"/>
          </p:cNvSpPr>
          <p:nvPr>
            <p:ph type="title"/>
          </p:nvPr>
        </p:nvSpPr>
        <p:spPr>
          <a:xfrm>
            <a:off x="2927648" y="692696"/>
            <a:ext cx="8503920" cy="1293028"/>
          </a:xfrm>
        </p:spPr>
        <p:txBody>
          <a:bodyPr>
            <a:normAutofit/>
          </a:bodyPr>
          <a:lstStyle/>
          <a:p>
            <a:r>
              <a:rPr lang="hu-HU" sz="3600" dirty="0"/>
              <a:t>COACHING TEACHING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847528" y="2754060"/>
            <a:ext cx="8496944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indent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hu-HU" altLang="hu-HU" sz="2400" dirty="0"/>
              <a:t> „</a:t>
            </a:r>
            <a:r>
              <a:rPr lang="en-US" sz="2400" dirty="0"/>
              <a:t>Teaching aims to provide new knowledge and skills, while coaching aims to transfer responsibility for refining and developing knowledge and skills</a:t>
            </a:r>
            <a:r>
              <a:rPr lang="hu-HU" altLang="hu-HU" sz="2400" dirty="0">
                <a:cs typeface="Times New Roman" panose="02020603050405020304" pitchFamily="18" charset="0"/>
              </a:rPr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3717754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847975" y="429456"/>
            <a:ext cx="8610600" cy="1293028"/>
          </a:xfrm>
        </p:spPr>
        <p:txBody>
          <a:bodyPr/>
          <a:lstStyle/>
          <a:p>
            <a:r>
              <a:rPr lang="hu-HU" dirty="0"/>
              <a:t>BEST PRACTICES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796437" y="1609273"/>
            <a:ext cx="10662138" cy="4791527"/>
          </a:xfrm>
        </p:spPr>
        <p:txBody>
          <a:bodyPr/>
          <a:lstStyle/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hu-HU" altLang="hu-HU" dirty="0" err="1"/>
              <a:t>Innovative</a:t>
            </a:r>
            <a:r>
              <a:rPr lang="hu-HU" altLang="hu-HU" dirty="0"/>
              <a:t> „</a:t>
            </a:r>
            <a:r>
              <a:rPr lang="hu-HU" altLang="hu-HU" dirty="0" err="1"/>
              <a:t>best</a:t>
            </a:r>
            <a:r>
              <a:rPr lang="hu-HU" altLang="hu-HU" dirty="0"/>
              <a:t> </a:t>
            </a:r>
            <a:r>
              <a:rPr lang="hu-HU" altLang="hu-HU" dirty="0" err="1"/>
              <a:t>practices</a:t>
            </a:r>
            <a:r>
              <a:rPr lang="hu-HU" altLang="hu-HU" dirty="0"/>
              <a:t>” – </a:t>
            </a:r>
            <a:r>
              <a:rPr lang="hu-HU" altLang="hu-HU" dirty="0" err="1"/>
              <a:t>implimenting</a:t>
            </a:r>
            <a:r>
              <a:rPr lang="hu-HU" altLang="hu-HU" dirty="0"/>
              <a:t> and </a:t>
            </a:r>
            <a:r>
              <a:rPr lang="hu-HU" altLang="hu-HU" dirty="0" err="1"/>
              <a:t>sharing</a:t>
            </a:r>
            <a:endParaRPr lang="hu-HU" altLang="hu-HU" dirty="0"/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hu-HU" altLang="hu-HU" dirty="0" err="1"/>
              <a:t>Supporting</a:t>
            </a:r>
            <a:r>
              <a:rPr lang="hu-HU" altLang="hu-HU" dirty="0"/>
              <a:t> </a:t>
            </a:r>
            <a:r>
              <a:rPr lang="hu-HU" altLang="hu-HU" dirty="0" err="1"/>
              <a:t>creativity</a:t>
            </a:r>
            <a:r>
              <a:rPr lang="hu-HU" altLang="hu-HU" dirty="0"/>
              <a:t> – </a:t>
            </a:r>
            <a:r>
              <a:rPr lang="hu-HU" altLang="hu-HU" dirty="0" err="1"/>
              <a:t>advocating</a:t>
            </a:r>
            <a:r>
              <a:rPr lang="hu-HU" altLang="hu-HU" dirty="0"/>
              <a:t> </a:t>
            </a:r>
            <a:r>
              <a:rPr lang="hu-HU" altLang="hu-HU" dirty="0" err="1"/>
              <a:t>productivity</a:t>
            </a:r>
            <a:r>
              <a:rPr lang="hu-HU" altLang="hu-HU" dirty="0"/>
              <a:t> and feeling of </a:t>
            </a:r>
            <a:r>
              <a:rPr lang="hu-HU" altLang="hu-HU" dirty="0" err="1"/>
              <a:t>success</a:t>
            </a:r>
            <a:endParaRPr lang="hu-HU" altLang="hu-HU" dirty="0"/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hu-HU" altLang="hu-HU" dirty="0" err="1"/>
              <a:t>Urgent</a:t>
            </a:r>
            <a:r>
              <a:rPr lang="hu-HU" altLang="hu-HU" dirty="0"/>
              <a:t> </a:t>
            </a:r>
            <a:r>
              <a:rPr lang="hu-HU" altLang="hu-HU" dirty="0" err="1"/>
              <a:t>need</a:t>
            </a:r>
            <a:r>
              <a:rPr lang="hu-HU" altLang="hu-HU" dirty="0"/>
              <a:t> of shifting </a:t>
            </a:r>
            <a:r>
              <a:rPr lang="hu-HU" altLang="hu-HU" dirty="0" err="1"/>
              <a:t>approach</a:t>
            </a:r>
            <a:r>
              <a:rPr lang="hu-HU" altLang="hu-HU" dirty="0"/>
              <a:t>, </a:t>
            </a:r>
            <a:r>
              <a:rPr lang="hu-HU" altLang="hu-HU" dirty="0" err="1"/>
              <a:t>attitude</a:t>
            </a:r>
            <a:r>
              <a:rPr lang="hu-HU" altLang="hu-HU" dirty="0"/>
              <a:t>, </a:t>
            </a:r>
            <a:r>
              <a:rPr lang="hu-HU" altLang="hu-HU" dirty="0" err="1"/>
              <a:t>mindset</a:t>
            </a:r>
            <a:r>
              <a:rPr lang="hu-HU" altLang="hu-HU" dirty="0"/>
              <a:t> – </a:t>
            </a:r>
            <a:r>
              <a:rPr lang="hu-HU" altLang="hu-HU" dirty="0" err="1"/>
              <a:t>on</a:t>
            </a:r>
            <a:r>
              <a:rPr lang="hu-HU" altLang="hu-HU" dirty="0"/>
              <a:t> </a:t>
            </a:r>
            <a:r>
              <a:rPr lang="hu-HU" altLang="hu-HU" dirty="0" err="1"/>
              <a:t>all</a:t>
            </a:r>
            <a:r>
              <a:rPr lang="hu-HU" altLang="hu-HU" dirty="0"/>
              <a:t> </a:t>
            </a:r>
            <a:r>
              <a:rPr lang="hu-HU" altLang="hu-HU" dirty="0" err="1"/>
              <a:t>sides</a:t>
            </a:r>
            <a:endParaRPr lang="hu-HU" altLang="hu-HU" dirty="0"/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hu-HU" altLang="hu-HU" dirty="0"/>
              <a:t>„</a:t>
            </a:r>
            <a:r>
              <a:rPr lang="hu-HU" altLang="hu-HU" dirty="0" err="1"/>
              <a:t>Mission</a:t>
            </a:r>
            <a:r>
              <a:rPr lang="hu-HU" altLang="hu-HU" dirty="0"/>
              <a:t>” of a </a:t>
            </a:r>
            <a:r>
              <a:rPr lang="hu-HU" altLang="hu-HU" dirty="0" err="1"/>
              <a:t>new</a:t>
            </a:r>
            <a:r>
              <a:rPr lang="hu-HU" altLang="hu-HU" dirty="0"/>
              <a:t> </a:t>
            </a:r>
            <a:r>
              <a:rPr lang="hu-HU" altLang="hu-HU" dirty="0" err="1"/>
              <a:t>type</a:t>
            </a:r>
            <a:r>
              <a:rPr lang="hu-HU" altLang="hu-HU" dirty="0"/>
              <a:t> of </a:t>
            </a:r>
            <a:r>
              <a:rPr lang="hu-HU" altLang="hu-HU" dirty="0" err="1"/>
              <a:t>Motivation</a:t>
            </a:r>
            <a:r>
              <a:rPr lang="hu-HU" altLang="hu-HU" dirty="0"/>
              <a:t> and </a:t>
            </a:r>
            <a:r>
              <a:rPr lang="hu-HU" altLang="hu-HU" dirty="0" err="1"/>
              <a:t>Incentives</a:t>
            </a:r>
            <a:r>
              <a:rPr lang="hu-HU" altLang="hu-HU" dirty="0"/>
              <a:t> – „</a:t>
            </a:r>
            <a:r>
              <a:rPr lang="hu-HU" altLang="hu-HU" dirty="0" err="1"/>
              <a:t>Everyone</a:t>
            </a:r>
            <a:r>
              <a:rPr lang="hu-HU" altLang="hu-HU" dirty="0"/>
              <a:t> </a:t>
            </a:r>
            <a:r>
              <a:rPr lang="hu-HU" altLang="hu-HU" dirty="0" err="1"/>
              <a:t>Matters</a:t>
            </a:r>
            <a:r>
              <a:rPr lang="hu-HU" altLang="hu-HU" dirty="0"/>
              <a:t>”!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hu-HU" altLang="hu-HU" dirty="0" err="1"/>
              <a:t>Hope</a:t>
            </a:r>
            <a:r>
              <a:rPr lang="hu-HU" altLang="hu-HU" dirty="0"/>
              <a:t> and </a:t>
            </a:r>
            <a:r>
              <a:rPr lang="hu-HU" altLang="hu-HU" dirty="0" err="1"/>
              <a:t>clear</a:t>
            </a:r>
            <a:r>
              <a:rPr lang="hu-HU" altLang="hu-HU" dirty="0"/>
              <a:t> </a:t>
            </a:r>
            <a:r>
              <a:rPr lang="hu-HU" altLang="hu-HU" dirty="0" err="1"/>
              <a:t>perception</a:t>
            </a:r>
            <a:r>
              <a:rPr lang="hu-HU" altLang="hu-HU" dirty="0"/>
              <a:t> of </a:t>
            </a:r>
            <a:r>
              <a:rPr lang="hu-HU" altLang="hu-HU" dirty="0" err="1"/>
              <a:t>Common</a:t>
            </a:r>
            <a:r>
              <a:rPr lang="hu-HU" altLang="hu-HU" dirty="0"/>
              <a:t> </a:t>
            </a:r>
            <a:r>
              <a:rPr lang="hu-HU" altLang="hu-HU" dirty="0" err="1"/>
              <a:t>Success</a:t>
            </a:r>
            <a:r>
              <a:rPr lang="hu-HU" altLang="hu-HU" dirty="0"/>
              <a:t> (</a:t>
            </a:r>
            <a:r>
              <a:rPr lang="hu-HU" altLang="hu-HU" dirty="0" err="1"/>
              <a:t>win-win</a:t>
            </a:r>
            <a:r>
              <a:rPr lang="hu-HU" altLang="hu-HU" dirty="0"/>
              <a:t> </a:t>
            </a:r>
            <a:r>
              <a:rPr lang="hu-HU" altLang="hu-HU" dirty="0" err="1" smtClean="0"/>
              <a:t>situation</a:t>
            </a:r>
            <a:r>
              <a:rPr lang="hu-HU" altLang="hu-HU" dirty="0" smtClean="0"/>
              <a:t>)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2283" y="4961030"/>
            <a:ext cx="2571017" cy="1439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991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Kondenzcsík">
  <a:themeElements>
    <a:clrScheme name="Kondenzcsík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Kondenzcsík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denzcsík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ppt/theme/theme2.xml><?xml version="1.0" encoding="utf-8"?>
<a:theme xmlns:a="http://schemas.openxmlformats.org/drawingml/2006/main" name="1_Kondenzcsík">
  <a:themeElements>
    <a:clrScheme name="Kondenzcsík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Kondenzcsík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denzcsík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Kondenzcsík">
    <a:dk1>
      <a:sysClr val="windowText" lastClr="000000"/>
    </a:dk1>
    <a:lt1>
      <a:sysClr val="window" lastClr="FFFFFF"/>
    </a:lt1>
    <a:dk2>
      <a:srgbClr val="454545"/>
    </a:dk2>
    <a:lt2>
      <a:srgbClr val="DADADA"/>
    </a:lt2>
    <a:accent1>
      <a:srgbClr val="E5224E"/>
    </a:accent1>
    <a:accent2>
      <a:srgbClr val="9D074E"/>
    </a:accent2>
    <a:accent3>
      <a:srgbClr val="7F2294"/>
    </a:accent3>
    <a:accent4>
      <a:srgbClr val="8D65EA"/>
    </a:accent4>
    <a:accent5>
      <a:srgbClr val="588FE2"/>
    </a:accent5>
    <a:accent6>
      <a:srgbClr val="127CA4"/>
    </a:accent6>
    <a:hlink>
      <a:srgbClr val="FB4AB6"/>
    </a:hlink>
    <a:folHlink>
      <a:srgbClr val="F98FE9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TM04033937[[fn=Kondenzcsík]]</Template>
  <TotalTime>524</TotalTime>
  <Words>435</Words>
  <Application>Microsoft Office PowerPoint</Application>
  <PresentationFormat>Szélesvásznú</PresentationFormat>
  <Paragraphs>66</Paragraphs>
  <Slides>13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2</vt:i4>
      </vt:variant>
      <vt:variant>
        <vt:lpstr>Diacímek</vt:lpstr>
      </vt:variant>
      <vt:variant>
        <vt:i4>13</vt:i4>
      </vt:variant>
    </vt:vector>
  </HeadingPairs>
  <TitlesOfParts>
    <vt:vector size="20" baseType="lpstr">
      <vt:lpstr>맑은 고딕</vt:lpstr>
      <vt:lpstr>Arial</vt:lpstr>
      <vt:lpstr>Calibri</vt:lpstr>
      <vt:lpstr>Century Gothic</vt:lpstr>
      <vt:lpstr>Times New Roman</vt:lpstr>
      <vt:lpstr>Kondenzcsík</vt:lpstr>
      <vt:lpstr>1_Kondenzcsík</vt:lpstr>
      <vt:lpstr>CALL FOR SHIFT IN (LANGUAGE) EDUCATION</vt:lpstr>
      <vt:lpstr>AGENDA</vt:lpstr>
      <vt:lpstr>CHALLENGES AND TRENDS</vt:lpstr>
      <vt:lpstr>PowerPoint-bemutató</vt:lpstr>
      <vt:lpstr>NEEDS OF NEW TECHNIQUES  AND METHODS</vt:lpstr>
      <vt:lpstr>PowerPoint-bemutató</vt:lpstr>
      <vt:lpstr>COMPETENCES TO SUPPORT</vt:lpstr>
      <vt:lpstr>COACHING TEACHING</vt:lpstr>
      <vt:lpstr>BEST PRACTICES</vt:lpstr>
      <vt:lpstr>NEWLY DESIGNED SYSTEM OF LANGUAGE EDUCATION AT HDF </vt:lpstr>
      <vt:lpstr>STEPS TO BE MADE IN BUILDING COALITION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CALL FOR SHIFT IN LANGUAGE EDUCATION</dc:title>
  <dc:creator>Kiss Gabriella</dc:creator>
  <cp:lastModifiedBy>Kiss Gabriella</cp:lastModifiedBy>
  <cp:revision>36</cp:revision>
  <dcterms:created xsi:type="dcterms:W3CDTF">2024-05-08T10:57:56Z</dcterms:created>
  <dcterms:modified xsi:type="dcterms:W3CDTF">2024-10-08T12:28:16Z</dcterms:modified>
</cp:coreProperties>
</file>