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713" r:id="rId1"/>
  </p:sldMasterIdLst>
  <p:notesMasterIdLst>
    <p:notesMasterId r:id="rId10"/>
  </p:notesMasterIdLst>
  <p:handoutMasterIdLst>
    <p:handoutMasterId r:id="rId11"/>
  </p:handoutMasterIdLst>
  <p:sldIdLst>
    <p:sldId id="284" r:id="rId2"/>
    <p:sldId id="283" r:id="rId3"/>
    <p:sldId id="274" r:id="rId4"/>
    <p:sldId id="285" r:id="rId5"/>
    <p:sldId id="286" r:id="rId6"/>
    <p:sldId id="289" r:id="rId7"/>
    <p:sldId id="264" r:id="rId8"/>
    <p:sldId id="258" r:id="rId9"/>
  </p:sldIdLst>
  <p:sldSz cx="9144000" cy="6858000" type="screen4x3"/>
  <p:notesSz cx="6797675" cy="9926638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890">
          <p15:clr>
            <a:srgbClr val="A4A3A4"/>
          </p15:clr>
        </p15:guide>
        <p15:guide id="2" orient="horz" pos="3869">
          <p15:clr>
            <a:srgbClr val="A4A3A4"/>
          </p15:clr>
        </p15:guide>
        <p15:guide id="3" pos="345">
          <p15:clr>
            <a:srgbClr val="A4A3A4"/>
          </p15:clr>
        </p15:guide>
        <p15:guide id="4" pos="5366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7">
          <p15:clr>
            <a:srgbClr val="A4A3A4"/>
          </p15:clr>
        </p15:guide>
        <p15:guide id="2" pos="214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6320F"/>
    <a:srgbClr val="0099FF"/>
    <a:srgbClr val="0404BC"/>
    <a:srgbClr val="E6EFF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9D7B26C5-4107-4FEC-AEDC-1716B250A1EF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DCAF9ED-07DC-4A11-8D7F-57B35C25682E}" styleName="Mittlere Formatvorlage 1 - Akz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1FECB4D8-DB02-4DC6-A0A2-4F2EBAE1DC90}" styleName="Mittlere Formatvorlage 1 - Akz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  <a:tblStyle styleId="{7DF18680-E054-41AD-8BC1-D1AEF772440D}" styleName="Mittlere Formatvorlage 2 - Akz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073A0DAA-6AF3-43AB-8588-CEC1D06C72B9}" styleName="Mittlere Formatvorlag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9D7B26C5-4107-4FEC-AEDC-1716B250A1EF}" styleName="Helle Formatvorlag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7621" autoAdjust="0"/>
    <p:restoredTop sz="94250" autoAdjust="0"/>
  </p:normalViewPr>
  <p:slideViewPr>
    <p:cSldViewPr snapToGrid="0" snapToObjects="1">
      <p:cViewPr varScale="1">
        <p:scale>
          <a:sx n="109" d="100"/>
          <a:sy n="109" d="100"/>
        </p:scale>
        <p:origin x="2136" y="96"/>
      </p:cViewPr>
      <p:guideLst>
        <p:guide orient="horz" pos="890"/>
        <p:guide orient="horz" pos="3869"/>
        <p:guide pos="345"/>
        <p:guide pos="5366"/>
      </p:guideLst>
    </p:cSldViewPr>
  </p:slideViewPr>
  <p:outlineViewPr>
    <p:cViewPr>
      <p:scale>
        <a:sx n="33" d="100"/>
        <a:sy n="33" d="100"/>
      </p:scale>
      <p:origin x="36" y="4872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 snapToObjects="1">
      <p:cViewPr varScale="1">
        <p:scale>
          <a:sx n="81" d="100"/>
          <a:sy n="81" d="100"/>
        </p:scale>
        <p:origin x="3996" y="90"/>
      </p:cViewPr>
      <p:guideLst>
        <p:guide orient="horz" pos="3127"/>
        <p:guide pos="214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AT"/>
          </a:p>
        </p:txBody>
      </p:sp>
      <p:sp>
        <p:nvSpPr>
          <p:cNvPr id="3" name="Datumsplatzhalter 2"/>
          <p:cNvSpPr>
            <a:spLocks noGrp="1"/>
          </p:cNvSpPr>
          <p:nvPr>
            <p:ph type="dt" sz="quarter" idx="1"/>
          </p:nvPr>
        </p:nvSpPr>
        <p:spPr>
          <a:xfrm>
            <a:off x="3852016" y="9430306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r">
              <a:defRPr sz="1200"/>
            </a:lvl1pPr>
          </a:lstStyle>
          <a:p>
            <a:fld id="{A4F87B00-D7D7-4E73-88E5-5DF5797B2681}" type="datetimeFigureOut">
              <a:rPr lang="de-AT" smtClean="0"/>
              <a:t>24.06.2024</a:t>
            </a:fld>
            <a:endParaRPr lang="de-AT" dirty="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2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AT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3"/>
          </p:nvPr>
        </p:nvSpPr>
        <p:spPr>
          <a:xfrm>
            <a:off x="2945659" y="9428583"/>
            <a:ext cx="904784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algn="ctr"/>
            <a:fld id="{1BCACBB0-6C6B-4B3E-B6E6-54B62284C21B}" type="slidenum">
              <a:rPr lang="de-AT" smtClean="0"/>
              <a:pPr algn="ctr"/>
              <a:t>‹Nr.›</a:t>
            </a:fld>
            <a:endParaRPr lang="de-AT" dirty="0"/>
          </a:p>
        </p:txBody>
      </p:sp>
      <p:pic>
        <p:nvPicPr>
          <p:cNvPr id="9" name="Grafik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322677" y="481041"/>
            <a:ext cx="1371666" cy="33252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48334745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AT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52016" y="9428582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r">
              <a:defRPr sz="1200"/>
            </a:lvl1pPr>
          </a:lstStyle>
          <a:p>
            <a:fld id="{64F923B6-97FF-4AF0-A17D-1758840DBBE2}" type="datetimeFigureOut">
              <a:rPr lang="de-AT" smtClean="0"/>
              <a:t>24.06.2024</a:t>
            </a:fld>
            <a:endParaRPr lang="de-AT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611188" y="674688"/>
            <a:ext cx="5575300" cy="41814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AT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854894" y="4963319"/>
            <a:ext cx="5090351" cy="421882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 dirty="0"/>
              <a:t>Textmasterformat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  <a:endParaRPr lang="de-AT" dirty="0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AT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2945659" y="9428582"/>
            <a:ext cx="904784" cy="49805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1200"/>
            </a:lvl1pPr>
          </a:lstStyle>
          <a:p>
            <a:fld id="{F0A5DA3B-92D6-4D4B-9895-D15CB563B5E4}" type="slidenum">
              <a:rPr lang="de-AT" smtClean="0"/>
              <a:pPr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113611335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spcBef>
        <a:spcPts val="200"/>
      </a:spcBef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396000" indent="-171450" algn="l" defTabSz="914400" rtl="0" eaLnBrk="1" latinLnBrk="0" hangingPunct="1">
      <a:spcBef>
        <a:spcPts val="200"/>
      </a:spcBef>
      <a:buFont typeface="Arial" pitchFamily="34" charset="0"/>
      <a:buChar char="•"/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792000" indent="-171450" algn="l" defTabSz="914400" rtl="0" eaLnBrk="1" latinLnBrk="0" hangingPunct="1">
      <a:spcBef>
        <a:spcPts val="200"/>
      </a:spcBef>
      <a:buFont typeface="Courier New" pitchFamily="49" charset="0"/>
      <a:buChar char="o"/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188000" indent="-171450" algn="l" defTabSz="914400" rtl="0" eaLnBrk="1" latinLnBrk="0" hangingPunct="1">
      <a:spcBef>
        <a:spcPts val="200"/>
      </a:spcBef>
      <a:buFont typeface="Wingdings" pitchFamily="2" charset="2"/>
      <a:buChar char="§"/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584000" indent="-171450" algn="l" defTabSz="914400" rtl="0" eaLnBrk="1" latinLnBrk="0" hangingPunct="1">
      <a:spcBef>
        <a:spcPts val="200"/>
      </a:spcBef>
      <a:buFont typeface="Symbol" pitchFamily="18" charset="2"/>
      <a:buChar char="-"/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0A5DA3B-92D6-4D4B-9895-D15CB563B5E4}" type="slidenum">
              <a:rPr lang="de-AT" smtClean="0"/>
              <a:pPr/>
              <a:t>1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425691438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AT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A5DA3B-92D6-4D4B-9895-D15CB563B5E4}" type="slidenum">
              <a:rPr lang="de-AT" smtClean="0"/>
              <a:pPr/>
              <a:t>2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183704985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AT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A5DA3B-92D6-4D4B-9895-D15CB563B5E4}" type="slidenum">
              <a:rPr lang="de-AT" smtClean="0"/>
              <a:pPr/>
              <a:t>3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144485302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0A5DA3B-92D6-4D4B-9895-D15CB563B5E4}" type="slidenum">
              <a:rPr lang="de-AT" smtClean="0"/>
              <a:pPr/>
              <a:t>4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336527655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0A5DA3B-92D6-4D4B-9895-D15CB563B5E4}" type="slidenum">
              <a:rPr lang="de-AT" smtClean="0"/>
              <a:pPr/>
              <a:t>5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281696685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0A5DA3B-92D6-4D4B-9895-D15CB563B5E4}" type="slidenum">
              <a:rPr lang="de-AT" smtClean="0"/>
              <a:pPr/>
              <a:t>6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53727759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0A5DA3B-92D6-4D4B-9895-D15CB563B5E4}" type="slidenum">
              <a:rPr lang="de-AT" smtClean="0"/>
              <a:pPr/>
              <a:t>7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231324361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AT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A5DA3B-92D6-4D4B-9895-D15CB563B5E4}" type="slidenum">
              <a:rPr lang="de-AT" smtClean="0"/>
              <a:pPr/>
              <a:t>8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428677377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jpe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2" descr="C:\BKA-2018\BKA2018-Brief\REPUBLIK-AT-DOKUMENTVORLAGEN\POTX\HG_Powerpoint_4zu3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389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el 1"/>
          <p:cNvSpPr>
            <a:spLocks noGrp="1"/>
          </p:cNvSpPr>
          <p:nvPr>
            <p:ph type="ctrTitle" hasCustomPrompt="1"/>
          </p:nvPr>
        </p:nvSpPr>
        <p:spPr>
          <a:xfrm>
            <a:off x="539999" y="1270000"/>
            <a:ext cx="7978526" cy="1054449"/>
          </a:xfrm>
        </p:spPr>
        <p:txBody>
          <a:bodyPr anchor="b" anchorCtr="0"/>
          <a:lstStyle>
            <a:lvl1pPr>
              <a:lnSpc>
                <a:spcPts val="4000"/>
              </a:lnSpc>
              <a:defRPr sz="3600"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de-DE" dirty="0"/>
              <a:t>Titelmasterformat </a:t>
            </a:r>
            <a:br>
              <a:rPr lang="de-DE" dirty="0"/>
            </a:br>
            <a:r>
              <a:rPr lang="de-DE" dirty="0"/>
              <a:t>durch Klicken bearbeiten</a:t>
            </a:r>
            <a:endParaRPr lang="de-AT" dirty="0"/>
          </a:p>
        </p:txBody>
      </p:sp>
      <p:sp>
        <p:nvSpPr>
          <p:cNvPr id="3" name="Untertitel 1"/>
          <p:cNvSpPr>
            <a:spLocks noGrp="1"/>
          </p:cNvSpPr>
          <p:nvPr>
            <p:ph type="subTitle" idx="1"/>
          </p:nvPr>
        </p:nvSpPr>
        <p:spPr>
          <a:xfrm>
            <a:off x="539999" y="2414799"/>
            <a:ext cx="7978526" cy="1853851"/>
          </a:xfrm>
        </p:spPr>
        <p:txBody>
          <a:bodyPr/>
          <a:lstStyle>
            <a:lvl1pPr marL="0" indent="0" algn="l">
              <a:lnSpc>
                <a:spcPts val="4000"/>
              </a:lnSpc>
              <a:spcBef>
                <a:spcPts val="0"/>
              </a:spcBef>
              <a:buNone/>
              <a:defRPr sz="30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/>
              <a:t>Formatvorlage des Untertitelmasters durch Klicken bearbeiten</a:t>
            </a:r>
            <a:endParaRPr lang="de-AT" dirty="0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10"/>
          </p:nvPr>
        </p:nvSpPr>
        <p:spPr>
          <a:xfrm>
            <a:off x="539750" y="5588000"/>
            <a:ext cx="3422650" cy="554038"/>
          </a:xfrm>
        </p:spPr>
        <p:txBody>
          <a:bodyPr anchor="b" anchorCtr="0"/>
          <a:lstStyle>
            <a:lvl1pPr marL="0" indent="0">
              <a:lnSpc>
                <a:spcPts val="1800"/>
              </a:lnSpc>
              <a:spcAft>
                <a:spcPts val="0"/>
              </a:spcAft>
              <a:buNone/>
              <a:defRPr sz="1400"/>
            </a:lvl1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8" name="Textfeld 7"/>
          <p:cNvSpPr txBox="1"/>
          <p:nvPr userDrawn="1"/>
        </p:nvSpPr>
        <p:spPr>
          <a:xfrm>
            <a:off x="6651752" y="230400"/>
            <a:ext cx="2200274" cy="18466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de-AT" sz="1200" dirty="0">
                <a:solidFill>
                  <a:schemeClr val="tx2"/>
                </a:solidFill>
              </a:rPr>
              <a:t>bmlv.gv.at</a:t>
            </a:r>
          </a:p>
        </p:txBody>
      </p:sp>
      <p:pic>
        <p:nvPicPr>
          <p:cNvPr id="12" name="Grafik 11"/>
          <p:cNvPicPr/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26802" y="208971"/>
            <a:ext cx="2746416" cy="665478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Grafik 8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650" y="137719"/>
            <a:ext cx="2128705" cy="7872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74822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folie mit 1-zeiligem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de-DE" dirty="0"/>
          </a:p>
        </p:txBody>
      </p:sp>
      <p:sp>
        <p:nvSpPr>
          <p:cNvPr id="8" name="Textplatzhalter 7"/>
          <p:cNvSpPr>
            <a:spLocks noGrp="1"/>
          </p:cNvSpPr>
          <p:nvPr>
            <p:ph type="body" sz="quarter" idx="13"/>
          </p:nvPr>
        </p:nvSpPr>
        <p:spPr>
          <a:xfrm>
            <a:off x="539750" y="2077200"/>
            <a:ext cx="7978775" cy="3922713"/>
          </a:xfrm>
        </p:spPr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AT"/>
              <a:t>Präsentationstitel</a:t>
            </a:r>
            <a:endParaRPr lang="de-AT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>
          <a:xfrm>
            <a:off x="7704003" y="6387002"/>
            <a:ext cx="814522" cy="266700"/>
          </a:xfrm>
        </p:spPr>
        <p:txBody>
          <a:bodyPr/>
          <a:lstStyle/>
          <a:p>
            <a:fld id="{1206269C-C24E-4E80-9A4B-E7E19BB59A67}" type="slidenum">
              <a:rPr lang="de-AT" smtClean="0"/>
              <a:pPr/>
              <a:t>‹Nr.›</a:t>
            </a:fld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29531689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40000" y="1316047"/>
            <a:ext cx="7978525" cy="829455"/>
          </a:xfrm>
        </p:spPr>
        <p:txBody>
          <a:bodyPr/>
          <a:lstStyle/>
          <a:p>
            <a:r>
              <a:rPr lang="de-DE"/>
              <a:t>Titelmasterformat durch Klicken bearbeiten</a:t>
            </a:r>
            <a:endParaRPr lang="de-DE" dirty="0"/>
          </a:p>
        </p:txBody>
      </p:sp>
      <p:sp>
        <p:nvSpPr>
          <p:cNvPr id="7" name="Bildplatzhalter 6"/>
          <p:cNvSpPr>
            <a:spLocks noGrp="1"/>
          </p:cNvSpPr>
          <p:nvPr>
            <p:ph type="pic" sz="quarter" idx="13"/>
          </p:nvPr>
        </p:nvSpPr>
        <p:spPr>
          <a:xfrm>
            <a:off x="539750" y="2075647"/>
            <a:ext cx="7978775" cy="4066391"/>
          </a:xfrm>
        </p:spPr>
        <p:txBody>
          <a:bodyPr/>
          <a:lstStyle/>
          <a:p>
            <a:r>
              <a:rPr lang="de-DE"/>
              <a:t>Bild durch Klicken auf Symbol hinzufügen</a:t>
            </a:r>
            <a:endParaRPr lang="de-DE" dirty="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AT"/>
              <a:t>Präsentationstitel</a:t>
            </a:r>
            <a:endParaRPr lang="de-AT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06269C-C24E-4E80-9A4B-E7E19BB59A67}" type="slidenum">
              <a:rPr lang="de-AT" smtClean="0"/>
              <a:pPr/>
              <a:t>‹Nr.›</a:t>
            </a:fld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22607327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 + Text nebeneinan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de-AT"/>
              <a:t>Präsentationstitel</a:t>
            </a:r>
            <a:endParaRPr lang="de-AT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206269C-C24E-4E80-9A4B-E7E19BB59A67}" type="slidenum">
              <a:rPr lang="de-AT" smtClean="0"/>
              <a:pPr/>
              <a:t>‹Nr.›</a:t>
            </a:fld>
            <a:endParaRPr lang="de-AT" dirty="0"/>
          </a:p>
        </p:txBody>
      </p:sp>
      <p:sp>
        <p:nvSpPr>
          <p:cNvPr id="5" name="Bildplatzhalter 6"/>
          <p:cNvSpPr>
            <a:spLocks noGrp="1"/>
          </p:cNvSpPr>
          <p:nvPr>
            <p:ph type="pic" sz="quarter" idx="13"/>
          </p:nvPr>
        </p:nvSpPr>
        <p:spPr>
          <a:xfrm>
            <a:off x="539750" y="2077200"/>
            <a:ext cx="3813175" cy="4064838"/>
          </a:xfrm>
        </p:spPr>
        <p:txBody>
          <a:bodyPr/>
          <a:lstStyle/>
          <a:p>
            <a:r>
              <a:rPr lang="de-DE"/>
              <a:t>Bild durch Klicken auf Symbol hinzufügen</a:t>
            </a:r>
            <a:endParaRPr lang="de-DE" dirty="0"/>
          </a:p>
        </p:txBody>
      </p:sp>
      <p:sp>
        <p:nvSpPr>
          <p:cNvPr id="7" name="Textplatzhalter 6"/>
          <p:cNvSpPr>
            <a:spLocks noGrp="1"/>
          </p:cNvSpPr>
          <p:nvPr>
            <p:ph type="body" sz="quarter" idx="14"/>
          </p:nvPr>
        </p:nvSpPr>
        <p:spPr>
          <a:xfrm>
            <a:off x="4706125" y="2077200"/>
            <a:ext cx="3812400" cy="4064838"/>
          </a:xfrm>
        </p:spPr>
        <p:txBody>
          <a:bodyPr/>
          <a:lstStyle/>
          <a:p>
            <a:pPr lvl="0"/>
            <a:r>
              <a:rPr lang="de-DE"/>
              <a:t>Textmasterformat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23942684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Inhalte beliebig - nebeneinan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de-AT"/>
              <a:t>Präsentationstitel</a:t>
            </a:r>
            <a:endParaRPr lang="de-AT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206269C-C24E-4E80-9A4B-E7E19BB59A67}" type="slidenum">
              <a:rPr lang="de-AT" smtClean="0"/>
              <a:pPr/>
              <a:t>‹Nr.›</a:t>
            </a:fld>
            <a:endParaRPr lang="de-AT" dirty="0"/>
          </a:p>
        </p:txBody>
      </p:sp>
      <p:sp>
        <p:nvSpPr>
          <p:cNvPr id="8" name="Inhaltsplatzhalter 7"/>
          <p:cNvSpPr>
            <a:spLocks noGrp="1"/>
          </p:cNvSpPr>
          <p:nvPr>
            <p:ph sz="quarter" idx="15"/>
          </p:nvPr>
        </p:nvSpPr>
        <p:spPr>
          <a:xfrm>
            <a:off x="540000" y="2077200"/>
            <a:ext cx="3838575" cy="4064838"/>
          </a:xfrm>
        </p:spPr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</p:txBody>
      </p:sp>
      <p:sp>
        <p:nvSpPr>
          <p:cNvPr id="9" name="Inhaltsplatzhalter 7"/>
          <p:cNvSpPr>
            <a:spLocks noGrp="1"/>
          </p:cNvSpPr>
          <p:nvPr>
            <p:ph sz="quarter" idx="16"/>
          </p:nvPr>
        </p:nvSpPr>
        <p:spPr>
          <a:xfrm>
            <a:off x="4679950" y="2077200"/>
            <a:ext cx="3838575" cy="4064838"/>
          </a:xfrm>
        </p:spPr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</p:txBody>
      </p:sp>
    </p:spTree>
    <p:extLst>
      <p:ext uri="{BB962C8B-B14F-4D97-AF65-F5344CB8AC3E}">
        <p14:creationId xmlns:p14="http://schemas.microsoft.com/office/powerpoint/2010/main" val="6661924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-beliebig mit 1-zeiligem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9" name="Inhaltsplatzhalter 8"/>
          <p:cNvSpPr>
            <a:spLocks noGrp="1"/>
          </p:cNvSpPr>
          <p:nvPr>
            <p:ph sz="quarter" idx="13"/>
          </p:nvPr>
        </p:nvSpPr>
        <p:spPr>
          <a:xfrm>
            <a:off x="539750" y="2077200"/>
            <a:ext cx="7978775" cy="4064838"/>
          </a:xfrm>
        </p:spPr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AT"/>
              <a:t>Präsentationstitel</a:t>
            </a:r>
            <a:endParaRPr lang="de-AT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06269C-C24E-4E80-9A4B-E7E19BB59A67}" type="slidenum">
              <a:rPr lang="de-AT" smtClean="0"/>
              <a:pPr/>
              <a:t>‹Nr.›</a:t>
            </a:fld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25504490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539999" y="1266450"/>
            <a:ext cx="5389200" cy="1117613"/>
          </a:xfrm>
        </p:spPr>
        <p:txBody>
          <a:bodyPr/>
          <a:lstStyle>
            <a:lvl1pPr>
              <a:lnSpc>
                <a:spcPts val="4000"/>
              </a:lnSpc>
              <a:defRPr sz="3000" b="0">
                <a:solidFill>
                  <a:schemeClr val="tx1"/>
                </a:solidFill>
              </a:defRPr>
            </a:lvl1pPr>
          </a:lstStyle>
          <a:p>
            <a:r>
              <a:rPr lang="de-DE" dirty="0"/>
              <a:t>Titelmasterformat durch Klicken </a:t>
            </a:r>
            <a:br>
              <a:rPr lang="de-DE" dirty="0"/>
            </a:br>
            <a:r>
              <a:rPr lang="de-DE" dirty="0"/>
              <a:t>bearbeiten</a:t>
            </a:r>
          </a:p>
        </p:txBody>
      </p:sp>
      <p:sp>
        <p:nvSpPr>
          <p:cNvPr id="9" name="Textplatzhalter 8"/>
          <p:cNvSpPr>
            <a:spLocks noGrp="1"/>
          </p:cNvSpPr>
          <p:nvPr>
            <p:ph type="body" sz="quarter" idx="10"/>
          </p:nvPr>
        </p:nvSpPr>
        <p:spPr>
          <a:xfrm>
            <a:off x="539750" y="4857750"/>
            <a:ext cx="3423600" cy="1284288"/>
          </a:xfrm>
        </p:spPr>
        <p:txBody>
          <a:bodyPr anchor="b" anchorCtr="0"/>
          <a:lstStyle>
            <a:lvl1pPr marL="0" indent="0">
              <a:lnSpc>
                <a:spcPts val="1800"/>
              </a:lnSpc>
              <a:spcAft>
                <a:spcPts val="0"/>
              </a:spcAft>
              <a:buNone/>
              <a:defRPr sz="1400"/>
            </a:lvl1pPr>
          </a:lstStyle>
          <a:p>
            <a:pPr lvl="0"/>
            <a:r>
              <a:rPr lang="de-DE"/>
              <a:t>Textmasterformat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12743690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662253-D068-4B4F-AC7E-CFAF7BD945FD}" type="datetimeFigureOut">
              <a:rPr lang="de-DE" smtClean="0"/>
              <a:t>24.06.2024</a:t>
            </a:fld>
            <a:endParaRPr lang="de-DE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4CCA05-685C-49EE-AA53-008D6C751AAA}" type="slidenum">
              <a:rPr lang="de-DE" smtClean="0"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5153469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2.jpeg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BKA-2018\BKA2018-Brief\REPUBLIK-AT-DOKUMENTVORLAGEN\POTX\HG_Powerpoint_4zu3.png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389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540000" y="1317625"/>
            <a:ext cx="7978525" cy="829455"/>
          </a:xfrm>
          <a:prstGeom prst="rect">
            <a:avLst/>
          </a:prstGeom>
        </p:spPr>
        <p:txBody>
          <a:bodyPr vert="horz" wrap="none" lIns="0" tIns="0" rIns="0" bIns="0" rtlCol="0" anchor="t" anchorCtr="0">
            <a:noAutofit/>
          </a:bodyPr>
          <a:lstStyle/>
          <a:p>
            <a:r>
              <a:rPr lang="de-DE" dirty="0"/>
              <a:t>Titelmasterformat durch Klicken bearbeiten</a:t>
            </a:r>
            <a:endParaRPr lang="de-AT" dirty="0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540000" y="2075867"/>
            <a:ext cx="7978525" cy="4066171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de-DE" dirty="0"/>
              <a:t>Textmasterformat bearbeiten </a:t>
            </a:r>
            <a:br>
              <a:rPr lang="de-DE" dirty="0"/>
            </a:br>
            <a:r>
              <a:rPr lang="de-DE" dirty="0"/>
              <a:t>Erste Ebene </a:t>
            </a:r>
          </a:p>
          <a:p>
            <a:pPr lvl="1"/>
            <a:r>
              <a:rPr lang="de-DE" dirty="0"/>
              <a:t>Zweite Ebene – wie Ebene zuvor</a:t>
            </a:r>
          </a:p>
          <a:p>
            <a:pPr lvl="2"/>
            <a:r>
              <a:rPr lang="de-DE" dirty="0"/>
              <a:t>Dritte Ebene – wie Ebene zuvor</a:t>
            </a:r>
          </a:p>
        </p:txBody>
      </p:sp>
      <p:sp>
        <p:nvSpPr>
          <p:cNvPr id="9" name="Fußzeilenplatzhalter 12"/>
          <p:cNvSpPr>
            <a:spLocks noGrp="1"/>
          </p:cNvSpPr>
          <p:nvPr>
            <p:ph type="ftr" sz="quarter" idx="3"/>
          </p:nvPr>
        </p:nvSpPr>
        <p:spPr>
          <a:xfrm>
            <a:off x="540000" y="6387002"/>
            <a:ext cx="6875916" cy="2667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400">
                <a:solidFill>
                  <a:schemeClr val="tx1"/>
                </a:solidFill>
              </a:defRPr>
            </a:lvl1pPr>
          </a:lstStyle>
          <a:p>
            <a:r>
              <a:rPr lang="de-AT"/>
              <a:t>Präsentationstitel</a:t>
            </a:r>
            <a:endParaRPr lang="de-AT" dirty="0"/>
          </a:p>
        </p:txBody>
      </p:sp>
      <p:sp>
        <p:nvSpPr>
          <p:cNvPr id="20" name="Foliennummernplatzhalter 13"/>
          <p:cNvSpPr>
            <a:spLocks noGrp="1"/>
          </p:cNvSpPr>
          <p:nvPr>
            <p:ph type="sldNum" sz="quarter" idx="4"/>
          </p:nvPr>
        </p:nvSpPr>
        <p:spPr>
          <a:xfrm>
            <a:off x="7558201" y="6387002"/>
            <a:ext cx="960324" cy="2667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400">
                <a:solidFill>
                  <a:schemeClr val="tx1"/>
                </a:solidFill>
              </a:defRPr>
            </a:lvl1pPr>
          </a:lstStyle>
          <a:p>
            <a:fld id="{1206269C-C24E-4E80-9A4B-E7E19BB59A67}" type="slidenum">
              <a:rPr lang="de-AT" smtClean="0"/>
              <a:pPr/>
              <a:t>‹Nr.›</a:t>
            </a:fld>
            <a:endParaRPr lang="de-AT" dirty="0"/>
          </a:p>
        </p:txBody>
      </p:sp>
      <p:sp>
        <p:nvSpPr>
          <p:cNvPr id="10" name="Textfeld 9"/>
          <p:cNvSpPr txBox="1"/>
          <p:nvPr/>
        </p:nvSpPr>
        <p:spPr>
          <a:xfrm>
            <a:off x="6651752" y="230400"/>
            <a:ext cx="2200274" cy="18466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de-AT" sz="1200" dirty="0">
                <a:solidFill>
                  <a:schemeClr val="tx2"/>
                </a:solidFill>
              </a:rPr>
              <a:t>bmlv.gv.at</a:t>
            </a:r>
          </a:p>
        </p:txBody>
      </p:sp>
      <p:pic>
        <p:nvPicPr>
          <p:cNvPr id="4" name="Grafik 3"/>
          <p:cNvPicPr>
            <a:picLocks noChangeAspect="1"/>
          </p:cNvPicPr>
          <p:nvPr userDrawn="1"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650" y="137719"/>
            <a:ext cx="2128705" cy="7872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33824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4" r:id="rId1"/>
    <p:sldLayoutId id="2147483715" r:id="rId2"/>
    <p:sldLayoutId id="2147483717" r:id="rId3"/>
    <p:sldLayoutId id="2147483721" r:id="rId4"/>
    <p:sldLayoutId id="2147483722" r:id="rId5"/>
    <p:sldLayoutId id="2147483718" r:id="rId6"/>
    <p:sldLayoutId id="2147483720" r:id="rId7"/>
    <p:sldLayoutId id="2147483723" r:id="rId8"/>
  </p:sldLayoutIdLst>
  <p:hf hdr="0" dt="0"/>
  <p:txStyles>
    <p:titleStyle>
      <a:lvl1pPr algn="l" defTabSz="914400" rtl="0" eaLnBrk="1" latinLnBrk="0" hangingPunct="1">
        <a:lnSpc>
          <a:spcPts val="3000"/>
        </a:lnSpc>
        <a:spcBef>
          <a:spcPct val="0"/>
        </a:spcBef>
        <a:buNone/>
        <a:defRPr sz="2400" b="1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52000" marR="0" indent="-252000" algn="l" defTabSz="914400" rtl="0" eaLnBrk="1" fontAlgn="auto" latinLnBrk="0" hangingPunct="1">
        <a:lnSpc>
          <a:spcPts val="2400"/>
        </a:lnSpc>
        <a:spcBef>
          <a:spcPts val="0"/>
        </a:spcBef>
        <a:spcAft>
          <a:spcPts val="1425"/>
        </a:spcAft>
        <a:buClr>
          <a:schemeClr val="tx2"/>
        </a:buClr>
        <a:buSzTx/>
        <a:buFont typeface="Arial" panose="020B0604020202020204" pitchFamily="34" charset="0"/>
        <a:buChar char="•"/>
        <a:tabLst/>
        <a:defRPr sz="1800" kern="1200">
          <a:solidFill>
            <a:schemeClr val="bg1">
              <a:lumMod val="10000"/>
            </a:schemeClr>
          </a:solidFill>
          <a:latin typeface="+mn-lt"/>
          <a:ea typeface="+mn-ea"/>
          <a:cs typeface="+mn-cs"/>
        </a:defRPr>
      </a:lvl1pPr>
      <a:lvl2pPr marL="504000" marR="0" indent="-252000" algn="l" defTabSz="914400" rtl="0" eaLnBrk="1" fontAlgn="auto" latinLnBrk="0" hangingPunct="1">
        <a:lnSpc>
          <a:spcPts val="2400"/>
        </a:lnSpc>
        <a:spcBef>
          <a:spcPts val="0"/>
        </a:spcBef>
        <a:spcAft>
          <a:spcPts val="1425"/>
        </a:spcAft>
        <a:buClrTx/>
        <a:buSzTx/>
        <a:buFont typeface="Corbel" panose="020B0503020204020204" pitchFamily="34" charset="0"/>
        <a:buChar char="−"/>
        <a:tabLst/>
        <a:defRPr sz="1800" kern="1200">
          <a:solidFill>
            <a:schemeClr val="bg1">
              <a:lumMod val="10000"/>
            </a:schemeClr>
          </a:solidFill>
          <a:latin typeface="+mn-lt"/>
          <a:ea typeface="+mn-ea"/>
          <a:cs typeface="+mn-cs"/>
        </a:defRPr>
      </a:lvl2pPr>
      <a:lvl3pPr marL="756000" indent="-252000" algn="l" defTabSz="914400" rtl="0" eaLnBrk="1" latinLnBrk="0" hangingPunct="1">
        <a:lnSpc>
          <a:spcPts val="2400"/>
        </a:lnSpc>
        <a:spcBef>
          <a:spcPts val="0"/>
        </a:spcBef>
        <a:spcAft>
          <a:spcPts val="1425"/>
        </a:spcAft>
        <a:buClr>
          <a:schemeClr val="tx2"/>
        </a:buClr>
        <a:buFont typeface="Arial" pitchFamily="34" charset="0"/>
        <a:buChar char="•"/>
        <a:defRPr sz="1800" kern="1200">
          <a:solidFill>
            <a:schemeClr val="bg1">
              <a:lumMod val="10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600"/>
        </a:spcBef>
        <a:buClr>
          <a:schemeClr val="tx2"/>
        </a:buClr>
        <a:buFont typeface="Arial" pitchFamily="34" charset="0"/>
        <a:buChar char="–"/>
        <a:defRPr sz="1800" kern="1200">
          <a:solidFill>
            <a:schemeClr val="bg1">
              <a:lumMod val="10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400"/>
        </a:spcBef>
        <a:buClr>
          <a:schemeClr val="tx2"/>
        </a:buClr>
        <a:buFont typeface="Arial" pitchFamily="34" charset="0"/>
        <a:buChar char="»"/>
        <a:defRPr sz="1800" kern="1200">
          <a:solidFill>
            <a:schemeClr val="bg1">
              <a:lumMod val="10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gi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mailto:ronald.vartok@bmlv.gv.at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3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artisticGlowDiffused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8537" y="3083738"/>
            <a:ext cx="5834023" cy="2917012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031205" y="1679575"/>
            <a:ext cx="7978526" cy="969606"/>
          </a:xfrm>
        </p:spPr>
        <p:txBody>
          <a:bodyPr/>
          <a:lstStyle/>
          <a:p>
            <a:r>
              <a:rPr lang="en-US" dirty="0" smtClean="0">
                <a:solidFill>
                  <a:srgbClr val="FF0000"/>
                </a:solidFill>
              </a:rPr>
              <a:t>Risk monitor 2024</a:t>
            </a:r>
            <a:endParaRPr lang="de-AT" dirty="0">
              <a:solidFill>
                <a:srgbClr val="FF0000"/>
              </a:solidFill>
            </a:endParaRP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031205" y="2687065"/>
            <a:ext cx="7978526" cy="1390388"/>
          </a:xfrm>
        </p:spPr>
        <p:txBody>
          <a:bodyPr/>
          <a:lstStyle/>
          <a:p>
            <a:r>
              <a:rPr lang="en-US" dirty="0" smtClean="0"/>
              <a:t>“A </a:t>
            </a:r>
            <a:r>
              <a:rPr lang="en-US" dirty="0"/>
              <a:t>world of </a:t>
            </a:r>
            <a:r>
              <a:rPr lang="en-US" dirty="0" smtClean="0"/>
              <a:t>disorder”</a:t>
            </a:r>
            <a:endParaRPr lang="de-AT" dirty="0"/>
          </a:p>
        </p:txBody>
      </p:sp>
      <p:sp>
        <p:nvSpPr>
          <p:cNvPr id="5" name="Textfeld 4"/>
          <p:cNvSpPr txBox="1"/>
          <p:nvPr/>
        </p:nvSpPr>
        <p:spPr>
          <a:xfrm>
            <a:off x="5001370" y="4904467"/>
            <a:ext cx="414263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AT" sz="1400" dirty="0"/>
              <a:t>Brigadier General </a:t>
            </a:r>
          </a:p>
          <a:p>
            <a:r>
              <a:rPr lang="de-AT" sz="1400" dirty="0"/>
              <a:t>Ronald </a:t>
            </a:r>
            <a:r>
              <a:rPr lang="de-AT" sz="1400" dirty="0" err="1"/>
              <a:t>Vartok</a:t>
            </a:r>
            <a:endParaRPr lang="de-AT" sz="1400" dirty="0"/>
          </a:p>
          <a:p>
            <a:r>
              <a:rPr lang="de-AT" sz="1400" dirty="0"/>
              <a:t>Military </a:t>
            </a:r>
            <a:r>
              <a:rPr lang="de-AT" sz="1400" dirty="0" err="1"/>
              <a:t>Policy</a:t>
            </a:r>
            <a:r>
              <a:rPr lang="de-AT" sz="1400" dirty="0"/>
              <a:t> Division</a:t>
            </a:r>
          </a:p>
          <a:p>
            <a:r>
              <a:rPr lang="de-AT" sz="1400" dirty="0" err="1"/>
              <a:t>Directorate</a:t>
            </a:r>
            <a:r>
              <a:rPr lang="de-AT" sz="1400" dirty="0"/>
              <a:t> Defence </a:t>
            </a:r>
            <a:r>
              <a:rPr lang="de-AT" sz="1400" dirty="0" err="1"/>
              <a:t>Policy</a:t>
            </a:r>
            <a:r>
              <a:rPr lang="de-AT" sz="1400" dirty="0"/>
              <a:t> &amp; International Relations</a:t>
            </a:r>
          </a:p>
        </p:txBody>
      </p:sp>
    </p:spTree>
    <p:extLst>
      <p:ext uri="{BB962C8B-B14F-4D97-AF65-F5344CB8AC3E}">
        <p14:creationId xmlns:p14="http://schemas.microsoft.com/office/powerpoint/2010/main" val="31526215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dirty="0"/>
              <a:t>The Risk Monitor  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sz="quarter" idx="13"/>
          </p:nvPr>
        </p:nvSpPr>
        <p:spPr>
          <a:xfrm>
            <a:off x="539750" y="2077200"/>
            <a:ext cx="8210845" cy="3922713"/>
          </a:xfrm>
        </p:spPr>
        <p:txBody>
          <a:bodyPr/>
          <a:lstStyle/>
          <a:p>
            <a:pPr marL="0" indent="0" algn="ctr">
              <a:buNone/>
            </a:pPr>
            <a:r>
              <a:rPr lang="de-AT" sz="2800" b="1" dirty="0"/>
              <a:t>The </a:t>
            </a:r>
            <a:r>
              <a:rPr lang="de-AT" sz="2800" b="1" dirty="0" err="1"/>
              <a:t>setting</a:t>
            </a:r>
            <a:r>
              <a:rPr lang="de-AT" sz="2800" b="1" dirty="0"/>
              <a:t>:</a:t>
            </a:r>
          </a:p>
          <a:p>
            <a:pPr marL="0" indent="0" algn="ctr">
              <a:buNone/>
            </a:pPr>
            <a:endParaRPr lang="de-AT" sz="2800" b="1" dirty="0">
              <a:solidFill>
                <a:schemeClr val="tx1"/>
              </a:solidFill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de-AT" sz="2800" b="1" dirty="0">
                <a:solidFill>
                  <a:schemeClr val="tx1"/>
                </a:solidFill>
              </a:rPr>
              <a:t> global </a:t>
            </a:r>
            <a:r>
              <a:rPr lang="de-AT" sz="2800" b="1" dirty="0" err="1">
                <a:solidFill>
                  <a:schemeClr val="tx1"/>
                </a:solidFill>
              </a:rPr>
              <a:t>security</a:t>
            </a:r>
            <a:r>
              <a:rPr lang="de-AT" sz="2800" b="1" dirty="0">
                <a:solidFill>
                  <a:schemeClr val="tx1"/>
                </a:solidFill>
              </a:rPr>
              <a:t> </a:t>
            </a:r>
            <a:r>
              <a:rPr lang="de-AT" sz="2800" b="1" dirty="0" err="1">
                <a:solidFill>
                  <a:schemeClr val="tx1"/>
                </a:solidFill>
              </a:rPr>
              <a:t>situation</a:t>
            </a:r>
            <a:r>
              <a:rPr lang="de-AT" sz="2800" b="1" dirty="0">
                <a:solidFill>
                  <a:schemeClr val="tx1"/>
                </a:solidFill>
              </a:rPr>
              <a:t> </a:t>
            </a:r>
            <a:r>
              <a:rPr lang="de-AT" sz="2800" b="1" dirty="0" err="1">
                <a:solidFill>
                  <a:schemeClr val="tx1"/>
                </a:solidFill>
              </a:rPr>
              <a:t>deteriorating</a:t>
            </a:r>
            <a:endParaRPr lang="de-AT" sz="2800" b="1" dirty="0">
              <a:solidFill>
                <a:schemeClr val="tx1"/>
              </a:solidFill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de-AT" sz="2800" b="1" dirty="0">
                <a:solidFill>
                  <a:schemeClr val="tx1"/>
                </a:solidFill>
              </a:rPr>
              <a:t> war in Ukraine – negative </a:t>
            </a:r>
            <a:r>
              <a:rPr lang="de-AT" sz="2800" b="1" dirty="0" err="1">
                <a:solidFill>
                  <a:schemeClr val="tx1"/>
                </a:solidFill>
              </a:rPr>
              <a:t>impacts</a:t>
            </a:r>
            <a:r>
              <a:rPr lang="de-AT" sz="2800" b="1" dirty="0">
                <a:solidFill>
                  <a:schemeClr val="tx1"/>
                </a:solidFill>
              </a:rPr>
              <a:t> on </a:t>
            </a:r>
            <a:r>
              <a:rPr lang="de-AT" sz="2800" b="1" dirty="0" err="1">
                <a:solidFill>
                  <a:schemeClr val="tx1"/>
                </a:solidFill>
              </a:rPr>
              <a:t>other</a:t>
            </a:r>
            <a:r>
              <a:rPr lang="de-AT" sz="2800" b="1" dirty="0">
                <a:solidFill>
                  <a:schemeClr val="tx1"/>
                </a:solidFill>
              </a:rPr>
              <a:t> </a:t>
            </a:r>
            <a:r>
              <a:rPr lang="de-AT" sz="2800" b="1" dirty="0" err="1">
                <a:solidFill>
                  <a:schemeClr val="tx1"/>
                </a:solidFill>
              </a:rPr>
              <a:t>regions</a:t>
            </a:r>
            <a:endParaRPr lang="de-AT" sz="2800" b="1" dirty="0">
              <a:solidFill>
                <a:schemeClr val="tx1"/>
              </a:solidFill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de-AT" sz="2800" b="1" dirty="0">
                <a:solidFill>
                  <a:schemeClr val="tx1"/>
                </a:solidFill>
              </a:rPr>
              <a:t> </a:t>
            </a:r>
            <a:r>
              <a:rPr lang="de-AT" sz="2800" b="1" dirty="0" err="1">
                <a:solidFill>
                  <a:schemeClr val="tx1"/>
                </a:solidFill>
              </a:rPr>
              <a:t>increased</a:t>
            </a:r>
            <a:r>
              <a:rPr lang="de-AT" sz="2800" b="1" dirty="0">
                <a:solidFill>
                  <a:schemeClr val="tx1"/>
                </a:solidFill>
              </a:rPr>
              <a:t> </a:t>
            </a:r>
            <a:r>
              <a:rPr lang="de-AT" sz="2800" b="1" dirty="0" err="1">
                <a:solidFill>
                  <a:schemeClr val="tx1"/>
                </a:solidFill>
              </a:rPr>
              <a:t>geopolitical</a:t>
            </a:r>
            <a:r>
              <a:rPr lang="de-AT" sz="2800" b="1" dirty="0">
                <a:solidFill>
                  <a:schemeClr val="tx1"/>
                </a:solidFill>
              </a:rPr>
              <a:t> </a:t>
            </a:r>
            <a:r>
              <a:rPr lang="de-AT" sz="2800" b="1" dirty="0" err="1">
                <a:solidFill>
                  <a:schemeClr val="tx1"/>
                </a:solidFill>
              </a:rPr>
              <a:t>tensions</a:t>
            </a:r>
            <a:endParaRPr lang="de-AT" sz="2800" b="1" dirty="0">
              <a:solidFill>
                <a:schemeClr val="tx1"/>
              </a:solidFill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de-AT" sz="2800" b="1" dirty="0">
                <a:solidFill>
                  <a:schemeClr val="tx1"/>
                </a:solidFill>
              </a:rPr>
              <a:t> multiple </a:t>
            </a:r>
            <a:r>
              <a:rPr lang="de-AT" sz="2800" b="1" dirty="0" err="1">
                <a:solidFill>
                  <a:schemeClr val="tx1"/>
                </a:solidFill>
              </a:rPr>
              <a:t>challenges</a:t>
            </a:r>
            <a:r>
              <a:rPr lang="de-AT" sz="2800" b="1" dirty="0">
                <a:solidFill>
                  <a:schemeClr val="tx1"/>
                </a:solidFill>
              </a:rPr>
              <a:t> </a:t>
            </a:r>
            <a:r>
              <a:rPr lang="de-AT" sz="2800" b="1" dirty="0" err="1">
                <a:solidFill>
                  <a:schemeClr val="tx1"/>
                </a:solidFill>
              </a:rPr>
              <a:t>to</a:t>
            </a:r>
            <a:r>
              <a:rPr lang="de-AT" sz="2800" b="1" dirty="0">
                <a:solidFill>
                  <a:schemeClr val="tx1"/>
                </a:solidFill>
              </a:rPr>
              <a:t> </a:t>
            </a:r>
            <a:r>
              <a:rPr lang="de-AT" sz="2800" b="1" dirty="0" err="1">
                <a:solidFill>
                  <a:schemeClr val="tx1"/>
                </a:solidFill>
              </a:rPr>
              <a:t>be</a:t>
            </a:r>
            <a:r>
              <a:rPr lang="de-AT" sz="2800" b="1" dirty="0">
                <a:solidFill>
                  <a:schemeClr val="tx1"/>
                </a:solidFill>
              </a:rPr>
              <a:t> </a:t>
            </a:r>
            <a:r>
              <a:rPr lang="de-AT" sz="2800" b="1" dirty="0" err="1">
                <a:solidFill>
                  <a:schemeClr val="tx1"/>
                </a:solidFill>
              </a:rPr>
              <a:t>faced</a:t>
            </a:r>
            <a:endParaRPr lang="de-AT" sz="2800" b="1" dirty="0">
              <a:solidFill>
                <a:schemeClr val="tx1"/>
              </a:solidFill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de-AT" sz="2800" b="1" dirty="0">
                <a:solidFill>
                  <a:schemeClr val="tx1"/>
                </a:solidFill>
              </a:rPr>
              <a:t>national </a:t>
            </a:r>
            <a:r>
              <a:rPr lang="de-AT" sz="2800" b="1" dirty="0" err="1">
                <a:solidFill>
                  <a:schemeClr val="tx1"/>
                </a:solidFill>
              </a:rPr>
              <a:t>resilience</a:t>
            </a:r>
            <a:r>
              <a:rPr lang="de-AT" sz="2800" b="1" dirty="0">
                <a:solidFill>
                  <a:schemeClr val="tx1"/>
                </a:solidFill>
              </a:rPr>
              <a:t> </a:t>
            </a:r>
            <a:r>
              <a:rPr lang="de-AT" sz="2800" b="1" dirty="0" err="1">
                <a:solidFill>
                  <a:schemeClr val="tx1"/>
                </a:solidFill>
              </a:rPr>
              <a:t>key</a:t>
            </a:r>
            <a:endParaRPr lang="de-AT" sz="2800" b="1" dirty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de-AT" sz="2800" b="1" dirty="0">
              <a:solidFill>
                <a:schemeClr val="tx1"/>
              </a:solidFill>
            </a:endParaRPr>
          </a:p>
          <a:p>
            <a:pPr>
              <a:buFont typeface="Wingdings" panose="05000000000000000000" pitchFamily="2" charset="2"/>
              <a:buChar char="Ø"/>
            </a:pPr>
            <a:endParaRPr lang="de-AT" sz="2800" b="1" dirty="0">
              <a:solidFill>
                <a:schemeClr val="tx1"/>
              </a:solidFill>
            </a:endParaRPr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AT"/>
              <a:t>Präsentationstitel</a:t>
            </a:r>
            <a:endParaRPr lang="de-AT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06269C-C24E-4E80-9A4B-E7E19BB59A67}" type="slidenum">
              <a:rPr lang="de-AT" smtClean="0"/>
              <a:pPr/>
              <a:t>2</a:t>
            </a:fld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122934469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dirty="0"/>
              <a:t>The Risk Monitor  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de-AT" sz="2800" b="1" dirty="0" err="1"/>
              <a:t>published</a:t>
            </a:r>
            <a:r>
              <a:rPr lang="de-AT" sz="2800" b="1" dirty="0"/>
              <a:t> </a:t>
            </a:r>
            <a:r>
              <a:rPr lang="de-AT" sz="2800" b="1" dirty="0" err="1"/>
              <a:t>annually</a:t>
            </a:r>
            <a:r>
              <a:rPr lang="de-AT" sz="2800" b="1" dirty="0"/>
              <a:t> </a:t>
            </a:r>
            <a:r>
              <a:rPr lang="de-AT" sz="2800" b="1" dirty="0" err="1"/>
              <a:t>by</a:t>
            </a:r>
            <a:r>
              <a:rPr lang="de-AT" sz="2800" b="1" dirty="0"/>
              <a:t> </a:t>
            </a:r>
            <a:r>
              <a:rPr lang="de-AT" sz="2800" b="1" dirty="0" err="1"/>
              <a:t>the</a:t>
            </a:r>
            <a:r>
              <a:rPr lang="de-AT" sz="2800" b="1" dirty="0"/>
              <a:t> </a:t>
            </a:r>
            <a:r>
              <a:rPr lang="de-AT" sz="2800" b="1" dirty="0" err="1"/>
              <a:t>MoD</a:t>
            </a:r>
            <a:r>
              <a:rPr lang="de-AT" sz="2800" b="1" dirty="0"/>
              <a:t> </a:t>
            </a:r>
          </a:p>
          <a:p>
            <a:pPr marL="0" indent="0" algn="ctr">
              <a:buNone/>
            </a:pPr>
            <a:endParaRPr lang="de-AT" sz="2800" b="1" dirty="0">
              <a:solidFill>
                <a:schemeClr val="tx1"/>
              </a:solidFill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de-AT" sz="2800" b="1" dirty="0">
                <a:solidFill>
                  <a:schemeClr val="tx1"/>
                </a:solidFill>
              </a:rPr>
              <a:t>„environmental </a:t>
            </a:r>
            <a:r>
              <a:rPr lang="de-AT" sz="2800" b="1" dirty="0" err="1">
                <a:solidFill>
                  <a:schemeClr val="tx1"/>
                </a:solidFill>
              </a:rPr>
              <a:t>scenarios</a:t>
            </a:r>
            <a:r>
              <a:rPr lang="de-AT" sz="2800" b="1" dirty="0">
                <a:solidFill>
                  <a:schemeClr val="tx1"/>
                </a:solidFill>
              </a:rPr>
              <a:t>“ – </a:t>
            </a:r>
            <a:r>
              <a:rPr lang="de-AT" sz="2800" b="1" dirty="0" err="1">
                <a:solidFill>
                  <a:schemeClr val="tx1"/>
                </a:solidFill>
              </a:rPr>
              <a:t>outlook</a:t>
            </a:r>
            <a:r>
              <a:rPr lang="de-AT" sz="2800" b="1" dirty="0">
                <a:solidFill>
                  <a:schemeClr val="tx1"/>
                </a:solidFill>
              </a:rPr>
              <a:t> </a:t>
            </a:r>
            <a:r>
              <a:rPr lang="de-AT" sz="2800" b="1" dirty="0" err="1">
                <a:solidFill>
                  <a:schemeClr val="tx1"/>
                </a:solidFill>
              </a:rPr>
              <a:t>until</a:t>
            </a:r>
            <a:r>
              <a:rPr lang="de-AT" sz="2800" b="1" dirty="0">
                <a:solidFill>
                  <a:schemeClr val="tx1"/>
                </a:solidFill>
              </a:rPr>
              <a:t> 2032</a:t>
            </a:r>
          </a:p>
          <a:p>
            <a:pPr marL="0" indent="0">
              <a:buNone/>
            </a:pPr>
            <a:endParaRPr lang="de-AT" sz="2800" b="1" dirty="0">
              <a:solidFill>
                <a:schemeClr val="tx1"/>
              </a:solidFill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de-AT" sz="2800" b="1" dirty="0">
                <a:solidFill>
                  <a:schemeClr val="tx1"/>
                </a:solidFill>
              </a:rPr>
              <a:t>„</a:t>
            </a:r>
            <a:r>
              <a:rPr lang="de-AT" sz="2800" b="1" dirty="0" err="1">
                <a:solidFill>
                  <a:schemeClr val="tx1"/>
                </a:solidFill>
              </a:rPr>
              <a:t>trend</a:t>
            </a:r>
            <a:r>
              <a:rPr lang="de-AT" sz="2800" b="1" dirty="0">
                <a:solidFill>
                  <a:schemeClr val="tx1"/>
                </a:solidFill>
              </a:rPr>
              <a:t> </a:t>
            </a:r>
            <a:r>
              <a:rPr lang="de-AT" sz="2800" b="1" dirty="0" err="1">
                <a:solidFill>
                  <a:schemeClr val="tx1"/>
                </a:solidFill>
              </a:rPr>
              <a:t>scenarios</a:t>
            </a:r>
            <a:r>
              <a:rPr lang="de-AT" sz="2800" b="1" dirty="0">
                <a:solidFill>
                  <a:schemeClr val="tx1"/>
                </a:solidFill>
              </a:rPr>
              <a:t>“ – </a:t>
            </a:r>
            <a:r>
              <a:rPr lang="de-AT" sz="2800" b="1" dirty="0" err="1">
                <a:solidFill>
                  <a:schemeClr val="tx1"/>
                </a:solidFill>
              </a:rPr>
              <a:t>outlook</a:t>
            </a:r>
            <a:r>
              <a:rPr lang="de-AT" sz="2800" b="1" dirty="0">
                <a:solidFill>
                  <a:schemeClr val="tx1"/>
                </a:solidFill>
              </a:rPr>
              <a:t> </a:t>
            </a:r>
            <a:r>
              <a:rPr lang="de-AT" sz="2800" b="1" dirty="0" err="1">
                <a:solidFill>
                  <a:schemeClr val="tx1"/>
                </a:solidFill>
              </a:rPr>
              <a:t>until</a:t>
            </a:r>
            <a:r>
              <a:rPr lang="de-AT" sz="2800" b="1" dirty="0">
                <a:solidFill>
                  <a:schemeClr val="tx1"/>
                </a:solidFill>
              </a:rPr>
              <a:t> 2027</a:t>
            </a:r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AT"/>
              <a:t>Präsentationstitel</a:t>
            </a:r>
            <a:endParaRPr lang="de-AT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06269C-C24E-4E80-9A4B-E7E19BB59A67}" type="slidenum">
              <a:rPr lang="de-AT" smtClean="0"/>
              <a:pPr/>
              <a:t>3</a:t>
            </a:fld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253605206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el 6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de-AT" sz="2400" dirty="0">
                <a:solidFill>
                  <a:schemeClr val="tx2"/>
                </a:solidFill>
              </a:rPr>
              <a:t>62 </a:t>
            </a:r>
            <a:r>
              <a:rPr lang="de-AT" sz="2400" dirty="0" err="1">
                <a:solidFill>
                  <a:schemeClr val="tx2"/>
                </a:solidFill>
              </a:rPr>
              <a:t>Risks</a:t>
            </a:r>
            <a:r>
              <a:rPr lang="de-AT" sz="2400" dirty="0">
                <a:solidFill>
                  <a:schemeClr val="tx2"/>
                </a:solidFill>
              </a:rPr>
              <a:t> </a:t>
            </a:r>
            <a:r>
              <a:rPr lang="de-AT" sz="2400" dirty="0" err="1">
                <a:solidFill>
                  <a:schemeClr val="tx2"/>
                </a:solidFill>
              </a:rPr>
              <a:t>identified</a:t>
            </a:r>
            <a:r>
              <a:rPr lang="de-AT" sz="2400" dirty="0">
                <a:solidFill>
                  <a:schemeClr val="tx2"/>
                </a:solidFill>
              </a:rPr>
              <a:t/>
            </a:r>
            <a:br>
              <a:rPr lang="de-AT" sz="2400" dirty="0">
                <a:solidFill>
                  <a:schemeClr val="tx2"/>
                </a:solidFill>
              </a:rPr>
            </a:br>
            <a:r>
              <a:rPr lang="de-AT" sz="1800" dirty="0" err="1"/>
              <a:t>Summarised</a:t>
            </a:r>
            <a:r>
              <a:rPr lang="de-AT" sz="1800" dirty="0"/>
              <a:t> in 5 </a:t>
            </a:r>
            <a:r>
              <a:rPr lang="de-AT" sz="1800" dirty="0" err="1"/>
              <a:t>levels</a:t>
            </a:r>
            <a:r>
              <a:rPr lang="de-AT" sz="1800" dirty="0"/>
              <a:t>:</a:t>
            </a:r>
            <a:endParaRPr lang="de-DE" sz="1800" dirty="0"/>
          </a:p>
        </p:txBody>
      </p:sp>
      <p:sp>
        <p:nvSpPr>
          <p:cNvPr id="8" name="Untertitel 7"/>
          <p:cNvSpPr>
            <a:spLocks noGrp="1"/>
          </p:cNvSpPr>
          <p:nvPr>
            <p:ph type="subTitle" idx="1"/>
          </p:nvPr>
        </p:nvSpPr>
        <p:spPr>
          <a:xfrm>
            <a:off x="1408176" y="3014756"/>
            <a:ext cx="7110349" cy="1073525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en-GB" sz="1600" b="1" dirty="0"/>
              <a:t>o </a:t>
            </a:r>
            <a:r>
              <a:rPr lang="en-GB" sz="1800" b="1" dirty="0"/>
              <a:t>Global Strategic Level </a:t>
            </a:r>
            <a:endParaRPr lang="en-US" sz="1800" b="1" dirty="0"/>
          </a:p>
          <a:p>
            <a:pPr>
              <a:lnSpc>
                <a:spcPct val="100000"/>
              </a:lnSpc>
            </a:pPr>
            <a:r>
              <a:rPr lang="en-GB" sz="1800" b="1" dirty="0"/>
              <a:t>o Military Strategic Level </a:t>
            </a:r>
            <a:endParaRPr lang="en-US" sz="1800" b="1" dirty="0"/>
          </a:p>
          <a:p>
            <a:pPr>
              <a:lnSpc>
                <a:spcPct val="100000"/>
              </a:lnSpc>
            </a:pPr>
            <a:r>
              <a:rPr lang="en-GB" sz="1800" b="1" dirty="0"/>
              <a:t>o System EU</a:t>
            </a:r>
            <a:endParaRPr lang="en-US" sz="1800" b="1" dirty="0"/>
          </a:p>
          <a:p>
            <a:pPr>
              <a:lnSpc>
                <a:spcPct val="100000"/>
              </a:lnSpc>
            </a:pPr>
            <a:r>
              <a:rPr lang="en-GB" sz="1800" b="1" dirty="0"/>
              <a:t>o Environment of the EU</a:t>
            </a:r>
            <a:endParaRPr lang="en-US" sz="1800" b="1" dirty="0"/>
          </a:p>
          <a:p>
            <a:pPr>
              <a:lnSpc>
                <a:spcPct val="100000"/>
              </a:lnSpc>
            </a:pPr>
            <a:r>
              <a:rPr lang="en-GB" sz="1800" b="1" dirty="0"/>
              <a:t>o System Austria </a:t>
            </a:r>
            <a:endParaRPr lang="en-US" sz="1800" b="1" dirty="0"/>
          </a:p>
        </p:txBody>
      </p:sp>
      <p:sp>
        <p:nvSpPr>
          <p:cNvPr id="4" name="Geschweifte Klammer rechts 3"/>
          <p:cNvSpPr/>
          <p:nvPr/>
        </p:nvSpPr>
        <p:spPr>
          <a:xfrm>
            <a:off x="4159625" y="3078257"/>
            <a:ext cx="496107" cy="2020047"/>
          </a:xfrm>
          <a:prstGeom prst="rightBrac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feld 4"/>
          <p:cNvSpPr txBox="1"/>
          <p:nvPr/>
        </p:nvSpPr>
        <p:spPr>
          <a:xfrm>
            <a:off x="4751294" y="3903614"/>
            <a:ext cx="22889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b="1" dirty="0">
                <a:solidFill>
                  <a:schemeClr val="tx2"/>
                </a:solidFill>
              </a:rPr>
              <a:t>Interconnection!</a:t>
            </a:r>
            <a:endParaRPr lang="en-US" b="1" dirty="0">
              <a:solidFill>
                <a:schemeClr val="tx2"/>
              </a:solidFill>
            </a:endParaRPr>
          </a:p>
        </p:txBody>
      </p:sp>
      <p:sp>
        <p:nvSpPr>
          <p:cNvPr id="6" name="Foliennummernplatzhalter 5"/>
          <p:cNvSpPr txBox="1">
            <a:spLocks/>
          </p:cNvSpPr>
          <p:nvPr/>
        </p:nvSpPr>
        <p:spPr>
          <a:xfrm>
            <a:off x="8240552" y="5547490"/>
            <a:ext cx="814522" cy="200025"/>
          </a:xfrm>
          <a:prstGeom prst="rect">
            <a:avLst/>
          </a:prstGeom>
        </p:spPr>
        <p:txBody>
          <a:bodyPr/>
          <a:lstStyle>
            <a:defPPr>
              <a:defRPr lang="de-DE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1206269C-C24E-4E80-9A4B-E7E19BB59A67}" type="slidenum">
              <a:rPr lang="de-AT" sz="1400">
                <a:latin typeface="Calibri" panose="020F0502020204030204" pitchFamily="34" charset="0"/>
                <a:cs typeface="Calibri" panose="020F0502020204030204" pitchFamily="34" charset="0"/>
              </a:rPr>
              <a:pPr/>
              <a:t>4</a:t>
            </a:fld>
            <a:endParaRPr lang="de-AT" sz="14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76250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hteck 11"/>
          <p:cNvSpPr/>
          <p:nvPr/>
        </p:nvSpPr>
        <p:spPr>
          <a:xfrm>
            <a:off x="7429500" y="803910"/>
            <a:ext cx="1714500" cy="519684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06269C-C24E-4E80-9A4B-E7E19BB59A67}" type="slidenum">
              <a:rPr lang="de-AT" smtClean="0"/>
              <a:pPr/>
              <a:t>5</a:t>
            </a:fld>
            <a:endParaRPr lang="de-AT" dirty="0"/>
          </a:p>
        </p:txBody>
      </p:sp>
      <p:pic>
        <p:nvPicPr>
          <p:cNvPr id="8" name="Grafik 7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753" b="7533"/>
          <a:stretch/>
        </p:blipFill>
        <p:spPr>
          <a:xfrm>
            <a:off x="1577341" y="803910"/>
            <a:ext cx="6087189" cy="5181600"/>
          </a:xfrm>
          <a:prstGeom prst="rect">
            <a:avLst/>
          </a:prstGeom>
        </p:spPr>
      </p:pic>
      <p:sp>
        <p:nvSpPr>
          <p:cNvPr id="9" name="Rechteck 8"/>
          <p:cNvSpPr/>
          <p:nvPr/>
        </p:nvSpPr>
        <p:spPr>
          <a:xfrm>
            <a:off x="160020" y="803910"/>
            <a:ext cx="2095500" cy="10668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hteck 9"/>
          <p:cNvSpPr/>
          <p:nvPr/>
        </p:nvSpPr>
        <p:spPr>
          <a:xfrm>
            <a:off x="6240780" y="803910"/>
            <a:ext cx="1592580" cy="40386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Grafik 10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5657" t="1185" r="10872" b="84444"/>
          <a:stretch/>
        </p:blipFill>
        <p:spPr>
          <a:xfrm>
            <a:off x="7273290" y="1108710"/>
            <a:ext cx="1668781" cy="17678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46845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DE" sz="788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de-DE" sz="788" dirty="0"/>
          </a:p>
        </p:txBody>
      </p:sp>
      <p:pic>
        <p:nvPicPr>
          <p:cNvPr id="1026" name="D730C3B1-3B48-49B1-A14C-8B86D0BBB7B0" descr="47B358F7-62AE-43BC-B463-846F4D04EEFA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643063" y="-1356965"/>
            <a:ext cx="12430126" cy="1234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feld 3"/>
          <p:cNvSpPr txBox="1"/>
          <p:nvPr/>
        </p:nvSpPr>
        <p:spPr>
          <a:xfrm>
            <a:off x="998424" y="2861660"/>
            <a:ext cx="1628775" cy="3348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de-DE" sz="788" dirty="0">
                <a:solidFill>
                  <a:srgbClr val="000000"/>
                </a:solidFill>
                <a:latin typeface="Corbel"/>
              </a:rPr>
              <a:t>Hard power </a:t>
            </a:r>
            <a:r>
              <a:rPr lang="en-GB" sz="788" dirty="0">
                <a:solidFill>
                  <a:srgbClr val="000000"/>
                </a:solidFill>
                <a:latin typeface="Corbel"/>
              </a:rPr>
              <a:t>axis</a:t>
            </a:r>
          </a:p>
          <a:p>
            <a:pPr>
              <a:defRPr/>
            </a:pPr>
            <a:r>
              <a:rPr lang="en-GB" sz="788" dirty="0">
                <a:solidFill>
                  <a:srgbClr val="000000"/>
                </a:solidFill>
                <a:latin typeface="Corbel"/>
              </a:rPr>
              <a:t>Russia</a:t>
            </a:r>
            <a:r>
              <a:rPr lang="de-DE" sz="788" dirty="0">
                <a:solidFill>
                  <a:srgbClr val="000000"/>
                </a:solidFill>
                <a:latin typeface="Corbel"/>
              </a:rPr>
              <a:t> – China</a:t>
            </a:r>
          </a:p>
        </p:txBody>
      </p:sp>
      <p:sp>
        <p:nvSpPr>
          <p:cNvPr id="5" name="Textfeld 4"/>
          <p:cNvSpPr txBox="1"/>
          <p:nvPr/>
        </p:nvSpPr>
        <p:spPr>
          <a:xfrm>
            <a:off x="2612912" y="2594626"/>
            <a:ext cx="1471613" cy="2135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GB" sz="788" dirty="0">
                <a:solidFill>
                  <a:srgbClr val="000000"/>
                </a:solidFill>
                <a:latin typeface="Corbel"/>
              </a:rPr>
              <a:t>Rising</a:t>
            </a:r>
            <a:r>
              <a:rPr lang="de-DE" sz="788" dirty="0">
                <a:solidFill>
                  <a:srgbClr val="000000"/>
                </a:solidFill>
                <a:latin typeface="Corbel"/>
              </a:rPr>
              <a:t> </a:t>
            </a:r>
            <a:r>
              <a:rPr lang="en-GB" sz="788" dirty="0">
                <a:solidFill>
                  <a:srgbClr val="000000"/>
                </a:solidFill>
                <a:latin typeface="Corbel"/>
              </a:rPr>
              <a:t>proliferation</a:t>
            </a:r>
          </a:p>
        </p:txBody>
      </p:sp>
      <p:sp>
        <p:nvSpPr>
          <p:cNvPr id="15" name="Textfeld 14"/>
          <p:cNvSpPr txBox="1"/>
          <p:nvPr/>
        </p:nvSpPr>
        <p:spPr>
          <a:xfrm>
            <a:off x="2689964" y="2955345"/>
            <a:ext cx="1471613" cy="3348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de-DE" sz="788" dirty="0">
                <a:solidFill>
                  <a:srgbClr val="000000"/>
                </a:solidFill>
                <a:latin typeface="Corbel"/>
              </a:rPr>
              <a:t>Soft power </a:t>
            </a:r>
            <a:r>
              <a:rPr lang="en-GB" sz="788" dirty="0">
                <a:solidFill>
                  <a:srgbClr val="000000"/>
                </a:solidFill>
                <a:latin typeface="Corbel"/>
              </a:rPr>
              <a:t>axis</a:t>
            </a:r>
            <a:r>
              <a:rPr lang="de-DE" sz="788" dirty="0">
                <a:solidFill>
                  <a:srgbClr val="000000"/>
                </a:solidFill>
                <a:latin typeface="Corbel"/>
              </a:rPr>
              <a:t> </a:t>
            </a:r>
          </a:p>
          <a:p>
            <a:pPr>
              <a:defRPr/>
            </a:pPr>
            <a:r>
              <a:rPr lang="en-GB" sz="788" dirty="0">
                <a:solidFill>
                  <a:srgbClr val="000000"/>
                </a:solidFill>
                <a:latin typeface="Corbel"/>
              </a:rPr>
              <a:t>Russia</a:t>
            </a:r>
            <a:r>
              <a:rPr lang="de-DE" sz="788" dirty="0">
                <a:solidFill>
                  <a:srgbClr val="000000"/>
                </a:solidFill>
                <a:latin typeface="Corbel"/>
              </a:rPr>
              <a:t> – China </a:t>
            </a:r>
          </a:p>
        </p:txBody>
      </p:sp>
      <p:sp>
        <p:nvSpPr>
          <p:cNvPr id="16" name="Textfeld 15"/>
          <p:cNvSpPr txBox="1"/>
          <p:nvPr/>
        </p:nvSpPr>
        <p:spPr>
          <a:xfrm>
            <a:off x="2612912" y="3333291"/>
            <a:ext cx="1471613" cy="3348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GB" sz="788" dirty="0">
                <a:solidFill>
                  <a:srgbClr val="000000"/>
                </a:solidFill>
                <a:latin typeface="Corbel"/>
              </a:rPr>
              <a:t>Escalation in the </a:t>
            </a:r>
          </a:p>
          <a:p>
            <a:pPr>
              <a:defRPr/>
            </a:pPr>
            <a:r>
              <a:rPr lang="en-GB" sz="788" dirty="0">
                <a:solidFill>
                  <a:srgbClr val="000000"/>
                </a:solidFill>
                <a:latin typeface="Corbel"/>
              </a:rPr>
              <a:t>Taiwan conflict</a:t>
            </a:r>
          </a:p>
        </p:txBody>
      </p:sp>
      <p:sp>
        <p:nvSpPr>
          <p:cNvPr id="19" name="Textfeld 18"/>
          <p:cNvSpPr txBox="1"/>
          <p:nvPr/>
        </p:nvSpPr>
        <p:spPr>
          <a:xfrm>
            <a:off x="2856175" y="3962613"/>
            <a:ext cx="1471613" cy="2135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GB" sz="788" dirty="0">
                <a:solidFill>
                  <a:srgbClr val="000000"/>
                </a:solidFill>
                <a:latin typeface="Corbel"/>
              </a:rPr>
              <a:t>Weak economic growth</a:t>
            </a:r>
          </a:p>
        </p:txBody>
      </p:sp>
      <p:sp>
        <p:nvSpPr>
          <p:cNvPr id="22" name="Textfeld 21"/>
          <p:cNvSpPr txBox="1"/>
          <p:nvPr/>
        </p:nvSpPr>
        <p:spPr>
          <a:xfrm>
            <a:off x="1954698" y="4402441"/>
            <a:ext cx="1471613" cy="3348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GB" sz="788" dirty="0">
                <a:solidFill>
                  <a:srgbClr val="000000"/>
                </a:solidFill>
                <a:latin typeface="Corbel"/>
              </a:rPr>
              <a:t>Rivalry between China and USA</a:t>
            </a:r>
          </a:p>
        </p:txBody>
      </p:sp>
      <p:sp>
        <p:nvSpPr>
          <p:cNvPr id="23" name="Textfeld 22"/>
          <p:cNvSpPr txBox="1"/>
          <p:nvPr/>
        </p:nvSpPr>
        <p:spPr>
          <a:xfrm>
            <a:off x="1644425" y="4102360"/>
            <a:ext cx="1471613" cy="3348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GB" sz="788" dirty="0">
                <a:solidFill>
                  <a:srgbClr val="000000"/>
                </a:solidFill>
                <a:latin typeface="Corbel"/>
              </a:rPr>
              <a:t>Tension between China </a:t>
            </a:r>
          </a:p>
          <a:p>
            <a:pPr>
              <a:defRPr/>
            </a:pPr>
            <a:r>
              <a:rPr lang="en-GB" sz="788" dirty="0">
                <a:solidFill>
                  <a:srgbClr val="000000"/>
                </a:solidFill>
                <a:latin typeface="Corbel"/>
              </a:rPr>
              <a:t>and the EU</a:t>
            </a:r>
          </a:p>
        </p:txBody>
      </p:sp>
      <p:sp>
        <p:nvSpPr>
          <p:cNvPr id="24" name="Textfeld 23"/>
          <p:cNvSpPr txBox="1"/>
          <p:nvPr/>
        </p:nvSpPr>
        <p:spPr>
          <a:xfrm>
            <a:off x="3585824" y="1343110"/>
            <a:ext cx="1471613" cy="2135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GB" sz="788" dirty="0">
                <a:solidFill>
                  <a:srgbClr val="000000"/>
                </a:solidFill>
                <a:latin typeface="Corbel"/>
              </a:rPr>
              <a:t>Disintegration of </a:t>
            </a:r>
            <a:r>
              <a:rPr lang="en-GB" sz="788" dirty="0" err="1">
                <a:solidFill>
                  <a:srgbClr val="000000"/>
                </a:solidFill>
                <a:latin typeface="Corbel"/>
              </a:rPr>
              <a:t>Libyia</a:t>
            </a:r>
            <a:endParaRPr lang="en-GB" sz="788" dirty="0">
              <a:solidFill>
                <a:srgbClr val="000000"/>
              </a:solidFill>
              <a:latin typeface="Corbel"/>
            </a:endParaRPr>
          </a:p>
        </p:txBody>
      </p:sp>
      <p:sp>
        <p:nvSpPr>
          <p:cNvPr id="25" name="Textfeld 24"/>
          <p:cNvSpPr txBox="1"/>
          <p:nvPr/>
        </p:nvSpPr>
        <p:spPr>
          <a:xfrm>
            <a:off x="5220381" y="1464838"/>
            <a:ext cx="1471613" cy="2135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de-DE" sz="788" dirty="0">
                <a:solidFill>
                  <a:srgbClr val="000000"/>
                </a:solidFill>
                <a:latin typeface="Corbel"/>
              </a:rPr>
              <a:t>Erosion in Jordan</a:t>
            </a:r>
          </a:p>
        </p:txBody>
      </p:sp>
      <p:sp>
        <p:nvSpPr>
          <p:cNvPr id="26" name="Textfeld 25"/>
          <p:cNvSpPr txBox="1"/>
          <p:nvPr/>
        </p:nvSpPr>
        <p:spPr>
          <a:xfrm>
            <a:off x="6749144" y="1533548"/>
            <a:ext cx="1471613" cy="3348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GB" sz="788" dirty="0">
                <a:solidFill>
                  <a:srgbClr val="000000"/>
                </a:solidFill>
                <a:latin typeface="Corbel"/>
              </a:rPr>
              <a:t>Destabilisation of the </a:t>
            </a:r>
            <a:br>
              <a:rPr lang="en-GB" sz="788" dirty="0">
                <a:solidFill>
                  <a:srgbClr val="000000"/>
                </a:solidFill>
                <a:latin typeface="Corbel"/>
              </a:rPr>
            </a:br>
            <a:r>
              <a:rPr lang="en-GB" sz="788" dirty="0">
                <a:solidFill>
                  <a:srgbClr val="000000"/>
                </a:solidFill>
                <a:latin typeface="Corbel"/>
              </a:rPr>
              <a:t>South Caucus  </a:t>
            </a:r>
          </a:p>
        </p:txBody>
      </p:sp>
      <p:sp>
        <p:nvSpPr>
          <p:cNvPr id="27" name="Textfeld 26"/>
          <p:cNvSpPr txBox="1"/>
          <p:nvPr/>
        </p:nvSpPr>
        <p:spPr>
          <a:xfrm>
            <a:off x="5134656" y="2048260"/>
            <a:ext cx="1471613" cy="3348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GB" sz="788" dirty="0">
                <a:solidFill>
                  <a:srgbClr val="000000"/>
                </a:solidFill>
                <a:latin typeface="Corbel"/>
              </a:rPr>
              <a:t>Fragile statehood in West Africa </a:t>
            </a:r>
          </a:p>
        </p:txBody>
      </p:sp>
      <p:sp>
        <p:nvSpPr>
          <p:cNvPr id="28" name="Textfeld 27"/>
          <p:cNvSpPr txBox="1"/>
          <p:nvPr/>
        </p:nvSpPr>
        <p:spPr>
          <a:xfrm>
            <a:off x="5396253" y="2362051"/>
            <a:ext cx="1471613" cy="2135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GB" sz="788" dirty="0">
                <a:solidFill>
                  <a:srgbClr val="000000"/>
                </a:solidFill>
                <a:latin typeface="Corbel"/>
              </a:rPr>
              <a:t>Escalation in Afghanistan </a:t>
            </a:r>
          </a:p>
        </p:txBody>
      </p:sp>
      <p:sp>
        <p:nvSpPr>
          <p:cNvPr id="29" name="Textfeld 28"/>
          <p:cNvSpPr txBox="1"/>
          <p:nvPr/>
        </p:nvSpPr>
        <p:spPr>
          <a:xfrm>
            <a:off x="4132830" y="1956493"/>
            <a:ext cx="1471613" cy="2135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GB" sz="788" dirty="0">
                <a:solidFill>
                  <a:srgbClr val="000000"/>
                </a:solidFill>
                <a:latin typeface="Corbel"/>
              </a:rPr>
              <a:t>Isolation of Syria </a:t>
            </a:r>
          </a:p>
        </p:txBody>
      </p:sp>
      <p:sp>
        <p:nvSpPr>
          <p:cNvPr id="30" name="Textfeld 29"/>
          <p:cNvSpPr txBox="1"/>
          <p:nvPr/>
        </p:nvSpPr>
        <p:spPr>
          <a:xfrm>
            <a:off x="3748769" y="2223019"/>
            <a:ext cx="1471613" cy="2135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GB" sz="788" dirty="0">
                <a:solidFill>
                  <a:srgbClr val="000000"/>
                </a:solidFill>
                <a:latin typeface="Corbel"/>
              </a:rPr>
              <a:t>Riots in Egypt </a:t>
            </a:r>
          </a:p>
        </p:txBody>
      </p:sp>
      <p:sp>
        <p:nvSpPr>
          <p:cNvPr id="31" name="Textfeld 30"/>
          <p:cNvSpPr txBox="1"/>
          <p:nvPr/>
        </p:nvSpPr>
        <p:spPr>
          <a:xfrm>
            <a:off x="4321630" y="2518607"/>
            <a:ext cx="1471613" cy="3348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de-DE" sz="788" dirty="0">
                <a:solidFill>
                  <a:srgbClr val="000000"/>
                </a:solidFill>
                <a:latin typeface="Corbel"/>
              </a:rPr>
              <a:t>Desintegration </a:t>
            </a:r>
          </a:p>
          <a:p>
            <a:pPr>
              <a:defRPr/>
            </a:pPr>
            <a:r>
              <a:rPr lang="de-DE" sz="788" dirty="0">
                <a:solidFill>
                  <a:srgbClr val="000000"/>
                </a:solidFill>
                <a:latin typeface="Corbel"/>
              </a:rPr>
              <a:t>Libanon  </a:t>
            </a:r>
          </a:p>
        </p:txBody>
      </p:sp>
      <p:sp>
        <p:nvSpPr>
          <p:cNvPr id="32" name="Textfeld 31"/>
          <p:cNvSpPr txBox="1"/>
          <p:nvPr/>
        </p:nvSpPr>
        <p:spPr>
          <a:xfrm>
            <a:off x="4084524" y="2803821"/>
            <a:ext cx="1471613" cy="3348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GB" sz="788" dirty="0">
                <a:solidFill>
                  <a:srgbClr val="000000"/>
                </a:solidFill>
                <a:latin typeface="Corbel"/>
              </a:rPr>
              <a:t>Socio-economic </a:t>
            </a:r>
          </a:p>
          <a:p>
            <a:pPr>
              <a:defRPr/>
            </a:pPr>
            <a:r>
              <a:rPr lang="en-GB" sz="788" dirty="0">
                <a:solidFill>
                  <a:srgbClr val="000000"/>
                </a:solidFill>
                <a:latin typeface="Corbel"/>
              </a:rPr>
              <a:t>conflicts in NMO </a:t>
            </a:r>
          </a:p>
        </p:txBody>
      </p:sp>
      <p:sp>
        <p:nvSpPr>
          <p:cNvPr id="33" name="Textfeld 32"/>
          <p:cNvSpPr txBox="1"/>
          <p:nvPr/>
        </p:nvSpPr>
        <p:spPr>
          <a:xfrm>
            <a:off x="4249852" y="3150522"/>
            <a:ext cx="1471613" cy="3348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GB" sz="788" dirty="0">
                <a:solidFill>
                  <a:srgbClr val="000000"/>
                </a:solidFill>
                <a:latin typeface="Corbel"/>
              </a:rPr>
              <a:t>Violent actions </a:t>
            </a:r>
          </a:p>
          <a:p>
            <a:pPr>
              <a:defRPr/>
            </a:pPr>
            <a:r>
              <a:rPr lang="en-GB" sz="788" dirty="0">
                <a:solidFill>
                  <a:srgbClr val="000000"/>
                </a:solidFill>
                <a:latin typeface="Corbel"/>
              </a:rPr>
              <a:t>in North Kosovo</a:t>
            </a:r>
          </a:p>
        </p:txBody>
      </p:sp>
      <p:sp>
        <p:nvSpPr>
          <p:cNvPr id="34" name="Textfeld 33"/>
          <p:cNvSpPr txBox="1"/>
          <p:nvPr/>
        </p:nvSpPr>
        <p:spPr>
          <a:xfrm>
            <a:off x="5007090" y="2994710"/>
            <a:ext cx="1471613" cy="3348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GB" sz="788" dirty="0">
                <a:solidFill>
                  <a:srgbClr val="000000"/>
                </a:solidFill>
                <a:latin typeface="Corbel"/>
              </a:rPr>
              <a:t>Destabilisation in</a:t>
            </a:r>
          </a:p>
          <a:p>
            <a:pPr>
              <a:defRPr/>
            </a:pPr>
            <a:r>
              <a:rPr lang="en-GB" sz="788" dirty="0">
                <a:solidFill>
                  <a:srgbClr val="000000"/>
                </a:solidFill>
                <a:latin typeface="Corbel"/>
              </a:rPr>
              <a:t> Central Africa</a:t>
            </a:r>
          </a:p>
        </p:txBody>
      </p:sp>
      <p:sp>
        <p:nvSpPr>
          <p:cNvPr id="35" name="Textfeld 34"/>
          <p:cNvSpPr txBox="1"/>
          <p:nvPr/>
        </p:nvSpPr>
        <p:spPr>
          <a:xfrm>
            <a:off x="5732689" y="2680891"/>
            <a:ext cx="1471613" cy="3348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GB" sz="788" dirty="0">
                <a:solidFill>
                  <a:srgbClr val="000000"/>
                </a:solidFill>
                <a:latin typeface="Corbel"/>
              </a:rPr>
              <a:t>Expanding regional </a:t>
            </a:r>
          </a:p>
          <a:p>
            <a:pPr>
              <a:defRPr/>
            </a:pPr>
            <a:r>
              <a:rPr lang="en-GB" sz="788" dirty="0">
                <a:solidFill>
                  <a:srgbClr val="000000"/>
                </a:solidFill>
                <a:latin typeface="Corbel"/>
              </a:rPr>
              <a:t>politics in </a:t>
            </a:r>
            <a:r>
              <a:rPr lang="en-GB" sz="788" dirty="0" err="1">
                <a:solidFill>
                  <a:srgbClr val="000000"/>
                </a:solidFill>
                <a:latin typeface="Corbel"/>
              </a:rPr>
              <a:t>Türkiye</a:t>
            </a:r>
            <a:endParaRPr lang="en-GB" sz="788" dirty="0">
              <a:solidFill>
                <a:srgbClr val="000000"/>
              </a:solidFill>
              <a:latin typeface="Corbel"/>
            </a:endParaRPr>
          </a:p>
        </p:txBody>
      </p:sp>
      <p:sp>
        <p:nvSpPr>
          <p:cNvPr id="36" name="Textfeld 35"/>
          <p:cNvSpPr txBox="1"/>
          <p:nvPr/>
        </p:nvSpPr>
        <p:spPr>
          <a:xfrm>
            <a:off x="5057436" y="3444908"/>
            <a:ext cx="1471613" cy="3348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GB" sz="788" dirty="0">
                <a:solidFill>
                  <a:srgbClr val="000000"/>
                </a:solidFill>
                <a:latin typeface="Corbel"/>
              </a:rPr>
              <a:t>Separatism in the </a:t>
            </a:r>
          </a:p>
          <a:p>
            <a:pPr>
              <a:defRPr/>
            </a:pPr>
            <a:r>
              <a:rPr lang="en-GB" sz="788" dirty="0">
                <a:solidFill>
                  <a:srgbClr val="000000"/>
                </a:solidFill>
                <a:latin typeface="Corbel"/>
              </a:rPr>
              <a:t>Republic of </a:t>
            </a:r>
            <a:r>
              <a:rPr lang="en-GB" sz="788" dirty="0" err="1">
                <a:solidFill>
                  <a:srgbClr val="000000"/>
                </a:solidFill>
                <a:latin typeface="Corbel"/>
              </a:rPr>
              <a:t>Srpska</a:t>
            </a:r>
            <a:endParaRPr lang="en-GB" sz="788" dirty="0">
              <a:solidFill>
                <a:srgbClr val="000000"/>
              </a:solidFill>
              <a:latin typeface="Corbel"/>
            </a:endParaRPr>
          </a:p>
        </p:txBody>
      </p:sp>
      <p:sp>
        <p:nvSpPr>
          <p:cNvPr id="37" name="Textfeld 36"/>
          <p:cNvSpPr txBox="1"/>
          <p:nvPr/>
        </p:nvSpPr>
        <p:spPr>
          <a:xfrm>
            <a:off x="4398850" y="3937337"/>
            <a:ext cx="1471613" cy="3348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GB" sz="788" dirty="0">
                <a:solidFill>
                  <a:srgbClr val="000000"/>
                </a:solidFill>
                <a:latin typeface="Corbel"/>
              </a:rPr>
              <a:t>Escalation Ukraine </a:t>
            </a:r>
          </a:p>
          <a:p>
            <a:pPr>
              <a:defRPr/>
            </a:pPr>
            <a:r>
              <a:rPr lang="en-GB" sz="788" dirty="0">
                <a:solidFill>
                  <a:srgbClr val="000000"/>
                </a:solidFill>
                <a:latin typeface="Corbel"/>
              </a:rPr>
              <a:t>conflict</a:t>
            </a:r>
          </a:p>
        </p:txBody>
      </p:sp>
      <p:sp>
        <p:nvSpPr>
          <p:cNvPr id="38" name="Textfeld 37"/>
          <p:cNvSpPr txBox="1"/>
          <p:nvPr/>
        </p:nvSpPr>
        <p:spPr>
          <a:xfrm>
            <a:off x="4665890" y="4347799"/>
            <a:ext cx="1471613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de-DE" sz="1350" b="1" dirty="0" err="1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rbel"/>
              </a:rPr>
              <a:t>very</a:t>
            </a:r>
            <a:r>
              <a:rPr lang="de-DE" sz="135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rbel"/>
              </a:rPr>
              <a:t> high </a:t>
            </a:r>
          </a:p>
        </p:txBody>
      </p:sp>
      <p:sp>
        <p:nvSpPr>
          <p:cNvPr id="39" name="Textfeld 38"/>
          <p:cNvSpPr txBox="1"/>
          <p:nvPr/>
        </p:nvSpPr>
        <p:spPr>
          <a:xfrm>
            <a:off x="5473475" y="3827957"/>
            <a:ext cx="1471613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de-DE" sz="135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rbel"/>
              </a:rPr>
              <a:t>high</a:t>
            </a:r>
            <a:r>
              <a:rPr lang="de-DE" sz="1350" b="1" dirty="0">
                <a:solidFill>
                  <a:srgbClr val="E6EFF3"/>
                </a:solidFill>
                <a:latin typeface="Corbel"/>
              </a:rPr>
              <a:t> </a:t>
            </a:r>
          </a:p>
        </p:txBody>
      </p:sp>
      <p:sp>
        <p:nvSpPr>
          <p:cNvPr id="40" name="Textfeld 39"/>
          <p:cNvSpPr txBox="1"/>
          <p:nvPr/>
        </p:nvSpPr>
        <p:spPr>
          <a:xfrm>
            <a:off x="6068785" y="3286600"/>
            <a:ext cx="1471613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de-DE" sz="135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rbel"/>
              </a:rPr>
              <a:t>medium</a:t>
            </a:r>
          </a:p>
        </p:txBody>
      </p:sp>
      <p:sp>
        <p:nvSpPr>
          <p:cNvPr id="41" name="Textfeld 40"/>
          <p:cNvSpPr txBox="1"/>
          <p:nvPr/>
        </p:nvSpPr>
        <p:spPr>
          <a:xfrm>
            <a:off x="7001046" y="2749970"/>
            <a:ext cx="1471613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de-DE" sz="1350" b="1" dirty="0" err="1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rbel"/>
              </a:rPr>
              <a:t>low</a:t>
            </a:r>
            <a:endParaRPr lang="de-DE" sz="1350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rbel"/>
            </a:endParaRPr>
          </a:p>
        </p:txBody>
      </p:sp>
      <p:sp>
        <p:nvSpPr>
          <p:cNvPr id="42" name="Textfeld 41"/>
          <p:cNvSpPr txBox="1"/>
          <p:nvPr/>
        </p:nvSpPr>
        <p:spPr>
          <a:xfrm>
            <a:off x="7536995" y="2213341"/>
            <a:ext cx="1471613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de-DE" sz="1350" b="1" dirty="0" err="1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rbel"/>
              </a:rPr>
              <a:t>very</a:t>
            </a:r>
            <a:r>
              <a:rPr lang="de-DE" sz="1350" b="1" dirty="0">
                <a:solidFill>
                  <a:srgbClr val="E6EFF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rbel"/>
              </a:rPr>
              <a:t> </a:t>
            </a:r>
            <a:r>
              <a:rPr lang="de-DE" sz="1350" b="1" dirty="0" err="1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rbel"/>
              </a:rPr>
              <a:t>low</a:t>
            </a:r>
            <a:endParaRPr lang="de-DE" sz="1350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rbel"/>
            </a:endParaRPr>
          </a:p>
        </p:txBody>
      </p:sp>
      <p:sp>
        <p:nvSpPr>
          <p:cNvPr id="43" name="Textfeld 42"/>
          <p:cNvSpPr txBox="1"/>
          <p:nvPr/>
        </p:nvSpPr>
        <p:spPr>
          <a:xfrm>
            <a:off x="4820330" y="4625042"/>
            <a:ext cx="1471613" cy="3348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GB" sz="788" dirty="0">
                <a:solidFill>
                  <a:srgbClr val="000000"/>
                </a:solidFill>
                <a:latin typeface="Corbel"/>
              </a:rPr>
              <a:t>Confrontation</a:t>
            </a:r>
          </a:p>
          <a:p>
            <a:pPr>
              <a:defRPr/>
            </a:pPr>
            <a:r>
              <a:rPr lang="en-GB" sz="788" dirty="0">
                <a:solidFill>
                  <a:srgbClr val="000000"/>
                </a:solidFill>
                <a:latin typeface="Corbel"/>
              </a:rPr>
              <a:t>Russia – EU</a:t>
            </a:r>
          </a:p>
        </p:txBody>
      </p:sp>
      <p:sp>
        <p:nvSpPr>
          <p:cNvPr id="44" name="Textfeld 43"/>
          <p:cNvSpPr txBox="1"/>
          <p:nvPr/>
        </p:nvSpPr>
        <p:spPr>
          <a:xfrm>
            <a:off x="5891553" y="4120665"/>
            <a:ext cx="1658030" cy="2135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GB" sz="788" dirty="0">
                <a:solidFill>
                  <a:srgbClr val="000000"/>
                </a:solidFill>
                <a:latin typeface="Corbel"/>
              </a:rPr>
              <a:t>Resource rivalry between EU/MS</a:t>
            </a:r>
          </a:p>
        </p:txBody>
      </p:sp>
      <p:sp>
        <p:nvSpPr>
          <p:cNvPr id="45" name="Textfeld 44"/>
          <p:cNvSpPr txBox="1"/>
          <p:nvPr/>
        </p:nvSpPr>
        <p:spPr>
          <a:xfrm>
            <a:off x="5956187" y="4387780"/>
            <a:ext cx="1471613" cy="2135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GB" sz="788" dirty="0">
                <a:solidFill>
                  <a:srgbClr val="000000"/>
                </a:solidFill>
                <a:latin typeface="Corbel"/>
              </a:rPr>
              <a:t>Economic protectionism</a:t>
            </a:r>
          </a:p>
        </p:txBody>
      </p:sp>
      <p:sp>
        <p:nvSpPr>
          <p:cNvPr id="46" name="Textfeld 45"/>
          <p:cNvSpPr txBox="1"/>
          <p:nvPr/>
        </p:nvSpPr>
        <p:spPr>
          <a:xfrm>
            <a:off x="6263538" y="4624800"/>
            <a:ext cx="1471613" cy="2135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GB" sz="788" dirty="0">
                <a:solidFill>
                  <a:srgbClr val="000000"/>
                </a:solidFill>
                <a:latin typeface="Corbel"/>
              </a:rPr>
              <a:t>Weakening of democracy</a:t>
            </a:r>
          </a:p>
        </p:txBody>
      </p:sp>
      <p:sp>
        <p:nvSpPr>
          <p:cNvPr id="47" name="Textfeld 46"/>
          <p:cNvSpPr txBox="1"/>
          <p:nvPr/>
        </p:nvSpPr>
        <p:spPr>
          <a:xfrm>
            <a:off x="5833043" y="4827677"/>
            <a:ext cx="3012623" cy="3348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z="788" dirty="0">
                <a:solidFill>
                  <a:srgbClr val="000000"/>
                </a:solidFill>
                <a:latin typeface="Corbel"/>
              </a:rPr>
              <a:t>Weakening of European integration through targeted</a:t>
            </a:r>
          </a:p>
          <a:p>
            <a:pPr>
              <a:defRPr/>
            </a:pPr>
            <a:r>
              <a:rPr lang="en-US" sz="788" dirty="0">
                <a:solidFill>
                  <a:srgbClr val="000000"/>
                </a:solidFill>
                <a:latin typeface="Corbel"/>
              </a:rPr>
              <a:t>attacks and coercion by external actors</a:t>
            </a:r>
            <a:endParaRPr lang="de-DE" sz="788" dirty="0">
              <a:solidFill>
                <a:srgbClr val="000000"/>
              </a:solidFill>
              <a:latin typeface="Corbel"/>
            </a:endParaRPr>
          </a:p>
        </p:txBody>
      </p:sp>
      <p:sp>
        <p:nvSpPr>
          <p:cNvPr id="49" name="Textfeld 48"/>
          <p:cNvSpPr txBox="1"/>
          <p:nvPr/>
        </p:nvSpPr>
        <p:spPr>
          <a:xfrm>
            <a:off x="6177983" y="5143969"/>
            <a:ext cx="1471613" cy="2135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z="788" dirty="0">
                <a:solidFill>
                  <a:srgbClr val="000000"/>
                </a:solidFill>
                <a:latin typeface="Corbel"/>
              </a:rPr>
              <a:t>EU's weakness in action</a:t>
            </a:r>
            <a:endParaRPr lang="de-DE" sz="788" dirty="0">
              <a:solidFill>
                <a:srgbClr val="000000"/>
              </a:solidFill>
              <a:latin typeface="Corbel"/>
            </a:endParaRPr>
          </a:p>
        </p:txBody>
      </p:sp>
      <p:sp>
        <p:nvSpPr>
          <p:cNvPr id="50" name="Textfeld 49"/>
          <p:cNvSpPr txBox="1"/>
          <p:nvPr/>
        </p:nvSpPr>
        <p:spPr>
          <a:xfrm>
            <a:off x="5984762" y="5361167"/>
            <a:ext cx="1471613" cy="2135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z="788" dirty="0">
                <a:solidFill>
                  <a:srgbClr val="000000"/>
                </a:solidFill>
                <a:latin typeface="Corbel"/>
              </a:rPr>
              <a:t>Attacks on EU/ EU MS</a:t>
            </a:r>
            <a:endParaRPr lang="de-DE" sz="788" dirty="0">
              <a:solidFill>
                <a:srgbClr val="000000"/>
              </a:solidFill>
              <a:latin typeface="Corbel"/>
            </a:endParaRPr>
          </a:p>
        </p:txBody>
      </p:sp>
      <p:sp>
        <p:nvSpPr>
          <p:cNvPr id="51" name="Textfeld 50"/>
          <p:cNvSpPr txBox="1"/>
          <p:nvPr/>
        </p:nvSpPr>
        <p:spPr>
          <a:xfrm>
            <a:off x="5891554" y="5566652"/>
            <a:ext cx="1471613" cy="2135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z="788" dirty="0">
                <a:solidFill>
                  <a:srgbClr val="000000"/>
                </a:solidFill>
                <a:latin typeface="Corbel"/>
              </a:rPr>
              <a:t>Recession in Europe</a:t>
            </a:r>
            <a:endParaRPr lang="de-DE" sz="788" dirty="0">
              <a:solidFill>
                <a:srgbClr val="000000"/>
              </a:solidFill>
              <a:latin typeface="Corbel"/>
            </a:endParaRPr>
          </a:p>
        </p:txBody>
      </p:sp>
      <p:sp>
        <p:nvSpPr>
          <p:cNvPr id="52" name="Textfeld 51"/>
          <p:cNvSpPr txBox="1"/>
          <p:nvPr/>
        </p:nvSpPr>
        <p:spPr>
          <a:xfrm>
            <a:off x="7102569" y="5708355"/>
            <a:ext cx="1471613" cy="3348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GB" sz="788" dirty="0">
                <a:solidFill>
                  <a:srgbClr val="000000"/>
                </a:solidFill>
                <a:latin typeface="Corbel"/>
              </a:rPr>
              <a:t>Instability of the finance system</a:t>
            </a:r>
          </a:p>
        </p:txBody>
      </p:sp>
      <p:sp>
        <p:nvSpPr>
          <p:cNvPr id="53" name="Textfeld 52"/>
          <p:cNvSpPr txBox="1"/>
          <p:nvPr/>
        </p:nvSpPr>
        <p:spPr>
          <a:xfrm>
            <a:off x="7303973" y="3648904"/>
            <a:ext cx="1471613" cy="2135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GB" sz="788" dirty="0">
                <a:solidFill>
                  <a:srgbClr val="000000"/>
                </a:solidFill>
                <a:latin typeface="Corbel"/>
              </a:rPr>
              <a:t>NATO‘s weakness in action</a:t>
            </a:r>
          </a:p>
        </p:txBody>
      </p:sp>
      <p:sp>
        <p:nvSpPr>
          <p:cNvPr id="54" name="Textfeld 53"/>
          <p:cNvSpPr txBox="1"/>
          <p:nvPr/>
        </p:nvSpPr>
        <p:spPr>
          <a:xfrm>
            <a:off x="4236584" y="4882056"/>
            <a:ext cx="1471613" cy="3348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GB" sz="788" dirty="0">
                <a:solidFill>
                  <a:srgbClr val="000000"/>
                </a:solidFill>
                <a:latin typeface="Corbel"/>
              </a:rPr>
              <a:t>Limited strategic </a:t>
            </a:r>
          </a:p>
          <a:p>
            <a:pPr>
              <a:defRPr/>
            </a:pPr>
            <a:r>
              <a:rPr lang="en-GB" sz="788" dirty="0">
                <a:solidFill>
                  <a:srgbClr val="000000"/>
                </a:solidFill>
                <a:latin typeface="Corbel"/>
              </a:rPr>
              <a:t>ability – Austria </a:t>
            </a:r>
          </a:p>
        </p:txBody>
      </p:sp>
      <p:sp>
        <p:nvSpPr>
          <p:cNvPr id="55" name="Textfeld 54"/>
          <p:cNvSpPr txBox="1"/>
          <p:nvPr/>
        </p:nvSpPr>
        <p:spPr>
          <a:xfrm>
            <a:off x="4975791" y="4978735"/>
            <a:ext cx="1471613" cy="3348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GB" sz="788" dirty="0">
                <a:solidFill>
                  <a:srgbClr val="000000"/>
                </a:solidFill>
                <a:latin typeface="Corbel"/>
              </a:rPr>
              <a:t>Disrupted </a:t>
            </a:r>
          </a:p>
          <a:p>
            <a:pPr>
              <a:defRPr/>
            </a:pPr>
            <a:r>
              <a:rPr lang="en-GB" sz="788" dirty="0">
                <a:solidFill>
                  <a:srgbClr val="000000"/>
                </a:solidFill>
                <a:latin typeface="Corbel"/>
              </a:rPr>
              <a:t>supply chains</a:t>
            </a:r>
          </a:p>
        </p:txBody>
      </p:sp>
      <p:sp>
        <p:nvSpPr>
          <p:cNvPr id="56" name="Textfeld 55"/>
          <p:cNvSpPr txBox="1"/>
          <p:nvPr/>
        </p:nvSpPr>
        <p:spPr>
          <a:xfrm>
            <a:off x="4798409" y="5383016"/>
            <a:ext cx="1471613" cy="3348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GB" sz="788" dirty="0">
                <a:solidFill>
                  <a:srgbClr val="000000"/>
                </a:solidFill>
                <a:latin typeface="Corbel"/>
              </a:rPr>
              <a:t>Migration flows</a:t>
            </a:r>
          </a:p>
          <a:p>
            <a:pPr>
              <a:defRPr/>
            </a:pPr>
            <a:r>
              <a:rPr lang="en-GB" sz="788" dirty="0">
                <a:solidFill>
                  <a:srgbClr val="000000"/>
                </a:solidFill>
                <a:latin typeface="Corbel"/>
              </a:rPr>
              <a:t> to Austria</a:t>
            </a:r>
          </a:p>
        </p:txBody>
      </p:sp>
      <p:sp>
        <p:nvSpPr>
          <p:cNvPr id="57" name="Textfeld 56"/>
          <p:cNvSpPr txBox="1"/>
          <p:nvPr/>
        </p:nvSpPr>
        <p:spPr>
          <a:xfrm>
            <a:off x="4189980" y="5511391"/>
            <a:ext cx="1471613" cy="5773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GB" sz="788" dirty="0">
                <a:solidFill>
                  <a:srgbClr val="000000"/>
                </a:solidFill>
                <a:latin typeface="Corbel"/>
              </a:rPr>
              <a:t>Information </a:t>
            </a:r>
          </a:p>
          <a:p>
            <a:pPr>
              <a:defRPr/>
            </a:pPr>
            <a:r>
              <a:rPr lang="en-GB" sz="788" dirty="0">
                <a:solidFill>
                  <a:srgbClr val="000000"/>
                </a:solidFill>
                <a:latin typeface="Corbel"/>
              </a:rPr>
              <a:t>operations/</a:t>
            </a:r>
          </a:p>
          <a:p>
            <a:pPr>
              <a:defRPr/>
            </a:pPr>
            <a:r>
              <a:rPr lang="en-GB" sz="788" dirty="0">
                <a:solidFill>
                  <a:srgbClr val="000000"/>
                </a:solidFill>
                <a:latin typeface="Corbel"/>
              </a:rPr>
              <a:t>disinformation </a:t>
            </a:r>
          </a:p>
          <a:p>
            <a:pPr>
              <a:defRPr/>
            </a:pPr>
            <a:r>
              <a:rPr lang="en-GB" sz="788" dirty="0">
                <a:solidFill>
                  <a:srgbClr val="000000"/>
                </a:solidFill>
                <a:latin typeface="Corbel"/>
              </a:rPr>
              <a:t>campaigns</a:t>
            </a:r>
          </a:p>
        </p:txBody>
      </p:sp>
      <p:sp>
        <p:nvSpPr>
          <p:cNvPr id="59" name="Textfeld 58"/>
          <p:cNvSpPr txBox="1"/>
          <p:nvPr/>
        </p:nvSpPr>
        <p:spPr>
          <a:xfrm>
            <a:off x="5248956" y="5747440"/>
            <a:ext cx="1471613" cy="2135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GB" sz="788" dirty="0">
                <a:solidFill>
                  <a:srgbClr val="000000"/>
                </a:solidFill>
                <a:latin typeface="Corbel"/>
              </a:rPr>
              <a:t>Labour shortage</a:t>
            </a:r>
          </a:p>
        </p:txBody>
      </p:sp>
      <p:sp>
        <p:nvSpPr>
          <p:cNvPr id="60" name="Textfeld 59"/>
          <p:cNvSpPr txBox="1"/>
          <p:nvPr/>
        </p:nvSpPr>
        <p:spPr>
          <a:xfrm>
            <a:off x="5248956" y="5982544"/>
            <a:ext cx="1471613" cy="2135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GB" sz="788" dirty="0">
                <a:solidFill>
                  <a:srgbClr val="000000"/>
                </a:solidFill>
                <a:latin typeface="Corbel"/>
              </a:rPr>
              <a:t>Social dislocations</a:t>
            </a:r>
          </a:p>
        </p:txBody>
      </p:sp>
      <p:sp>
        <p:nvSpPr>
          <p:cNvPr id="61" name="Textfeld 60"/>
          <p:cNvSpPr txBox="1"/>
          <p:nvPr/>
        </p:nvSpPr>
        <p:spPr>
          <a:xfrm>
            <a:off x="4695825" y="7038517"/>
            <a:ext cx="1471613" cy="2135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GB" sz="788" dirty="0">
                <a:solidFill>
                  <a:srgbClr val="000000"/>
                </a:solidFill>
                <a:latin typeface="Corbel"/>
              </a:rPr>
              <a:t>Terror attack</a:t>
            </a:r>
          </a:p>
        </p:txBody>
      </p:sp>
      <p:sp>
        <p:nvSpPr>
          <p:cNvPr id="62" name="Textfeld 61"/>
          <p:cNvSpPr txBox="1"/>
          <p:nvPr/>
        </p:nvSpPr>
        <p:spPr>
          <a:xfrm>
            <a:off x="5537930" y="7113407"/>
            <a:ext cx="1471613" cy="2135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GB" sz="788" dirty="0">
                <a:solidFill>
                  <a:srgbClr val="000000"/>
                </a:solidFill>
                <a:latin typeface="Corbel"/>
              </a:rPr>
              <a:t>Commodity shock</a:t>
            </a:r>
          </a:p>
        </p:txBody>
      </p:sp>
      <p:sp>
        <p:nvSpPr>
          <p:cNvPr id="65" name="Textfeld 64"/>
          <p:cNvSpPr txBox="1"/>
          <p:nvPr/>
        </p:nvSpPr>
        <p:spPr>
          <a:xfrm>
            <a:off x="6132059" y="7346424"/>
            <a:ext cx="1471613" cy="2135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GB" sz="788" dirty="0">
                <a:solidFill>
                  <a:srgbClr val="000000"/>
                </a:solidFill>
                <a:latin typeface="Corbel"/>
              </a:rPr>
              <a:t>Islamic subversion</a:t>
            </a:r>
          </a:p>
        </p:txBody>
      </p:sp>
      <p:sp>
        <p:nvSpPr>
          <p:cNvPr id="66" name="Textfeld 65"/>
          <p:cNvSpPr txBox="1"/>
          <p:nvPr/>
        </p:nvSpPr>
        <p:spPr>
          <a:xfrm>
            <a:off x="4987855" y="7505774"/>
            <a:ext cx="1471613" cy="2135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GB" sz="788" dirty="0">
                <a:solidFill>
                  <a:srgbClr val="000000"/>
                </a:solidFill>
                <a:latin typeface="Corbel"/>
              </a:rPr>
              <a:t>Collapse of „KRITIS“</a:t>
            </a:r>
          </a:p>
        </p:txBody>
      </p:sp>
      <p:sp>
        <p:nvSpPr>
          <p:cNvPr id="67" name="Textfeld 66"/>
          <p:cNvSpPr txBox="1"/>
          <p:nvPr/>
        </p:nvSpPr>
        <p:spPr>
          <a:xfrm>
            <a:off x="5867741" y="7791850"/>
            <a:ext cx="1235698" cy="4560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z="788" dirty="0">
                <a:solidFill>
                  <a:srgbClr val="000000"/>
                </a:solidFill>
                <a:latin typeface="Corbel"/>
              </a:rPr>
              <a:t>Failure of a nuclear power </a:t>
            </a:r>
            <a:br>
              <a:rPr lang="en-US" sz="788" dirty="0">
                <a:solidFill>
                  <a:srgbClr val="000000"/>
                </a:solidFill>
                <a:latin typeface="Corbel"/>
              </a:rPr>
            </a:br>
            <a:r>
              <a:rPr lang="en-US" sz="788" dirty="0">
                <a:solidFill>
                  <a:srgbClr val="000000"/>
                </a:solidFill>
                <a:latin typeface="Corbel"/>
              </a:rPr>
              <a:t>plant near the boarder</a:t>
            </a:r>
            <a:endParaRPr lang="de-DE" sz="788" dirty="0">
              <a:solidFill>
                <a:srgbClr val="000000"/>
              </a:solidFill>
              <a:latin typeface="Corbel"/>
            </a:endParaRPr>
          </a:p>
        </p:txBody>
      </p:sp>
      <p:sp>
        <p:nvSpPr>
          <p:cNvPr id="68" name="Textfeld 67"/>
          <p:cNvSpPr txBox="1"/>
          <p:nvPr/>
        </p:nvSpPr>
        <p:spPr>
          <a:xfrm>
            <a:off x="1671128" y="5573650"/>
            <a:ext cx="1705824" cy="2135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GB" sz="788" dirty="0">
                <a:solidFill>
                  <a:srgbClr val="000000"/>
                </a:solidFill>
                <a:latin typeface="Corbel"/>
              </a:rPr>
              <a:t>Disrupt military reconnaissance</a:t>
            </a:r>
          </a:p>
        </p:txBody>
      </p:sp>
      <p:sp>
        <p:nvSpPr>
          <p:cNvPr id="69" name="Textfeld 68"/>
          <p:cNvSpPr txBox="1"/>
          <p:nvPr/>
        </p:nvSpPr>
        <p:spPr>
          <a:xfrm>
            <a:off x="4161576" y="7380865"/>
            <a:ext cx="1471613" cy="2135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GB" sz="788" dirty="0">
                <a:solidFill>
                  <a:srgbClr val="000000"/>
                </a:solidFill>
                <a:latin typeface="Corbel"/>
              </a:rPr>
              <a:t>Neutrality risk</a:t>
            </a:r>
          </a:p>
        </p:txBody>
      </p:sp>
      <p:sp>
        <p:nvSpPr>
          <p:cNvPr id="70" name="Textfeld 69"/>
          <p:cNvSpPr txBox="1"/>
          <p:nvPr/>
        </p:nvSpPr>
        <p:spPr>
          <a:xfrm>
            <a:off x="3990977" y="7711270"/>
            <a:ext cx="984815" cy="3348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GB" sz="788" dirty="0">
                <a:solidFill>
                  <a:srgbClr val="000000"/>
                </a:solidFill>
                <a:latin typeface="Corbel"/>
              </a:rPr>
              <a:t>Extreme</a:t>
            </a:r>
            <a:br>
              <a:rPr lang="en-GB" sz="788" dirty="0">
                <a:solidFill>
                  <a:srgbClr val="000000"/>
                </a:solidFill>
                <a:latin typeface="Corbel"/>
              </a:rPr>
            </a:br>
            <a:r>
              <a:rPr lang="en-GB" sz="788" dirty="0">
                <a:solidFill>
                  <a:srgbClr val="000000"/>
                </a:solidFill>
                <a:latin typeface="Corbel"/>
              </a:rPr>
              <a:t>weather events</a:t>
            </a:r>
          </a:p>
        </p:txBody>
      </p:sp>
      <p:sp>
        <p:nvSpPr>
          <p:cNvPr id="71" name="Textfeld 70"/>
          <p:cNvSpPr txBox="1"/>
          <p:nvPr/>
        </p:nvSpPr>
        <p:spPr>
          <a:xfrm>
            <a:off x="4387284" y="8166242"/>
            <a:ext cx="1471613" cy="2135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de-DE" sz="788" dirty="0">
                <a:solidFill>
                  <a:srgbClr val="000000"/>
                </a:solidFill>
                <a:latin typeface="Corbel"/>
              </a:rPr>
              <a:t>Stagflation</a:t>
            </a:r>
          </a:p>
        </p:txBody>
      </p:sp>
      <p:sp>
        <p:nvSpPr>
          <p:cNvPr id="73" name="Textfeld 72"/>
          <p:cNvSpPr txBox="1"/>
          <p:nvPr/>
        </p:nvSpPr>
        <p:spPr>
          <a:xfrm>
            <a:off x="4878500" y="7917419"/>
            <a:ext cx="1471613" cy="2135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GB" sz="788" dirty="0">
                <a:solidFill>
                  <a:srgbClr val="000000"/>
                </a:solidFill>
                <a:latin typeface="Corbel"/>
              </a:rPr>
              <a:t>Social polarization </a:t>
            </a:r>
          </a:p>
        </p:txBody>
      </p:sp>
      <p:sp>
        <p:nvSpPr>
          <p:cNvPr id="74" name="Textfeld 73"/>
          <p:cNvSpPr txBox="1"/>
          <p:nvPr/>
        </p:nvSpPr>
        <p:spPr>
          <a:xfrm>
            <a:off x="3725636" y="8917588"/>
            <a:ext cx="1471613" cy="2135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GB" sz="788" dirty="0">
                <a:solidFill>
                  <a:srgbClr val="000000"/>
                </a:solidFill>
                <a:latin typeface="Corbel"/>
              </a:rPr>
              <a:t>Food shortages</a:t>
            </a:r>
          </a:p>
        </p:txBody>
      </p:sp>
      <p:sp>
        <p:nvSpPr>
          <p:cNvPr id="75" name="Textfeld 74"/>
          <p:cNvSpPr txBox="1"/>
          <p:nvPr/>
        </p:nvSpPr>
        <p:spPr>
          <a:xfrm>
            <a:off x="5074445" y="8947278"/>
            <a:ext cx="1471613" cy="2135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GB" sz="788" dirty="0">
                <a:solidFill>
                  <a:srgbClr val="000000"/>
                </a:solidFill>
                <a:latin typeface="Corbel"/>
              </a:rPr>
              <a:t>New COVID-19 mutation</a:t>
            </a:r>
          </a:p>
        </p:txBody>
      </p:sp>
      <p:sp>
        <p:nvSpPr>
          <p:cNvPr id="76" name="Textfeld 75"/>
          <p:cNvSpPr txBox="1"/>
          <p:nvPr/>
        </p:nvSpPr>
        <p:spPr>
          <a:xfrm>
            <a:off x="6913790" y="8748682"/>
            <a:ext cx="1471613" cy="4560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GB" sz="788" dirty="0">
                <a:solidFill>
                  <a:srgbClr val="000000"/>
                </a:solidFill>
                <a:latin typeface="Corbel"/>
              </a:rPr>
              <a:t>Human made environmental destruction / environmental disasters</a:t>
            </a:r>
          </a:p>
        </p:txBody>
      </p:sp>
      <p:sp>
        <p:nvSpPr>
          <p:cNvPr id="77" name="Textfeld 76"/>
          <p:cNvSpPr txBox="1"/>
          <p:nvPr/>
        </p:nvSpPr>
        <p:spPr>
          <a:xfrm>
            <a:off x="3194277" y="4830943"/>
            <a:ext cx="1471613" cy="3348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GB" sz="788" dirty="0">
                <a:solidFill>
                  <a:srgbClr val="000000"/>
                </a:solidFill>
                <a:latin typeface="Corbel"/>
              </a:rPr>
              <a:t>Military conflicts </a:t>
            </a:r>
          </a:p>
          <a:p>
            <a:pPr>
              <a:defRPr/>
            </a:pPr>
            <a:r>
              <a:rPr lang="en-GB" sz="788" dirty="0">
                <a:solidFill>
                  <a:srgbClr val="000000"/>
                </a:solidFill>
                <a:latin typeface="Corbel"/>
              </a:rPr>
              <a:t>affecting Austria  </a:t>
            </a:r>
          </a:p>
        </p:txBody>
      </p:sp>
      <p:sp>
        <p:nvSpPr>
          <p:cNvPr id="78" name="Textfeld 77"/>
          <p:cNvSpPr txBox="1"/>
          <p:nvPr/>
        </p:nvSpPr>
        <p:spPr>
          <a:xfrm>
            <a:off x="2142531" y="5083376"/>
            <a:ext cx="1471613" cy="3348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GB" sz="788" dirty="0">
                <a:solidFill>
                  <a:srgbClr val="000000"/>
                </a:solidFill>
                <a:latin typeface="Corbel"/>
              </a:rPr>
              <a:t>Attacks with weapons </a:t>
            </a:r>
          </a:p>
          <a:p>
            <a:pPr>
              <a:defRPr/>
            </a:pPr>
            <a:r>
              <a:rPr lang="en-GB" sz="788" dirty="0">
                <a:solidFill>
                  <a:srgbClr val="000000"/>
                </a:solidFill>
                <a:latin typeface="Corbel"/>
              </a:rPr>
              <a:t>of mass destruction </a:t>
            </a:r>
          </a:p>
        </p:txBody>
      </p:sp>
      <p:sp>
        <p:nvSpPr>
          <p:cNvPr id="79" name="Textfeld 78"/>
          <p:cNvSpPr txBox="1"/>
          <p:nvPr/>
        </p:nvSpPr>
        <p:spPr>
          <a:xfrm>
            <a:off x="3736353" y="5217301"/>
            <a:ext cx="1471613" cy="4560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GB" sz="788" dirty="0">
                <a:solidFill>
                  <a:srgbClr val="000000"/>
                </a:solidFill>
                <a:latin typeface="Corbel"/>
              </a:rPr>
              <a:t>Fights in </a:t>
            </a:r>
          </a:p>
          <a:p>
            <a:pPr>
              <a:defRPr/>
            </a:pPr>
            <a:r>
              <a:rPr lang="en-GB" sz="788" dirty="0">
                <a:solidFill>
                  <a:srgbClr val="000000"/>
                </a:solidFill>
                <a:latin typeface="Corbel"/>
              </a:rPr>
              <a:t>computer </a:t>
            </a:r>
          </a:p>
          <a:p>
            <a:pPr>
              <a:defRPr/>
            </a:pPr>
            <a:r>
              <a:rPr lang="en-GB" sz="788" dirty="0">
                <a:solidFill>
                  <a:srgbClr val="000000"/>
                </a:solidFill>
                <a:latin typeface="Corbel"/>
              </a:rPr>
              <a:t>networks</a:t>
            </a:r>
          </a:p>
        </p:txBody>
      </p:sp>
      <p:sp>
        <p:nvSpPr>
          <p:cNvPr id="80" name="Textfeld 79"/>
          <p:cNvSpPr txBox="1"/>
          <p:nvPr/>
        </p:nvSpPr>
        <p:spPr>
          <a:xfrm>
            <a:off x="1200576" y="4856760"/>
            <a:ext cx="1715691" cy="2135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GB" sz="788" dirty="0">
                <a:solidFill>
                  <a:srgbClr val="000000"/>
                </a:solidFill>
                <a:latin typeface="Corbel"/>
              </a:rPr>
              <a:t>Attacks with unconventional powers</a:t>
            </a:r>
          </a:p>
        </p:txBody>
      </p:sp>
      <p:sp>
        <p:nvSpPr>
          <p:cNvPr id="81" name="Textfeld 80"/>
          <p:cNvSpPr txBox="1"/>
          <p:nvPr/>
        </p:nvSpPr>
        <p:spPr>
          <a:xfrm>
            <a:off x="1708549" y="5365259"/>
            <a:ext cx="1715691" cy="2135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GB" sz="788" dirty="0">
                <a:solidFill>
                  <a:srgbClr val="000000"/>
                </a:solidFill>
                <a:latin typeface="Corbel"/>
              </a:rPr>
              <a:t>Attacks with unconventional powers</a:t>
            </a:r>
          </a:p>
        </p:txBody>
      </p:sp>
      <p:sp>
        <p:nvSpPr>
          <p:cNvPr id="82" name="Textfeld 81"/>
          <p:cNvSpPr txBox="1"/>
          <p:nvPr/>
        </p:nvSpPr>
        <p:spPr>
          <a:xfrm>
            <a:off x="4161576" y="7069097"/>
            <a:ext cx="534249" cy="3348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de-DE" sz="788" dirty="0">
                <a:solidFill>
                  <a:srgbClr val="000000"/>
                </a:solidFill>
                <a:latin typeface="Corbel"/>
              </a:rPr>
              <a:t>Blackout</a:t>
            </a:r>
          </a:p>
        </p:txBody>
      </p:sp>
      <p:sp>
        <p:nvSpPr>
          <p:cNvPr id="83" name="Textfeld 82"/>
          <p:cNvSpPr txBox="1"/>
          <p:nvPr/>
        </p:nvSpPr>
        <p:spPr>
          <a:xfrm>
            <a:off x="2627199" y="5798745"/>
            <a:ext cx="1471613" cy="2135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GB" sz="788" dirty="0">
                <a:solidFill>
                  <a:srgbClr val="000000"/>
                </a:solidFill>
                <a:latin typeface="Corbel"/>
              </a:rPr>
              <a:t>Drone/ plane attacks</a:t>
            </a:r>
          </a:p>
        </p:txBody>
      </p:sp>
      <p:sp>
        <p:nvSpPr>
          <p:cNvPr id="84" name="Textfeld 83"/>
          <p:cNvSpPr txBox="1"/>
          <p:nvPr/>
        </p:nvSpPr>
        <p:spPr>
          <a:xfrm>
            <a:off x="2249728" y="7279841"/>
            <a:ext cx="1174513" cy="3348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z="788" dirty="0">
                <a:solidFill>
                  <a:srgbClr val="000000"/>
                </a:solidFill>
                <a:latin typeface="Corbel"/>
              </a:rPr>
              <a:t>internal unrest that </a:t>
            </a:r>
            <a:br>
              <a:rPr lang="en-US" sz="788" dirty="0">
                <a:solidFill>
                  <a:srgbClr val="000000"/>
                </a:solidFill>
                <a:latin typeface="Corbel"/>
              </a:rPr>
            </a:br>
            <a:r>
              <a:rPr lang="en-US" sz="788" dirty="0">
                <a:solidFill>
                  <a:srgbClr val="000000"/>
                </a:solidFill>
                <a:latin typeface="Corbel"/>
              </a:rPr>
              <a:t>threatens sovereignty</a:t>
            </a:r>
            <a:endParaRPr lang="de-DE" sz="788" dirty="0">
              <a:solidFill>
                <a:srgbClr val="000000"/>
              </a:solidFill>
              <a:latin typeface="Corbel"/>
            </a:endParaRPr>
          </a:p>
        </p:txBody>
      </p:sp>
      <p:sp>
        <p:nvSpPr>
          <p:cNvPr id="85" name="Textfeld 84"/>
          <p:cNvSpPr txBox="1"/>
          <p:nvPr/>
        </p:nvSpPr>
        <p:spPr>
          <a:xfrm>
            <a:off x="3511686" y="7032593"/>
            <a:ext cx="801122" cy="5773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GB" sz="788" dirty="0">
                <a:solidFill>
                  <a:srgbClr val="000000"/>
                </a:solidFill>
                <a:latin typeface="Corbel"/>
              </a:rPr>
              <a:t>Military attacks </a:t>
            </a:r>
            <a:br>
              <a:rPr lang="en-GB" sz="788" dirty="0">
                <a:solidFill>
                  <a:srgbClr val="000000"/>
                </a:solidFill>
                <a:latin typeface="Corbel"/>
              </a:rPr>
            </a:br>
            <a:r>
              <a:rPr lang="en-GB" sz="788" dirty="0">
                <a:solidFill>
                  <a:srgbClr val="000000"/>
                </a:solidFill>
                <a:latin typeface="Corbel"/>
              </a:rPr>
              <a:t>against Austria </a:t>
            </a:r>
          </a:p>
        </p:txBody>
      </p:sp>
      <p:sp>
        <p:nvSpPr>
          <p:cNvPr id="87" name="Textfeld 86"/>
          <p:cNvSpPr txBox="1"/>
          <p:nvPr/>
        </p:nvSpPr>
        <p:spPr>
          <a:xfrm>
            <a:off x="3194277" y="5968411"/>
            <a:ext cx="1471613" cy="2135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GB" sz="788" dirty="0">
                <a:solidFill>
                  <a:srgbClr val="000000"/>
                </a:solidFill>
                <a:latin typeface="Corbel"/>
              </a:rPr>
              <a:t>Missile attacks</a:t>
            </a:r>
          </a:p>
        </p:txBody>
      </p:sp>
      <p:sp>
        <p:nvSpPr>
          <p:cNvPr id="88" name="Textfeld 87"/>
          <p:cNvSpPr txBox="1"/>
          <p:nvPr/>
        </p:nvSpPr>
        <p:spPr>
          <a:xfrm>
            <a:off x="1671129" y="8200867"/>
            <a:ext cx="1471613" cy="4560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z="788" dirty="0">
                <a:solidFill>
                  <a:srgbClr val="000000"/>
                </a:solidFill>
                <a:latin typeface="Corbel"/>
              </a:rPr>
              <a:t>Maritime confrontation - West vs China in the Indo-Pacific area</a:t>
            </a:r>
            <a:endParaRPr lang="de-DE" sz="788" dirty="0">
              <a:solidFill>
                <a:srgbClr val="000000"/>
              </a:solidFill>
              <a:latin typeface="Corbel"/>
            </a:endParaRPr>
          </a:p>
        </p:txBody>
      </p:sp>
      <p:sp>
        <p:nvSpPr>
          <p:cNvPr id="89" name="Textfeld 88"/>
          <p:cNvSpPr txBox="1"/>
          <p:nvPr/>
        </p:nvSpPr>
        <p:spPr>
          <a:xfrm>
            <a:off x="2417647" y="7749773"/>
            <a:ext cx="1471613" cy="3348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z="788" dirty="0">
                <a:solidFill>
                  <a:srgbClr val="000000"/>
                </a:solidFill>
                <a:latin typeface="Corbel"/>
              </a:rPr>
              <a:t>Use of Austrian national territory contrary to neutrality</a:t>
            </a:r>
            <a:endParaRPr lang="de-DE" sz="788" dirty="0">
              <a:solidFill>
                <a:srgbClr val="000000"/>
              </a:solidFill>
              <a:latin typeface="Corbel"/>
            </a:endParaRPr>
          </a:p>
        </p:txBody>
      </p:sp>
    </p:spTree>
    <p:extLst>
      <p:ext uri="{BB962C8B-B14F-4D97-AF65-F5344CB8AC3E}">
        <p14:creationId xmlns:p14="http://schemas.microsoft.com/office/powerpoint/2010/main" val="15740508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40000" y="916187"/>
            <a:ext cx="7978525" cy="829455"/>
          </a:xfrm>
        </p:spPr>
        <p:txBody>
          <a:bodyPr/>
          <a:lstStyle/>
          <a:p>
            <a:r>
              <a:rPr lang="de-AT" dirty="0"/>
              <a:t/>
            </a:r>
            <a:br>
              <a:rPr lang="de-AT" dirty="0"/>
            </a:br>
            <a:r>
              <a:rPr lang="de-AT" dirty="0" err="1"/>
              <a:t>Austria`s</a:t>
            </a:r>
            <a:r>
              <a:rPr lang="de-AT" dirty="0"/>
              <a:t> Security &amp; Defence Policy Framework</a:t>
            </a:r>
            <a:br>
              <a:rPr lang="de-AT" dirty="0"/>
            </a:br>
            <a:endParaRPr lang="de-AT" dirty="0"/>
          </a:p>
        </p:txBody>
      </p:sp>
      <p:sp>
        <p:nvSpPr>
          <p:cNvPr id="3" name="Textplatzhalter 2"/>
          <p:cNvSpPr>
            <a:spLocks noGrp="1"/>
          </p:cNvSpPr>
          <p:nvPr>
            <p:ph type="body" sz="quarter" idx="13"/>
          </p:nvPr>
        </p:nvSpPr>
        <p:spPr>
          <a:xfrm>
            <a:off x="308344" y="1728341"/>
            <a:ext cx="8644270" cy="4658661"/>
          </a:xfrm>
        </p:spPr>
        <p:txBody>
          <a:bodyPr/>
          <a:lstStyle/>
          <a:p>
            <a:endParaRPr lang="de-AT" dirty="0"/>
          </a:p>
          <a:p>
            <a:pPr lvl="1"/>
            <a:r>
              <a:rPr lang="de-AT" sz="2400" dirty="0"/>
              <a:t>Austrian National  Security </a:t>
            </a:r>
            <a:r>
              <a:rPr lang="de-AT" sz="2400" dirty="0" err="1"/>
              <a:t>Strategy</a:t>
            </a:r>
            <a:r>
              <a:rPr lang="de-AT" sz="2400" dirty="0"/>
              <a:t> </a:t>
            </a:r>
            <a:r>
              <a:rPr lang="de-AT" sz="2400" dirty="0" err="1"/>
              <a:t>is</a:t>
            </a:r>
            <a:r>
              <a:rPr lang="de-AT" sz="2400" dirty="0"/>
              <a:t> still valid (2013)</a:t>
            </a:r>
          </a:p>
          <a:p>
            <a:pPr lvl="1"/>
            <a:r>
              <a:rPr lang="en-GB" sz="2400" dirty="0"/>
              <a:t>Sub-Strategy on Defence Policy </a:t>
            </a:r>
            <a:r>
              <a:rPr lang="de-AT" sz="2400" dirty="0" err="1"/>
              <a:t>is</a:t>
            </a:r>
            <a:r>
              <a:rPr lang="de-AT" sz="2400" dirty="0"/>
              <a:t> still valid (2014)</a:t>
            </a:r>
          </a:p>
          <a:p>
            <a:pPr lvl="1"/>
            <a:r>
              <a:rPr lang="en-GB" sz="2400" dirty="0"/>
              <a:t>BUT: The Government Programme for the legislative period 2020-2024 </a:t>
            </a:r>
            <a:r>
              <a:rPr lang="en-GB" sz="2400" b="1" dirty="0"/>
              <a:t>underlines the need for </a:t>
            </a:r>
            <a:r>
              <a:rPr lang="en-GB" sz="2400" dirty="0"/>
              <a:t>modern</a:t>
            </a:r>
            <a:r>
              <a:rPr lang="en-GB" sz="2400" b="1" dirty="0"/>
              <a:t>,</a:t>
            </a:r>
            <a:r>
              <a:rPr lang="en-GB" sz="2400" dirty="0"/>
              <a:t> capable </a:t>
            </a:r>
            <a:r>
              <a:rPr lang="en-GB" sz="2400" b="1" dirty="0"/>
              <a:t>and flexibly deployable</a:t>
            </a:r>
            <a:r>
              <a:rPr lang="en-GB" sz="2400" dirty="0"/>
              <a:t> force </a:t>
            </a:r>
            <a:r>
              <a:rPr lang="en-GB" sz="2400" b="1" dirty="0"/>
              <a:t>able to address the present and emerging challenges and threats</a:t>
            </a:r>
            <a:r>
              <a:rPr lang="en-GB" sz="2400" dirty="0"/>
              <a:t> </a:t>
            </a:r>
          </a:p>
          <a:p>
            <a:pPr marL="252000" lvl="1" indent="0">
              <a:buNone/>
            </a:pPr>
            <a:endParaRPr lang="en-GB" dirty="0"/>
          </a:p>
          <a:p>
            <a:pPr lvl="1">
              <a:buFont typeface="Wingdings" panose="05000000000000000000" pitchFamily="2" charset="2"/>
              <a:buChar char="Ø"/>
            </a:pPr>
            <a:r>
              <a:rPr lang="de-AT" sz="2400" dirty="0">
                <a:solidFill>
                  <a:srgbClr val="FF0000"/>
                </a:solidFill>
              </a:rPr>
              <a:t>New Austrian National Security </a:t>
            </a:r>
            <a:r>
              <a:rPr lang="de-AT" sz="2400" dirty="0" err="1">
                <a:solidFill>
                  <a:srgbClr val="FF0000"/>
                </a:solidFill>
              </a:rPr>
              <a:t>Strategy</a:t>
            </a:r>
            <a:r>
              <a:rPr lang="de-AT" sz="2400" dirty="0">
                <a:solidFill>
                  <a:srgbClr val="FF0000"/>
                </a:solidFill>
              </a:rPr>
              <a:t> </a:t>
            </a:r>
            <a:r>
              <a:rPr lang="de-AT" sz="2400" dirty="0" err="1">
                <a:solidFill>
                  <a:srgbClr val="FF0000"/>
                </a:solidFill>
              </a:rPr>
              <a:t>about</a:t>
            </a:r>
            <a:r>
              <a:rPr lang="de-AT" sz="2400" dirty="0">
                <a:solidFill>
                  <a:srgbClr val="FF0000"/>
                </a:solidFill>
              </a:rPr>
              <a:t> </a:t>
            </a:r>
            <a:r>
              <a:rPr lang="de-AT" sz="2400" dirty="0" err="1">
                <a:solidFill>
                  <a:srgbClr val="FF0000"/>
                </a:solidFill>
              </a:rPr>
              <a:t>to</a:t>
            </a:r>
            <a:r>
              <a:rPr lang="de-AT" sz="2400" dirty="0">
                <a:solidFill>
                  <a:srgbClr val="FF0000"/>
                </a:solidFill>
              </a:rPr>
              <a:t> </a:t>
            </a:r>
            <a:r>
              <a:rPr lang="de-AT" sz="2400" dirty="0" err="1">
                <a:solidFill>
                  <a:srgbClr val="FF0000"/>
                </a:solidFill>
              </a:rPr>
              <a:t>be</a:t>
            </a:r>
            <a:r>
              <a:rPr lang="de-AT" sz="2400" dirty="0">
                <a:solidFill>
                  <a:srgbClr val="FF0000"/>
                </a:solidFill>
              </a:rPr>
              <a:t> </a:t>
            </a:r>
            <a:r>
              <a:rPr lang="de-AT" sz="2400" dirty="0" err="1">
                <a:solidFill>
                  <a:srgbClr val="FF0000"/>
                </a:solidFill>
              </a:rPr>
              <a:t>published</a:t>
            </a:r>
            <a:r>
              <a:rPr lang="de-AT" sz="2400" dirty="0">
                <a:solidFill>
                  <a:srgbClr val="FF0000"/>
                </a:solidFill>
              </a:rPr>
              <a:t> !</a:t>
            </a:r>
          </a:p>
          <a:p>
            <a:pPr lvl="1"/>
            <a:endParaRPr lang="de-AT" dirty="0"/>
          </a:p>
          <a:p>
            <a:pPr lvl="1"/>
            <a:endParaRPr lang="de-AT" dirty="0"/>
          </a:p>
          <a:p>
            <a:pPr lvl="1"/>
            <a:endParaRPr lang="de-AT" dirty="0"/>
          </a:p>
          <a:p>
            <a:pPr lvl="1"/>
            <a:endParaRPr lang="de-AT" dirty="0"/>
          </a:p>
          <a:p>
            <a:endParaRPr lang="de-AT" dirty="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06269C-C24E-4E80-9A4B-E7E19BB59A67}" type="slidenum">
              <a:rPr lang="de-AT" smtClean="0"/>
              <a:pPr/>
              <a:t>7</a:t>
            </a:fld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298758424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el 6"/>
          <p:cNvSpPr>
            <a:spLocks noGrp="1"/>
          </p:cNvSpPr>
          <p:nvPr>
            <p:ph type="title"/>
          </p:nvPr>
        </p:nvSpPr>
        <p:spPr>
          <a:xfrm>
            <a:off x="921250" y="2482060"/>
            <a:ext cx="7270810" cy="2914932"/>
          </a:xfrm>
        </p:spPr>
        <p:txBody>
          <a:bodyPr/>
          <a:lstStyle/>
          <a:p>
            <a:pPr algn="ctr"/>
            <a:r>
              <a:rPr lang="de-DE" sz="3600" b="1" dirty="0" err="1"/>
              <a:t>Thank</a:t>
            </a:r>
            <a:r>
              <a:rPr lang="de-DE" sz="3600" b="1" dirty="0"/>
              <a:t> </a:t>
            </a:r>
            <a:r>
              <a:rPr lang="de-DE" sz="3600" b="1" dirty="0" err="1"/>
              <a:t>you</a:t>
            </a:r>
            <a:r>
              <a:rPr lang="de-DE" sz="3600" b="1" dirty="0"/>
              <a:t> </a:t>
            </a:r>
            <a:r>
              <a:rPr lang="de-DE" sz="3600" b="1" dirty="0" err="1"/>
              <a:t>for</a:t>
            </a:r>
            <a:r>
              <a:rPr lang="de-DE" sz="3600" b="1" dirty="0"/>
              <a:t> </a:t>
            </a:r>
            <a:r>
              <a:rPr lang="de-DE" sz="3600" b="1" dirty="0" err="1"/>
              <a:t>your</a:t>
            </a:r>
            <a:r>
              <a:rPr lang="de-DE" sz="3600" b="1" dirty="0"/>
              <a:t> </a:t>
            </a:r>
            <a:r>
              <a:rPr lang="de-DE" sz="3600" b="1" dirty="0" err="1"/>
              <a:t>attention</a:t>
            </a:r>
            <a:r>
              <a:rPr lang="de-DE" sz="3600" b="1" dirty="0"/>
              <a:t>!</a:t>
            </a:r>
            <a:br>
              <a:rPr lang="de-DE" sz="3600" b="1" dirty="0"/>
            </a:br>
            <a:r>
              <a:rPr lang="de-DE" sz="3600" b="1" dirty="0"/>
              <a:t/>
            </a:r>
            <a:br>
              <a:rPr lang="de-DE" sz="3600" b="1" dirty="0"/>
            </a:br>
            <a:endParaRPr lang="de-DE" sz="3600" b="1" dirty="0"/>
          </a:p>
        </p:txBody>
      </p:sp>
      <p:sp>
        <p:nvSpPr>
          <p:cNvPr id="10" name="Textplatzhalter 9"/>
          <p:cNvSpPr>
            <a:spLocks noGrp="1"/>
          </p:cNvSpPr>
          <p:nvPr>
            <p:ph type="body" sz="quarter" idx="10"/>
          </p:nvPr>
        </p:nvSpPr>
        <p:spPr>
          <a:xfrm>
            <a:off x="388829" y="5390410"/>
            <a:ext cx="3423600" cy="1284288"/>
          </a:xfrm>
        </p:spPr>
        <p:txBody>
          <a:bodyPr/>
          <a:lstStyle/>
          <a:p>
            <a:r>
              <a:rPr lang="de-DE" dirty="0"/>
              <a:t>Brigadier Ronald VARTOK</a:t>
            </a:r>
          </a:p>
          <a:p>
            <a:r>
              <a:rPr lang="de-DE" dirty="0"/>
              <a:t>Military Policy Division</a:t>
            </a:r>
          </a:p>
          <a:p>
            <a:r>
              <a:rPr lang="de-DE" dirty="0"/>
              <a:t>Austrian </a:t>
            </a:r>
            <a:r>
              <a:rPr lang="de-DE" dirty="0" err="1"/>
              <a:t>MoD</a:t>
            </a:r>
            <a:endParaRPr lang="de-DE" dirty="0"/>
          </a:p>
          <a:p>
            <a:r>
              <a:rPr lang="de-DE" dirty="0">
                <a:hlinkClick r:id="rId3"/>
              </a:rPr>
              <a:t>ronald.vartok@bmlv.gv.at</a:t>
            </a:r>
            <a:r>
              <a:rPr lang="de-DE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759185842"/>
      </p:ext>
    </p:extLst>
  </p:cSld>
  <p:clrMapOvr>
    <a:masterClrMapping/>
  </p:clrMapOvr>
</p:sld>
</file>

<file path=ppt/theme/theme1.xml><?xml version="1.0" encoding="utf-8"?>
<a:theme xmlns:a="http://schemas.openxmlformats.org/drawingml/2006/main" name="PPT-BMLV-4x3">
  <a:themeElements>
    <a:clrScheme name="Republik-AT">
      <a:dk1>
        <a:srgbClr val="000000"/>
      </a:dk1>
      <a:lt1>
        <a:srgbClr val="E6EFF3"/>
      </a:lt1>
      <a:dk2>
        <a:srgbClr val="E6320F"/>
      </a:dk2>
      <a:lt2>
        <a:srgbClr val="FFFFFF"/>
      </a:lt2>
      <a:accent1>
        <a:srgbClr val="CA0237"/>
      </a:accent1>
      <a:accent2>
        <a:srgbClr val="5FB564"/>
      </a:accent2>
      <a:accent3>
        <a:srgbClr val="950F53"/>
      </a:accent3>
      <a:accent4>
        <a:srgbClr val="F59C00"/>
      </a:accent4>
      <a:accent5>
        <a:srgbClr val="3BACBE"/>
      </a:accent5>
      <a:accent6>
        <a:srgbClr val="BCCF00"/>
      </a:accent6>
      <a:hlink>
        <a:srgbClr val="1C1C1C"/>
      </a:hlink>
      <a:folHlink>
        <a:srgbClr val="636362"/>
      </a:folHlink>
    </a:clrScheme>
    <a:fontScheme name="BKA2018-Schriften">
      <a:majorFont>
        <a:latin typeface="Corbel"/>
        <a:ea typeface=""/>
        <a:cs typeface=""/>
      </a:majorFont>
      <a:minorFont>
        <a:latin typeface="Corbel"/>
        <a:ea typeface=""/>
        <a:cs typeface=""/>
      </a:minorFont>
    </a:fontScheme>
    <a:fmtScheme name="Klarheit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hade val="86000"/>
                <a:satMod val="140000"/>
              </a:schemeClr>
            </a:gs>
            <a:gs pos="45000">
              <a:schemeClr val="phClr">
                <a:tint val="48000"/>
                <a:satMod val="150000"/>
              </a:schemeClr>
            </a:gs>
            <a:gs pos="100000">
              <a:schemeClr val="phClr">
                <a:tint val="28000"/>
                <a:satMod val="16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70000"/>
                <a:satMod val="150000"/>
              </a:schemeClr>
            </a:gs>
            <a:gs pos="34000">
              <a:schemeClr val="phClr">
                <a:shade val="70000"/>
                <a:satMod val="140000"/>
              </a:schemeClr>
            </a:gs>
            <a:gs pos="70000">
              <a:schemeClr val="phClr">
                <a:tint val="100000"/>
                <a:shade val="90000"/>
                <a:satMod val="140000"/>
              </a:schemeClr>
            </a:gs>
            <a:gs pos="100000">
              <a:schemeClr val="phClr">
                <a:tint val="100000"/>
                <a:shade val="100000"/>
                <a:sat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6425" cap="flat" cmpd="sng" algn="ctr">
          <a:solidFill>
            <a:schemeClr val="phClr"/>
          </a:solidFill>
          <a:prstDash val="solid"/>
        </a:ln>
        <a:ln w="444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5100000"/>
            </a:lightRig>
          </a:scene3d>
          <a:sp3d contourW="6350">
            <a:bevelT w="29210" h="12700"/>
            <a:contourClr>
              <a:schemeClr val="phClr">
                <a:shade val="3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PPT-BMLV-4x3</Template>
  <TotalTime>0</TotalTime>
  <Words>479</Words>
  <Application>Microsoft Office PowerPoint</Application>
  <PresentationFormat>Bildschirmpräsentation (4:3)</PresentationFormat>
  <Paragraphs>147</Paragraphs>
  <Slides>8</Slides>
  <Notes>8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6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8</vt:i4>
      </vt:variant>
    </vt:vector>
  </HeadingPairs>
  <TitlesOfParts>
    <vt:vector size="15" baseType="lpstr">
      <vt:lpstr>Arial</vt:lpstr>
      <vt:lpstr>Calibri</vt:lpstr>
      <vt:lpstr>Corbel</vt:lpstr>
      <vt:lpstr>Courier New</vt:lpstr>
      <vt:lpstr>Symbol</vt:lpstr>
      <vt:lpstr>Wingdings</vt:lpstr>
      <vt:lpstr>PPT-BMLV-4x3</vt:lpstr>
      <vt:lpstr>Risk monitor 2024</vt:lpstr>
      <vt:lpstr>The Risk Monitor  </vt:lpstr>
      <vt:lpstr>The Risk Monitor  </vt:lpstr>
      <vt:lpstr>62 Risks identified Summarised in 5 levels:</vt:lpstr>
      <vt:lpstr>PowerPoint-Präsentation</vt:lpstr>
      <vt:lpstr>PowerPoint-Präsentation</vt:lpstr>
      <vt:lpstr> Austria`s Security &amp; Defence Policy Framework </vt:lpstr>
      <vt:lpstr>Thank you for your attention!  </vt:lpstr>
    </vt:vector>
  </TitlesOfParts>
  <Company>BMLV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Titel der Folienpräsentation maximal zweizeilig</dc:title>
  <dc:creator>BMLV</dc:creator>
  <cp:lastModifiedBy>xssy</cp:lastModifiedBy>
  <cp:revision>86</cp:revision>
  <cp:lastPrinted>2021-11-24T15:58:11Z</cp:lastPrinted>
  <dcterms:created xsi:type="dcterms:W3CDTF">2018-11-09T09:27:58Z</dcterms:created>
  <dcterms:modified xsi:type="dcterms:W3CDTF">2024-06-24T14:12:59Z</dcterms:modified>
</cp:coreProperties>
</file>