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wmv" ContentType="video/x-ms-wm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60" r:id="rId5"/>
    <p:sldMasterId id="2147483672" r:id="rId6"/>
  </p:sldMasterIdLst>
  <p:notesMasterIdLst>
    <p:notesMasterId r:id="rId28"/>
  </p:notesMasterIdLst>
  <p:handoutMasterIdLst>
    <p:handoutMasterId r:id="rId29"/>
  </p:handoutMasterIdLst>
  <p:sldIdLst>
    <p:sldId id="324" r:id="rId7"/>
    <p:sldId id="256" r:id="rId8"/>
    <p:sldId id="300" r:id="rId9"/>
    <p:sldId id="308" r:id="rId10"/>
    <p:sldId id="331" r:id="rId11"/>
    <p:sldId id="321" r:id="rId12"/>
    <p:sldId id="325" r:id="rId13"/>
    <p:sldId id="327" r:id="rId14"/>
    <p:sldId id="329" r:id="rId15"/>
    <p:sldId id="316" r:id="rId16"/>
    <p:sldId id="328" r:id="rId17"/>
    <p:sldId id="332" r:id="rId18"/>
    <p:sldId id="330" r:id="rId19"/>
    <p:sldId id="257" r:id="rId20"/>
    <p:sldId id="259" r:id="rId21"/>
    <p:sldId id="263" r:id="rId22"/>
    <p:sldId id="265" r:id="rId23"/>
    <p:sldId id="258" r:id="rId24"/>
    <p:sldId id="262" r:id="rId25"/>
    <p:sldId id="261" r:id="rId26"/>
    <p:sldId id="323" r:id="rId27"/>
  </p:sldIdLst>
  <p:sldSz cx="9144000" cy="6858000" type="screen4x3"/>
  <p:notesSz cx="6669088" cy="987266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63343" autoAdjust="0"/>
  </p:normalViewPr>
  <p:slideViewPr>
    <p:cSldViewPr>
      <p:cViewPr varScale="1">
        <p:scale>
          <a:sx n="58" d="100"/>
          <a:sy n="58" d="100"/>
        </p:scale>
        <p:origin x="294" y="60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25" d="100"/>
        <a:sy n="125" d="100"/>
      </p:scale>
      <p:origin x="0" y="569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2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viewProps" Target="viewProps.xml"/><Relationship Id="rId4" Type="http://schemas.openxmlformats.org/officeDocument/2006/relationships/customXml" Target="../customXml/item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8250" y="0"/>
            <a:ext cx="288925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0C3B3-79A1-4672-A6EC-B7C39AEB0AA0}" type="datetimeFigureOut">
              <a:rPr lang="en-GB" smtClean="0"/>
              <a:pPr/>
              <a:t>28/05/2019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77363"/>
            <a:ext cx="2889250" cy="493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8250" y="9377363"/>
            <a:ext cx="2889250" cy="493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D4E986-CE73-4FC9-A402-EDD3B23A7A2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4582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9363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9363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A49D28-6676-4614-8619-7E5A10CF14D5}" type="datetimeFigureOut">
              <a:rPr lang="en-GB" smtClean="0"/>
              <a:pPr/>
              <a:t>28/05/2019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66775" y="739775"/>
            <a:ext cx="4935538" cy="37036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89515"/>
            <a:ext cx="5335270" cy="444269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7316"/>
            <a:ext cx="2889938" cy="49363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377316"/>
            <a:ext cx="2889938" cy="49363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A1D6B0-B234-4FB5-9E96-173E97E44D8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4086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1D6B0-B234-4FB5-9E96-173E97E44D85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9682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1D6B0-B234-4FB5-9E96-173E97E44D8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9682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1D6B0-B234-4FB5-9E96-173E97E44D8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8432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1D6B0-B234-4FB5-9E96-173E97E44D8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8432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1D6B0-B234-4FB5-9E96-173E97E44D8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431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74D46F1-4C71-4362-8BF1-8F7528F9970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9556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74D46F1-4C71-4362-8BF1-8F7528F9970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97426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1D6B0-B234-4FB5-9E96-173E97E44D85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solidFill>
          <a:srgbClr val="572642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547664" y="1772816"/>
            <a:ext cx="7268344" cy="506487"/>
          </a:xfrm>
        </p:spPr>
        <p:txBody>
          <a:bodyPr>
            <a:noAutofit/>
          </a:bodyPr>
          <a:lstStyle>
            <a:lvl1pPr algn="r">
              <a:defRPr sz="2800" b="1">
                <a:solidFill>
                  <a:srgbClr val="572642"/>
                </a:solidFill>
              </a:defRPr>
            </a:lvl1pPr>
          </a:lstStyle>
          <a:p>
            <a:r>
              <a:rPr lang="en-US" dirty="0"/>
              <a:t>Click to add Presentation Title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411760" y="2662064"/>
            <a:ext cx="6400800" cy="478904"/>
          </a:xfrm>
        </p:spPr>
        <p:txBody>
          <a:bodyPr>
            <a:normAutofit/>
          </a:bodyPr>
          <a:lstStyle>
            <a:lvl1pPr marL="0" indent="0" algn="r">
              <a:buNone/>
              <a:defRPr sz="2000" b="1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add Presenter Name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0" y="1484784"/>
            <a:ext cx="9144000" cy="72008"/>
          </a:xfrm>
          <a:prstGeom prst="rect">
            <a:avLst/>
          </a:prstGeom>
          <a:solidFill>
            <a:srgbClr val="5726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-36512" y="-99392"/>
            <a:ext cx="9217024" cy="158417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3" hasCustomPrompt="1"/>
          </p:nvPr>
        </p:nvSpPr>
        <p:spPr>
          <a:xfrm>
            <a:off x="3059112" y="3212977"/>
            <a:ext cx="5761360" cy="432048"/>
          </a:xfrm>
        </p:spPr>
        <p:txBody>
          <a:bodyPr>
            <a:normAutofit/>
          </a:bodyPr>
          <a:lstStyle>
            <a:lvl1pPr marL="0" indent="0" algn="r"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b="1">
                <a:solidFill>
                  <a:schemeClr val="bg1"/>
                </a:solidFill>
              </a:defRPr>
            </a:lvl2pPr>
            <a:lvl3pPr marL="914400" indent="0">
              <a:buNone/>
              <a:defRPr b="1">
                <a:solidFill>
                  <a:schemeClr val="bg1"/>
                </a:solidFill>
              </a:defRPr>
            </a:lvl3pPr>
            <a:lvl4pPr marL="1371600" indent="0">
              <a:buNone/>
              <a:defRPr b="1">
                <a:solidFill>
                  <a:schemeClr val="bg1"/>
                </a:solidFill>
              </a:defRPr>
            </a:lvl4pPr>
            <a:lvl5pPr marL="1828800" indent="0">
              <a:buNone/>
              <a:defRPr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Venue</a:t>
            </a:r>
            <a:endParaRPr lang="en-GB" dirty="0"/>
          </a:p>
        </p:txBody>
      </p:sp>
      <p:sp>
        <p:nvSpPr>
          <p:cNvPr id="17" name="Rectangle 10"/>
          <p:cNvSpPr>
            <a:spLocks noChangeArrowheads="1"/>
          </p:cNvSpPr>
          <p:nvPr/>
        </p:nvSpPr>
        <p:spPr bwMode="auto">
          <a:xfrm>
            <a:off x="4427984" y="5762439"/>
            <a:ext cx="4720630" cy="781539"/>
          </a:xfrm>
          <a:prstGeom prst="rect">
            <a:avLst/>
          </a:prstGeom>
          <a:solidFill>
            <a:schemeClr val="bg1">
              <a:alpha val="40000"/>
            </a:schemeClr>
          </a:solidFill>
          <a:ln>
            <a:noFill/>
          </a:ln>
          <a:effectLst/>
          <a:extLst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pPr algn="r">
              <a:defRPr/>
            </a:pPr>
            <a:endParaRPr lang="en-GB" altLang="en-US" b="1"/>
          </a:p>
        </p:txBody>
      </p:sp>
      <p:pic>
        <p:nvPicPr>
          <p:cNvPr id="1026" name="Picture 2" descr="G:\Graphics\LOGOS\Joint Force Development JFD\JFD Purpl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966" y="312776"/>
            <a:ext cx="1762754" cy="968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3019" y="5741654"/>
            <a:ext cx="4747493" cy="802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9580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20506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0994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44250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27707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27707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349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702397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702397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564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796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200" y="6356176"/>
            <a:ext cx="457200" cy="313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2E7AB30C-ECE9-4D76-9F68-9B67883A2C7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08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0" cy="5532214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1"/>
            <a:ext cx="3008313" cy="437016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91185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18446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75232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085184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417181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1"/>
            <a:ext cx="8229600" cy="427707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044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530626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530626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8947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>
            <a:spLocks noChangeArrowheads="1"/>
          </p:cNvSpPr>
          <p:nvPr/>
        </p:nvSpPr>
        <p:spPr bwMode="auto">
          <a:xfrm>
            <a:off x="0" y="6096000"/>
            <a:ext cx="9144000" cy="762000"/>
          </a:xfrm>
          <a:prstGeom prst="rect">
            <a:avLst/>
          </a:prstGeom>
          <a:solidFill>
            <a:srgbClr val="52213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pPr algn="r">
              <a:defRPr/>
            </a:pPr>
            <a:endParaRPr lang="en-GB" altLang="en-US" b="1"/>
          </a:p>
        </p:txBody>
      </p:sp>
      <p:sp>
        <p:nvSpPr>
          <p:cNvPr id="5" name="Text Box 11"/>
          <p:cNvSpPr txBox="1">
            <a:spLocks noChangeArrowheads="1"/>
          </p:cNvSpPr>
          <p:nvPr/>
        </p:nvSpPr>
        <p:spPr bwMode="auto">
          <a:xfrm>
            <a:off x="3962400" y="6096000"/>
            <a:ext cx="51054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algn="r">
              <a:defRPr/>
            </a:pPr>
            <a:r>
              <a:rPr lang="en-US" altLang="en-US" sz="2000">
                <a:solidFill>
                  <a:schemeClr val="bg1"/>
                </a:solidFill>
                <a:latin typeface="Arial" pitchFamily="34" charset="0"/>
              </a:rPr>
              <a:t>Joint Services Command and Staff College</a:t>
            </a:r>
            <a:endParaRPr lang="en-US" altLang="en-US" sz="1400">
              <a:solidFill>
                <a:schemeClr val="bg1"/>
              </a:solidFill>
              <a:latin typeface="Arial" pitchFamily="34" charset="0"/>
            </a:endParaRPr>
          </a:p>
          <a:p>
            <a:pPr algn="r">
              <a:defRPr/>
            </a:pPr>
            <a:r>
              <a:rPr lang="en-US" altLang="en-US" sz="800">
                <a:solidFill>
                  <a:srgbClr val="DDDDDD"/>
                </a:solidFill>
                <a:latin typeface="Arial" pitchFamily="34" charset="0"/>
                <a:cs typeface="Arial" pitchFamily="34" charset="0"/>
              </a:rPr>
              <a:t>© Crown </a:t>
            </a:r>
            <a:r>
              <a:rPr lang="en-US" altLang="en-US" sz="800">
                <a:solidFill>
                  <a:srgbClr val="DDDDDD"/>
                </a:solidFill>
                <a:latin typeface="Arial" pitchFamily="34" charset="0"/>
              </a:rPr>
              <a:t>Copyright</a:t>
            </a:r>
          </a:p>
        </p:txBody>
      </p:sp>
      <p:pic>
        <p:nvPicPr>
          <p:cNvPr id="6" name="Picture 14" descr="JSCSC Cut Out 80% Bla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56500" y="258763"/>
            <a:ext cx="865188" cy="143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5800" y="381000"/>
            <a:ext cx="2949575" cy="12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hc"/>
          <p:cNvSpPr txBox="1">
            <a:spLocks noChangeArrowheads="1"/>
          </p:cNvSpPr>
          <p:nvPr/>
        </p:nvSpPr>
        <p:spPr bwMode="auto">
          <a:xfrm>
            <a:off x="0" y="0"/>
            <a:ext cx="9144000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pPr>
              <a:defRPr/>
            </a:pPr>
            <a:endParaRPr lang="en-GB" altLang="en-US" sz="1000">
              <a:solidFill>
                <a:srgbClr val="7F7F7F"/>
              </a:solidFill>
            </a:endParaRPr>
          </a:p>
        </p:txBody>
      </p:sp>
      <p:sp>
        <p:nvSpPr>
          <p:cNvPr id="9" name="fc"/>
          <p:cNvSpPr txBox="1">
            <a:spLocks noChangeArrowheads="1"/>
          </p:cNvSpPr>
          <p:nvPr/>
        </p:nvSpPr>
        <p:spPr bwMode="auto">
          <a:xfrm>
            <a:off x="0" y="6491288"/>
            <a:ext cx="9144000" cy="246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pPr>
              <a:defRPr/>
            </a:pPr>
            <a:endParaRPr lang="en-GB" altLang="en-US" sz="1000">
              <a:solidFill>
                <a:srgbClr val="7F7F7F"/>
              </a:solidFill>
            </a:endParaRPr>
          </a:p>
        </p:txBody>
      </p:sp>
      <p:sp>
        <p:nvSpPr>
          <p:cNvPr id="7176" name="Rectangle 8"/>
          <p:cNvSpPr>
            <a:spLocks noGrp="1" noChangeArrowheads="1"/>
          </p:cNvSpPr>
          <p:nvPr>
            <p:ph type="ctrTitle"/>
          </p:nvPr>
        </p:nvSpPr>
        <p:spPr>
          <a:xfrm>
            <a:off x="2171700" y="2590800"/>
            <a:ext cx="6172200" cy="11430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7177" name="Rectangle 9"/>
          <p:cNvSpPr>
            <a:spLocks noGrp="1" noChangeArrowheads="1"/>
          </p:cNvSpPr>
          <p:nvPr>
            <p:ph type="subTitle" idx="1"/>
          </p:nvPr>
        </p:nvSpPr>
        <p:spPr>
          <a:xfrm>
            <a:off x="2171700" y="3581400"/>
            <a:ext cx="6210300" cy="17526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0" indent="0">
              <a:buFont typeface="Wingdings" pitchFamily="2" charset="2"/>
              <a:buNone/>
              <a:defRPr b="0"/>
            </a:lvl1pPr>
          </a:lstStyle>
          <a:p>
            <a:pPr lvl="0"/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453433884"/>
      </p:ext>
    </p:extLst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  <a:ea typeface="+mn-ea"/>
                <a:cs typeface="+mn-cs"/>
              </a:defRPr>
            </a:lvl1pPr>
          </a:lstStyle>
          <a:p>
            <a:fld id="{66CFA373-574A-460B-A3D8-299F3EC6E737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600">
                <a:solidFill>
                  <a:schemeClr val="bg1"/>
                </a:solidFill>
                <a:latin typeface="Times New Roman" pitchFamily="18" charset="0"/>
                <a:ea typeface="+mn-ea"/>
                <a:cs typeface="Arial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CA9A6B-33F2-4376-8269-9CB873EE53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627526"/>
      </p:ext>
    </p:extLst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  <a:ea typeface="+mn-ea"/>
                <a:cs typeface="+mn-cs"/>
              </a:defRPr>
            </a:lvl1pPr>
          </a:lstStyle>
          <a:p>
            <a:fld id="{66CFA373-574A-460B-A3D8-299F3EC6E737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600">
                <a:solidFill>
                  <a:schemeClr val="bg1"/>
                </a:solidFill>
                <a:latin typeface="Times New Roman" pitchFamily="18" charset="0"/>
                <a:ea typeface="+mn-ea"/>
                <a:cs typeface="Arial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CA9A6B-33F2-4376-8269-9CB873EE53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903254"/>
      </p:ext>
    </p:extLst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447800"/>
            <a:ext cx="3810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47800"/>
            <a:ext cx="3810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  <a:ea typeface="+mn-ea"/>
                <a:cs typeface="+mn-cs"/>
              </a:defRPr>
            </a:lvl1pPr>
          </a:lstStyle>
          <a:p>
            <a:fld id="{66CFA373-574A-460B-A3D8-299F3EC6E737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600">
                <a:solidFill>
                  <a:schemeClr val="bg1"/>
                </a:solidFill>
                <a:latin typeface="Times New Roman" pitchFamily="18" charset="0"/>
                <a:ea typeface="+mn-ea"/>
                <a:cs typeface="Arial" charset="0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CA9A6B-33F2-4376-8269-9CB873EE53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14836"/>
      </p:ext>
    </p:extLst>
  </p:cSld>
  <p:clrMapOvr>
    <a:masterClrMapping/>
  </p:clrMapOvr>
  <p:transition spd="med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  <a:ea typeface="+mn-ea"/>
                <a:cs typeface="+mn-cs"/>
              </a:defRPr>
            </a:lvl1pPr>
          </a:lstStyle>
          <a:p>
            <a:fld id="{66CFA373-574A-460B-A3D8-299F3EC6E737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600">
                <a:solidFill>
                  <a:schemeClr val="bg1"/>
                </a:solidFill>
                <a:latin typeface="Times New Roman" pitchFamily="18" charset="0"/>
                <a:ea typeface="+mn-ea"/>
                <a:cs typeface="Arial" charset="0"/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CA9A6B-33F2-4376-8269-9CB873EE53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813032"/>
      </p:ext>
    </p:extLst>
  </p:cSld>
  <p:clrMapOvr>
    <a:masterClrMapping/>
  </p:clrMapOvr>
  <p:transition spd="med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  <a:ea typeface="+mn-ea"/>
                <a:cs typeface="+mn-cs"/>
              </a:defRPr>
            </a:lvl1pPr>
          </a:lstStyle>
          <a:p>
            <a:fld id="{66CFA373-574A-460B-A3D8-299F3EC6E737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600">
                <a:solidFill>
                  <a:schemeClr val="bg1"/>
                </a:solidFill>
                <a:latin typeface="Times New Roman" pitchFamily="18" charset="0"/>
                <a:ea typeface="+mn-ea"/>
                <a:cs typeface="Arial" charset="0"/>
              </a:defRPr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CA9A6B-33F2-4376-8269-9CB873EE53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889685"/>
      </p:ext>
    </p:extLst>
  </p:cSld>
  <p:clrMapOvr>
    <a:masterClrMapping/>
  </p:clrMapOvr>
  <p:transition spd="med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  <a:ea typeface="+mn-ea"/>
                <a:cs typeface="+mn-cs"/>
              </a:defRPr>
            </a:lvl1pPr>
          </a:lstStyle>
          <a:p>
            <a:fld id="{66CFA373-574A-460B-A3D8-299F3EC6E737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600">
                <a:solidFill>
                  <a:schemeClr val="bg1"/>
                </a:solidFill>
                <a:latin typeface="Times New Roman" pitchFamily="18" charset="0"/>
                <a:ea typeface="+mn-ea"/>
                <a:cs typeface="Arial" charset="0"/>
              </a:defRPr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CA9A6B-33F2-4376-8269-9CB873EE53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089492"/>
      </p:ext>
    </p:extLst>
  </p:cSld>
  <p:clrMapOvr>
    <a:masterClrMapping/>
  </p:clrMapOvr>
  <p:transition spd="med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  <a:ea typeface="+mn-ea"/>
                <a:cs typeface="+mn-cs"/>
              </a:defRPr>
            </a:lvl1pPr>
          </a:lstStyle>
          <a:p>
            <a:fld id="{66CFA373-574A-460B-A3D8-299F3EC6E737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600">
                <a:solidFill>
                  <a:schemeClr val="bg1"/>
                </a:solidFill>
                <a:latin typeface="Times New Roman" pitchFamily="18" charset="0"/>
                <a:ea typeface="+mn-ea"/>
                <a:cs typeface="Arial" charset="0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CA9A6B-33F2-4376-8269-9CB873EE53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688223"/>
      </p:ext>
    </p:extLst>
  </p:cSld>
  <p:clrMapOvr>
    <a:masterClrMapping/>
  </p:clrMapOvr>
  <p:transition spd="med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  <a:ea typeface="+mn-ea"/>
                <a:cs typeface="+mn-cs"/>
              </a:defRPr>
            </a:lvl1pPr>
          </a:lstStyle>
          <a:p>
            <a:fld id="{66CFA373-574A-460B-A3D8-299F3EC6E737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600">
                <a:solidFill>
                  <a:schemeClr val="bg1"/>
                </a:solidFill>
                <a:latin typeface="Times New Roman" pitchFamily="18" charset="0"/>
                <a:ea typeface="+mn-ea"/>
                <a:cs typeface="Arial" charset="0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CA9A6B-33F2-4376-8269-9CB873EE53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167072"/>
      </p:ext>
    </p:extLst>
  </p:cSld>
  <p:clrMapOvr>
    <a:masterClrMapping/>
  </p:clrMapOvr>
  <p:transition spd="med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  <a:ea typeface="+mn-ea"/>
                <a:cs typeface="+mn-cs"/>
              </a:defRPr>
            </a:lvl1pPr>
          </a:lstStyle>
          <a:p>
            <a:fld id="{66CFA373-574A-460B-A3D8-299F3EC6E737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600">
                <a:solidFill>
                  <a:schemeClr val="bg1"/>
                </a:solidFill>
                <a:latin typeface="Times New Roman" pitchFamily="18" charset="0"/>
                <a:ea typeface="+mn-ea"/>
                <a:cs typeface="Arial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CA9A6B-33F2-4376-8269-9CB873EE53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247017"/>
      </p:ext>
    </p:extLst>
  </p:cSld>
  <p:clrMapOvr>
    <a:masterClrMapping/>
  </p:clrMapOvr>
  <p:transition spd="med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381000"/>
            <a:ext cx="1943100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381000"/>
            <a:ext cx="5676900" cy="5791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  <a:ea typeface="+mn-ea"/>
                <a:cs typeface="+mn-cs"/>
              </a:defRPr>
            </a:lvl1pPr>
          </a:lstStyle>
          <a:p>
            <a:fld id="{66CFA373-574A-460B-A3D8-299F3EC6E737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600">
                <a:solidFill>
                  <a:schemeClr val="bg1"/>
                </a:solidFill>
                <a:latin typeface="Times New Roman" pitchFamily="18" charset="0"/>
                <a:ea typeface="+mn-ea"/>
                <a:cs typeface="Arial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CA9A6B-33F2-4376-8269-9CB873EE53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698034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885056"/>
            <a:ext cx="7772400" cy="959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US" altLang="en-US" dirty="0"/>
          </a:p>
        </p:txBody>
      </p:sp>
      <p:sp>
        <p:nvSpPr>
          <p:cNvPr id="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44960"/>
            <a:ext cx="7772400" cy="3932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US" altLang="en-US" dirty="0"/>
          </a:p>
        </p:txBody>
      </p:sp>
      <p:sp>
        <p:nvSpPr>
          <p:cNvPr id="14" name="hc"/>
          <p:cNvSpPr txBox="1"/>
          <p:nvPr/>
        </p:nvSpPr>
        <p:spPr>
          <a:xfrm>
            <a:off x="0" y="0"/>
            <a:ext cx="9144000" cy="24622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endParaRPr kumimoji="0" lang="en-GB" sz="1000" b="0" i="0" u="none" baseline="0">
              <a:solidFill>
                <a:srgbClr val="7F7F7F"/>
              </a:solidFill>
              <a:latin typeface="Arial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6241171"/>
            <a:ext cx="9144000" cy="648072"/>
          </a:xfrm>
          <a:prstGeom prst="rect">
            <a:avLst/>
          </a:prstGeom>
          <a:solidFill>
            <a:srgbClr val="5726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Footer Placeholder 3"/>
          <p:cNvSpPr txBox="1">
            <a:spLocks/>
          </p:cNvSpPr>
          <p:nvPr/>
        </p:nvSpPr>
        <p:spPr>
          <a:xfrm>
            <a:off x="3237073" y="6381328"/>
            <a:ext cx="5439383" cy="4572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800" kern="1200">
                <a:solidFill>
                  <a:srgbClr val="DDDDDD"/>
                </a:solidFill>
                <a:latin typeface="+mn-lt"/>
                <a:ea typeface="+mn-ea"/>
                <a:cs typeface="Arial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US" dirty="0"/>
          </a:p>
          <a:p>
            <a:pPr>
              <a:defRPr/>
            </a:pPr>
            <a:endParaRPr lang="en-US" dirty="0"/>
          </a:p>
          <a:p>
            <a:pPr algn="r"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 © Crown Copyright</a:t>
            </a:r>
            <a:endParaRPr lang="en-US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Footer Placeholder 3"/>
          <p:cNvSpPr txBox="1">
            <a:spLocks/>
          </p:cNvSpPr>
          <p:nvPr/>
        </p:nvSpPr>
        <p:spPr>
          <a:xfrm>
            <a:off x="3233031" y="6068144"/>
            <a:ext cx="5439383" cy="4572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800" kern="1200">
                <a:solidFill>
                  <a:srgbClr val="DDDDDD"/>
                </a:solidFill>
                <a:latin typeface="+mn-lt"/>
                <a:ea typeface="+mn-ea"/>
                <a:cs typeface="Arial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US" dirty="0"/>
          </a:p>
          <a:p>
            <a:pPr>
              <a:defRPr/>
            </a:pPr>
            <a:endParaRPr lang="en-US" dirty="0"/>
          </a:p>
          <a:p>
            <a:pPr algn="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Joint</a:t>
            </a:r>
            <a:r>
              <a:rPr lang="en-GB" sz="1600" baseline="0" dirty="0">
                <a:latin typeface="Arial" panose="020B0604020202020204" pitchFamily="34" charset="0"/>
                <a:cs typeface="Arial" panose="020B0604020202020204" pitchFamily="34" charset="0"/>
              </a:rPr>
              <a:t> Force Development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Footer Placeholder 3"/>
          <p:cNvSpPr txBox="1">
            <a:spLocks/>
          </p:cNvSpPr>
          <p:nvPr/>
        </p:nvSpPr>
        <p:spPr>
          <a:xfrm>
            <a:off x="683568" y="6108007"/>
            <a:ext cx="902879" cy="4572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800" kern="1200">
                <a:solidFill>
                  <a:srgbClr val="DDDDDD"/>
                </a:solidFill>
                <a:latin typeface="+mn-lt"/>
                <a:ea typeface="+mn-ea"/>
                <a:cs typeface="Arial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US" dirty="0"/>
          </a:p>
          <a:p>
            <a:pPr>
              <a:defRPr/>
            </a:pPr>
            <a:endParaRPr lang="en-US" dirty="0"/>
          </a:p>
          <a:p>
            <a:pPr algn="r">
              <a:defRPr/>
            </a:pPr>
            <a:fld id="{77BFB647-1296-49A2-AC82-DF0A7F2E1187}" type="datetime1">
              <a:rPr lang="en-GB" sz="1000" smtClean="0">
                <a:latin typeface="Arial" panose="020B0604020202020204" pitchFamily="34" charset="0"/>
                <a:cs typeface="Arial" panose="020B0604020202020204" pitchFamily="34" charset="0"/>
              </a:rPr>
              <a:pPr algn="r">
                <a:defRPr/>
              </a:pPr>
              <a:t>28/05/2019</a:t>
            </a:fld>
            <a:endParaRPr lang="en-US" sz="1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Footer Placeholder 3"/>
          <p:cNvSpPr txBox="1">
            <a:spLocks/>
          </p:cNvSpPr>
          <p:nvPr/>
        </p:nvSpPr>
        <p:spPr>
          <a:xfrm>
            <a:off x="-220594" y="6090672"/>
            <a:ext cx="902879" cy="4572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800" kern="1200">
                <a:solidFill>
                  <a:srgbClr val="DDDDDD"/>
                </a:solidFill>
                <a:latin typeface="+mn-lt"/>
                <a:ea typeface="+mn-ea"/>
                <a:cs typeface="Arial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US" dirty="0"/>
          </a:p>
          <a:p>
            <a:pPr>
              <a:defRPr/>
            </a:pPr>
            <a:endParaRPr lang="en-US" dirty="0"/>
          </a:p>
          <a:p>
            <a:pPr algn="r">
              <a:defRPr/>
            </a:pPr>
            <a:fld id="{205D6360-367A-4B97-BD97-379FC0DD329B}" type="slidenum">
              <a:rPr lang="en-GB" sz="1200" smtClean="0">
                <a:latin typeface="Arial" panose="020B0604020202020204" pitchFamily="34" charset="0"/>
                <a:cs typeface="Arial" panose="020B0604020202020204" pitchFamily="34" charset="0"/>
              </a:rPr>
              <a:pPr algn="r">
                <a:defRPr/>
              </a:pPr>
              <a:t>‹#›</a:t>
            </a:fld>
            <a:endParaRPr lang="en-US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fc"/>
          <p:cNvSpPr txBox="1"/>
          <p:nvPr/>
        </p:nvSpPr>
        <p:spPr>
          <a:xfrm>
            <a:off x="0" y="6711171"/>
            <a:ext cx="9144000" cy="246221"/>
          </a:xfrm>
          <a:prstGeom prst="rect">
            <a:avLst/>
          </a:prstGeom>
        </p:spPr>
        <p:txBody>
          <a:bodyPr vert="horz" wrap="square" rtlCol="0">
            <a:spAutoFit/>
          </a:bodyPr>
          <a:lstStyle/>
          <a:p>
            <a:pPr algn="ctr"/>
            <a:endParaRPr kumimoji="0" lang="en-GB" sz="1000" b="0" i="0" u="none" baseline="0" dirty="0">
              <a:solidFill>
                <a:srgbClr val="7F7F7F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057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b="1" i="0" u="none" kern="1200">
          <a:solidFill>
            <a:srgbClr val="572642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2800" b="1" kern="1200">
          <a:solidFill>
            <a:srgbClr val="354248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b="1" i="0" u="none" kern="1200">
          <a:solidFill>
            <a:srgbClr val="354248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b="1" kern="1200">
          <a:solidFill>
            <a:srgbClr val="354248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b="1" kern="1200">
          <a:solidFill>
            <a:srgbClr val="354248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b="1" kern="1200">
          <a:solidFill>
            <a:srgbClr val="354248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DDDD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7"/>
          <p:cNvSpPr>
            <a:spLocks noChangeArrowheads="1"/>
          </p:cNvSpPr>
          <p:nvPr/>
        </p:nvSpPr>
        <p:spPr bwMode="auto">
          <a:xfrm>
            <a:off x="0" y="6400800"/>
            <a:ext cx="9144000" cy="457200"/>
          </a:xfrm>
          <a:prstGeom prst="rect">
            <a:avLst/>
          </a:prstGeom>
          <a:solidFill>
            <a:srgbClr val="52213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pPr algn="r">
              <a:defRPr/>
            </a:pPr>
            <a:endParaRPr lang="en-GB" altLang="en-US" b="1"/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81000"/>
            <a:ext cx="77724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307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447800"/>
            <a:ext cx="7772400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533400" y="6553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DDDDDD"/>
                </a:solidFill>
              </a:defRPr>
            </a:lvl1pPr>
          </a:lstStyle>
          <a:p>
            <a:fld id="{66CFA373-574A-460B-A3D8-299F3EC6E737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5867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600">
                <a:solidFill>
                  <a:schemeClr val="bg1"/>
                </a:solidFill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200" y="6553200"/>
            <a:ext cx="457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70CA9A6B-33F2-4376-8269-9CB873EE5387}" type="slidenum">
              <a:rPr lang="en-GB" smtClean="0"/>
              <a:t>‹#›</a:t>
            </a:fld>
            <a:endParaRPr lang="en-GB"/>
          </a:p>
        </p:txBody>
      </p:sp>
      <p:sp>
        <p:nvSpPr>
          <p:cNvPr id="1032" name="hc"/>
          <p:cNvSpPr txBox="1">
            <a:spLocks noChangeArrowheads="1"/>
          </p:cNvSpPr>
          <p:nvPr/>
        </p:nvSpPr>
        <p:spPr bwMode="auto">
          <a:xfrm>
            <a:off x="0" y="0"/>
            <a:ext cx="9144000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pPr>
              <a:defRPr/>
            </a:pPr>
            <a:endParaRPr lang="en-GB" altLang="en-US" sz="1000">
              <a:solidFill>
                <a:srgbClr val="7F7F7F"/>
              </a:solidFill>
            </a:endParaRPr>
          </a:p>
        </p:txBody>
      </p:sp>
      <p:sp>
        <p:nvSpPr>
          <p:cNvPr id="1033" name="fc"/>
          <p:cNvSpPr txBox="1">
            <a:spLocks noChangeArrowheads="1"/>
          </p:cNvSpPr>
          <p:nvPr/>
        </p:nvSpPr>
        <p:spPr bwMode="auto">
          <a:xfrm>
            <a:off x="0" y="6491288"/>
            <a:ext cx="9144000" cy="246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pPr>
              <a:defRPr/>
            </a:pPr>
            <a:endParaRPr lang="en-GB" altLang="en-US" sz="1000">
              <a:solidFill>
                <a:srgbClr val="7F7F7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3719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/>
  <p:txStyles>
    <p:titleStyle>
      <a:lvl1pPr algn="l" rtl="0" eaLnBrk="1" fontAlgn="base" hangingPunct="1">
        <a:spcBef>
          <a:spcPct val="0"/>
        </a:spcBef>
        <a:spcAft>
          <a:spcPct val="0"/>
        </a:spcAft>
        <a:defRPr sz="2800" b="1">
          <a:solidFill>
            <a:srgbClr val="192A35"/>
          </a:solidFill>
          <a:latin typeface="+mj-lt"/>
          <a:ea typeface="MS PGothic" pitchFamily="34" charset="-128"/>
          <a:cs typeface="ＭＳ Ｐゴシック" charset="0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800" b="1">
          <a:solidFill>
            <a:srgbClr val="192A35"/>
          </a:solidFill>
          <a:latin typeface="Arial" charset="0"/>
          <a:ea typeface="MS PGothic" pitchFamily="34" charset="-128"/>
          <a:cs typeface="ＭＳ Ｐゴシック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800" b="1">
          <a:solidFill>
            <a:srgbClr val="192A35"/>
          </a:solidFill>
          <a:latin typeface="Arial" charset="0"/>
          <a:ea typeface="MS PGothic" pitchFamily="34" charset="-128"/>
          <a:cs typeface="ＭＳ Ｐゴシック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800" b="1">
          <a:solidFill>
            <a:srgbClr val="192A35"/>
          </a:solidFill>
          <a:latin typeface="Arial" charset="0"/>
          <a:ea typeface="MS PGothic" pitchFamily="34" charset="-128"/>
          <a:cs typeface="ＭＳ Ｐゴシック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800" b="1">
          <a:solidFill>
            <a:srgbClr val="192A35"/>
          </a:solidFill>
          <a:latin typeface="Arial" charset="0"/>
          <a:ea typeface="MS PGothic" pitchFamily="34" charset="-128"/>
          <a:cs typeface="ＭＳ Ｐゴシック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800" b="1">
          <a:solidFill>
            <a:srgbClr val="192A35"/>
          </a:solidFill>
          <a:latin typeface="Arial" charset="0"/>
          <a:ea typeface="ＭＳ Ｐゴシック" pitchFamily="1" charset="-128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800" b="1">
          <a:solidFill>
            <a:srgbClr val="192A35"/>
          </a:solidFill>
          <a:latin typeface="Arial" charset="0"/>
          <a:ea typeface="ＭＳ Ｐゴシック" pitchFamily="1" charset="-128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800" b="1">
          <a:solidFill>
            <a:srgbClr val="192A35"/>
          </a:solidFill>
          <a:latin typeface="Arial" charset="0"/>
          <a:ea typeface="ＭＳ Ｐゴシック" pitchFamily="1" charset="-128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800" b="1">
          <a:solidFill>
            <a:srgbClr val="192A35"/>
          </a:solidFill>
          <a:latin typeface="Arial" charset="0"/>
          <a:ea typeface="ＭＳ Ｐゴシック" pitchFamily="1" charset="-128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rgbClr val="522136"/>
        </a:buClr>
        <a:buSzPct val="150000"/>
        <a:buFont typeface="Wingdings" pitchFamily="2" charset="2"/>
        <a:buChar char="§"/>
        <a:defRPr sz="2400" b="1">
          <a:solidFill>
            <a:srgbClr val="192A35"/>
          </a:solidFill>
          <a:latin typeface="+mn-lt"/>
          <a:ea typeface="MS PGothic" pitchFamily="34" charset="-128"/>
          <a:cs typeface="ＭＳ Ｐゴシック" charset="0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rgbClr val="522136"/>
        </a:buClr>
        <a:buSzPct val="150000"/>
        <a:buFont typeface="Times" charset="0"/>
        <a:buChar char="•"/>
        <a:defRPr sz="2000" b="1">
          <a:solidFill>
            <a:srgbClr val="192A35"/>
          </a:solidFill>
          <a:latin typeface="+mn-lt"/>
          <a:ea typeface="MS PGothic" pitchFamily="34" charset="-128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rgbClr val="522136"/>
        </a:buClr>
        <a:buFont typeface="Times" charset="0"/>
        <a:buChar char="•"/>
        <a:defRPr b="1">
          <a:solidFill>
            <a:srgbClr val="192A35"/>
          </a:solidFill>
          <a:latin typeface="+mn-lt"/>
          <a:ea typeface="MS PGothic" pitchFamily="34" charset="-128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rgbClr val="522136"/>
        </a:buClr>
        <a:buFont typeface="Times" charset="0"/>
        <a:buChar char="•"/>
        <a:defRPr b="1">
          <a:solidFill>
            <a:srgbClr val="192A35"/>
          </a:solidFill>
          <a:latin typeface="+mn-lt"/>
          <a:ea typeface="MS PGothic" pitchFamily="34" charset="-128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rgbClr val="522136"/>
        </a:buClr>
        <a:buFont typeface="Times" charset="0"/>
        <a:buChar char="•"/>
        <a:defRPr b="1">
          <a:solidFill>
            <a:srgbClr val="192A35"/>
          </a:solidFill>
          <a:latin typeface="+mn-lt"/>
          <a:ea typeface="MS PGothic" pitchFamily="34" charset="-128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rgbClr val="522136"/>
        </a:buClr>
        <a:buFont typeface="Times" pitchFamily="18" charset="0"/>
        <a:buChar char="•"/>
        <a:defRPr b="1">
          <a:solidFill>
            <a:srgbClr val="192A35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rgbClr val="522136"/>
        </a:buClr>
        <a:buFont typeface="Times" pitchFamily="18" charset="0"/>
        <a:buChar char="•"/>
        <a:defRPr b="1">
          <a:solidFill>
            <a:srgbClr val="192A35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rgbClr val="522136"/>
        </a:buClr>
        <a:buFont typeface="Times" pitchFamily="18" charset="0"/>
        <a:buChar char="•"/>
        <a:defRPr b="1">
          <a:solidFill>
            <a:srgbClr val="192A35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rgbClr val="522136"/>
        </a:buClr>
        <a:buFont typeface="Times" pitchFamily="18" charset="0"/>
        <a:buChar char="•"/>
        <a:defRPr b="1">
          <a:solidFill>
            <a:srgbClr val="192A35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4" Type="http://schemas.openxmlformats.org/officeDocument/2006/relationships/image" Target="../media/image1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microsoft.com/office/2007/relationships/hdphoto" Target="../media/hdphoto2.wdp"/><Relationship Id="rId5" Type="http://schemas.openxmlformats.org/officeDocument/2006/relationships/image" Target="../media/image13.jpeg"/><Relationship Id="rId4" Type="http://schemas.microsoft.com/office/2007/relationships/hdphoto" Target="../media/hdphoto1.wdp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2.wmv"/><Relationship Id="rId1" Type="http://schemas.microsoft.com/office/2007/relationships/media" Target="../media/media2.wmv"/><Relationship Id="rId6" Type="http://schemas.openxmlformats.org/officeDocument/2006/relationships/image" Target="../media/image15.pn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>
          <a:xfrm>
            <a:off x="395536" y="5085184"/>
            <a:ext cx="8424936" cy="432048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BILC Conference – Tartu, Estonia, May 2019</a:t>
            </a:r>
          </a:p>
        </p:txBody>
      </p:sp>
      <p:sp>
        <p:nvSpPr>
          <p:cNvPr id="8" name="Title 3"/>
          <p:cNvSpPr>
            <a:spLocks noGrp="1"/>
          </p:cNvSpPr>
          <p:nvPr>
            <p:ph type="ctrTitle"/>
          </p:nvPr>
        </p:nvSpPr>
        <p:spPr>
          <a:xfrm>
            <a:off x="611560" y="2924944"/>
            <a:ext cx="7848872" cy="1512168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GB" sz="3600" dirty="0"/>
              <a:t>Defence Foreign Language Stakeholders – a UK perspective</a:t>
            </a:r>
          </a:p>
        </p:txBody>
      </p:sp>
      <p:pic>
        <p:nvPicPr>
          <p:cNvPr id="1026" name="Picture 2" descr="H:\DRACL\BILC\BILC Conference May 19 Estonia\union-jack-flag-8x5.gi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25" b="17250"/>
          <a:stretch/>
        </p:blipFill>
        <p:spPr bwMode="auto">
          <a:xfrm>
            <a:off x="3995936" y="1772816"/>
            <a:ext cx="1225668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5043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2820992"/>
            <a:ext cx="8208912" cy="341632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en-GB" sz="2400" dirty="0"/>
              <a:t>Defence Requirements Authority for Culture and Language (DRACL):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Lt Col Matt Sharp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Maj David Gibb</a:t>
            </a:r>
          </a:p>
          <a:p>
            <a:endParaRPr lang="en-GB" sz="2400" dirty="0"/>
          </a:p>
          <a:p>
            <a:r>
              <a:rPr lang="en-GB" sz="2400" dirty="0"/>
              <a:t>Defence Centre for Languages and Culture (DCLC):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Maj Fasiel Iqbal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Mr Kris Steele</a:t>
            </a:r>
          </a:p>
          <a:p>
            <a:pPr algn="ctr"/>
            <a:endParaRPr lang="en-GB" sz="2400" dirty="0"/>
          </a:p>
        </p:txBody>
      </p:sp>
      <p:pic>
        <p:nvPicPr>
          <p:cNvPr id="10" name="Picture 2" descr="H:\DRACL\BILC\BILC Conference May 19 Estonia\union-jack-flag-8x5.gi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25" b="17250"/>
          <a:stretch/>
        </p:blipFill>
        <p:spPr bwMode="auto">
          <a:xfrm>
            <a:off x="3995936" y="1772816"/>
            <a:ext cx="1225668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2271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16024"/>
            <a:ext cx="8229600" cy="836712"/>
          </a:xfrm>
        </p:spPr>
        <p:txBody>
          <a:bodyPr/>
          <a:lstStyle/>
          <a:p>
            <a:r>
              <a:rPr lang="en-GB" dirty="0"/>
              <a:t>Scope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8003232" cy="475252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Seminar theme</a:t>
            </a:r>
            <a:r>
              <a:rPr lang="en-US" b="0" dirty="0"/>
              <a:t>: “From the Classroom to the Boots-on-the-Ground: The Stakeholders’ Perspective”.</a:t>
            </a:r>
          </a:p>
          <a:p>
            <a:pPr marL="0" indent="0">
              <a:buNone/>
            </a:pPr>
            <a:endParaRPr lang="en-GB" b="0" dirty="0"/>
          </a:p>
          <a:p>
            <a:pPr marL="0" indent="0">
              <a:buNone/>
            </a:pPr>
            <a:r>
              <a:rPr lang="en-GB" dirty="0"/>
              <a:t>Aim of presentation</a:t>
            </a:r>
            <a:r>
              <a:rPr lang="en-GB" b="0" dirty="0"/>
              <a:t>: To outline the UK’s approach to dealing with foreign language stakeholders across Defence:</a:t>
            </a:r>
          </a:p>
          <a:p>
            <a:r>
              <a:rPr lang="en-GB" b="0" dirty="0"/>
              <a:t>Organisational stakeholders (DRACL).</a:t>
            </a:r>
          </a:p>
          <a:p>
            <a:r>
              <a:rPr lang="en-GB" b="0" dirty="0"/>
              <a:t>Students – innovation in language learning (DCLC).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6513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92088"/>
          </a:xfrm>
        </p:spPr>
        <p:txBody>
          <a:bodyPr/>
          <a:lstStyle/>
          <a:p>
            <a:r>
              <a:rPr lang="en-GB" dirty="0"/>
              <a:t>Ministry of Defence plan (extracts)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836712"/>
            <a:ext cx="8568952" cy="5328592"/>
          </a:xfrm>
        </p:spPr>
        <p:txBody>
          <a:bodyPr/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b="0" dirty="0"/>
              <a:t>Our objectives – we will: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b="0" dirty="0"/>
              <a:t>Protect our people: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b="0" dirty="0"/>
              <a:t>Defend and contribute to the security and resilience of the UK and Overseas Territories against state and non-state threats.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b="0" dirty="0"/>
              <a:t>Conduct overseas defence activity.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b="0" dirty="0"/>
              <a:t>Project our global influence: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b="0" dirty="0"/>
              <a:t>Influence through international Defence engagement.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b="0" dirty="0"/>
              <a:t>Promote our prosperity: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b="0" dirty="0"/>
              <a:t>Promote UK prosperity and civil society:</a:t>
            </a:r>
          </a:p>
          <a:p>
            <a:pPr lvl="2">
              <a:spcBef>
                <a:spcPts val="0"/>
              </a:spcBef>
              <a:spcAft>
                <a:spcPts val="600"/>
              </a:spcAft>
            </a:pPr>
            <a:r>
              <a:rPr lang="en-GB" b="0" dirty="0"/>
              <a:t>Promote UK defence exports providing the lead on strategic export campaigns.</a:t>
            </a:r>
            <a:br>
              <a:rPr lang="en-GB" b="0" dirty="0"/>
            </a:br>
            <a:r>
              <a:rPr lang="en-GB" sz="2800" b="0" dirty="0"/>
              <a:t> </a:t>
            </a:r>
          </a:p>
          <a:p>
            <a:endParaRPr lang="en-GB" b="0" dirty="0"/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773487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Gibb Family\Documents\DMG\DRACL\Pooh Bear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978496"/>
            <a:ext cx="2914650" cy="4114800"/>
          </a:xfrm>
          <a:prstGeom prst="rect">
            <a:avLst/>
          </a:prstGeom>
          <a:noFill/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26CCF6BA-0B4E-4419-A5F0-8D8EB05604B8}"/>
              </a:ext>
            </a:extLst>
          </p:cNvPr>
          <p:cNvGrpSpPr/>
          <p:nvPr/>
        </p:nvGrpSpPr>
        <p:grpSpPr>
          <a:xfrm>
            <a:off x="3995936" y="188640"/>
            <a:ext cx="4248472" cy="2376264"/>
            <a:chOff x="3995936" y="260648"/>
            <a:chExt cx="4248472" cy="2376264"/>
          </a:xfrm>
        </p:grpSpPr>
        <p:sp>
          <p:nvSpPr>
            <p:cNvPr id="11" name="Cloud Callout 5">
              <a:extLst>
                <a:ext uri="{FF2B5EF4-FFF2-40B4-BE49-F238E27FC236}">
                  <a16:creationId xmlns:a16="http://schemas.microsoft.com/office/drawing/2014/main" id="{BBF5DAC8-1BE7-4953-A1DB-89F1470B9421}"/>
                </a:ext>
              </a:extLst>
            </p:cNvPr>
            <p:cNvSpPr/>
            <p:nvPr/>
          </p:nvSpPr>
          <p:spPr>
            <a:xfrm>
              <a:off x="3995936" y="260648"/>
              <a:ext cx="4248472" cy="2376264"/>
            </a:xfrm>
            <a:prstGeom prst="cloudCallout">
              <a:avLst>
                <a:gd name="adj1" fmla="val -83612"/>
                <a:gd name="adj2" fmla="val 23052"/>
              </a:avLst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DD4E52C-F204-4C83-BAE2-1D865B5BA3DC}"/>
                </a:ext>
              </a:extLst>
            </p:cNvPr>
            <p:cNvSpPr txBox="1"/>
            <p:nvPr/>
          </p:nvSpPr>
          <p:spPr>
            <a:xfrm>
              <a:off x="4779640" y="980728"/>
              <a:ext cx="2664296" cy="830997"/>
            </a:xfrm>
            <a:prstGeom prst="rect">
              <a:avLst/>
            </a:prstGeom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/>
                <a:t>Where did I put the </a:t>
              </a:r>
              <a:r>
                <a:rPr lang="en-GB" sz="2400" dirty="0" err="1"/>
                <a:t>hunny</a:t>
              </a:r>
              <a:r>
                <a:rPr lang="en-GB" sz="2400" dirty="0"/>
                <a:t>...?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2227432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Gibb Family\Documents\DMG\DRACL\Pooh Bear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978496"/>
            <a:ext cx="2914650" cy="4114800"/>
          </a:xfrm>
          <a:prstGeom prst="rect">
            <a:avLst/>
          </a:prstGeom>
          <a:noFill/>
        </p:spPr>
      </p:pic>
      <p:grpSp>
        <p:nvGrpSpPr>
          <p:cNvPr id="12" name="Group 11"/>
          <p:cNvGrpSpPr/>
          <p:nvPr/>
        </p:nvGrpSpPr>
        <p:grpSpPr>
          <a:xfrm>
            <a:off x="3995936" y="260648"/>
            <a:ext cx="4248472" cy="2376264"/>
            <a:chOff x="3995936" y="260648"/>
            <a:chExt cx="4248472" cy="2376264"/>
          </a:xfrm>
        </p:grpSpPr>
        <p:sp>
          <p:nvSpPr>
            <p:cNvPr id="6" name="Cloud Callout 5"/>
            <p:cNvSpPr/>
            <p:nvPr/>
          </p:nvSpPr>
          <p:spPr>
            <a:xfrm>
              <a:off x="3995936" y="260648"/>
              <a:ext cx="4248472" cy="2376264"/>
            </a:xfrm>
            <a:prstGeom prst="cloudCallout">
              <a:avLst>
                <a:gd name="adj1" fmla="val -83612"/>
                <a:gd name="adj2" fmla="val 23052"/>
              </a:avLst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355976" y="980728"/>
              <a:ext cx="3600400" cy="830997"/>
            </a:xfrm>
            <a:prstGeom prst="rect">
              <a:avLst/>
            </a:prstGeom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/>
                <a:t>Might foreign languages be useful….?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4">
            <a:extLst>
              <a:ext uri="{FF2B5EF4-FFF2-40B4-BE49-F238E27FC236}">
                <a16:creationId xmlns:a16="http://schemas.microsoft.com/office/drawing/2014/main" id="{49FC30B8-C9D0-4F82-8E5B-2F20AC49B2DA}"/>
              </a:ext>
            </a:extLst>
          </p:cNvPr>
          <p:cNvSpPr/>
          <p:nvPr/>
        </p:nvSpPr>
        <p:spPr>
          <a:xfrm>
            <a:off x="4788024" y="1628800"/>
            <a:ext cx="2808312" cy="3744416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Governance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1619672" y="1628800"/>
            <a:ext cx="2808312" cy="3744416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79512" y="1484784"/>
            <a:ext cx="1512168" cy="1323439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en-GB" sz="1600" dirty="0"/>
              <a:t>DRACL – Training Requirements Authority’s Agent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41282" y="1484783"/>
            <a:ext cx="1080120" cy="1323439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en-GB" sz="1600" dirty="0"/>
              <a:t>Defence Academy – Training Delivery</a:t>
            </a:r>
          </a:p>
          <a:p>
            <a:r>
              <a:rPr lang="en-GB" sz="1600" dirty="0"/>
              <a:t>Authority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741282" y="3156489"/>
            <a:ext cx="1080120" cy="830997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en-GB" sz="1600" dirty="0"/>
              <a:t>DCLC – Training Provider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699792" y="2204864"/>
            <a:ext cx="1043186" cy="338554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Analysis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195736" y="3284984"/>
            <a:ext cx="1224136" cy="584775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Evaluation</a:t>
            </a:r>
          </a:p>
          <a:p>
            <a:pPr algn="ctr"/>
            <a:r>
              <a:rPr lang="en-GB" sz="1600" dirty="0"/>
              <a:t>(ExVal)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652120" y="3279601"/>
            <a:ext cx="1687786" cy="584775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Delivery</a:t>
            </a:r>
          </a:p>
          <a:p>
            <a:pPr algn="ctr"/>
            <a:r>
              <a:rPr lang="en-GB" sz="1600" dirty="0"/>
              <a:t>(including </a:t>
            </a:r>
            <a:r>
              <a:rPr lang="en-GB" sz="1600" dirty="0" err="1"/>
              <a:t>InVal</a:t>
            </a:r>
            <a:r>
              <a:rPr lang="en-GB" sz="1600" dirty="0"/>
              <a:t>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473030" y="2204864"/>
            <a:ext cx="1043186" cy="338554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Design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892352" y="4530606"/>
            <a:ext cx="1399728" cy="338554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Assessment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6FC185-5860-49EF-91B2-1FAFC928CBBF}"/>
              </a:ext>
            </a:extLst>
          </p:cNvPr>
          <p:cNvSpPr txBox="1"/>
          <p:nvPr/>
        </p:nvSpPr>
        <p:spPr>
          <a:xfrm>
            <a:off x="2195736" y="5445224"/>
            <a:ext cx="5112568" cy="338554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Defence Systems Approach to Training (DSAT)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792FA0E-5565-4434-8B49-644FC6E1FAD5}"/>
              </a:ext>
            </a:extLst>
          </p:cNvPr>
          <p:cNvCxnSpPr>
            <a:cxnSpLocks/>
            <a:stCxn id="10" idx="3"/>
            <a:endCxn id="13" idx="1"/>
          </p:cNvCxnSpPr>
          <p:nvPr/>
        </p:nvCxnSpPr>
        <p:spPr>
          <a:xfrm>
            <a:off x="3742978" y="2374141"/>
            <a:ext cx="1730052" cy="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A278085-7E23-4449-921B-86C0AA46808E}"/>
              </a:ext>
            </a:extLst>
          </p:cNvPr>
          <p:cNvCxnSpPr>
            <a:cxnSpLocks/>
            <a:stCxn id="13" idx="2"/>
            <a:endCxn id="12" idx="0"/>
          </p:cNvCxnSpPr>
          <p:nvPr/>
        </p:nvCxnSpPr>
        <p:spPr>
          <a:xfrm>
            <a:off x="5994623" y="2543418"/>
            <a:ext cx="501390" cy="736183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AC445962-5CAB-4A0F-A859-5C68315A7338}"/>
              </a:ext>
            </a:extLst>
          </p:cNvPr>
          <p:cNvCxnSpPr>
            <a:cxnSpLocks/>
            <a:stCxn id="14" idx="1"/>
            <a:endCxn id="11" idx="2"/>
          </p:cNvCxnSpPr>
          <p:nvPr/>
        </p:nvCxnSpPr>
        <p:spPr>
          <a:xfrm flipH="1" flipV="1">
            <a:off x="2807804" y="3869759"/>
            <a:ext cx="1084548" cy="830124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AB928AA9-AC9F-488B-AA54-92E0BB92A369}"/>
              </a:ext>
            </a:extLst>
          </p:cNvPr>
          <p:cNvCxnSpPr>
            <a:cxnSpLocks/>
            <a:stCxn id="12" idx="2"/>
            <a:endCxn id="14" idx="3"/>
          </p:cNvCxnSpPr>
          <p:nvPr/>
        </p:nvCxnSpPr>
        <p:spPr>
          <a:xfrm flipH="1">
            <a:off x="5292080" y="3864376"/>
            <a:ext cx="1203933" cy="835507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C1D3A9C6-4DF1-4B06-B4DB-9AC737F75E33}"/>
              </a:ext>
            </a:extLst>
          </p:cNvPr>
          <p:cNvCxnSpPr>
            <a:cxnSpLocks/>
            <a:stCxn id="11" idx="0"/>
            <a:endCxn id="10" idx="2"/>
          </p:cNvCxnSpPr>
          <p:nvPr/>
        </p:nvCxnSpPr>
        <p:spPr>
          <a:xfrm flipV="1">
            <a:off x="2807804" y="2543418"/>
            <a:ext cx="413581" cy="741566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5474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5" grpId="0" animBg="1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ECA0F-014B-4B76-9BE8-1942B8C13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foreign language requirement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21D2F-052A-4592-B0BA-B3D0E7A0E0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7859216" cy="4277072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800"/>
              </a:spcAft>
            </a:pPr>
            <a:r>
              <a:rPr lang="en-GB" b="0" dirty="0"/>
              <a:t>Standing.</a:t>
            </a:r>
          </a:p>
          <a:p>
            <a:pPr>
              <a:spcBef>
                <a:spcPts val="0"/>
              </a:spcBef>
              <a:spcAft>
                <a:spcPts val="1800"/>
              </a:spcAft>
            </a:pPr>
            <a:r>
              <a:rPr lang="en-GB" b="0" dirty="0"/>
              <a:t>Current operational.</a:t>
            </a:r>
          </a:p>
          <a:p>
            <a:pPr>
              <a:spcBef>
                <a:spcPts val="0"/>
              </a:spcBef>
              <a:spcAft>
                <a:spcPts val="1800"/>
              </a:spcAft>
            </a:pPr>
            <a:r>
              <a:rPr lang="en-GB" b="0" dirty="0"/>
              <a:t>Contingent operational.</a:t>
            </a:r>
          </a:p>
        </p:txBody>
      </p:sp>
    </p:spTree>
    <p:extLst>
      <p:ext uri="{BB962C8B-B14F-4D97-AF65-F5344CB8AC3E}">
        <p14:creationId xmlns:p14="http://schemas.microsoft.com/office/powerpoint/2010/main" val="545626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ECA0F-014B-4B76-9BE8-1942B8C13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foreign language capability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21D2F-052A-4592-B0BA-B3D0E7A0E0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7859216" cy="4277072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800"/>
              </a:spcAft>
            </a:pPr>
            <a:r>
              <a:rPr lang="en-GB" b="0" dirty="0"/>
              <a:t>Military personnel with language skills:</a:t>
            </a:r>
          </a:p>
          <a:p>
            <a:pPr lvl="1">
              <a:spcBef>
                <a:spcPts val="0"/>
              </a:spcBef>
              <a:spcAft>
                <a:spcPts val="1800"/>
              </a:spcAft>
            </a:pPr>
            <a:r>
              <a:rPr lang="en-GB" b="0" dirty="0"/>
              <a:t>DCLC students.</a:t>
            </a:r>
          </a:p>
          <a:p>
            <a:pPr lvl="1">
              <a:spcBef>
                <a:spcPts val="0"/>
              </a:spcBef>
              <a:spcAft>
                <a:spcPts val="1800"/>
              </a:spcAft>
            </a:pPr>
            <a:r>
              <a:rPr lang="en-GB" b="0" dirty="0"/>
              <a:t>Independent candidates.</a:t>
            </a:r>
          </a:p>
          <a:p>
            <a:pPr>
              <a:spcBef>
                <a:spcPts val="0"/>
              </a:spcBef>
              <a:spcAft>
                <a:spcPts val="1800"/>
              </a:spcAft>
            </a:pPr>
            <a:r>
              <a:rPr lang="en-GB" b="0" dirty="0"/>
              <a:t>Proficiency tested periodically.</a:t>
            </a:r>
          </a:p>
          <a:p>
            <a:pPr>
              <a:spcBef>
                <a:spcPts val="0"/>
              </a:spcBef>
              <a:spcAft>
                <a:spcPts val="1800"/>
              </a:spcAft>
            </a:pPr>
            <a:r>
              <a:rPr lang="en-GB" b="0" dirty="0"/>
              <a:t>Proficiency recorded on personnel database.</a:t>
            </a:r>
          </a:p>
          <a:p>
            <a:pPr>
              <a:spcBef>
                <a:spcPts val="0"/>
              </a:spcBef>
              <a:spcAft>
                <a:spcPts val="1800"/>
              </a:spcAft>
            </a:pPr>
            <a:r>
              <a:rPr lang="en-GB" b="0" dirty="0"/>
              <a:t>Incentives?</a:t>
            </a:r>
          </a:p>
        </p:txBody>
      </p:sp>
    </p:spTree>
    <p:extLst>
      <p:ext uri="{BB962C8B-B14F-4D97-AF65-F5344CB8AC3E}">
        <p14:creationId xmlns:p14="http://schemas.microsoft.com/office/powerpoint/2010/main" val="2542797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-27384"/>
            <a:ext cx="8229600" cy="1138138"/>
          </a:xfrm>
        </p:spPr>
        <p:txBody>
          <a:bodyPr/>
          <a:lstStyle/>
          <a:p>
            <a:r>
              <a:rPr lang="en-GB" dirty="0"/>
              <a:t>Outside of the training environment, what can we do to improve motivation?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124744"/>
            <a:ext cx="8424936" cy="5040560"/>
          </a:xfrm>
        </p:spPr>
        <p:txBody>
          <a:bodyPr/>
          <a:lstStyle/>
          <a:p>
            <a:r>
              <a:rPr lang="en-GB" sz="2400" b="0" dirty="0"/>
              <a:t>The individual may be thinking:</a:t>
            </a:r>
          </a:p>
          <a:p>
            <a:pPr lvl="1"/>
            <a:r>
              <a:rPr lang="en-GB" sz="2000" b="0" dirty="0"/>
              <a:t>This will be long and difficult.</a:t>
            </a:r>
          </a:p>
          <a:p>
            <a:pPr lvl="1"/>
            <a:r>
              <a:rPr lang="en-GB" sz="2000" b="0" dirty="0"/>
              <a:t>This may be career negative.</a:t>
            </a:r>
          </a:p>
          <a:p>
            <a:pPr lvl="1"/>
            <a:r>
              <a:rPr lang="en-GB" sz="2000" b="0" dirty="0"/>
              <a:t>Why can’t I just speak English?</a:t>
            </a:r>
          </a:p>
          <a:p>
            <a:r>
              <a:rPr lang="en-GB" sz="2400" b="0" dirty="0"/>
              <a:t>Possible motivators:</a:t>
            </a:r>
          </a:p>
          <a:p>
            <a:pPr lvl="1"/>
            <a:r>
              <a:rPr lang="en-GB" sz="2000" b="0" dirty="0"/>
              <a:t>Organisational culture.</a:t>
            </a:r>
          </a:p>
          <a:p>
            <a:pPr lvl="1"/>
            <a:r>
              <a:rPr lang="en-GB" sz="2000" b="0" dirty="0"/>
              <a:t>Encourage (mandate?) foreign language learning.</a:t>
            </a:r>
          </a:p>
          <a:p>
            <a:pPr lvl="1"/>
            <a:r>
              <a:rPr lang="en-GB" sz="2000" b="0" dirty="0"/>
              <a:t>Make learning materials available – and advertise them.</a:t>
            </a:r>
          </a:p>
          <a:p>
            <a:pPr lvl="1"/>
            <a:r>
              <a:rPr lang="en-GB" sz="2000" b="0" dirty="0"/>
              <a:t>Career management.</a:t>
            </a:r>
          </a:p>
          <a:p>
            <a:pPr lvl="1"/>
            <a:r>
              <a:rPr lang="en-GB" sz="2000" b="0" dirty="0"/>
              <a:t>Assess existing language skills.</a:t>
            </a:r>
          </a:p>
          <a:p>
            <a:pPr lvl="1"/>
            <a:r>
              <a:rPr lang="en-GB" sz="2000" b="0" dirty="0"/>
              <a:t>Financial incentives.</a:t>
            </a:r>
          </a:p>
          <a:p>
            <a:pPr lvl="1"/>
            <a:r>
              <a:rPr lang="en-GB" sz="2000" b="0" dirty="0"/>
              <a:t>Link to promotion?</a:t>
            </a:r>
          </a:p>
          <a:p>
            <a:pPr lvl="1"/>
            <a:r>
              <a:rPr lang="en-GB" sz="2000" b="0" dirty="0"/>
              <a:t>A better understanding of the benefits to Defence.</a:t>
            </a:r>
          </a:p>
        </p:txBody>
      </p:sp>
    </p:spTree>
    <p:extLst>
      <p:ext uri="{BB962C8B-B14F-4D97-AF65-F5344CB8AC3E}">
        <p14:creationId xmlns:p14="http://schemas.microsoft.com/office/powerpoint/2010/main" val="2959788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ECA0F-014B-4B76-9BE8-1942B8C131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 dirty="0"/>
              <a:t>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21D2F-052A-4592-B0BA-B3D0E7A0E0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8229600" cy="5184576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sz="2400" b="0" dirty="0" err="1"/>
              <a:t>sS</a:t>
            </a:r>
            <a:r>
              <a:rPr lang="en-GB" sz="2400" b="0" dirty="0"/>
              <a:t> and JFC.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sz="2400" b="0" dirty="0"/>
              <a:t>Culture and Language governance structure.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sz="2400" b="0" dirty="0"/>
              <a:t>Sponsor organisations.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sz="2400" b="0" dirty="0"/>
              <a:t>Manning organisations.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sz="2400" b="0" dirty="0"/>
              <a:t>Employing organisations.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sz="2400" b="0" dirty="0"/>
              <a:t>Defence Academy / DCLC.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sz="2400" b="0" dirty="0"/>
              <a:t>Practitioners.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sz="2400" b="0" dirty="0"/>
              <a:t>Contractors.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sz="2400" b="0" dirty="0"/>
              <a:t>Other Government Departments.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sz="2400" b="0" dirty="0"/>
              <a:t>Other countries (NATO and partners).</a:t>
            </a:r>
          </a:p>
        </p:txBody>
      </p:sp>
    </p:spTree>
    <p:extLst>
      <p:ext uri="{BB962C8B-B14F-4D97-AF65-F5344CB8AC3E}">
        <p14:creationId xmlns:p14="http://schemas.microsoft.com/office/powerpoint/2010/main" val="1964640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4">
            <a:extLst>
              <a:ext uri="{FF2B5EF4-FFF2-40B4-BE49-F238E27FC236}">
                <a16:creationId xmlns:a16="http://schemas.microsoft.com/office/drawing/2014/main" id="{A3B6CD84-FB00-46FD-AAD5-928A9C13D9EC}"/>
              </a:ext>
            </a:extLst>
          </p:cNvPr>
          <p:cNvSpPr/>
          <p:nvPr/>
        </p:nvSpPr>
        <p:spPr>
          <a:xfrm>
            <a:off x="4644008" y="2996952"/>
            <a:ext cx="4032448" cy="2664296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ounded Rectangle 4">
            <a:extLst>
              <a:ext uri="{FF2B5EF4-FFF2-40B4-BE49-F238E27FC236}">
                <a16:creationId xmlns:a16="http://schemas.microsoft.com/office/drawing/2014/main" id="{8EAFAF9C-3135-44C7-A030-8C83D73D51E8}"/>
              </a:ext>
            </a:extLst>
          </p:cNvPr>
          <p:cNvSpPr/>
          <p:nvPr/>
        </p:nvSpPr>
        <p:spPr>
          <a:xfrm>
            <a:off x="395536" y="764704"/>
            <a:ext cx="4032448" cy="2664296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340768"/>
            <a:ext cx="3682752" cy="1728192"/>
          </a:xfrm>
        </p:spPr>
        <p:txBody>
          <a:bodyPr/>
          <a:lstStyle/>
          <a:p>
            <a:pPr marL="0" indent="0" algn="ctr">
              <a:buNone/>
            </a:pPr>
            <a:r>
              <a:rPr lang="en-GB" b="0" dirty="0"/>
              <a:t>DRACL</a:t>
            </a:r>
          </a:p>
          <a:p>
            <a:pPr marL="0" indent="0" algn="ctr">
              <a:buNone/>
            </a:pPr>
            <a:r>
              <a:rPr lang="en-GB" b="0" dirty="0"/>
              <a:t>Organisational stakeholders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A2FC3BB-AD48-4A16-A481-80DA9E07452B}"/>
              </a:ext>
            </a:extLst>
          </p:cNvPr>
          <p:cNvSpPr txBox="1">
            <a:spLocks/>
          </p:cNvSpPr>
          <p:nvPr/>
        </p:nvSpPr>
        <p:spPr bwMode="auto">
          <a:xfrm>
            <a:off x="4716016" y="3573016"/>
            <a:ext cx="3744416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Wingdings" panose="05000000000000000000" pitchFamily="2" charset="2"/>
              <a:buChar char="§"/>
              <a:defRPr sz="2800" b="1" kern="1200">
                <a:solidFill>
                  <a:srgbClr val="354248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b="1" i="0" u="none" kern="1200">
                <a:solidFill>
                  <a:srgbClr val="354248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b="1" kern="1200">
                <a:solidFill>
                  <a:srgbClr val="354248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b="1" kern="1200">
                <a:solidFill>
                  <a:srgbClr val="354248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b="1" kern="1200">
                <a:solidFill>
                  <a:srgbClr val="354248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0" dirty="0"/>
              <a:t>DCLC</a:t>
            </a:r>
          </a:p>
          <a:p>
            <a:pPr marL="0" indent="0" algn="ctr">
              <a:buNone/>
            </a:pPr>
            <a:r>
              <a:rPr lang="en-GB" b="0" dirty="0"/>
              <a:t>Students – innovation in language learning</a:t>
            </a:r>
          </a:p>
          <a:p>
            <a:pPr algn="ctr"/>
            <a:endParaRPr lang="en-GB" dirty="0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58CCD394-D86C-4F72-BE05-5ADDC4BD8E5E}"/>
              </a:ext>
            </a:extLst>
          </p:cNvPr>
          <p:cNvSpPr/>
          <p:nvPr/>
        </p:nvSpPr>
        <p:spPr>
          <a:xfrm rot="1651756">
            <a:off x="4087346" y="2708921"/>
            <a:ext cx="936104" cy="1080120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467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7" grpId="0" animBg="1"/>
      <p:bldP spid="3" grpId="0" uiExpand="1" build="p"/>
      <p:bldP spid="6" grpId="0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790056"/>
            <a:ext cx="7948364" cy="1143000"/>
          </a:xfrm>
        </p:spPr>
        <p:txBody>
          <a:bodyPr/>
          <a:lstStyle/>
          <a:p>
            <a:pPr algn="ctr"/>
            <a:r>
              <a:rPr lang="en-GB" sz="4800" b="1" dirty="0">
                <a:latin typeface="Calibri" panose="020F0502020204030204" pitchFamily="34" charset="0"/>
              </a:rPr>
              <a:t>Innovation and gamification</a:t>
            </a:r>
            <a:br>
              <a:rPr lang="en-GB" sz="4800" b="1" dirty="0">
                <a:latin typeface="Calibri" panose="020F0502020204030204" pitchFamily="34" charset="0"/>
              </a:rPr>
            </a:br>
            <a:endParaRPr lang="en-GB" sz="3200" b="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3247575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764704"/>
            <a:ext cx="7702624" cy="4968552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dirty="0"/>
              <a:t>What is innovation?</a:t>
            </a:r>
          </a:p>
          <a:p>
            <a:endParaRPr lang="en-GB" sz="1800" dirty="0"/>
          </a:p>
          <a:p>
            <a:r>
              <a:rPr lang="en-GB" sz="1800" dirty="0"/>
              <a:t>Innovation does not have to be something new</a:t>
            </a:r>
          </a:p>
          <a:p>
            <a:r>
              <a:rPr lang="en-GB" sz="1800" dirty="0"/>
              <a:t>Context of the innovative activity is important</a:t>
            </a:r>
          </a:p>
          <a:p>
            <a:r>
              <a:rPr lang="en-GB" sz="1800" dirty="0"/>
              <a:t>Students must be engaged to aid motivation</a:t>
            </a:r>
          </a:p>
          <a:p>
            <a:r>
              <a:rPr lang="en-GB" sz="1800" dirty="0"/>
              <a:t>Activity should be constantly developing 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r>
              <a:rPr lang="en-GB" sz="2000" i="1" dirty="0" err="1"/>
              <a:t>Murnane</a:t>
            </a:r>
            <a:r>
              <a:rPr lang="en-GB" sz="2000" i="1" dirty="0"/>
              <a:t> and Nelson (1984)</a:t>
            </a:r>
            <a:r>
              <a:rPr lang="en-GB" sz="2000" dirty="0"/>
              <a:t> described innovation in the context of education as resulting from </a:t>
            </a:r>
            <a:r>
              <a:rPr lang="en-GB" sz="2000" i="1" dirty="0"/>
              <a:t>experimentation, iteration, trying different and unfamiliar techniques</a:t>
            </a:r>
            <a:r>
              <a:rPr lang="en-GB" sz="20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69949908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5896" y="476672"/>
            <a:ext cx="5108104" cy="562744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3 years ago</a:t>
            </a:r>
          </a:p>
        </p:txBody>
      </p:sp>
      <p:pic>
        <p:nvPicPr>
          <p:cNvPr id="4" name="Picture 2" descr="C:\Users\14-00078\Desktop\image3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051720" y="1124744"/>
            <a:ext cx="4968552" cy="3749971"/>
          </a:xfrm>
          <a:prstGeom prst="rect">
            <a:avLst/>
          </a:prstGeom>
          <a:noFill/>
          <a:ln w="317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/>
          <p:cNvSpPr txBox="1">
            <a:spLocks/>
          </p:cNvSpPr>
          <p:nvPr/>
        </p:nvSpPr>
        <p:spPr bwMode="auto">
          <a:xfrm>
            <a:off x="1691680" y="5229200"/>
            <a:ext cx="5108104" cy="5627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92A35"/>
                </a:solidFill>
                <a:latin typeface="+mj-lt"/>
                <a:ea typeface="MS PGothic" pitchFamily="34" charset="-128"/>
                <a:cs typeface="ＭＳ Ｐゴシック" charset="0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92A35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92A35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92A35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92A35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92A35"/>
                </a:solidFill>
                <a:latin typeface="Arial" charset="0"/>
                <a:ea typeface="ＭＳ Ｐゴシック" pitchFamily="1" charset="-128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92A35"/>
                </a:solidFill>
                <a:latin typeface="Arial" charset="0"/>
                <a:ea typeface="ＭＳ Ｐゴシック" pitchFamily="1" charset="-128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92A35"/>
                </a:solidFill>
                <a:latin typeface="Arial" charset="0"/>
                <a:ea typeface="ＭＳ Ｐゴシック" pitchFamily="1" charset="-128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92A35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 dirty="0">
                <a:ln>
                  <a:noFill/>
                </a:ln>
                <a:solidFill>
                  <a:srgbClr val="192A35"/>
                </a:solidFill>
                <a:effectLst/>
                <a:uLnTx/>
                <a:uFillTx/>
                <a:latin typeface="Calibri" panose="020F0502020204030204" pitchFamily="34" charset="0"/>
                <a:ea typeface="MS PGothic" pitchFamily="34" charset="-128"/>
              </a:rPr>
              <a:t>…very simple campaign/missions</a:t>
            </a:r>
          </a:p>
        </p:txBody>
      </p:sp>
    </p:spTree>
    <p:extLst>
      <p:ext uri="{BB962C8B-B14F-4D97-AF65-F5344CB8AC3E}">
        <p14:creationId xmlns:p14="http://schemas.microsoft.com/office/powerpoint/2010/main" val="510055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14-00078\Desktop\60342850_332854697413050_4932652532229996544_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15058" y="462592"/>
            <a:ext cx="7392821" cy="5544616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14-00078\Desktop\60489401_686355515138892_5874848965471502336_n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51520" y="188640"/>
            <a:ext cx="3096344" cy="2215651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14-00078\Desktop\IMG-20190509-WA0000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873858" y="260648"/>
            <a:ext cx="3096344" cy="2224051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868155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ILC Video - Intro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9511" y="188640"/>
            <a:ext cx="8832981" cy="6048672"/>
          </a:xfrm>
        </p:spPr>
      </p:pic>
    </p:spTree>
    <p:extLst>
      <p:ext uri="{BB962C8B-B14F-4D97-AF65-F5344CB8AC3E}">
        <p14:creationId xmlns:p14="http://schemas.microsoft.com/office/powerpoint/2010/main" val="303887895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784" y="188640"/>
            <a:ext cx="8206680" cy="1066800"/>
          </a:xfrm>
        </p:spPr>
        <p:txBody>
          <a:bodyPr/>
          <a:lstStyle/>
          <a:p>
            <a:pPr algn="ctr"/>
            <a:r>
              <a:rPr lang="en-GB" sz="3600" dirty="0">
                <a:latin typeface="Calibri" panose="020F0502020204030204" pitchFamily="34" charset="0"/>
              </a:rPr>
              <a:t>A typical scenario 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24744"/>
            <a:ext cx="8280920" cy="4724400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dirty="0">
                <a:solidFill>
                  <a:schemeClr val="tx1"/>
                </a:solidFill>
                <a:latin typeface="Calibri" panose="020F0502020204030204" pitchFamily="34" charset="0"/>
              </a:rPr>
              <a:t>Language input lesson </a:t>
            </a:r>
            <a:r>
              <a:rPr lang="en-GB" sz="2800" b="0" dirty="0">
                <a:solidFill>
                  <a:schemeClr val="tx1"/>
                </a:solidFill>
                <a:latin typeface="Calibri" panose="020F0502020204030204" pitchFamily="34" charset="0"/>
              </a:rPr>
              <a:t>-</a:t>
            </a:r>
            <a:r>
              <a:rPr lang="en-GB" sz="2800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b="0" i="1" dirty="0">
                <a:solidFill>
                  <a:schemeClr val="tx1"/>
                </a:solidFill>
                <a:latin typeface="Calibri" panose="020F0502020204030204" pitchFamily="34" charset="0"/>
              </a:rPr>
              <a:t>terrain and prepositions</a:t>
            </a:r>
            <a:endParaRPr lang="en-GB" sz="2800" b="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GB" sz="2800" dirty="0">
                <a:solidFill>
                  <a:schemeClr val="tx1"/>
                </a:solidFill>
                <a:latin typeface="Calibri" panose="020F0502020204030204" pitchFamily="34" charset="0"/>
              </a:rPr>
              <a:t>The mission briefing </a:t>
            </a:r>
            <a:r>
              <a:rPr lang="en-GB" sz="2800" b="0" dirty="0">
                <a:solidFill>
                  <a:schemeClr val="tx1"/>
                </a:solidFill>
                <a:latin typeface="Calibri" panose="020F0502020204030204" pitchFamily="34" charset="0"/>
              </a:rPr>
              <a:t>-</a:t>
            </a:r>
            <a:r>
              <a:rPr lang="en-GB" sz="2800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b="0" i="1" dirty="0">
                <a:solidFill>
                  <a:schemeClr val="tx1"/>
                </a:solidFill>
                <a:latin typeface="Calibri" panose="020F0502020204030204" pitchFamily="34" charset="0"/>
              </a:rPr>
              <a:t>listening lesson for the mission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chemeClr val="tx1"/>
                </a:solidFill>
                <a:latin typeface="Calibri" panose="020F0502020204030204" pitchFamily="34" charset="0"/>
              </a:rPr>
              <a:t>Table top gameplay </a:t>
            </a:r>
            <a:r>
              <a:rPr lang="en-GB" sz="2800" b="0" dirty="0">
                <a:solidFill>
                  <a:schemeClr val="tx1"/>
                </a:solidFill>
                <a:latin typeface="Calibri" panose="020F0502020204030204" pitchFamily="34" charset="0"/>
              </a:rPr>
              <a:t>-</a:t>
            </a:r>
            <a:r>
              <a:rPr lang="en-GB" sz="2800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b="0" i="1" dirty="0">
                <a:solidFill>
                  <a:schemeClr val="tx1"/>
                </a:solidFill>
                <a:latin typeface="Calibri" panose="020F0502020204030204" pitchFamily="34" charset="0"/>
              </a:rPr>
              <a:t>conduct the mission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chemeClr val="tx1"/>
                </a:solidFill>
                <a:latin typeface="Calibri" panose="020F0502020204030204" pitchFamily="34" charset="0"/>
              </a:rPr>
              <a:t>Incident report </a:t>
            </a:r>
            <a:r>
              <a:rPr lang="en-GB" sz="2800" b="0" dirty="0">
                <a:solidFill>
                  <a:schemeClr val="tx1"/>
                </a:solidFill>
                <a:latin typeface="Calibri" panose="020F0502020204030204" pitchFamily="34" charset="0"/>
              </a:rPr>
              <a:t>-</a:t>
            </a:r>
            <a:r>
              <a:rPr lang="en-GB" sz="2800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b="0" i="1" dirty="0">
                <a:solidFill>
                  <a:schemeClr val="tx1"/>
                </a:solidFill>
                <a:latin typeface="Calibri" panose="020F0502020204030204" pitchFamily="34" charset="0"/>
              </a:rPr>
              <a:t>write about the mission</a:t>
            </a:r>
          </a:p>
          <a:p>
            <a:pPr algn="ctr">
              <a:buFont typeface="Arial" panose="020B0604020202020204" pitchFamily="34" charset="0"/>
              <a:buChar char="•"/>
            </a:pPr>
            <a:endParaRPr lang="en-GB" b="0" i="1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ctr"/>
            <a:endParaRPr lang="en-GB" dirty="0"/>
          </a:p>
        </p:txBody>
      </p:sp>
      <p:pic>
        <p:nvPicPr>
          <p:cNvPr id="4" name="Picture 4" descr="C:\Users\14-00078\Desktop\58383916_526817327722876_1467866542979940352_n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75"/>
                    </a14:imgEffect>
                    <a14:imgEffect>
                      <a14:saturation sat="1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802242" y="3449102"/>
            <a:ext cx="2434054" cy="2280707"/>
          </a:xfrm>
          <a:prstGeom prst="rect">
            <a:avLst/>
          </a:prstGeom>
          <a:noFill/>
          <a:ln w="254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14-00078\Desktop\20190509_142923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10125"/>
                    </a14:imgEffect>
                    <a14:imgEffect>
                      <a14:saturation sat="16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135389" y="3452549"/>
            <a:ext cx="2440727" cy="2280707"/>
          </a:xfrm>
          <a:prstGeom prst="rect">
            <a:avLst/>
          </a:prstGeom>
          <a:noFill/>
          <a:ln w="254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854185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2" descr="C:\Users\14-00078\Desktop\8f4aa2703b7ca221333ffcbca1515c0f.png"/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rot="10800000">
            <a:off x="-215601" y="-963486"/>
            <a:ext cx="12462084" cy="9301324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4"/>
          <p:cNvSpPr/>
          <p:nvPr/>
        </p:nvSpPr>
        <p:spPr>
          <a:xfrm>
            <a:off x="683568" y="4941169"/>
            <a:ext cx="648072" cy="648072"/>
          </a:xfrm>
          <a:prstGeom prst="ellipse">
            <a:avLst/>
          </a:prstGeom>
          <a:noFill/>
          <a:ln w="60325">
            <a:solidFill>
              <a:srgbClr val="FF0000"/>
            </a:solidFill>
          </a:ln>
          <a:effectLst>
            <a:glow rad="203200">
              <a:srgbClr val="FF0000">
                <a:alpha val="52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ＭＳ Ｐゴシック"/>
              <a:cs typeface="+mn-cs"/>
            </a:endParaRPr>
          </a:p>
        </p:txBody>
      </p:sp>
      <p:sp>
        <p:nvSpPr>
          <p:cNvPr id="6" name="Oval 5"/>
          <p:cNvSpPr/>
          <p:nvPr/>
        </p:nvSpPr>
        <p:spPr>
          <a:xfrm>
            <a:off x="1907704" y="3107357"/>
            <a:ext cx="648072" cy="648072"/>
          </a:xfrm>
          <a:prstGeom prst="ellipse">
            <a:avLst/>
          </a:prstGeom>
          <a:noFill/>
          <a:ln w="60325">
            <a:solidFill>
              <a:srgbClr val="FF0000"/>
            </a:solidFill>
          </a:ln>
          <a:effectLst>
            <a:glow rad="203200">
              <a:srgbClr val="FF0000">
                <a:alpha val="52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ＭＳ Ｐゴシック"/>
              <a:cs typeface="+mn-cs"/>
            </a:endParaRPr>
          </a:p>
        </p:txBody>
      </p:sp>
      <p:sp>
        <p:nvSpPr>
          <p:cNvPr id="7" name="Oval 6"/>
          <p:cNvSpPr/>
          <p:nvPr/>
        </p:nvSpPr>
        <p:spPr>
          <a:xfrm>
            <a:off x="3719005" y="2798030"/>
            <a:ext cx="648072" cy="648072"/>
          </a:xfrm>
          <a:prstGeom prst="ellipse">
            <a:avLst/>
          </a:prstGeom>
          <a:noFill/>
          <a:ln w="60325">
            <a:solidFill>
              <a:srgbClr val="FF0000"/>
            </a:solidFill>
          </a:ln>
          <a:effectLst>
            <a:glow rad="203200">
              <a:srgbClr val="FF0000">
                <a:alpha val="52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ＭＳ Ｐゴシック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7308304" y="3467016"/>
            <a:ext cx="648072" cy="648072"/>
          </a:xfrm>
          <a:prstGeom prst="ellipse">
            <a:avLst/>
          </a:prstGeom>
          <a:noFill/>
          <a:ln w="60325">
            <a:solidFill>
              <a:srgbClr val="FF0000"/>
            </a:solidFill>
          </a:ln>
          <a:effectLst>
            <a:glow rad="203200">
              <a:srgbClr val="FF0000">
                <a:alpha val="52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ＭＳ Ｐゴシック"/>
              <a:cs typeface="+mn-c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-468560" y="5589241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/>
                <a:cs typeface="+mn-cs"/>
              </a:rPr>
              <a:t>Hackfall village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/>
                <a:cs typeface="+mn-cs"/>
              </a:rPr>
              <a:t>Mission 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55576" y="3790782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/>
                <a:cs typeface="+mn-cs"/>
              </a:rPr>
              <a:t>Blackheart Village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/>
                <a:cs typeface="+mn-cs"/>
              </a:rPr>
              <a:t>Mission 2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555776" y="3502750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/>
                <a:cs typeface="+mn-cs"/>
              </a:rPr>
              <a:t>Warbridge Town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/>
                <a:cs typeface="+mn-cs"/>
              </a:rPr>
              <a:t>Mission 3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084168" y="4180145"/>
            <a:ext cx="3024336" cy="646331"/>
          </a:xfrm>
          <a:prstGeom prst="rect">
            <a:avLst/>
          </a:prstGeom>
          <a:noFill/>
          <a:effectLst>
            <a:glow>
              <a:schemeClr val="bg1">
                <a:alpha val="41000"/>
              </a:schemeClr>
            </a:glow>
            <a:outerShdw blurRad="685800" dist="482600" dir="15180000" sx="11000" sy="11000" algn="ctr" rotWithShape="0">
              <a:schemeClr val="tx1"/>
            </a:outerShdw>
            <a:softEdge rad="25400"/>
          </a:effectLst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/>
                <a:cs typeface="+mn-cs"/>
              </a:rPr>
              <a:t>Hungerdale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 pitchFamily="34" charset="0"/>
              <a:ea typeface="ＭＳ Ｐゴシック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/>
                <a:cs typeface="+mn-cs"/>
              </a:rPr>
              <a:t>Final mission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23528" y="332656"/>
            <a:ext cx="83889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/>
                <a:cs typeface="+mn-cs"/>
              </a:rPr>
              <a:t>Operation Thunderstrike</a:t>
            </a:r>
          </a:p>
        </p:txBody>
      </p:sp>
    </p:spTree>
    <p:extLst>
      <p:ext uri="{BB962C8B-B14F-4D97-AF65-F5344CB8AC3E}">
        <p14:creationId xmlns:p14="http://schemas.microsoft.com/office/powerpoint/2010/main" val="151280095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repeatCount="1000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repeatCount="1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repeatCount="1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repeatCount="1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/>
      <p:bldP spid="10" grpId="0"/>
      <p:bldP spid="11" grpId="0"/>
      <p:bldP spid="1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764704"/>
            <a:ext cx="7772400" cy="47244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ELW will be offering a 2 week course in 2020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It will:</a:t>
            </a:r>
          </a:p>
          <a:p>
            <a:endParaRPr lang="en-GB" dirty="0"/>
          </a:p>
          <a:p>
            <a:pPr lvl="1"/>
            <a:r>
              <a:rPr lang="en-GB" dirty="0"/>
              <a:t>Explain the use of gaming in language teaching</a:t>
            </a:r>
          </a:p>
          <a:p>
            <a:pPr lvl="1"/>
            <a:r>
              <a:rPr lang="en-GB" dirty="0"/>
              <a:t>Mentor participants in the use of gaming</a:t>
            </a:r>
          </a:p>
          <a:p>
            <a:pPr lvl="1"/>
            <a:r>
              <a:rPr lang="en-GB" dirty="0"/>
              <a:t>Develop and design scenarios for participants </a:t>
            </a:r>
          </a:p>
          <a:p>
            <a:pPr lvl="1"/>
            <a:r>
              <a:rPr lang="en-GB" dirty="0"/>
              <a:t>Provide a basic gaming board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6517137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Users\Gibb Family\Documents\DMG\DRACL\Pooh Bear 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1978496"/>
            <a:ext cx="2914650" cy="4114800"/>
          </a:xfrm>
          <a:prstGeom prst="rect">
            <a:avLst/>
          </a:prstGeom>
          <a:noFill/>
        </p:spPr>
      </p:pic>
      <p:grpSp>
        <p:nvGrpSpPr>
          <p:cNvPr id="10" name="Group 9"/>
          <p:cNvGrpSpPr/>
          <p:nvPr/>
        </p:nvGrpSpPr>
        <p:grpSpPr>
          <a:xfrm>
            <a:off x="3382194" y="150218"/>
            <a:ext cx="4248472" cy="2376264"/>
            <a:chOff x="3995936" y="260648"/>
            <a:chExt cx="4248472" cy="2376264"/>
          </a:xfrm>
        </p:grpSpPr>
        <p:sp>
          <p:nvSpPr>
            <p:cNvPr id="6" name="TextBox 5"/>
            <p:cNvSpPr txBox="1"/>
            <p:nvPr/>
          </p:nvSpPr>
          <p:spPr>
            <a:xfrm>
              <a:off x="4860032" y="1095127"/>
              <a:ext cx="2520280" cy="584775"/>
            </a:xfrm>
            <a:prstGeom prst="rect">
              <a:avLst/>
            </a:prstGeom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200" dirty="0"/>
                <a:t>Questions?</a:t>
              </a:r>
            </a:p>
          </p:txBody>
        </p:sp>
        <p:sp>
          <p:nvSpPr>
            <p:cNvPr id="8" name="Cloud Callout 7"/>
            <p:cNvSpPr/>
            <p:nvPr/>
          </p:nvSpPr>
          <p:spPr>
            <a:xfrm>
              <a:off x="3995936" y="260648"/>
              <a:ext cx="4248472" cy="2376264"/>
            </a:xfrm>
            <a:prstGeom prst="cloudCallout">
              <a:avLst>
                <a:gd name="adj1" fmla="val -83612"/>
                <a:gd name="adj2" fmla="val 23052"/>
              </a:avLst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2" name="BILC Video - Game Play NO SOUND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239269" y="2627784"/>
            <a:ext cx="5761806" cy="32410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468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JFD_Regular">
  <a:themeElements>
    <a:clrScheme name="Defence Academy">
      <a:dk1>
        <a:sysClr val="windowText" lastClr="000000"/>
      </a:dk1>
      <a:lt1>
        <a:sysClr val="window" lastClr="FFFFFF"/>
      </a:lt1>
      <a:dk2>
        <a:srgbClr val="572642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Defence_Academ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/>
      <a:bodyPr/>
      <a:lstStyle>
        <a:defPPr>
          <a:defRPr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The Greys">
  <a:themeElements>
    <a:clrScheme name="JSCSC Title  Master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JSCSC Title  Master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1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1" charset="-128"/>
          </a:defRPr>
        </a:defPPr>
      </a:lstStyle>
    </a:lnDef>
  </a:objectDefaults>
  <a:extraClrSchemeLst>
    <a:extraClrScheme>
      <a:clrScheme name="JSCSC Title  Master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JSCSC Title  Master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JSCSC Title  Master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JSCSC Title  Master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JSCSC Title  Master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JSCSC Title  Master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SCSC Title  Master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SCSC Title  Master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SCSC Title  Master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SCSC Title  Master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SCSC Title  Master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SCSC Title  Master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>
  <documentManagement>
    <SubjectKeywordOOB xmlns="36FC6741-83B7-4EBF-805E-0CA6CF77541F"/>
    <FOIExemption xmlns="36FC6741-83B7-4EBF-805E-0CA6CF77541F" xsi:nil="true"/>
    <UKProtectiveMarkingOOB xmlns="36FC6741-83B7-4EBF-805E-0CA6CF77541F">Official</UKProtectiveMarkingOOB>
    <EIRDisclosabilityIndicator xmlns="36FC6741-83B7-4EBF-805E-0CA6CF77541F">Not Assessed</EIRDisclosabilityIndicator>
    <SubjectCategory xmlns="36FC6741-83B7-4EBF-805E-0CA6CF77541F" xsi:nil="true"/>
    <FOIPublicationDate xmlns="36FC6741-83B7-4EBF-805E-0CA6CF77541F" xsi:nil="true"/>
    <FOIReleasedonRequest xmlns="36FC6741-83B7-4EBF-805E-0CA6CF77541F" xsi:nil="true"/>
    <EIRException xmlns="36FC6741-83B7-4EBF-805E-0CA6CF77541F" xsi:nil="true"/>
    <UKProtectiveMarking xmlns="36FC6741-83B7-4EBF-805E-0CA6CF77541F" xsi:nil="true"/>
    <Topic xmlns="36fc6741-83b7-4ebf-805e-0ca6cf77541f">External Comms</Topic>
    <AuthorOriginator xmlns="36FC6741-83B7-4EBF-805E-0CA6CF77541F" xsi:nil="true"/>
    <DocumentVersion xmlns="36FC6741-83B7-4EBF-805E-0CA6CF77541F" xsi:nil="true"/>
    <CreatedOriginated xmlns="36FC6741-83B7-4EBF-805E-0CA6CF77541F">2017-04-03T23:00:00+00:00</CreatedOriginated>
    <SubjectKeyword xmlns="36FC6741-83B7-4EBF-805E-0CA6CF77541F" xsi:nil="true"/>
    <FOIExemptionOOB xmlns="36FC6741-83B7-4EBF-805E-0CA6CF77541F">No</FOIExemptionOOB>
    <DocumentStatus xmlns="36FC6741-83B7-4EBF-805E-0CA6CF77541F" xsi:nil="true"/>
    <DocumentStatusOOB xmlns="36FC6741-83B7-4EBF-805E-0CA6CF77541F">Draft</DocumentStatusOOB>
    <SubjectCategoryOOB xmlns="36FC6741-83B7-4EBF-805E-0CA6CF77541F"/>
    <DPADisclosabilityIndicator xmlns="36FC6741-83B7-4EBF-805E-0CA6CF77541F">Not Assessed</DPADisclosabilityIndicator>
    <LocalKeywords xmlns="36FC6741-83B7-4EBF-805E-0CA6CF77541F" xsi:nil="true"/>
    <LocalKeywordsOOB xmlns="36FC6741-83B7-4EBF-805E-0CA6CF77541F"/>
    <DPAExemption xmlns="36FC6741-83B7-4EBF-805E-0CA6CF77541F" xsi:nil="true"/>
  </documentManagement>
</p:properties>
</file>

<file path=customXml/item2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PowerPoint Document" ma:contentTypeID="0x01010012841A8869DB425CB829C3875EC558CE0200811FD74AFF4B284DBD369A9AD97E02DD" ma:contentTypeVersion="1" ma:contentTypeDescription="PowerPoint Document" ma:contentTypeScope="" ma:versionID="7599b648be845c4d718fd7a4e8b9c6d0">
  <xsd:schema xmlns:xsd="http://www.w3.org/2001/XMLSchema" xmlns:p="http://schemas.microsoft.com/office/2006/metadata/properties" xmlns:ns2="36FC6741-83B7-4EBF-805E-0CA6CF77541F" xmlns:ns3="36fc6741-83b7-4ebf-805e-0ca6cf77541f" targetNamespace="http://schemas.microsoft.com/office/2006/metadata/properties" ma:root="true" ma:fieldsID="eedf4e1ab25e86fa633293625bc771d3" ns2:_="" ns3:_="">
    <xsd:import namespace="36FC6741-83B7-4EBF-805E-0CA6CF77541F"/>
    <xsd:import namespace="36fc6741-83b7-4ebf-805e-0ca6cf77541f"/>
    <xsd:element name="properties">
      <xsd:complexType>
        <xsd:sequence>
          <xsd:element name="documentManagement">
            <xsd:complexType>
              <xsd:all>
                <xsd:element ref="ns2:UKProtectiveMarking" minOccurs="0"/>
                <xsd:element ref="ns2:UKProtectiveMarkingOOB" minOccurs="0"/>
                <xsd:element ref="ns2:AuthorOriginator" minOccurs="0"/>
                <xsd:element ref="ns2:SubjectCategory" minOccurs="0"/>
                <xsd:element ref="ns2:SubjectCategoryOOB" minOccurs="0"/>
                <xsd:element ref="ns2:SubjectKeyword" minOccurs="0"/>
                <xsd:element ref="ns2:SubjectKeywordOOB" minOccurs="0"/>
                <xsd:element ref="ns2:LocalKeywords" minOccurs="0"/>
                <xsd:element ref="ns2:LocalKeywordsOOB" minOccurs="0"/>
                <xsd:element ref="ns2:DocumentVersion" minOccurs="0"/>
                <xsd:element ref="ns2:DocumentStatus" minOccurs="0"/>
                <xsd:element ref="ns2:DocumentStatusOOB" minOccurs="0"/>
                <xsd:element ref="ns2:CreatedOriginated"/>
                <xsd:element ref="ns2:FOIExemption" minOccurs="0"/>
                <xsd:element ref="ns2:FOIExemptionOOB" minOccurs="0"/>
                <xsd:element ref="ns2:FOIPublicationDate" minOccurs="0"/>
                <xsd:element ref="ns2:FOIReleasedonRequest" minOccurs="0"/>
                <xsd:element ref="ns2:DPAExemption" minOccurs="0"/>
                <xsd:element ref="ns2:DPADisclosabilityIndicator" minOccurs="0"/>
                <xsd:element ref="ns2:EIRDisclosabilityIndicator" minOccurs="0"/>
                <xsd:element ref="ns2:EIRException" minOccurs="0"/>
                <xsd:element ref="ns3:Topic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36FC6741-83B7-4EBF-805E-0CA6CF77541F" elementFormDefault="qualified">
    <xsd:import namespace="http://schemas.microsoft.com/office/2006/documentManagement/types"/>
    <xsd:element name="UKProtectiveMarking" ma:index="8" nillable="true" ma:displayName="UKProtectiveMarking" ma:format="Dropdown" ma:hidden="true" ma:internalName="UKProtectiveMarking">
      <xsd:simpleType>
        <xsd:restriction base="dms:Unknown"/>
      </xsd:simpleType>
    </xsd:element>
    <xsd:element name="UKProtectiveMarkingOOB" ma:index="9" nillable="true" ma:displayName="UKProtectiveMarking:" ma:default="Official" ma:format="Dropdown" ma:internalName="UKProtectiveMarkingOOB">
      <xsd:simpleType>
        <xsd:restriction base="dms:Choice">
          <xsd:enumeration value="Not Protectively Marked"/>
          <xsd:enumeration value="Official"/>
          <xsd:enumeration value="Official Sensitive"/>
          <xsd:enumeration value="Official Sensitive Commercial"/>
          <xsd:enumeration value="Official Sensitive LOCSEN"/>
          <xsd:enumeration value="Official Sensitive Personal"/>
          <xsd:enumeration value="Protected (with Descriptors)"/>
          <xsd:enumeration value="Restricted"/>
        </xsd:restriction>
      </xsd:simpleType>
    </xsd:element>
    <xsd:element name="AuthorOriginator" ma:index="10" nillable="true" ma:displayName="Author (Originator)" ma:internalName="AuthorOriginator">
      <xsd:simpleType>
        <xsd:restriction base="dms:Text"/>
      </xsd:simpleType>
    </xsd:element>
    <xsd:element name="SubjectCategory" ma:index="11" nillable="true" ma:displayName="Subject Category" ma:hidden="true" ma:internalName="SubjectCategory">
      <xsd:simpleType>
        <xsd:restriction base="dms:Unknown"/>
      </xsd:simpleType>
    </xsd:element>
    <xsd:element name="SubjectCategoryOOB" ma:index="12" nillable="true" ma:displayName="Subject Category" ma:description="Category must be selected from the Corporate Thesaurus" ma:internalName="SubjectCategoryOOB">
      <xsd:complexType>
        <xsd:complexContent>
          <xsd:extension base="dms:MultiChoiceFillIn">
            <xsd:sequence>
              <xsd:element name="Value" maxOccurs="unbounded" minOccurs="0" nillable="true">
                <xsd:simpleType>
                  <xsd:union memberTypes="dms:Text">
                    <xsd:simpleType>
                      <xsd:restriction base="dms:Choice">
                        <xsd:enumeration value="None"/>
                        <xsd:maxLength value="255"/>
                      </xsd:restriction>
                    </xsd:simpleType>
                  </xsd:union>
                </xsd:simpleType>
              </xsd:element>
            </xsd:sequence>
          </xsd:extension>
        </xsd:complexContent>
      </xsd:complexType>
    </xsd:element>
    <xsd:element name="SubjectKeyword" ma:index="13" nillable="true" ma:displayName="Subject Keywords" ma:hidden="true" ma:internalName="SubjectKeyword">
      <xsd:simpleType>
        <xsd:restriction base="dms:Unknown"/>
      </xsd:simpleType>
    </xsd:element>
    <xsd:element name="SubjectKeywordOOB" ma:index="14" nillable="true" ma:displayName="Subject Keywords" ma:description="Keywords must be selected from the Corporate Thesaurus" ma:internalName="SubjectKeywordOOB">
      <xsd:complexType>
        <xsd:complexContent>
          <xsd:extension base="dms:MultiChoiceFillIn">
            <xsd:sequence>
              <xsd:element name="Value" maxOccurs="unbounded" minOccurs="0" nillable="true">
                <xsd:simpleType>
                  <xsd:union memberTypes="dms:Text">
                    <xsd:simpleType>
                      <xsd:restriction base="dms:Choice">
                        <xsd:enumeration value="None"/>
                        <xsd:maxLength value="255"/>
                      </xsd:restriction>
                    </xsd:simpleType>
                  </xsd:union>
                </xsd:simpleType>
              </xsd:element>
            </xsd:sequence>
          </xsd:extension>
        </xsd:complexContent>
      </xsd:complexType>
    </xsd:element>
    <xsd:element name="LocalKeywords" ma:index="15" nillable="true" ma:displayName="Local Keywords" ma:description="Add a list of locally used keywords to help you organize and browse items in your site." ma:hidden="true" ma:internalName="LocalKeywords">
      <xsd:simpleType>
        <xsd:restriction base="dms:Unknown"/>
      </xsd:simpleType>
    </xsd:element>
    <xsd:element name="LocalKeywordsOOB" ma:index="16" nillable="true" ma:displayName="Local Keywords:" ma:description="Add a list of comma separated locally used keywords to help you organize and browse items in your site." ma:internalName="LocalKeywordsOOB">
      <xsd:complexType>
        <xsd:complexContent>
          <xsd:extension base="dms:MultiChoiceFillIn">
            <xsd:sequence>
              <xsd:element name="Value" maxOccurs="unbounded" minOccurs="0" nillable="true">
                <xsd:simpleType>
                  <xsd:union memberTypes="dms:Text">
                    <xsd:simpleType>
                      <xsd:restriction base="dms:Choice">
                        <xsd:enumeration value="BILC"/>
                      </xsd:restriction>
                    </xsd:simpleType>
                  </xsd:union>
                </xsd:simpleType>
              </xsd:element>
            </xsd:sequence>
          </xsd:extension>
        </xsd:complexContent>
      </xsd:complexType>
    </xsd:element>
    <xsd:element name="DocumentVersion" ma:index="17" nillable="true" ma:displayName="Document Version" ma:internalName="DocumentVersion">
      <xsd:simpleType>
        <xsd:restriction base="dms:Text"/>
      </xsd:simpleType>
    </xsd:element>
    <xsd:element name="DocumentStatus" ma:index="18" nillable="true" ma:displayName="Document Status" ma:format="Dropdown" ma:hidden="true" ma:internalName="DocumentStatus">
      <xsd:simpleType>
        <xsd:restriction base="dms:Unknown"/>
      </xsd:simpleType>
    </xsd:element>
    <xsd:element name="DocumentStatusOOB" ma:index="19" nillable="true" ma:displayName="Document Status:" ma:default="Draft" ma:format="Dropdown" ma:internalName="DocumentStatusOOB">
      <xsd:simpleType>
        <xsd:restriction base="dms:Choice">
          <xsd:enumeration value="Draft"/>
          <xsd:enumeration value="Final"/>
          <xsd:enumeration value="Published"/>
          <xsd:enumeration value="Under Review"/>
        </xsd:restriction>
      </xsd:simpleType>
    </xsd:element>
    <xsd:element name="CreatedOriginated" ma:index="20" ma:displayName="Created (Originated)" ma:default="[today]" ma:format="DateOnly" ma:internalName="CreatedOriginated">
      <xsd:simpleType>
        <xsd:restriction base="dms:DateTime"/>
      </xsd:simpleType>
    </xsd:element>
    <xsd:element name="FOIExemption" ma:index="21" nillable="true" ma:displayName="FOI Exemption" ma:format="Dropdown" ma:hidden="true" ma:internalName="FOIExemption">
      <xsd:simpleType>
        <xsd:restriction base="dms:Unknown"/>
      </xsd:simpleType>
    </xsd:element>
    <xsd:element name="FOIExemptionOOB" ma:index="22" nillable="true" ma:displayName="FOI Exemption:" ma:default="No" ma:format="Dropdown" ma:internalName="FOIExemptionOOB">
      <xsd:simpleType>
        <xsd:restriction base="dms:Choice">
          <xsd:enumeration value="No"/>
          <xsd:enumeration value="Yes"/>
        </xsd:restriction>
      </xsd:simpleType>
    </xsd:element>
    <xsd:element name="FOIPublicationDate" ma:index="23" nillable="true" ma:displayName="FOI Publication Date" ma:format="DateOnly" ma:internalName="FOIPublicationDate">
      <xsd:simpleType>
        <xsd:restriction base="dms:DateTime"/>
      </xsd:simpleType>
    </xsd:element>
    <xsd:element name="FOIReleasedonRequest" ma:index="24" nillable="true" ma:displayName="FOI Released on Request" ma:format="DateOnly" ma:internalName="FOIReleasedonRequest">
      <xsd:simpleType>
        <xsd:restriction base="dms:DateTime"/>
      </xsd:simpleType>
    </xsd:element>
    <xsd:element name="DPAExemption" ma:index="25" nillable="true" ma:displayName="DPA Exemption" ma:format="DateOnly" ma:internalName="DPAExemption">
      <xsd:simpleType>
        <xsd:restriction base="dms:DateTime"/>
      </xsd:simpleType>
    </xsd:element>
    <xsd:element name="DPADisclosabilityIndicator" ma:index="26" nillable="true" ma:displayName="DPA Disclosability Indicator" ma:default="Not Assessed" ma:internalName="DPADisclosabilityIndicator">
      <xsd:simpleType>
        <xsd:restriction base="dms:Choice">
          <xsd:enumeration value="No"/>
          <xsd:enumeration value="Yes"/>
          <xsd:enumeration value="Not Assessed"/>
        </xsd:restriction>
      </xsd:simpleType>
    </xsd:element>
    <xsd:element name="EIRDisclosabilityIndicator" ma:index="27" nillable="true" ma:displayName="EIR Disclosability Indicator" ma:default="Not Assessed" ma:internalName="EIRDisclosabilityIndicator">
      <xsd:simpleType>
        <xsd:restriction base="dms:Choice">
          <xsd:enumeration value="No"/>
          <xsd:enumeration value="Yes"/>
          <xsd:enumeration value="Not Assessed"/>
        </xsd:restriction>
      </xsd:simpleType>
    </xsd:element>
    <xsd:element name="EIRException" ma:index="28" nillable="true" ma:displayName="EIR Exception" ma:internalName="EIRException">
      <xsd:simpleType>
        <xsd:restriction base="dms:Text"/>
      </xsd:simpleType>
    </xsd:element>
  </xsd:schema>
  <xsd:schema xmlns:xsd="http://www.w3.org/2001/XMLSchema" xmlns:dms="http://schemas.microsoft.com/office/2006/documentManagement/types" targetNamespace="36fc6741-83b7-4ebf-805e-0ca6cf77541f" elementFormDefault="qualified">
    <xsd:import namespace="http://schemas.microsoft.com/office/2006/documentManagement/types"/>
    <xsd:element name="Topic" ma:index="29" ma:displayName="Topic" ma:format="Dropdown" ma:internalName="Topic">
      <xsd:simpleType>
        <xsd:restriction base="dms:Choice">
          <xsd:enumeration value="Business Continuity"/>
          <xsd:enumeration value="Training Tracker"/>
          <xsd:enumeration value="Ents"/>
          <xsd:enumeration value="External Comms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axOccurs="1" ma:index="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Props1.xml><?xml version="1.0" encoding="utf-8"?>
<ds:datastoreItem xmlns:ds="http://schemas.openxmlformats.org/officeDocument/2006/customXml" ds:itemID="{884EF441-15EE-4683-B952-00697D1D16A4}">
  <ds:schemaRefs>
    <ds:schemaRef ds:uri="http://schemas.microsoft.com/office/2006/documentManagement/types"/>
    <ds:schemaRef ds:uri="http://purl.org/dc/terms/"/>
    <ds:schemaRef ds:uri="36FC6741-83B7-4EBF-805E-0CA6CF77541F"/>
    <ds:schemaRef ds:uri="http://www.w3.org/XML/1998/namespace"/>
    <ds:schemaRef ds:uri="http://schemas.openxmlformats.org/package/2006/metadata/core-properties"/>
    <ds:schemaRef ds:uri="http://purl.org/dc/dcmitype/"/>
    <ds:schemaRef ds:uri="http://purl.org/dc/elements/1.1/"/>
    <ds:schemaRef ds:uri="36fc6741-83b7-4ebf-805e-0ca6cf77541f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3D48A338-F8B4-4165-805E-1E97F6389E52}">
  <ds:schemaRefs>
    <ds:schemaRef ds:uri="http://schemas.microsoft.com/office/2006/metadata/customXsn"/>
  </ds:schemaRefs>
</ds:datastoreItem>
</file>

<file path=customXml/itemProps3.xml><?xml version="1.0" encoding="utf-8"?>
<ds:datastoreItem xmlns:ds="http://schemas.openxmlformats.org/officeDocument/2006/customXml" ds:itemID="{5FB58F34-2803-4C15-9851-13A3174F6DB3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E4A425B2-3DE5-499D-AE92-B684218A9DE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6FC6741-83B7-4EBF-805E-0CA6CF77541F"/>
    <ds:schemaRef ds:uri="36fc6741-83b7-4ebf-805e-0ca6cf77541f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JFD_Regular</Template>
  <TotalTime>3419</TotalTime>
  <Words>568</Words>
  <Application>Microsoft Office PowerPoint</Application>
  <PresentationFormat>On-screen Show (4:3)</PresentationFormat>
  <Paragraphs>125</Paragraphs>
  <Slides>21</Slides>
  <Notes>8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30" baseType="lpstr">
      <vt:lpstr>MS PGothic</vt:lpstr>
      <vt:lpstr>MS PGothic</vt:lpstr>
      <vt:lpstr>Arial</vt:lpstr>
      <vt:lpstr>Calibri</vt:lpstr>
      <vt:lpstr>Times</vt:lpstr>
      <vt:lpstr>Times New Roman</vt:lpstr>
      <vt:lpstr>Wingdings</vt:lpstr>
      <vt:lpstr>JFD_Regular</vt:lpstr>
      <vt:lpstr>The Greys</vt:lpstr>
      <vt:lpstr>Defence Foreign Language Stakeholders – a UK perspective</vt:lpstr>
      <vt:lpstr>PowerPoint Presentation</vt:lpstr>
      <vt:lpstr>Scope</vt:lpstr>
      <vt:lpstr>Ministry of Defence plan (extracts)</vt:lpstr>
      <vt:lpstr>PowerPoint Presentation</vt:lpstr>
      <vt:lpstr>PowerPoint Presentation</vt:lpstr>
      <vt:lpstr>Governance</vt:lpstr>
      <vt:lpstr>The foreign language requirement</vt:lpstr>
      <vt:lpstr>The foreign language capability</vt:lpstr>
      <vt:lpstr>Outside of the training environment, what can we do to improve motivation?</vt:lpstr>
      <vt:lpstr>Stakeholders</vt:lpstr>
      <vt:lpstr>PowerPoint Presentation</vt:lpstr>
      <vt:lpstr>Innovation and gamification </vt:lpstr>
      <vt:lpstr>PowerPoint Presentation</vt:lpstr>
      <vt:lpstr>3 years ago</vt:lpstr>
      <vt:lpstr>PowerPoint Presentation</vt:lpstr>
      <vt:lpstr>PowerPoint Presentation</vt:lpstr>
      <vt:lpstr>A typical scenario day</vt:lpstr>
      <vt:lpstr>PowerPoint Presentation</vt:lpstr>
      <vt:lpstr>PowerPoint Presentation</vt:lpstr>
      <vt:lpstr>PowerPoint Presentation</vt:lpstr>
    </vt:vector>
  </TitlesOfParts>
  <Company>Defence Academy Of The United Kingdom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20170509-UK_DRACL_BILC_Presentation_Vienna_with_notes</dc:title>
  <dc:creator>DEFAC-HQ-DRACL WO1</dc:creator>
  <cp:lastModifiedBy>Kasutaja</cp:lastModifiedBy>
  <cp:revision>218</cp:revision>
  <cp:lastPrinted>2017-05-11T08:21:38Z</cp:lastPrinted>
  <dcterms:created xsi:type="dcterms:W3CDTF">2017-04-03T16:38:29Z</dcterms:created>
  <dcterms:modified xsi:type="dcterms:W3CDTF">2019-05-28T08:15:27Z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0x01010012841A8869DB425CB829C3875EC558CE0200811FD74AFF4B284DBD369A9AD97E02DD</vt:lpwstr>
  </property>
</Properties>
</file>