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5" r:id="rId1"/>
  </p:sldMasterIdLst>
  <p:notesMasterIdLst>
    <p:notesMasterId r:id="rId20"/>
  </p:notesMasterIdLst>
  <p:sldIdLst>
    <p:sldId id="256" r:id="rId2"/>
    <p:sldId id="287" r:id="rId3"/>
    <p:sldId id="295" r:id="rId4"/>
    <p:sldId id="280" r:id="rId5"/>
    <p:sldId id="277" r:id="rId6"/>
    <p:sldId id="286" r:id="rId7"/>
    <p:sldId id="271" r:id="rId8"/>
    <p:sldId id="290" r:id="rId9"/>
    <p:sldId id="310" r:id="rId10"/>
    <p:sldId id="327" r:id="rId11"/>
    <p:sldId id="321" r:id="rId12"/>
    <p:sldId id="329" r:id="rId13"/>
    <p:sldId id="352" r:id="rId14"/>
    <p:sldId id="362" r:id="rId15"/>
    <p:sldId id="322" r:id="rId16"/>
    <p:sldId id="363" r:id="rId17"/>
    <p:sldId id="276" r:id="rId18"/>
    <p:sldId id="345" r:id="rId1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8B0C492-B760-4C05-8052-F6DEB3DCD398}">
          <p14:sldIdLst>
            <p14:sldId id="256"/>
            <p14:sldId id="287"/>
            <p14:sldId id="295"/>
            <p14:sldId id="280"/>
            <p14:sldId id="277"/>
            <p14:sldId id="286"/>
            <p14:sldId id="271"/>
            <p14:sldId id="290"/>
            <p14:sldId id="310"/>
            <p14:sldId id="327"/>
            <p14:sldId id="321"/>
            <p14:sldId id="329"/>
            <p14:sldId id="352"/>
            <p14:sldId id="362"/>
            <p14:sldId id="322"/>
            <p14:sldId id="363"/>
            <p14:sldId id="276"/>
            <p14:sldId id="345"/>
          </p14:sldIdLst>
        </p14:section>
        <p14:section name="Untitled Section" id="{42E521C1-9DB4-4585-B577-1758C6A6922D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mar Shavlakadze" initials="TS" lastIdx="2" clrIdx="0">
    <p:extLst>
      <p:ext uri="{19B8F6BF-5375-455C-9EA6-DF929625EA0E}">
        <p15:presenceInfo xmlns:p15="http://schemas.microsoft.com/office/powerpoint/2012/main" userId="S-1-5-21-3083947931-517546054-115641375-20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1" autoAdjust="0"/>
    <p:restoredTop sz="88996" autoAdjust="0"/>
  </p:normalViewPr>
  <p:slideViewPr>
    <p:cSldViewPr snapToGrid="0">
      <p:cViewPr varScale="1">
        <p:scale>
          <a:sx n="81" d="100"/>
          <a:sy n="81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7452F-35BD-4F29-9C16-AD09B9B3D871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4455E7-76E5-49AB-9D8F-D0A86DB6F4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8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F04EA4-CA2E-49D9-A62D-C281A97160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35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F04EA4-CA2E-49D9-A62D-C281A97160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35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F04EA4-CA2E-49D9-A62D-C281A97160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35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F04EA4-CA2E-49D9-A62D-C281A97160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35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F04EA4-CA2E-49D9-A62D-C281A97160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424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09B194E-7414-440A-83E9-E8D3480756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384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1C03-6661-4BF2-A67E-C6B4A31B51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5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6A77-8E70-4861-8C16-75590AC6E5D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036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B866-D5CD-4C10-BD56-7B69BB6C6F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375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B250847-33A2-423A-B569-727BFA8A711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889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86C0-CB54-4BC8-95DE-FE76FD447FB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4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02E8-FFF7-493E-A86A-103B1EED9BA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24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3035-7D36-44BE-8965-CF101BBCE5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1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177A7-F6E8-4D4F-836E-55785B47F1D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918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8805D-CFB4-45B2-97E9-7F1684CD9D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00905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D1089B6-11FE-4424-A727-91616F7DE3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E87252-582F-4719-BB60-F475B3626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84157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F26D737-713F-466C-B504-52231F896A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F0D4611-16BC-442B-9251-46D35975DE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3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595" y="467834"/>
            <a:ext cx="10953206" cy="606737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n-US" sz="4400" b="1" dirty="0"/>
          </a:p>
          <a:p>
            <a:pPr marL="0" indent="0" algn="ctr">
              <a:buNone/>
            </a:pPr>
            <a:r>
              <a:rPr lang="en-US" sz="1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English Language Capacity Development in the </a:t>
            </a:r>
          </a:p>
          <a:p>
            <a:pPr marL="0" indent="0" algn="ctr">
              <a:buNone/>
            </a:pPr>
            <a:r>
              <a:rPr lang="en-US" sz="1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Georgian </a:t>
            </a:r>
            <a:r>
              <a:rPr lang="en-US" sz="11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Defence</a:t>
            </a:r>
            <a:r>
              <a:rPr lang="en-US" sz="1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Forces</a:t>
            </a:r>
            <a:endParaRPr lang="en-US" sz="11200" b="1" i="1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en-US" sz="6200" b="1" i="1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hr-HR" sz="112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strategies, policies and processes underpinning training and testing</a:t>
            </a:r>
            <a:r>
              <a:rPr lang="en-US" sz="112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system</a:t>
            </a:r>
            <a:r>
              <a:rPr lang="hr-HR" sz="112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0" indent="0" algn="ctr">
              <a:buNone/>
            </a:pPr>
            <a:endParaRPr lang="en-US" sz="5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en-US" sz="5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7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Joint presentation</a:t>
            </a:r>
          </a:p>
          <a:p>
            <a:pPr marL="0" indent="0" algn="ctr">
              <a:buNone/>
            </a:pPr>
            <a:endParaRPr lang="en-US" sz="7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r">
              <a:buNone/>
            </a:pPr>
            <a:r>
              <a:rPr lang="en-US" sz="7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Tamar </a:t>
            </a:r>
            <a:r>
              <a:rPr lang="en-US" sz="7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Shavlakadze</a:t>
            </a:r>
            <a:r>
              <a:rPr lang="en-US" sz="7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r">
              <a:buNone/>
            </a:pPr>
            <a:r>
              <a:rPr lang="en-US" sz="7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 of </a:t>
            </a:r>
            <a:r>
              <a:rPr lang="en-US" sz="7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Foreign Language Testing Division</a:t>
            </a:r>
          </a:p>
          <a:p>
            <a:pPr marL="0" indent="0" algn="r">
              <a:buNone/>
            </a:pPr>
            <a:endParaRPr lang="en-US" sz="7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r">
              <a:buNone/>
            </a:pPr>
            <a:r>
              <a:rPr lang="en-US" sz="7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Maia </a:t>
            </a:r>
            <a:r>
              <a:rPr lang="en-US" sz="72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Chomakhidze</a:t>
            </a:r>
            <a:r>
              <a:rPr lang="en-US" sz="7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r">
              <a:buNone/>
            </a:pPr>
            <a:r>
              <a:rPr lang="en-US" sz="7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Academic Manager of Language Training School</a:t>
            </a:r>
          </a:p>
          <a:p>
            <a:pPr marL="0" indent="0" algn="ctr">
              <a:buNone/>
            </a:pPr>
            <a:r>
              <a:rPr lang="en-US" sz="7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0" indent="0" algn="ctr">
              <a:buNone/>
            </a:pPr>
            <a:r>
              <a:rPr lang="en-US" sz="4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2024 NATO BILC Conference</a:t>
            </a:r>
          </a:p>
          <a:p>
            <a:pPr marL="0" indent="0" algn="ctr">
              <a:buNone/>
            </a:pPr>
            <a:r>
              <a:rPr lang="en-US" sz="4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12-17, 2024</a:t>
            </a:r>
          </a:p>
          <a:p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52" y="322795"/>
            <a:ext cx="1138944" cy="1089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44" y="388803"/>
            <a:ext cx="853514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5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7609" y="206903"/>
            <a:ext cx="773000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BPG Banner Caps Alpha" pitchFamily="18" charset="0"/>
              </a:rPr>
              <a:t> </a:t>
            </a:r>
          </a:p>
          <a:p>
            <a:pPr algn="ctr" defTabSz="914400"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Background information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defTabSz="914400">
              <a:defRPr/>
            </a:pPr>
            <a:endParaRPr lang="en-US" sz="3200" dirty="0">
              <a:solidFill>
                <a:prstClr val="white"/>
              </a:solidFill>
              <a:latin typeface="BPG Banner Caps Alph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1412776"/>
            <a:ext cx="9144000" cy="53277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just" defTabSz="91440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Language Center was established in the National Defence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Academy of Georgia,</a:t>
            </a:r>
            <a:r>
              <a:rPr lang="ru-RU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October, 200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  <a:p>
            <a:pPr marL="342900" indent="-342900" algn="just" defTabSz="91440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Language Center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transformed into Language Training School  (LTS)– 2011</a:t>
            </a:r>
          </a:p>
          <a:p>
            <a:pPr marL="342900" indent="-342900" defTabSz="91440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 year the 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LTS </a:t>
            </a:r>
            <a:r>
              <a:rPr lang="ru-RU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offers various courses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its students</a:t>
            </a:r>
            <a:r>
              <a:rPr lang="ru-RU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English, German, French, Turkish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and Russian</a:t>
            </a:r>
          </a:p>
          <a:p>
            <a:pPr marL="342900" lvl="1" indent="-342900" algn="just" defTabSz="91440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School operates under authority of  the TMEC– 2021</a:t>
            </a:r>
          </a:p>
          <a:p>
            <a:pPr marL="342900" lvl="1" indent="-342900" algn="just" defTabSz="91440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ru-RU" sz="2400" b="1" dirty="0">
              <a:solidFill>
                <a:prstClr val="black"/>
              </a:solidFill>
              <a:latin typeface="Sylfaen" pitchFamily="18" charset="0"/>
            </a:endParaRPr>
          </a:p>
          <a:p>
            <a:pPr marL="342900" indent="-342900" algn="just" defTabSz="91440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ka-GE" sz="2000" b="1" dirty="0">
              <a:solidFill>
                <a:srgbClr val="FF0000"/>
              </a:solidFill>
              <a:latin typeface="Sylfaen" panose="010A0502050306030303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DBD140-6AF4-AC20-904A-971CEE5A4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67" y="178977"/>
            <a:ext cx="1140051" cy="10912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36F1FF-9ECE-6EAB-7878-8ED2729C9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1719" y="313101"/>
            <a:ext cx="85961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8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12371" y="555171"/>
            <a:ext cx="9775372" cy="55092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/>
            <a:r>
              <a:rPr lang="en-US" sz="28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</a:t>
            </a:r>
            <a:r>
              <a:rPr lang="en-US" sz="28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Overview of Language Training School</a:t>
            </a:r>
          </a:p>
          <a:p>
            <a:pPr defTabSz="914400"/>
            <a:endParaRPr lang="en-US" sz="2800" b="1" dirty="0">
              <a:solidFill>
                <a:prstClr val="black"/>
              </a:solidFill>
              <a:latin typeface="Sylfaen" pitchFamily="18" charset="0"/>
            </a:endParaRPr>
          </a:p>
          <a:p>
            <a:pPr defTabSz="914400"/>
            <a:r>
              <a:rPr lang="en-US" sz="2400" b="1" dirty="0">
                <a:solidFill>
                  <a:prstClr val="black"/>
                </a:solidFill>
                <a:latin typeface="Sylfaen" pitchFamily="18" charset="0"/>
              </a:rPr>
              <a:t>   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Teaching foreign languages to military/civilian personnel to:</a:t>
            </a:r>
          </a:p>
          <a:p>
            <a:pPr defTabSz="914400"/>
            <a:endParaRPr lang="en-US" sz="22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defTabSz="9144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Improve their language skills</a:t>
            </a:r>
          </a:p>
          <a:p>
            <a:pPr marL="457200" indent="-457200" defTabSz="9144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Improve their English skills for STANAG 6001</a:t>
            </a:r>
          </a:p>
          <a:p>
            <a:pPr marL="457200" indent="-457200" defTabSz="9144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Familiarize students with various job-related educational courses overseas</a:t>
            </a:r>
          </a:p>
          <a:p>
            <a:pPr marL="457200" indent="-457200" defTabSz="91440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914400"/>
            <a:r>
              <a:rPr lang="en-US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 transferrable skills, like:</a:t>
            </a:r>
          </a:p>
          <a:p>
            <a:pPr defTabSz="914400"/>
            <a:endParaRPr lang="en-US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Communication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Making a presentation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Working in pairs/groups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 management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 techniques.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B42300-2201-7436-0F0A-E87380EFB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6" y="116632"/>
            <a:ext cx="1140051" cy="10912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3A845B-7969-5333-E043-41CD662D5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8443" y="253426"/>
            <a:ext cx="85961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1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67609" y="253426"/>
            <a:ext cx="773000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endParaRPr lang="en-US" sz="2800" dirty="0">
              <a:solidFill>
                <a:prstClr val="black"/>
              </a:solidFill>
              <a:latin typeface="Sylfaen" pitchFamily="18" charset="0"/>
            </a:endParaRPr>
          </a:p>
          <a:p>
            <a:pPr algn="ctr" defTabSz="914400"/>
            <a:endParaRPr lang="en-US" sz="2000" b="1" dirty="0">
              <a:solidFill>
                <a:prstClr val="black"/>
              </a:solidFill>
              <a:latin typeface="Sylfaen" pitchFamily="18" charset="0"/>
            </a:endParaRPr>
          </a:p>
          <a:p>
            <a:pPr algn="ctr" defTabSz="914400"/>
            <a:r>
              <a:rPr lang="en-US" sz="2800" dirty="0">
                <a:solidFill>
                  <a:prstClr val="black"/>
                </a:solidFill>
                <a:latin typeface="Sylfaen" pitchFamily="18" charset="0"/>
              </a:rPr>
              <a:t>Overview of Language Training School</a:t>
            </a:r>
          </a:p>
          <a:p>
            <a:pPr algn="ctr" defTabSz="914400"/>
            <a:r>
              <a:rPr lang="en-US" sz="2800" dirty="0">
                <a:solidFill>
                  <a:prstClr val="black"/>
                </a:solidFill>
                <a:latin typeface="Sylfaen" pitchFamily="18" charset="0"/>
              </a:rPr>
              <a:t>Target Audience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97429" y="1023257"/>
            <a:ext cx="9353667" cy="51398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>
              <a:lnSpc>
                <a:spcPct val="150000"/>
              </a:lnSpc>
            </a:pPr>
            <a:endParaRPr lang="en-US" sz="28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50000"/>
              </a:lnSpc>
            </a:pPr>
            <a:endParaRPr lang="en-US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Military personnel of the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Defence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Forces of Georgia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Civilian personnel of the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Defence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Forces of Georgia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Participants of International Military Education and Training Program (IMET)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Candidates for exchange programs </a:t>
            </a:r>
          </a:p>
          <a:p>
            <a:pPr defTabSz="914400">
              <a:lnSpc>
                <a:spcPct val="150000"/>
              </a:lnSpc>
            </a:pPr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pPr algn="just" defTabSz="914400"/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96003A-30A2-2B74-77D6-E2BE537B3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367" y="116632"/>
            <a:ext cx="1140051" cy="1091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8B9E8D-33A8-583B-A7C2-72A822463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9402" y="250756"/>
            <a:ext cx="85961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9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61926" y="264579"/>
            <a:ext cx="8306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n-US" sz="3200" b="1" dirty="0">
                <a:latin typeface="Sylfaen" pitchFamily="18" charset="0"/>
              </a:rPr>
              <a:t>Organogram</a:t>
            </a:r>
          </a:p>
          <a:p>
            <a:pPr algn="r" defTabSz="914400">
              <a:defRPr/>
            </a:pPr>
            <a:endParaRPr lang="en-US" sz="3200" b="1" dirty="0">
              <a:latin typeface="Sylfaen" pitchFamily="18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1380933" y="1003502"/>
            <a:ext cx="8209193" cy="3512180"/>
            <a:chOff x="137943" y="942305"/>
            <a:chExt cx="8209193" cy="3512180"/>
          </a:xfrm>
        </p:grpSpPr>
        <p:sp>
          <p:nvSpPr>
            <p:cNvPr id="2" name="Rounded Rectangle 1"/>
            <p:cNvSpPr/>
            <p:nvPr/>
          </p:nvSpPr>
          <p:spPr>
            <a:xfrm>
              <a:off x="3268835" y="942305"/>
              <a:ext cx="2592288" cy="648072"/>
            </a:xfrm>
            <a:prstGeom prst="roundRect">
              <a:avLst/>
            </a:prstGeom>
            <a:solidFill>
              <a:srgbClr val="79904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b="1" dirty="0">
                  <a:solidFill>
                    <a:prstClr val="white"/>
                  </a:solidFill>
                  <a:latin typeface="Sylfaen" pitchFamily="18" charset="0"/>
                </a:rPr>
                <a:t>Head of the School</a:t>
              </a:r>
              <a:endParaRPr lang="ru-RU" b="1" dirty="0">
                <a:solidFill>
                  <a:prstClr val="white"/>
                </a:solidFill>
                <a:latin typeface="Sylfaen" pitchFamily="18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36126" y="2361802"/>
              <a:ext cx="1827900" cy="815669"/>
            </a:xfrm>
            <a:prstGeom prst="roundRect">
              <a:avLst/>
            </a:prstGeom>
            <a:solidFill>
              <a:srgbClr val="799040"/>
            </a:solidFill>
            <a:ln>
              <a:solidFill>
                <a:schemeClr val="tx1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b="1" dirty="0">
                  <a:solidFill>
                    <a:prstClr val="white"/>
                  </a:solidFill>
                  <a:latin typeface="Sylfaen" pitchFamily="18" charset="0"/>
                </a:rPr>
                <a:t>Teaching Department (AM)</a:t>
              </a:r>
              <a:endParaRPr lang="ru-RU" b="1" dirty="0">
                <a:solidFill>
                  <a:prstClr val="white"/>
                </a:solidFill>
                <a:latin typeface="Sylfaen" pitchFamily="18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021901" y="3906036"/>
              <a:ext cx="1051937" cy="504056"/>
            </a:xfrm>
            <a:prstGeom prst="roundRect">
              <a:avLst/>
            </a:prstGeom>
            <a:solidFill>
              <a:srgbClr val="799040"/>
            </a:solidFill>
            <a:ln>
              <a:solidFill>
                <a:schemeClr val="tx1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dirty="0">
                  <a:solidFill>
                    <a:prstClr val="white"/>
                  </a:solidFill>
                  <a:latin typeface="Calibri"/>
                </a:rPr>
                <a:t>GE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37943" y="3906036"/>
              <a:ext cx="1512356" cy="504056"/>
            </a:xfrm>
            <a:prstGeom prst="roundRect">
              <a:avLst/>
            </a:prstGeom>
            <a:solidFill>
              <a:srgbClr val="799040"/>
            </a:solidFill>
            <a:ln>
              <a:solidFill>
                <a:schemeClr val="tx1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sz="2000" b="1" dirty="0">
                  <a:solidFill>
                    <a:prstClr val="white"/>
                  </a:solidFill>
                  <a:latin typeface="Sylfaen" pitchFamily="18" charset="0"/>
                  <a:cs typeface="Arial" panose="020B0604020202020204" pitchFamily="34" charset="0"/>
                </a:rPr>
                <a:t>Planning</a:t>
              </a:r>
              <a:endParaRPr lang="en-US" sz="2000" b="1" dirty="0">
                <a:solidFill>
                  <a:prstClr val="white"/>
                </a:solidFill>
                <a:latin typeface="Sylfaen" pitchFamily="18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959881" y="3950429"/>
              <a:ext cx="1512356" cy="504056"/>
            </a:xfrm>
            <a:prstGeom prst="roundRect">
              <a:avLst/>
            </a:prstGeom>
            <a:solidFill>
              <a:srgbClr val="799040"/>
            </a:solidFill>
            <a:ln>
              <a:solidFill>
                <a:schemeClr val="tx1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sz="2000" b="1" dirty="0">
                  <a:solidFill>
                    <a:prstClr val="white"/>
                  </a:solidFill>
                  <a:latin typeface="Sylfaen" pitchFamily="18" charset="0"/>
                  <a:cs typeface="Arial" panose="020B0604020202020204" pitchFamily="34" charset="0"/>
                </a:rPr>
                <a:t>English Division</a:t>
              </a:r>
              <a:endParaRPr lang="en-US" sz="2000" b="1" dirty="0">
                <a:solidFill>
                  <a:prstClr val="white"/>
                </a:solidFill>
                <a:latin typeface="Sylfaen" pitchFamily="18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7505597" y="3895074"/>
              <a:ext cx="841539" cy="504056"/>
            </a:xfrm>
            <a:prstGeom prst="roundRect">
              <a:avLst/>
            </a:prstGeom>
            <a:solidFill>
              <a:srgbClr val="799040"/>
            </a:solidFill>
            <a:ln>
              <a:solidFill>
                <a:schemeClr val="tx1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sz="1600" b="1" dirty="0">
                  <a:solidFill>
                    <a:prstClr val="white"/>
                  </a:solidFill>
                  <a:latin typeface="Sylfaen" pitchFamily="18" charset="0"/>
                  <a:cs typeface="Arial" panose="020B0604020202020204" pitchFamily="34" charset="0"/>
                </a:rPr>
                <a:t>TUR</a:t>
              </a:r>
              <a:endParaRPr lang="en-US" sz="1600" b="1" dirty="0">
                <a:solidFill>
                  <a:prstClr val="white"/>
                </a:solidFill>
                <a:latin typeface="Sylfaen" pitchFamily="18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254273" y="3912450"/>
              <a:ext cx="1051937" cy="504056"/>
            </a:xfrm>
            <a:prstGeom prst="roundRect">
              <a:avLst/>
            </a:prstGeom>
            <a:solidFill>
              <a:srgbClr val="799040"/>
            </a:solidFill>
            <a:ln>
              <a:solidFill>
                <a:schemeClr val="tx1"/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b="1" dirty="0">
                  <a:solidFill>
                    <a:prstClr val="white"/>
                  </a:solidFill>
                  <a:latin typeface="Sylfaen" pitchFamily="18" charset="0"/>
                  <a:cs typeface="Arial" panose="020B0604020202020204" pitchFamily="34" charset="0"/>
                </a:rPr>
                <a:t>FR</a:t>
              </a:r>
              <a:endParaRPr lang="en-US" b="1" dirty="0">
                <a:solidFill>
                  <a:prstClr val="white"/>
                </a:solidFill>
                <a:latin typeface="Sylfaen" pitchFamily="18" charset="0"/>
              </a:endParaRPr>
            </a:p>
          </p:txBody>
        </p:sp>
        <p:cxnSp>
          <p:nvCxnSpPr>
            <p:cNvPr id="20" name="Straight Connector 19"/>
            <p:cNvCxnSpPr>
              <a:cxnSpLocks/>
            </p:cNvCxnSpPr>
            <p:nvPr/>
          </p:nvCxnSpPr>
          <p:spPr>
            <a:xfrm flipV="1">
              <a:off x="877480" y="2075490"/>
              <a:ext cx="7080033" cy="3853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686594" y="3540449"/>
              <a:ext cx="0" cy="3960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cxnSpLocks/>
            </p:cNvCxnSpPr>
            <p:nvPr/>
          </p:nvCxnSpPr>
          <p:spPr>
            <a:xfrm>
              <a:off x="5501083" y="3565825"/>
              <a:ext cx="0" cy="32924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cxnSpLocks/>
            </p:cNvCxnSpPr>
            <p:nvPr/>
          </p:nvCxnSpPr>
          <p:spPr>
            <a:xfrm>
              <a:off x="6780241" y="3555561"/>
              <a:ext cx="0" cy="3568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cxnSpLocks/>
            </p:cNvCxnSpPr>
            <p:nvPr/>
          </p:nvCxnSpPr>
          <p:spPr>
            <a:xfrm>
              <a:off x="4427984" y="1827712"/>
              <a:ext cx="0" cy="26041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cxnSpLocks/>
            </p:cNvCxnSpPr>
            <p:nvPr/>
          </p:nvCxnSpPr>
          <p:spPr>
            <a:xfrm>
              <a:off x="4427984" y="1611688"/>
              <a:ext cx="0" cy="21602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/>
          <p:cNvCxnSpPr>
            <a:cxnSpLocks/>
          </p:cNvCxnSpPr>
          <p:nvPr/>
        </p:nvCxnSpPr>
        <p:spPr>
          <a:xfrm>
            <a:off x="1631504" y="3599556"/>
            <a:ext cx="0" cy="3625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380DD49F-3B07-EBF0-FC8C-00C17D27285A}"/>
              </a:ext>
            </a:extLst>
          </p:cNvPr>
          <p:cNvSpPr/>
          <p:nvPr/>
        </p:nvSpPr>
        <p:spPr>
          <a:xfrm>
            <a:off x="7837715" y="2609482"/>
            <a:ext cx="2255226" cy="436546"/>
          </a:xfrm>
          <a:prstGeom prst="roundRect">
            <a:avLst/>
          </a:prstGeom>
          <a:solidFill>
            <a:srgbClr val="799040"/>
          </a:solidFill>
          <a:ln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000" b="1" dirty="0">
                <a:solidFill>
                  <a:prstClr val="white"/>
                </a:solidFill>
                <a:latin typeface="Sylfaen" pitchFamily="18" charset="0"/>
              </a:rPr>
              <a:t>Administration</a:t>
            </a:r>
            <a:endParaRPr lang="ru-RU" sz="2000" b="1" dirty="0">
              <a:solidFill>
                <a:prstClr val="white"/>
              </a:solidFill>
              <a:latin typeface="Sylfaen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3100F9-8170-705C-C0FD-7ADFEAB7B665}"/>
              </a:ext>
            </a:extLst>
          </p:cNvPr>
          <p:cNvCxnSpPr>
            <a:cxnSpLocks/>
          </p:cNvCxnSpPr>
          <p:nvPr/>
        </p:nvCxnSpPr>
        <p:spPr>
          <a:xfrm>
            <a:off x="2120469" y="2175221"/>
            <a:ext cx="0" cy="2477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52C900-EBA9-8107-507E-4318A78599A5}"/>
              </a:ext>
            </a:extLst>
          </p:cNvPr>
          <p:cNvCxnSpPr>
            <a:cxnSpLocks/>
          </p:cNvCxnSpPr>
          <p:nvPr/>
        </p:nvCxnSpPr>
        <p:spPr>
          <a:xfrm>
            <a:off x="9200502" y="2149321"/>
            <a:ext cx="0" cy="4601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0DB6469-7E8C-C593-6D9C-2C16414A2015}"/>
              </a:ext>
            </a:extLst>
          </p:cNvPr>
          <p:cNvCxnSpPr>
            <a:cxnSpLocks/>
          </p:cNvCxnSpPr>
          <p:nvPr/>
        </p:nvCxnSpPr>
        <p:spPr>
          <a:xfrm flipV="1">
            <a:off x="1657256" y="3599557"/>
            <a:ext cx="8889411" cy="132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E26C3093-F06E-1CA1-7543-BE3908E8689E}"/>
              </a:ext>
            </a:extLst>
          </p:cNvPr>
          <p:cNvSpPr/>
          <p:nvPr/>
        </p:nvSpPr>
        <p:spPr>
          <a:xfrm>
            <a:off x="2349625" y="5348822"/>
            <a:ext cx="1512356" cy="504056"/>
          </a:xfrm>
          <a:prstGeom prst="roundRect">
            <a:avLst/>
          </a:prstGeom>
          <a:solidFill>
            <a:srgbClr val="799040"/>
          </a:solidFill>
          <a:ln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b="1" dirty="0">
                <a:solidFill>
                  <a:prstClr val="white"/>
                </a:solidFill>
                <a:latin typeface="Sylfaen" pitchFamily="18" charset="0"/>
                <a:cs typeface="Arial" panose="020B0604020202020204" pitchFamily="34" charset="0"/>
              </a:rPr>
              <a:t>Tbilisi</a:t>
            </a:r>
            <a:endParaRPr lang="en-US" b="1" dirty="0">
              <a:solidFill>
                <a:prstClr val="white"/>
              </a:solidFill>
              <a:latin typeface="Sylfaen" pitchFamily="18" charset="0"/>
            </a:endParaRPr>
          </a:p>
        </p:txBody>
      </p:sp>
      <p:sp>
        <p:nvSpPr>
          <p:cNvPr id="24" name="Rounded Rectangle 13">
            <a:extLst>
              <a:ext uri="{FF2B5EF4-FFF2-40B4-BE49-F238E27FC236}">
                <a16:creationId xmlns:a16="http://schemas.microsoft.com/office/drawing/2014/main" id="{EE8BD42C-170E-F24D-5E58-D5333E8387EA}"/>
              </a:ext>
            </a:extLst>
          </p:cNvPr>
          <p:cNvSpPr/>
          <p:nvPr/>
        </p:nvSpPr>
        <p:spPr>
          <a:xfrm>
            <a:off x="4348194" y="5370133"/>
            <a:ext cx="1512356" cy="504056"/>
          </a:xfrm>
          <a:prstGeom prst="roundRect">
            <a:avLst/>
          </a:prstGeom>
          <a:solidFill>
            <a:srgbClr val="799040"/>
          </a:solidFill>
          <a:ln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b="1" dirty="0">
                <a:solidFill>
                  <a:prstClr val="white"/>
                </a:solidFill>
                <a:latin typeface="Sylfaen" pitchFamily="18" charset="0"/>
                <a:cs typeface="Arial" panose="020B0604020202020204" pitchFamily="34" charset="0"/>
              </a:rPr>
              <a:t>Kutaisi</a:t>
            </a:r>
            <a:endParaRPr lang="en-US" b="1" dirty="0">
              <a:solidFill>
                <a:prstClr val="white"/>
              </a:solidFill>
              <a:latin typeface="Sylfaen" pitchFamily="18" charset="0"/>
            </a:endParaRPr>
          </a:p>
        </p:txBody>
      </p:sp>
      <p:sp>
        <p:nvSpPr>
          <p:cNvPr id="39" name="Rounded Rectangle 15">
            <a:extLst>
              <a:ext uri="{FF2B5EF4-FFF2-40B4-BE49-F238E27FC236}">
                <a16:creationId xmlns:a16="http://schemas.microsoft.com/office/drawing/2014/main" id="{8FEFBAD6-2CBC-E9B6-58E9-3609D1520C02}"/>
              </a:ext>
            </a:extLst>
          </p:cNvPr>
          <p:cNvSpPr/>
          <p:nvPr/>
        </p:nvSpPr>
        <p:spPr>
          <a:xfrm>
            <a:off x="9828357" y="3966307"/>
            <a:ext cx="841539" cy="504056"/>
          </a:xfrm>
          <a:prstGeom prst="roundRect">
            <a:avLst/>
          </a:prstGeom>
          <a:solidFill>
            <a:srgbClr val="799040"/>
          </a:solidFill>
          <a:ln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600" b="1" dirty="0">
                <a:solidFill>
                  <a:prstClr val="white"/>
                </a:solidFill>
                <a:latin typeface="Sylfaen" pitchFamily="18" charset="0"/>
                <a:cs typeface="Arial" panose="020B0604020202020204" pitchFamily="34" charset="0"/>
              </a:rPr>
              <a:t>RUS</a:t>
            </a:r>
            <a:endParaRPr lang="en-US" sz="1600" b="1" dirty="0">
              <a:solidFill>
                <a:prstClr val="white"/>
              </a:solidFill>
              <a:latin typeface="Sylfaen" pitchFamily="18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C563A0D-F2CA-DF90-0010-07538A194534}"/>
              </a:ext>
            </a:extLst>
          </p:cNvPr>
          <p:cNvCxnSpPr>
            <a:cxnSpLocks/>
          </p:cNvCxnSpPr>
          <p:nvPr/>
        </p:nvCxnSpPr>
        <p:spPr>
          <a:xfrm>
            <a:off x="9147360" y="3601647"/>
            <a:ext cx="0" cy="3568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B56341A-6FCF-96D2-9A94-E9969B4C1B10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10249126" y="3627023"/>
            <a:ext cx="0" cy="3392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C053087-47CE-0101-E49E-A5C42BBD210D}"/>
              </a:ext>
            </a:extLst>
          </p:cNvPr>
          <p:cNvCxnSpPr>
            <a:cxnSpLocks/>
          </p:cNvCxnSpPr>
          <p:nvPr/>
        </p:nvCxnSpPr>
        <p:spPr>
          <a:xfrm flipH="1">
            <a:off x="3431704" y="4529618"/>
            <a:ext cx="527344" cy="8192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6EAB199-35DE-515B-4754-54B73C38E9F3}"/>
              </a:ext>
            </a:extLst>
          </p:cNvPr>
          <p:cNvCxnSpPr>
            <a:cxnSpLocks/>
          </p:cNvCxnSpPr>
          <p:nvPr/>
        </p:nvCxnSpPr>
        <p:spPr>
          <a:xfrm>
            <a:off x="4079776" y="4529618"/>
            <a:ext cx="576064" cy="8192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48E7107-ABFE-F0C0-1ADB-0CC29709EE6C}"/>
              </a:ext>
            </a:extLst>
          </p:cNvPr>
          <p:cNvCxnSpPr>
            <a:cxnSpLocks/>
          </p:cNvCxnSpPr>
          <p:nvPr/>
        </p:nvCxnSpPr>
        <p:spPr>
          <a:xfrm>
            <a:off x="2711624" y="3238668"/>
            <a:ext cx="0" cy="3883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78C592B-7294-8862-EFB1-89752B1EE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6" y="116632"/>
            <a:ext cx="1140051" cy="10912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B2D86B-9AE4-1BBF-F224-0344FE14A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8371" y="311904"/>
            <a:ext cx="85961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9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2042586" y="1007624"/>
            <a:ext cx="8285739" cy="416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150000"/>
              </a:lnSpc>
            </a:pPr>
            <a:r>
              <a:rPr lang="ka-GE" sz="1600" b="1" dirty="0">
                <a:solidFill>
                  <a:srgbClr val="9BBB59">
                    <a:lumMod val="50000"/>
                  </a:srgbClr>
                </a:solidFill>
                <a:latin typeface="BPG Banner Caps Alpha" pitchFamily="18" charset="0"/>
              </a:rPr>
              <a:t>.</a:t>
            </a:r>
            <a:endParaRPr lang="de-DE" sz="1600" b="1" dirty="0">
              <a:solidFill>
                <a:srgbClr val="9BBB59">
                  <a:lumMod val="50000"/>
                </a:srgbClr>
              </a:solidFill>
              <a:latin typeface="BPG Banner Caps Alph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6943" y="1007624"/>
            <a:ext cx="1113608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textbooks have been purchased and used for the English Language intensive courses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syllabi have been developed and implemented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Testing practices have been improved (developing testing specifications, defining testing procedures) 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Course reports have been written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General military English handouts have been collated and used for the basic course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Assessment Rubrics for speaking and writing have been updated and created. </a:t>
            </a:r>
            <a:endParaRPr lang="en-US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course evaluation survey has been conducted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pPr marL="457200" indent="-457200" defTabSz="914400">
              <a:buFont typeface="Arial" panose="020B0604020202020204" pitchFamily="34" charset="0"/>
              <a:buChar char="•"/>
            </a:pPr>
            <a:endParaRPr lang="en-US" sz="2800" b="1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</a:rPr>
              <a:t>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126741-0640-49F6-FA41-0E13E6139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37" y="178967"/>
            <a:ext cx="1140051" cy="1091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1F4E13-72B0-8C5C-CD56-DDDD0E4F4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8023" y="258827"/>
            <a:ext cx="859611" cy="9571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348800-7BCA-6FD3-7DD9-6B0B5C1E1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3675" y="362467"/>
            <a:ext cx="7258554" cy="99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9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1865789" y="988394"/>
            <a:ext cx="8285739" cy="416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150000"/>
              </a:lnSpc>
            </a:pPr>
            <a:r>
              <a:rPr lang="ka-GE" sz="1600" b="1" dirty="0">
                <a:solidFill>
                  <a:srgbClr val="9BBB59">
                    <a:lumMod val="50000"/>
                  </a:srgbClr>
                </a:solidFill>
                <a:latin typeface="BPG Banner Caps Alpha" pitchFamily="18" charset="0"/>
              </a:rPr>
              <a:t>.</a:t>
            </a:r>
            <a:endParaRPr lang="de-DE" sz="1600" b="1" dirty="0">
              <a:solidFill>
                <a:srgbClr val="9BBB59">
                  <a:lumMod val="50000"/>
                </a:srgbClr>
              </a:solidFill>
              <a:latin typeface="BPG Banner Caps Alph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63808" y="1196753"/>
            <a:ext cx="9004193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800" b="1" dirty="0">
                <a:solidFill>
                  <a:prstClr val="black"/>
                </a:solidFill>
                <a:latin typeface="Calibri"/>
              </a:rPr>
              <a:t>                                       </a:t>
            </a:r>
            <a:r>
              <a:rPr lang="en-US" sz="2800" b="1" dirty="0">
                <a:solidFill>
                  <a:prstClr val="black"/>
                </a:solidFill>
                <a:latin typeface="Tahomi"/>
              </a:rPr>
              <a:t>Raising The Quality of Teaching</a:t>
            </a:r>
          </a:p>
          <a:p>
            <a:pPr defTabSz="914400"/>
            <a:endParaRPr lang="en-US" sz="2400" dirty="0">
              <a:solidFill>
                <a:prstClr val="black"/>
              </a:solidFill>
              <a:latin typeface="Tahomi"/>
            </a:endParaRP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CPD policy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Observation policy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Induction Policy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Teachers’ annual appraisal form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LTS code of conduct and classroom rules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Regular Inset sessions</a:t>
            </a:r>
          </a:p>
          <a:p>
            <a:pPr marL="457200" indent="-457200" defTabSz="914400"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</a:rPr>
              <a:t>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CA1581-63EB-26F1-424B-5209909A7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0" y="257118"/>
            <a:ext cx="1140051" cy="1091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896A8F-37F8-81E9-5B7E-2777B57F8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6779" y="239598"/>
            <a:ext cx="859611" cy="9571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ACE9A4-7CA6-9AB5-14BE-22D9A4D775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854" y="1838632"/>
            <a:ext cx="2458064" cy="28120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96D2A2-02DF-04BD-6C69-407DDC9BFE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68" y="3588773"/>
            <a:ext cx="2119466" cy="288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4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1763486" y="473920"/>
            <a:ext cx="9283293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150000"/>
              </a:lnSpc>
            </a:pPr>
            <a:r>
              <a:rPr lang="en-US" sz="2800" b="1" dirty="0">
                <a:latin typeface="Tahomi"/>
              </a:rPr>
              <a:t>Future Plans </a:t>
            </a:r>
            <a:endParaRPr lang="de-DE" sz="2800" b="1" dirty="0">
              <a:latin typeface="Tahom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4080" y="1416969"/>
            <a:ext cx="10995549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Developing management processes and procedures by developing school policy documents and relating SOPs. </a:t>
            </a:r>
            <a:endParaRPr lang="en-US" sz="2400" dirty="0">
              <a:solidFill>
                <a:prstClr val="black"/>
              </a:solidFill>
              <a:highlight>
                <a:srgbClr val="FFFF00"/>
              </a:highlight>
              <a:latin typeface="Tahomi"/>
            </a:endParaRPr>
          </a:p>
          <a:p>
            <a:pPr marL="457200" indent="-45720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Training of Teachers and Testers</a:t>
            </a:r>
          </a:p>
          <a:p>
            <a:pPr marL="457200" indent="-45720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Refining Teaching Methods</a:t>
            </a:r>
          </a:p>
          <a:p>
            <a:pPr marL="457200" indent="-45720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i"/>
              </a:rPr>
              <a:t>Updating Curriculum</a:t>
            </a:r>
          </a:p>
          <a:p>
            <a:pPr algn="just" defTabSz="914400">
              <a:lnSpc>
                <a:spcPct val="150000"/>
              </a:lnSpc>
            </a:pPr>
            <a:endParaRPr lang="en-US" sz="2800" dirty="0">
              <a:solidFill>
                <a:prstClr val="black"/>
              </a:solidFill>
              <a:latin typeface="Tahomi"/>
            </a:endParaRPr>
          </a:p>
          <a:p>
            <a:pPr algn="just" defTabSz="914400">
              <a:lnSpc>
                <a:spcPct val="150000"/>
              </a:lnSpc>
              <a:defRPr/>
            </a:pPr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</a:rPr>
              <a:t>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34B6F8-F336-B56D-3E46-09D90C1D1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80" y="124703"/>
            <a:ext cx="1140051" cy="1091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7AB098-F1F4-A9C8-4B38-57BE95FB1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6779" y="258827"/>
            <a:ext cx="859611" cy="9571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CDD8E5-D37A-81C4-70FD-0CC4C8A5D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1784" y="3077443"/>
            <a:ext cx="4274606" cy="34564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59F866-EF8C-47C2-C04F-4A9A79AB1B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609" y="3077443"/>
            <a:ext cx="2919713" cy="345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5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4457" y="365126"/>
            <a:ext cx="6479178" cy="123507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Conclusion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148" y="1194955"/>
            <a:ext cx="11312534" cy="5197136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  <a:tab pos="630555" algn="l"/>
                <a:tab pos="914400" algn="l"/>
              </a:tabLst>
            </a:pP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457200" algn="l"/>
                <a:tab pos="630555" algn="l"/>
                <a:tab pos="914400" algn="l"/>
              </a:tabLst>
            </a:pP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Necessary policies, strategies and  documents </a:t>
            </a:r>
          </a:p>
          <a:p>
            <a:pPr marL="0" indent="0">
              <a:buNone/>
            </a:pPr>
            <a:r>
              <a:rPr lang="en-US" sz="2400" dirty="0"/>
              <a:t> -  created more transparency</a:t>
            </a:r>
          </a:p>
          <a:p>
            <a:pPr marL="0" indent="0">
              <a:buNone/>
            </a:pPr>
            <a:r>
              <a:rPr lang="en-US" sz="2400" dirty="0"/>
              <a:t>-   Increased operational efficiency</a:t>
            </a:r>
          </a:p>
          <a:p>
            <a:pPr marL="0" indent="0">
              <a:buNone/>
            </a:pPr>
            <a:r>
              <a:rPr lang="en-US" sz="2400" dirty="0"/>
              <a:t> -  contributed to developing  NATO compatible system  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Further Investment in training and professional development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Further Cooperation with national and international counterparts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>
              <a:buFontTx/>
              <a:buChar char="-"/>
            </a:pPr>
            <a:endParaRPr lang="en-US" sz="2400" dirty="0"/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457200" algn="l"/>
                <a:tab pos="630555" algn="l"/>
                <a:tab pos="914400" algn="l"/>
              </a:tabLst>
            </a:pP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74" y="365126"/>
            <a:ext cx="1140051" cy="10912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071" y="365126"/>
            <a:ext cx="85961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56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C305394-93EB-8E1B-0D10-74C5582FB2AC}"/>
              </a:ext>
            </a:extLst>
          </p:cNvPr>
          <p:cNvSpPr/>
          <p:nvPr/>
        </p:nvSpPr>
        <p:spPr>
          <a:xfrm>
            <a:off x="4713515" y="587829"/>
            <a:ext cx="3418114" cy="99059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Thank you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A3C09B-FA3C-8EFB-0682-14FE41435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1623" y="2011061"/>
            <a:ext cx="4610100" cy="429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6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07829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Layout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457" y="2070221"/>
            <a:ext cx="10406743" cy="3964819"/>
          </a:xfrm>
        </p:spPr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 information </a:t>
            </a:r>
            <a:r>
              <a:rPr lang="en-US" sz="2200" kern="120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the </a:t>
            </a:r>
            <a:r>
              <a:rPr lang="en-US" sz="22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r>
              <a:rPr lang="en-US" sz="2200" kern="1200" baseline="30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US" sz="22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initiative </a:t>
            </a:r>
            <a:endParaRPr lang="en-US" sz="2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2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Overview of the Foreign Language Testing Division </a:t>
            </a:r>
            <a:endParaRPr lang="en-US" sz="2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2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Overview of Language </a:t>
            </a: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en-US" sz="22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raining School</a:t>
            </a:r>
            <a:endParaRPr lang="en-US" sz="2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2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Conclusion</a:t>
            </a:r>
            <a:endParaRPr lang="en-US" sz="2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52" y="322795"/>
            <a:ext cx="1138944" cy="1089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4800" y="388803"/>
            <a:ext cx="865707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67F80-7773-0C77-65C8-F284A29E2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75861"/>
            <a:ext cx="10058400" cy="681135"/>
          </a:xfrm>
        </p:spPr>
        <p:txBody>
          <a:bodyPr>
            <a:normAutofit/>
          </a:bodyPr>
          <a:lstStyle/>
          <a:p>
            <a:pPr algn="ctr"/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 information on the16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initiative 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3EC6F-E23F-E76C-3DF7-E9AF82BA7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3" y="1156996"/>
            <a:ext cx="11657045" cy="5980921"/>
          </a:xfrm>
        </p:spPr>
        <p:txBody>
          <a:bodyPr>
            <a:norm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NATO-Georgia Package (SNGP) the Wales Summit in 2014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Tx/>
              <a:buChar char="-"/>
              <a:tabLst/>
              <a:defRPr/>
            </a:pPr>
            <a:r>
              <a:rPr lang="en-US" sz="2200" kern="1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kumimoji="0" lang="en-US" sz="2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trengthening</a:t>
            </a:r>
            <a:r>
              <a:rPr kumimoji="0" lang="en-US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Georgia’s </a:t>
            </a:r>
            <a:r>
              <a:rPr kumimoji="0" lang="en-US" sz="2200" b="0" i="0" u="none" strike="noStrike" kern="1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defence</a:t>
            </a:r>
            <a:r>
              <a:rPr kumimoji="0" 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</a:t>
            </a:r>
            <a:r>
              <a:rPr kumimoji="0" lang="en-US" sz="2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pabilit</a:t>
            </a:r>
            <a:r>
              <a:rPr kumimoji="0" lang="en-US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n-US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Developing closer security cooperation and interoperability</a:t>
            </a:r>
            <a:r>
              <a:rPr kumimoji="0" lang="en-US" sz="2200" b="0" i="0" u="none" strike="noStrike" kern="100" cap="none" spc="0" normalizeH="0" baseline="0" noProof="0" dirty="0">
                <a:ln>
                  <a:noFill/>
                </a:ln>
                <a:solidFill>
                  <a:srgbClr val="1D2A5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NATO Allies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n-US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Contributing to the regional stability</a:t>
            </a:r>
          </a:p>
          <a:p>
            <a:pPr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Tx/>
              <a:buChar char="-"/>
              <a:tabLst/>
              <a:defRPr/>
            </a:pPr>
            <a:r>
              <a:rPr lang="en-US" sz="2200" kern="1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kumimoji="0" lang="en-US" sz="220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elping</a:t>
            </a:r>
            <a:r>
              <a:rPr kumimoji="0" lang="en-US" sz="2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prepare Georgia for NATO membership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ELCD assessment report in 2018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ELCD was approved in 2020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ELCD Lead Nation Slovenia in 2022</a:t>
            </a:r>
          </a:p>
          <a:p>
            <a:pPr algn="just"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ELCD Decision Making Body and</a:t>
            </a:r>
          </a:p>
          <a:p>
            <a:pPr marL="0" indent="0" algn="just"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ELCD Advisory board were formed</a:t>
            </a:r>
            <a:endParaRPr lang="en-US" sz="20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  <a:defRPr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  <a:defRPr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91526D-2C5C-23F1-ECEC-205657A43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559" y="3125622"/>
            <a:ext cx="3505200" cy="346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8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85800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lang="en-US" sz="2400" b="1" dirty="0">
                <a:solidFill>
                  <a:prstClr val="black"/>
                </a:solidFill>
              </a:rPr>
              <a:t/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/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/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31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Overview of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Testing Division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/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lang="en-US" sz="2400" b="1" dirty="0">
                <a:solidFill>
                  <a:prstClr val="black"/>
                </a:solidFill>
              </a:rPr>
              <a:t/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/>
            </a:r>
            <a:br>
              <a:rPr lang="en-US" sz="2400" b="1" dirty="0">
                <a:solidFill>
                  <a:prstClr val="black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633" y="1194955"/>
            <a:ext cx="11347615" cy="534025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Clr>
                <a:prstClr val="black">
                  <a:lumMod val="85000"/>
                  <a:lumOff val="15000"/>
                </a:prstClr>
              </a:buClr>
              <a:buNone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0" marR="0" lvl="0" indent="0" algn="ctr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b="1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Mission</a:t>
            </a:r>
          </a:p>
          <a:p>
            <a:pPr marL="342900" marR="0" lvl="0" indent="-342900" algn="just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US" sz="24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en-US" sz="2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evelop English Language Proficiency test NATO STANAG 6001 </a:t>
            </a:r>
          </a:p>
          <a:p>
            <a:pPr marL="342900" marR="0" lvl="0" indent="-342900" algn="just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US" sz="24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sz="2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onduct testing and evaluate candidates</a:t>
            </a:r>
          </a:p>
          <a:p>
            <a:pPr marL="342900" marR="0" lvl="0" indent="-342900" algn="just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  <a:tab pos="630555" algn="l"/>
                <a:tab pos="914400" algn="l"/>
              </a:tabLst>
            </a:pPr>
            <a:r>
              <a:rPr lang="en-US" sz="24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sz="2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ooperate with national and international counterparts </a:t>
            </a:r>
          </a:p>
          <a:p>
            <a:pPr marL="0" indent="0">
              <a:lnSpc>
                <a:spcPct val="110000"/>
              </a:lnSpc>
              <a:buClr>
                <a:prstClr val="black">
                  <a:lumMod val="85000"/>
                  <a:lumOff val="15000"/>
                </a:prstClr>
              </a:buClr>
              <a:buNone/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52" y="322795"/>
            <a:ext cx="1138944" cy="1089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7660" y="371239"/>
            <a:ext cx="865707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6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C383A-B198-AC65-A0D6-2415AC9D0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512916"/>
            <a:ext cx="10058400" cy="45719"/>
          </a:xfrm>
        </p:spPr>
        <p:txBody>
          <a:bodyPr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457200" algn="l"/>
                <a:tab pos="630555" algn="l"/>
                <a:tab pos="914400" algn="l"/>
              </a:tabLst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/>
            </a:r>
            <a:b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/>
            </a:r>
            <a:b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6CF92-DF3C-AADB-6097-7ED8A9769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11968"/>
            <a:ext cx="10058400" cy="5071958"/>
          </a:xfrm>
        </p:spPr>
        <p:txBody>
          <a:bodyPr>
            <a:normAutofit/>
          </a:bodyPr>
          <a:lstStyle/>
          <a:p>
            <a:pPr marL="0" indent="0">
              <a:buClr>
                <a:prstClr val="black">
                  <a:lumMod val="85000"/>
                  <a:lumOff val="15000"/>
                </a:prstClr>
              </a:buClr>
              <a:buNone/>
              <a:defRPr/>
            </a:pPr>
            <a:endParaRPr lang="en-US" sz="2400" dirty="0">
              <a:solidFill>
                <a:prstClr val="black"/>
              </a:solidFill>
              <a:latin typeface="Century Gothic"/>
            </a:endParaRPr>
          </a:p>
          <a:p>
            <a:pPr marL="0" indent="0">
              <a:buClr>
                <a:prstClr val="black">
                  <a:lumMod val="85000"/>
                  <a:lumOff val="15000"/>
                </a:prstClr>
              </a:buClr>
              <a:buNone/>
              <a:defRPr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Military/civilian personnel of the MOD:</a:t>
            </a:r>
          </a:p>
          <a:p>
            <a:pPr marL="0" indent="0">
              <a:buClr>
                <a:prstClr val="black">
                  <a:lumMod val="85000"/>
                  <a:lumOff val="15000"/>
                </a:prstClr>
              </a:buClr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457200">
              <a:spcBef>
                <a:spcPts val="1000"/>
              </a:spcBef>
              <a:buClr>
                <a:srgbClr val="EAE8CF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Rank/ job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promotion</a:t>
            </a:r>
          </a:p>
          <a:p>
            <a:pPr defTabSz="457200">
              <a:spcBef>
                <a:spcPts val="1000"/>
              </a:spcBef>
              <a:buClr>
                <a:srgbClr val="EAE8CF">
                  <a:lumMod val="75000"/>
                </a:srgbClr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International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positions</a:t>
            </a:r>
          </a:p>
          <a:p>
            <a:pPr defTabSz="457200">
              <a:spcBef>
                <a:spcPts val="1000"/>
              </a:spcBef>
              <a:buClr>
                <a:srgbClr val="EAE8CF">
                  <a:lumMod val="75000"/>
                </a:srgbClr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Personnel nominated to study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abroad</a:t>
            </a:r>
          </a:p>
          <a:p>
            <a:pPr defTabSz="457200">
              <a:spcBef>
                <a:spcPts val="1000"/>
              </a:spcBef>
              <a:buClr>
                <a:srgbClr val="EAE8CF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Graduates of English language courses </a:t>
            </a:r>
          </a:p>
          <a:p>
            <a:pPr defTabSz="457200">
              <a:spcBef>
                <a:spcPts val="1000"/>
              </a:spcBef>
              <a:buClr>
                <a:srgbClr val="EAE8CF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Applicants for the positions of teachers and translators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52" y="322795"/>
            <a:ext cx="1138944" cy="1089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879" y="388803"/>
            <a:ext cx="859611" cy="9571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11382" y="720209"/>
            <a:ext cx="69407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</a:rPr>
              <a:t>      </a:t>
            </a:r>
            <a:r>
              <a:rPr lang="en-US" sz="28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Target audience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5516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22796"/>
            <a:ext cx="10058400" cy="863748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</a:pPr>
            <a:r>
              <a:rPr lang="en-US" sz="3200" dirty="0">
                <a:solidFill>
                  <a:prstClr val="black"/>
                </a:solidFill>
              </a:rPr>
              <a:t/>
            </a:r>
            <a:br>
              <a:rPr lang="en-US" sz="3200" dirty="0">
                <a:solidFill>
                  <a:prstClr val="black"/>
                </a:solidFill>
              </a:rPr>
            </a:br>
            <a:r>
              <a:rPr lang="en-US" sz="3200" dirty="0">
                <a:solidFill>
                  <a:prstClr val="black"/>
                </a:solidFill>
              </a:rPr>
              <a:t/>
            </a:r>
            <a:br>
              <a:rPr lang="en-US" sz="3200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Cooperation with PLTCE; BILC; Deep</a:t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2400" b="1" dirty="0"/>
              <a:t/>
            </a:r>
            <a:br>
              <a:rPr lang="en-US" sz="2400" b="1" dirty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304" y="1411968"/>
            <a:ext cx="10506891" cy="519783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Different Workshops organized for the Georgian testers </a:t>
            </a:r>
          </a:p>
          <a:p>
            <a:pPr lvl="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LTS language testing Seminar (All the members)</a:t>
            </a:r>
          </a:p>
          <a:p>
            <a:pPr lvl="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ALTS Language Testing Seminar (All the members)</a:t>
            </a:r>
          </a:p>
          <a:p>
            <a:pPr lvl="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Annual BILC Conferences/Seminars/Testing workshops</a:t>
            </a:r>
          </a:p>
          <a:p>
            <a:pPr lvl="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DEEP / BILC STANAG 6001 testing workshops  in 2023/ 2024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Piloting reading test for the shared item bank in 2022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BILC Benchmark Advisory Test   (BAT 2) level 2&amp;3 – 2019</a:t>
            </a:r>
          </a:p>
          <a:p>
            <a:pPr lvl="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Participation in Writing Assessment Research (ongoing 2024)</a:t>
            </a:r>
          </a:p>
          <a:p>
            <a:pPr marL="0" lvl="0" indent="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None/>
            </a:pPr>
            <a:endParaRPr lang="en-US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  <a:buFont typeface="Courier New" panose="02070309020205020404" pitchFamily="49" charset="0"/>
              <a:buChar char="o"/>
            </a:pP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52" y="322795"/>
            <a:ext cx="1138944" cy="1089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085" y="454813"/>
            <a:ext cx="859611" cy="9571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81C285-8A0C-CA1B-F29F-A9C2607AF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5057" y="3103618"/>
            <a:ext cx="4079607" cy="329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4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726" y="365125"/>
            <a:ext cx="6496594" cy="144289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</a:rPr>
              <a:t>Bi-lateral Cooperation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09" y="1279950"/>
            <a:ext cx="11021291" cy="4897013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ClrTx/>
              <a:buNone/>
            </a:pPr>
            <a:r>
              <a:rPr lang="en-US" sz="2000" b="1" dirty="0">
                <a:solidFill>
                  <a:prstClr val="black"/>
                </a:solidFill>
              </a:rPr>
              <a:t>Bi-lateral cooperation: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prstClr val="black"/>
                </a:solidFill>
              </a:rPr>
              <a:t>Lithuania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prstClr val="black"/>
                </a:solidFill>
              </a:rPr>
              <a:t>Czech Republic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prstClr val="black"/>
                </a:solidFill>
              </a:rPr>
              <a:t> Azerbaijan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prstClr val="black"/>
                </a:solidFill>
              </a:rPr>
              <a:t> Bulgaria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prstClr val="black"/>
                </a:solidFill>
              </a:rPr>
              <a:t>Romania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  <a:buFont typeface="Courier New" panose="02070309020205020404" pitchFamily="49" charset="0"/>
              <a:buChar char="o"/>
            </a:pPr>
            <a:endParaRPr 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prstClr val="black"/>
                </a:solidFill>
              </a:rPr>
              <a:t>Purpose</a:t>
            </a:r>
            <a:r>
              <a:rPr lang="en-US" dirty="0">
                <a:solidFill>
                  <a:prstClr val="black"/>
                </a:solidFill>
              </a:rPr>
              <a:t>: facilitate standardization; conduct pre-testing; 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</a:rPr>
              <a:t>                review testing items; share experience; 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</a:rPr>
              <a:t>                have  peer to peer conversation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23" y="256785"/>
            <a:ext cx="1138944" cy="10891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994" y="322795"/>
            <a:ext cx="859611" cy="9571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31AB20-BA5D-80F5-D10A-041F9E3AB0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3624872"/>
            <a:ext cx="3863156" cy="283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526" y="383178"/>
            <a:ext cx="10184674" cy="573752"/>
          </a:xfrm>
        </p:spPr>
        <p:txBody>
          <a:bodyPr>
            <a:noAutofit/>
          </a:bodyPr>
          <a:lstStyle/>
          <a:p>
            <a:pPr marL="182880" lvl="0" indent="-182880" algn="ctr">
              <a:lnSpc>
                <a:spcPct val="100000"/>
              </a:lnSpc>
              <a:spcBef>
                <a:spcPts val="900"/>
              </a:spcBef>
            </a:pPr>
            <a:r>
              <a:rPr lang="en-US" sz="2800" dirty="0">
                <a:solidFill>
                  <a:prstClr val="black"/>
                </a:solidFill>
              </a:rPr>
              <a:t>“</a:t>
            </a:r>
            <a:br>
              <a:rPr lang="en-US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/>
            </a:r>
            <a:br>
              <a:rPr lang="en-US" sz="2800" dirty="0">
                <a:solidFill>
                  <a:prstClr val="black"/>
                </a:solidFill>
              </a:rPr>
            </a:br>
            <a:r>
              <a:rPr lang="hr-HR" sz="28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hr-HR" sz="28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trategies, 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hr-HR" sz="28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olicies and 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hr-HR" sz="28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rocesses</a:t>
            </a:r>
            <a:r>
              <a:rPr lang="en-US" sz="28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8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303" y="1102993"/>
            <a:ext cx="10715897" cy="5517892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05000"/>
              </a:lnSpc>
              <a:buFont typeface="+mj-lt"/>
              <a:buAutoNum type="arabicPeriod"/>
            </a:pPr>
            <a:endParaRPr lang="en-US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English language capacity development policy and strategy approved in 2022</a:t>
            </a:r>
          </a:p>
          <a:p>
            <a:pPr algn="just">
              <a:lnSpc>
                <a:spcPct val="106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Policy document for Testing and Evaluation of English language according to STANAG 6001 signed by the Minister in 2022. </a:t>
            </a:r>
          </a:p>
          <a:p>
            <a:pPr algn="just">
              <a:lnSpc>
                <a:spcPct val="106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Structural change </a:t>
            </a:r>
          </a:p>
          <a:p>
            <a:pPr lvl="0" algn="just">
              <a:lnSpc>
                <a:spcPct val="106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Planned Testing Sessions</a:t>
            </a:r>
          </a:p>
          <a:p>
            <a:pPr lvl="0" algn="just">
              <a:lnSpc>
                <a:spcPct val="106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 valid for 3 years</a:t>
            </a:r>
          </a:p>
          <a:p>
            <a:pPr lvl="0" algn="just">
              <a:lnSpc>
                <a:spcPct val="106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STANAG 6001 testing guidebook for the candidates in 2003</a:t>
            </a:r>
          </a:p>
          <a:p>
            <a:pPr lvl="0" algn="just">
              <a:lnSpc>
                <a:spcPct val="105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Computer Assisted Testing</a:t>
            </a:r>
          </a:p>
          <a:p>
            <a:pPr algn="just">
              <a:lnSpc>
                <a:spcPct val="105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Closer cooperation with Language Training School. </a:t>
            </a:r>
          </a:p>
          <a:p>
            <a:pPr marL="342900" lvl="0" indent="-342900" algn="just">
              <a:lnSpc>
                <a:spcPct val="105000"/>
              </a:lnSpc>
              <a:buFont typeface="+mj-lt"/>
              <a:buAutoNum type="arabicPeriod"/>
            </a:pPr>
            <a:endParaRPr lang="en-US" sz="2400" dirty="0"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40" y="170052"/>
            <a:ext cx="1140051" cy="10912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6575" y="237115"/>
            <a:ext cx="859611" cy="9571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54586A-BD19-99FB-47E3-B62123CED3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440" y="4086808"/>
            <a:ext cx="4123745" cy="23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0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45030" y="1052737"/>
            <a:ext cx="9470570" cy="6232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914400"/>
            <a:r>
              <a:rPr lang="en-US" sz="2800" b="1" i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Language Training School</a:t>
            </a:r>
            <a:endParaRPr lang="ru-RU" sz="2800" b="1" i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400">
              <a:spcAft>
                <a:spcPts val="600"/>
              </a:spcAft>
            </a:pPr>
            <a:r>
              <a:rPr lang="en-US" sz="28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 defTabSz="914400">
              <a:spcAft>
                <a:spcPts val="600"/>
              </a:spcAft>
            </a:pPr>
            <a:r>
              <a:rPr lang="en-US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Layout</a:t>
            </a:r>
          </a:p>
          <a:p>
            <a:pPr algn="ctr" defTabSz="914400">
              <a:spcAft>
                <a:spcPts val="600"/>
              </a:spcAft>
            </a:pPr>
            <a:r>
              <a:rPr lang="en-US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indent="-34290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 information</a:t>
            </a:r>
            <a:endParaRPr lang="ka-GE" sz="2400" dirty="0">
              <a:solidFill>
                <a:prstClr val="black"/>
              </a:solidFill>
              <a:latin typeface="Sylfaen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Overview of the LTS</a:t>
            </a:r>
          </a:p>
          <a:p>
            <a:pPr marL="342900" indent="-34290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Organization of the School</a:t>
            </a:r>
            <a:endParaRPr lang="ka-GE" sz="2400" dirty="0">
              <a:solidFill>
                <a:prstClr val="black"/>
              </a:solidFill>
              <a:latin typeface="Sylfaen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Improving Learning Conditions</a:t>
            </a:r>
          </a:p>
          <a:p>
            <a:pPr marL="342900" indent="-34290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Raising Quality of Teaching</a:t>
            </a:r>
          </a:p>
          <a:p>
            <a:pPr marL="342900" indent="-34290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Trainings, Workshops, and Other Events Planned by DEEP in 2024</a:t>
            </a:r>
          </a:p>
          <a:p>
            <a:pPr algn="just" defTabSz="914400">
              <a:spcAft>
                <a:spcPts val="600"/>
              </a:spcAft>
            </a:pPr>
            <a:endParaRPr lang="en-US" sz="2400" b="1" dirty="0">
              <a:solidFill>
                <a:prstClr val="black"/>
              </a:solidFill>
              <a:latin typeface="Sylfaen" pitchFamily="18" charset="0"/>
            </a:endParaRPr>
          </a:p>
          <a:p>
            <a:pPr marL="342900" indent="-342900" algn="just" defTabSz="9144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prstClr val="black"/>
              </a:solidFill>
              <a:latin typeface="Sylfaen" pitchFamily="18" charset="0"/>
            </a:endParaRPr>
          </a:p>
          <a:p>
            <a:pPr marL="342900" indent="-342900" algn="just" defTabSz="9144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ka-GE" sz="2400" b="1" dirty="0">
              <a:solidFill>
                <a:srgbClr val="FF0000"/>
              </a:solidFill>
              <a:latin typeface="Sylfaen" panose="010A0502050306030303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90D6DD-EFD2-2918-E6D6-2E0684A8B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67" y="178977"/>
            <a:ext cx="1140051" cy="10912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D7B994-D73C-B575-150E-2B6143960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9021" y="241322"/>
            <a:ext cx="85961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8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0</TotalTime>
  <Words>782</Words>
  <Application>Microsoft Office PowerPoint</Application>
  <PresentationFormat>Breitbild</PresentationFormat>
  <Paragraphs>185</Paragraphs>
  <Slides>18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30" baseType="lpstr">
      <vt:lpstr>Arial</vt:lpstr>
      <vt:lpstr>BPG Banner Caps Alpha</vt:lpstr>
      <vt:lpstr>Calibri</vt:lpstr>
      <vt:lpstr>Century Gothic</vt:lpstr>
      <vt:lpstr>Courier New</vt:lpstr>
      <vt:lpstr>Garamond</vt:lpstr>
      <vt:lpstr>Sylfaen</vt:lpstr>
      <vt:lpstr>Tahoma</vt:lpstr>
      <vt:lpstr>Tahomi</vt:lpstr>
      <vt:lpstr>Times New Roman</vt:lpstr>
      <vt:lpstr>Wingdings</vt:lpstr>
      <vt:lpstr>Savon</vt:lpstr>
      <vt:lpstr>PowerPoint-Präsentation</vt:lpstr>
      <vt:lpstr>Layout </vt:lpstr>
      <vt:lpstr>Background information on the16th initiative </vt:lpstr>
      <vt:lpstr>   Overview of Testing Division    </vt:lpstr>
      <vt:lpstr>  </vt:lpstr>
      <vt:lpstr>  Cooperation with PLTCE; BILC; Deep  </vt:lpstr>
      <vt:lpstr>Bi-lateral Cooperation</vt:lpstr>
      <vt:lpstr>“  Current Strategies, Policies and Processes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Conclusion 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Language testing devision</dc:title>
  <dc:creator>Tamar Shavlakadze</dc:creator>
  <cp:lastModifiedBy>Administrator</cp:lastModifiedBy>
  <cp:revision>593</cp:revision>
  <cp:lastPrinted>2024-05-02T10:56:46Z</cp:lastPrinted>
  <dcterms:created xsi:type="dcterms:W3CDTF">2024-03-20T12:13:39Z</dcterms:created>
  <dcterms:modified xsi:type="dcterms:W3CDTF">2024-05-13T12:56:31Z</dcterms:modified>
</cp:coreProperties>
</file>