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  <p:sldMasterId id="2147483786" r:id="rId2"/>
    <p:sldMasterId id="2147483761" r:id="rId3"/>
    <p:sldMasterId id="2147483737" r:id="rId4"/>
    <p:sldMasterId id="2147483725" r:id="rId5"/>
    <p:sldMasterId id="2147483713" r:id="rId6"/>
  </p:sldMasterIdLst>
  <p:notesMasterIdLst>
    <p:notesMasterId r:id="rId24"/>
  </p:notesMasterIdLst>
  <p:handoutMasterIdLst>
    <p:handoutMasterId r:id="rId25"/>
  </p:handoutMasterIdLst>
  <p:sldIdLst>
    <p:sldId id="562" r:id="rId7"/>
    <p:sldId id="590" r:id="rId8"/>
    <p:sldId id="580" r:id="rId9"/>
    <p:sldId id="581" r:id="rId10"/>
    <p:sldId id="578" r:id="rId11"/>
    <p:sldId id="579" r:id="rId12"/>
    <p:sldId id="584" r:id="rId13"/>
    <p:sldId id="582" r:id="rId14"/>
    <p:sldId id="583" r:id="rId15"/>
    <p:sldId id="585" r:id="rId16"/>
    <p:sldId id="586" r:id="rId17"/>
    <p:sldId id="587" r:id="rId18"/>
    <p:sldId id="588" r:id="rId19"/>
    <p:sldId id="589" r:id="rId20"/>
    <p:sldId id="563" r:id="rId21"/>
    <p:sldId id="576" r:id="rId22"/>
    <p:sldId id="560" r:id="rId23"/>
  </p:sldIdLst>
  <p:sldSz cx="9144000" cy="6858000" type="screen4x3"/>
  <p:notesSz cx="6784975" cy="9906000"/>
  <p:defaultTextStyle>
    <a:defPPr>
      <a:defRPr lang="pt-P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0">
          <p15:clr>
            <a:srgbClr val="A4A3A4"/>
          </p15:clr>
        </p15:guide>
        <p15:guide id="2" pos="213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0C0C0"/>
    <a:srgbClr val="3333CC"/>
    <a:srgbClr val="AC1DB3"/>
    <a:srgbClr val="003399"/>
    <a:srgbClr val="990033"/>
    <a:srgbClr val="66CCFF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85" autoAdjust="0"/>
    <p:restoredTop sz="93538" autoAdjust="0"/>
  </p:normalViewPr>
  <p:slideViewPr>
    <p:cSldViewPr>
      <p:cViewPr varScale="1">
        <p:scale>
          <a:sx n="81" d="100"/>
          <a:sy n="81" d="100"/>
        </p:scale>
        <p:origin x="876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-5604"/>
    </p:cViewPr>
  </p:sorterViewPr>
  <p:notesViewPr>
    <p:cSldViewPr>
      <p:cViewPr>
        <p:scale>
          <a:sx n="60" d="100"/>
          <a:sy n="60" d="100"/>
        </p:scale>
        <p:origin x="-3278" y="-134"/>
      </p:cViewPr>
      <p:guideLst>
        <p:guide orient="horz" pos="3120"/>
        <p:guide pos="21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3338" y="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1070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3338" y="9410700"/>
            <a:ext cx="2941637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aramond" pitchFamily="18" charset="0"/>
              </a:defRPr>
            </a:lvl1pPr>
          </a:lstStyle>
          <a:p>
            <a:pPr>
              <a:defRPr/>
            </a:pPr>
            <a:fld id="{BE0C7865-B1F5-4199-B494-A76526AAAF24}" type="slidenum">
              <a:rPr lang="en-GB"/>
              <a:pPr>
                <a:defRPr/>
              </a:pPr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1558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1750" y="0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GungsuhChe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2950"/>
            <a:ext cx="4951413" cy="37131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7863" y="4705350"/>
            <a:ext cx="5429250" cy="44577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noProof="0"/>
              <a:t>Click to edit Master text styles</a:t>
            </a:r>
          </a:p>
          <a:p>
            <a:pPr lvl="1"/>
            <a:r>
              <a:rPr lang="pt-PT" noProof="0"/>
              <a:t>Second level</a:t>
            </a:r>
          </a:p>
          <a:p>
            <a:pPr lvl="2"/>
            <a:r>
              <a:rPr lang="pt-PT" noProof="0"/>
              <a:t>Third level</a:t>
            </a:r>
          </a:p>
          <a:p>
            <a:pPr lvl="3"/>
            <a:r>
              <a:rPr lang="pt-PT" noProof="0"/>
              <a:t>Fourth level</a:t>
            </a:r>
          </a:p>
          <a:p>
            <a:pPr lvl="4"/>
            <a:r>
              <a:rPr lang="pt-PT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1750" y="9409113"/>
            <a:ext cx="2941638" cy="4953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220" tIns="45610" rIns="91220" bIns="45610" numCol="1" anchor="b" anchorCtr="0" compatLnSpc="1">
            <a:prstTxWarp prst="textNoShape">
              <a:avLst/>
            </a:prstTxWarp>
          </a:bodyPr>
          <a:lstStyle>
            <a:lvl1pPr algn="r" defTabSz="912414">
              <a:defRPr sz="12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9E37E7E-1B69-414E-AB38-0765E1FF72D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7072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 dirty="0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15</a:t>
            </a:fld>
            <a:endParaRPr lang="pt-P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9E37E7E-1B69-414E-AB38-0765E1FF72DB}" type="slidenum">
              <a:rPr lang="pt-PT" smtClean="0"/>
              <a:pPr>
                <a:defRPr/>
              </a:pPr>
              <a:t>16</a:t>
            </a:fld>
            <a:endParaRPr lang="pt-P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5835650" y="71438"/>
            <a:ext cx="873125" cy="284162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defTabSz="925513"/>
            <a:fld id="{9ADC1620-6C23-44AA-B34D-D0D99DD033FB}" type="slidenum">
              <a:rPr lang="pt-PT" altLang="pt-PT" smtClean="0">
                <a:latin typeface="Arial" charset="0"/>
                <a:ea typeface="ＭＳ Ｐゴシック" pitchFamily="34" charset="-128"/>
                <a:cs typeface="Arial" charset="0"/>
              </a:rPr>
              <a:pPr defTabSz="925513"/>
              <a:t>17</a:t>
            </a:fld>
            <a:endParaRPr lang="pt-PT" altLang="pt-PT">
              <a:latin typeface="Arial" charset="0"/>
              <a:ea typeface="ＭＳ Ｐゴシック" pitchFamily="34" charset="-128"/>
              <a:cs typeface="Arial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19200" y="341313"/>
            <a:ext cx="4056063" cy="3041650"/>
          </a:xfrm>
          <a:ln/>
        </p:spPr>
      </p:sp>
      <p:sp>
        <p:nvSpPr>
          <p:cNvPr id="337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74650" y="3717925"/>
            <a:ext cx="6180138" cy="5761038"/>
          </a:xfrm>
          <a:noFill/>
        </p:spPr>
        <p:txBody>
          <a:bodyPr/>
          <a:lstStyle/>
          <a:p>
            <a:pPr eaLnBrk="1" hangingPunct="1">
              <a:lnSpc>
                <a:spcPct val="140000"/>
              </a:lnSpc>
            </a:pPr>
            <a:endParaRPr lang="pt-PT" altLang="pt-PT" b="1"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2974BDCA-7979-4AED-A272-3043BE817F1E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A37F222-ABB7-4968-B6F0-B587109D4C1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ADA6850-DBD6-43CB-9562-DDD59AF3C859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CDF755D-2210-4182-8D6C-63C03A9C94D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D445C43-D384-41CC-9440-791B06897B4C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6CE4000-CC50-45F0-9549-57ABF98D0A6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C98686C-976F-41D7-9FB1-86FCC4E64A29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364986E-738B-42CE-964C-8288D60FC0E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64F123D-926C-4E96-A613-C83ED348CAD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94A19E3-71CE-46A8-A52E-DCEB54382FF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FEA35AD-5E5B-4965-A5E2-528A2650854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444667-08AF-4E9B-9B16-DB55254017F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395288A3-5C9F-426F-B489-DAFD4B70A8FC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C5F2898-2508-4E96-8E58-30281787F4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67EF98C-825D-402B-83CE-7C0EE661485E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7194B59-861F-4CB0-A888-F8F76DA8318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245667A-B7F6-40AE-97CB-283251E0FE86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C70529E-C543-4D2D-8802-E6E055FACC5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3A6B0E6-1D7D-489B-BB24-97070C8AF53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5896B33-8B5A-4ACC-9B9A-68B6701A806C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7CEB8DC-A808-4CC0-868B-6619C2A180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0172AF8-CBC2-4978-A097-382D83674F5D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65A134A5-F740-4F51-9B9E-55333D2A7FB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0E70DC8E-63D0-4549-A61E-306B56C106C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9C30390D-C961-4376-A8FB-BA16374687C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B114493C-8AE7-49E2-9A3B-489A68048CD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4E8321A-3817-4D37-8D43-18CF46B6FFAD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F6AD2F-3D4F-4E6F-8749-0677CDF94FA0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72FB1-006A-45B9-A694-9B09536BE3A5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68CC7-0561-4972-B811-0A057A4653F7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D3581-4EE1-43F7-A11C-18544821F83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223A07-F9A2-4E95-9E8A-D1F585CD07B7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1B8A3-86C7-46BC-A810-8521D3DE0B4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FB514A-F541-412A-91B4-0B524575418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9E1F17-1ED8-4EAE-B7A0-849E5965301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A6E17-3227-44D6-B030-F227719295A1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295FB-D6EC-45EA-84D7-2B04E996260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13C6E-61C2-474E-9EF7-3DB31B229586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3609C5-B1F4-44CF-B98A-2E07BC25622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4703B-1878-49C0-88FD-68D87361C2FA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29D7B-B49A-4E60-96A7-937397FC1D8F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CE6BE-F4A7-412D-98C3-FE14B973704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0AEE-DEDE-4438-8A0C-E7D90E9589EB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4B0B8-5E77-4D4E-8483-8E5FB91E0A5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D8432-0D32-4B10-8ADC-D85BED2D398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8EAD9E-4859-4B10-9945-98E4FE50226B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3EA6F-3733-4EC4-A09D-47CAA6EBF51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631BE-3EB7-4BCA-8D62-7BE8860EFBD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A3F98-3510-4EE0-9FB4-AFD57934F6D7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55D35-43E4-4A4F-A961-7D33255C7F7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3CA1E-F6E3-4225-BAF5-D545DDF85CDA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C6DC5-613A-4E87-80A9-50168E89625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D7535C-55EE-44D3-9420-1CE0E53CB8B6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80863-7D0D-4646-8A49-7107B24924C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D193-258C-45AC-A13B-C43E8EC2E4B3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E2B3F-E5F8-4225-A72A-55E2F55303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22D55-2BAC-4AF4-BA3E-B4DB7638F371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867CB-0BD3-4819-B298-C71D41B4696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AE42B-ECD6-4A5D-9556-F2FCC873B930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9CC6B2-9C35-4E3F-B7A2-1C56A62D1E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3167593B-0217-49EB-B394-13ACFEC7CE78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23748A-EC69-424C-872C-D6CCDD62610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E5500A-8483-48D0-8A53-88F71D8C933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A2190-6275-46A6-B8FE-57F91FED9EB4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51AE-0C74-447E-A7DD-A4351AF28DB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4FDD-18FB-45B2-8721-C373B2D227A9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DAEF73-2ECD-4D4B-82B5-0E04B464FB18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30B4D-D1F9-4B77-B8CE-5D7118236A2F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D34BF-48CD-4363-B5C0-5958F066163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349CE4-6563-4C14-B0EA-5061C4FC8D41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C46D9-5F06-47D2-B838-239867BFA49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7E793-4E43-4C3E-8679-E66DF15BC0E0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8171-C2C9-42FA-8C38-29F5FD975C4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F01BB-3DCF-4255-AF19-5FC858E5E76B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B0E9F1-6FDA-4DEF-A4A1-8DF211737F2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B172F1-CDA4-41FA-9DEB-A736F8CE58A3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9E0B94-0D09-4B52-AB83-F01CD6AD05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F2EF57-4C36-4807-BDE1-1A8A9B307E0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DB48-68A9-44D0-93D1-7AA76A2D3626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CF52BB-7456-436C-9095-FC6FAD2CEE1D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FF36E-4C0A-45EE-853E-FFA69F32502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D74729B4-2DE1-4B37-9BC6-632AAE10CFD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60E95-B12B-4AEF-A150-73D22EBB6EDD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243375-F23F-42F4-896B-BBC9E3E1386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BFD8D8-5387-431D-A676-EE90DF5ADAEF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6FB64-A5FD-4D82-859D-CC475ACECD7E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1E237-1147-4EDE-8B39-232026F2FA7B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43267-E9AD-4FE2-AED1-F96E0333474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2929F-A212-4E42-91C8-70CD2B6D0F2A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553C25-9582-4B23-99FF-3E110EFF5C0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732B4C-C1A2-4F53-9DCA-82047420700A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526E3-34A8-4535-84EC-660F21F5E864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7A4D95-632D-4BCA-A17D-23764E121ED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D0E82-12B2-4E11-AA54-278EEBFAB593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D765F-FC1B-4A1E-A866-0DEBD60EC0AE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4F391-46C5-4C2C-9991-DE1FEC81DE8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968B8-D60B-4A9C-9C13-F0A12672120C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DCF9B-D44A-485C-91A1-78DFA763818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46226-DDF3-4E5C-982E-E8921AE578DF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89622-A68D-4891-B52E-0F7B00D12EE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D45E0-2722-4BBA-9683-9A819D5DC586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6755C-9B07-4B42-9110-D5C6D471D96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BE525F2-33B8-417B-AD49-FA991ABA98A1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9B46E-A1FF-421A-AFC6-C868DE41629E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34231B-B7C0-4043-9974-935870FAC33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CE5FD-9E20-4CB7-B691-DEE595A17C3E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8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9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E81A9C-08BB-4127-B875-6049D002ED8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5FA9-4A08-454E-9048-D88FD71C1863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4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26DC9-690E-45DB-B517-270F66E2BA4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E26A6-D49A-4408-9F5D-85D7F117C408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3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9CE8BB-6E87-4D5E-B577-F41FE35F9101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B33981-DB67-472E-B2DF-2C437CD6EF0D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97657-5593-45F9-A0D8-6C8C9EA8FD79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7497C-4703-42AB-BE9A-C5A52414DF45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6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7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856B71-D094-4EB3-BA31-E417D261B6E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28BAE-B2E2-4E87-8810-B5E907412CB4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8BF08-9BCD-44D2-88B6-D16A781B6AF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BDAED7-1B2E-4669-A3CD-5931297847A4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F187F8-87E4-4939-A48F-1B0DEEE4F90F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60F4620C-820A-4FDA-AC72-32A77332B334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1374C7BF-322E-4D8B-86C3-CF1C2D9B9555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BB3BD175-E422-40ED-BA67-D58E6688A77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PT" noProof="0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102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Rectangle 3"/>
          <p:cNvSpPr>
            <a:spLocks noChangeArrowheads="1"/>
          </p:cNvSpPr>
          <p:nvPr userDrawn="1"/>
        </p:nvSpPr>
        <p:spPr bwMode="auto">
          <a:xfrm>
            <a:off x="0" y="0"/>
            <a:ext cx="9144000" cy="774700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100000">
                <a:srgbClr val="336699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endParaRPr lang="pt-PT" altLang="pt-PT" sz="1800">
              <a:solidFill>
                <a:srgbClr val="000000"/>
              </a:solidFill>
              <a:latin typeface="Arial" pitchFamily="34" charset="0"/>
            </a:endParaRPr>
          </a:p>
        </p:txBody>
      </p:sp>
      <p:pic>
        <p:nvPicPr>
          <p:cNvPr id="1029" name="Picture 5" descr="Brasão_XL menos azul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34925" y="44450"/>
            <a:ext cx="40005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EE553DE0-F5DF-4EBB-92F3-E01675C2DFC0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00" r:id="rId1"/>
    <p:sldLayoutId id="2147490101" r:id="rId2"/>
    <p:sldLayoutId id="2147490102" r:id="rId3"/>
    <p:sldLayoutId id="2147490103" r:id="rId4"/>
    <p:sldLayoutId id="2147490104" r:id="rId5"/>
    <p:sldLayoutId id="2147490105" r:id="rId6"/>
    <p:sldLayoutId id="2147490106" r:id="rId7"/>
    <p:sldLayoutId id="2147490107" r:id="rId8"/>
    <p:sldLayoutId id="2147490108" r:id="rId9"/>
    <p:sldLayoutId id="2147490109" r:id="rId10"/>
    <p:sldLayoutId id="2147490110" r:id="rId11"/>
    <p:sldLayoutId id="214749011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2051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7" name="CaixaDeTexto 6"/>
          <p:cNvSpPr txBox="1">
            <a:spLocks noChangeArrowheads="1"/>
          </p:cNvSpPr>
          <p:nvPr userDrawn="1"/>
        </p:nvSpPr>
        <p:spPr bwMode="auto">
          <a:xfrm>
            <a:off x="34925" y="6597650"/>
            <a:ext cx="468313" cy="24606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fld id="{AC1ADAED-392E-461E-8F9D-189A30B48A2B}" type="slidenum">
              <a:rPr lang="pt-PT" sz="1000" smtClean="0">
                <a:solidFill>
                  <a:schemeClr val="bg1">
                    <a:lumMod val="65000"/>
                  </a:schemeClr>
                </a:solidFill>
                <a:latin typeface="Arial" charset="0"/>
              </a:rPr>
              <a:pPr eaLnBrk="1" hangingPunct="1">
                <a:defRPr/>
              </a:pPr>
              <a:t>‹nº›</a:t>
            </a:fld>
            <a:endParaRPr lang="pt-PT" sz="1000" dirty="0">
              <a:solidFill>
                <a:schemeClr val="bg1">
                  <a:lumMod val="65000"/>
                </a:schemeClr>
              </a:solidFill>
              <a:latin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112" r:id="rId1"/>
    <p:sldLayoutId id="2147490113" r:id="rId2"/>
    <p:sldLayoutId id="2147490114" r:id="rId3"/>
    <p:sldLayoutId id="2147490115" r:id="rId4"/>
    <p:sldLayoutId id="2147490116" r:id="rId5"/>
    <p:sldLayoutId id="2147490117" r:id="rId6"/>
    <p:sldLayoutId id="2147490118" r:id="rId7"/>
    <p:sldLayoutId id="2147490119" r:id="rId8"/>
    <p:sldLayoutId id="2147490120" r:id="rId9"/>
    <p:sldLayoutId id="2147490121" r:id="rId10"/>
    <p:sldLayoutId id="214749012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3075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EFEBDDA6-7A26-4DDB-8BAF-9846486D348E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5A6CA32-9AC8-46A3-A7BB-713F13652372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56" r:id="rId1"/>
    <p:sldLayoutId id="2147490057" r:id="rId2"/>
    <p:sldLayoutId id="2147490058" r:id="rId3"/>
    <p:sldLayoutId id="2147490059" r:id="rId4"/>
    <p:sldLayoutId id="2147490060" r:id="rId5"/>
    <p:sldLayoutId id="2147490061" r:id="rId6"/>
    <p:sldLayoutId id="2147490062" r:id="rId7"/>
    <p:sldLayoutId id="2147490063" r:id="rId8"/>
    <p:sldLayoutId id="2147490064" r:id="rId9"/>
    <p:sldLayoutId id="2147490065" r:id="rId10"/>
    <p:sldLayoutId id="214749006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4099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C564280A-1FB8-43AF-8C2F-08712368B5B1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9C8E113A-80E2-413B-8A62-CE1B748610AA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67" r:id="rId1"/>
    <p:sldLayoutId id="2147490068" r:id="rId2"/>
    <p:sldLayoutId id="2147490069" r:id="rId3"/>
    <p:sldLayoutId id="2147490070" r:id="rId4"/>
    <p:sldLayoutId id="2147490071" r:id="rId5"/>
    <p:sldLayoutId id="2147490072" r:id="rId6"/>
    <p:sldLayoutId id="2147490073" r:id="rId7"/>
    <p:sldLayoutId id="2147490074" r:id="rId8"/>
    <p:sldLayoutId id="2147490075" r:id="rId9"/>
    <p:sldLayoutId id="2147490076" r:id="rId10"/>
    <p:sldLayoutId id="214749007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5123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870CDD58-0094-4839-87F3-AA04CDF24672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6CAED97-0F1B-45AC-A272-99E3FE5ED960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78" r:id="rId1"/>
    <p:sldLayoutId id="2147490079" r:id="rId2"/>
    <p:sldLayoutId id="2147490080" r:id="rId3"/>
    <p:sldLayoutId id="2147490081" r:id="rId4"/>
    <p:sldLayoutId id="2147490082" r:id="rId5"/>
    <p:sldLayoutId id="2147490083" r:id="rId6"/>
    <p:sldLayoutId id="2147490084" r:id="rId7"/>
    <p:sldLayoutId id="2147490085" r:id="rId8"/>
    <p:sldLayoutId id="2147490086" r:id="rId9"/>
    <p:sldLayoutId id="2147490087" r:id="rId10"/>
    <p:sldLayoutId id="21474900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Marcador de Posição do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 estilo</a:t>
            </a:r>
          </a:p>
        </p:txBody>
      </p:sp>
      <p:sp>
        <p:nvSpPr>
          <p:cNvPr id="6147" name="Marcador de Posição do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 altLang="pt-PT"/>
              <a:t>Clique para editar os estilos</a:t>
            </a:r>
          </a:p>
          <a:p>
            <a:pPr lvl="1"/>
            <a:r>
              <a:rPr lang="pt-PT" altLang="pt-PT"/>
              <a:t>Segundo nível</a:t>
            </a:r>
          </a:p>
          <a:p>
            <a:pPr lvl="2"/>
            <a:r>
              <a:rPr lang="pt-PT" altLang="pt-PT"/>
              <a:t>Terceiro nível</a:t>
            </a:r>
          </a:p>
          <a:p>
            <a:pPr lvl="3"/>
            <a:r>
              <a:rPr lang="pt-PT" altLang="pt-PT"/>
              <a:t>Quarto nível</a:t>
            </a:r>
          </a:p>
          <a:p>
            <a:pPr lvl="4"/>
            <a:r>
              <a:rPr lang="pt-PT" alt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4DB8447-A544-45AE-B40A-C87CA66A13DD}" type="datetimeFigureOut">
              <a:rPr lang="pt-PT"/>
              <a:pPr>
                <a:defRPr/>
              </a:pPr>
              <a:t>16/05/2017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89440AB-3B12-498C-8B11-470957598637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0089" r:id="rId1"/>
    <p:sldLayoutId id="2147490090" r:id="rId2"/>
    <p:sldLayoutId id="2147490091" r:id="rId3"/>
    <p:sldLayoutId id="2147490092" r:id="rId4"/>
    <p:sldLayoutId id="2147490093" r:id="rId5"/>
    <p:sldLayoutId id="2147490094" r:id="rId6"/>
    <p:sldLayoutId id="2147490095" r:id="rId7"/>
    <p:sldLayoutId id="2147490096" r:id="rId8"/>
    <p:sldLayoutId id="2147490097" r:id="rId9"/>
    <p:sldLayoutId id="2147490098" r:id="rId10"/>
    <p:sldLayoutId id="214749009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hyperlink" Target="mailto:martitagabriel@gmail.com" TargetMode="External"/><Relationship Id="rId4" Type="http://schemas.openxmlformats.org/officeDocument/2006/relationships/hyperlink" Target="mailto:mcgabriel@emgfa.pt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ixaDeTexto 3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PORTUGUESE ARMED FORCES  - CHIEF OF DEFENSE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571472" y="1071546"/>
            <a:ext cx="8072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b="1" dirty="0"/>
              <a:t>BUREAU FOR INTERNATIONAL LANGUAGE CO-ORDINATION - BILC</a:t>
            </a:r>
          </a:p>
        </p:txBody>
      </p:sp>
      <p:sp>
        <p:nvSpPr>
          <p:cNvPr id="6" name="Rectângulo 5"/>
          <p:cNvSpPr/>
          <p:nvPr/>
        </p:nvSpPr>
        <p:spPr>
          <a:xfrm>
            <a:off x="1726407" y="1484313"/>
            <a:ext cx="5976937" cy="16938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dirty="0"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b="1" i="1" dirty="0">
                <a:latin typeface="+mn-lt"/>
                <a:cs typeface="+mn-cs"/>
              </a:rPr>
              <a:t> </a:t>
            </a:r>
            <a:r>
              <a:rPr lang="pt-PT" sz="2800" b="1" i="1" dirty="0" err="1">
                <a:latin typeface="Arial Narrow" pitchFamily="34" charset="0"/>
              </a:rPr>
              <a:t>Annual</a:t>
            </a:r>
            <a:r>
              <a:rPr lang="pt-PT" sz="2800" b="1" i="1" dirty="0">
                <a:latin typeface="Arial Narrow" pitchFamily="34" charset="0"/>
              </a:rPr>
              <a:t> Conference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 err="1">
                <a:latin typeface="Arial Narrow" pitchFamily="34" charset="0"/>
              </a:rPr>
              <a:t>Vienna</a:t>
            </a:r>
            <a:r>
              <a:rPr lang="pt-PT" sz="2800" b="1" i="1" dirty="0">
                <a:latin typeface="Arial Narrow" pitchFamily="34" charset="0"/>
              </a:rPr>
              <a:t>, </a:t>
            </a:r>
            <a:r>
              <a:rPr lang="pt-PT" sz="2800" b="1" i="1" dirty="0" err="1">
                <a:latin typeface="Arial Narrow" pitchFamily="34" charset="0"/>
              </a:rPr>
              <a:t>Austria</a:t>
            </a:r>
            <a:endParaRPr lang="pt-PT" sz="2800" b="1" i="1" dirty="0">
              <a:latin typeface="Arial Narrow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Narrow" pitchFamily="34" charset="0"/>
              </a:rPr>
              <a:t>14-18 </a:t>
            </a:r>
            <a:r>
              <a:rPr lang="pt-PT" sz="2800" b="1" i="1" dirty="0" err="1">
                <a:latin typeface="Arial Narrow" pitchFamily="34" charset="0"/>
              </a:rPr>
              <a:t>May</a:t>
            </a:r>
            <a:r>
              <a:rPr lang="pt-PT" sz="2800" b="1" i="1" dirty="0">
                <a:latin typeface="Arial Narrow" pitchFamily="34" charset="0"/>
              </a:rPr>
              <a:t> 2017</a:t>
            </a:r>
          </a:p>
        </p:txBody>
      </p:sp>
      <p:sp>
        <p:nvSpPr>
          <p:cNvPr id="7" name="Rectângulo 6"/>
          <p:cNvSpPr/>
          <p:nvPr/>
        </p:nvSpPr>
        <p:spPr>
          <a:xfrm>
            <a:off x="214314" y="3306774"/>
            <a:ext cx="8715404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Building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Student</a:t>
            </a:r>
            <a:r>
              <a:rPr lang="pt-PT" sz="3600" b="1" i="1" dirty="0">
                <a:latin typeface="Arial Black" pitchFamily="34" charset="0"/>
              </a:rPr>
              <a:t> </a:t>
            </a:r>
            <a:r>
              <a:rPr lang="pt-PT" sz="3600" b="1" i="1" dirty="0" err="1">
                <a:latin typeface="Arial Black" pitchFamily="34" charset="0"/>
              </a:rPr>
              <a:t>Autonomy</a:t>
            </a:r>
            <a:endParaRPr lang="pt-PT" sz="36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6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800" b="1" i="1" dirty="0">
                <a:latin typeface="Arial Black" pitchFamily="34" charset="0"/>
              </a:rPr>
              <a:t>- </a:t>
            </a:r>
            <a:r>
              <a:rPr lang="pt-PT" sz="2800" b="1" i="1" dirty="0" err="1">
                <a:latin typeface="Arial Black" pitchFamily="34" charset="0"/>
              </a:rPr>
              <a:t>The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right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method</a:t>
            </a:r>
            <a:r>
              <a:rPr lang="pt-PT" sz="2800" b="1" i="1" dirty="0">
                <a:latin typeface="Arial Black" pitchFamily="34" charset="0"/>
              </a:rPr>
              <a:t> to </a:t>
            </a:r>
            <a:r>
              <a:rPr lang="pt-PT" sz="2800" b="1" i="1" dirty="0" err="1">
                <a:latin typeface="Arial Black" pitchFamily="34" charset="0"/>
              </a:rPr>
              <a:t>the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right</a:t>
            </a:r>
            <a:r>
              <a:rPr lang="pt-PT" sz="2800" b="1" i="1" dirty="0">
                <a:latin typeface="Arial Black" pitchFamily="34" charset="0"/>
              </a:rPr>
              <a:t> </a:t>
            </a:r>
            <a:r>
              <a:rPr lang="pt-PT" sz="2800" b="1" i="1" dirty="0" err="1">
                <a:latin typeface="Arial Black" pitchFamily="34" charset="0"/>
              </a:rPr>
              <a:t>audience</a:t>
            </a:r>
            <a:r>
              <a:rPr lang="pt-PT" sz="2800" b="1" i="1" dirty="0">
                <a:latin typeface="Arial Black" pitchFamily="34" charset="0"/>
              </a:rPr>
              <a:t> -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5812165" y="6488668"/>
            <a:ext cx="33318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1600" b="1" i="1" dirty="0" err="1"/>
              <a:t>LtCdr</a:t>
            </a:r>
            <a:r>
              <a:rPr lang="pt-PT" sz="1600" b="1" i="1" dirty="0"/>
              <a:t> Marta Gabriel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8229600" cy="39647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How? Some examples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Journal writing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some entries focus on level 3 tasks/descriptors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learners’ needs/suggestions/reflection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writing problems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7856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8229600" cy="3964776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How? Some examples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Articles – authentic materials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various sources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students’ own suggestions and organized/prepared by the teacher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Group discussions (sometimes recorded and later analysed with students)</a:t>
            </a: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75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750106"/>
            <a:ext cx="8229600" cy="28229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Students are involved in the plan: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Aware of their needs</a:t>
            </a:r>
          </a:p>
          <a:p>
            <a:pPr marL="1257300" lvl="2" indent="-457200"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Previous SLP</a:t>
            </a:r>
          </a:p>
          <a:p>
            <a:pPr marL="1257300" lvl="2" indent="-457200"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Self-assessment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  <a:buNone/>
            </a:pPr>
            <a:endParaRPr lang="en-US" sz="32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 bwMode="auto">
          <a:xfrm>
            <a:off x="590872" y="3429000"/>
            <a:ext cx="822960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Set their own goals</a:t>
            </a:r>
          </a:p>
          <a:p>
            <a:pPr marL="1257300" lvl="2" indent="-457200"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Decision on which level and on which skill(s) to improve</a:t>
            </a:r>
          </a:p>
          <a:p>
            <a:pPr marL="400050" lvl="1" indent="0">
              <a:lnSpc>
                <a:spcPct val="150000"/>
              </a:lnSpc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  <a:buFont typeface="Arial" charset="0"/>
              <a:buNone/>
            </a:pPr>
            <a:endParaRPr lang="en-US" sz="32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Marcador de Posição de Conteúdo 2"/>
          <p:cNvSpPr txBox="1">
            <a:spLocks/>
          </p:cNvSpPr>
          <p:nvPr/>
        </p:nvSpPr>
        <p:spPr bwMode="auto">
          <a:xfrm>
            <a:off x="590872" y="5085184"/>
            <a:ext cx="8229600" cy="140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Meaningful for their lives</a:t>
            </a:r>
          </a:p>
          <a:p>
            <a:pPr marL="1257300" lvl="2" indent="-457200"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Post abroad</a:t>
            </a:r>
          </a:p>
          <a:p>
            <a:pPr marL="400050" lvl="1" indent="0"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  <a:buFont typeface="Arial" charset="0"/>
              <a:buNone/>
            </a:pPr>
            <a:endParaRPr lang="en-US" sz="32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38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2"/>
            <a:ext cx="8229600" cy="460771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Students can monitor their progress and evaluate their outcomes: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Journal entries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Discussions analyses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More SLP training exercises</a:t>
            </a:r>
          </a:p>
          <a:p>
            <a:pPr marL="857250" lvl="1" indent="-457200">
              <a:lnSpc>
                <a:spcPct val="150000"/>
              </a:lnSpc>
              <a:buFontTx/>
              <a:buChar char="-"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marL="400050" lvl="1" indent="0" algn="ctr">
              <a:lnSpc>
                <a:spcPct val="150000"/>
              </a:lnSpc>
              <a:buNone/>
            </a:pPr>
            <a:endParaRPr lang="en-US" sz="32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8207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3"/>
            <a:ext cx="8229600" cy="395351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In 2 months, students have shown: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Increasing motivation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Improvement 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More at ease – Group discussions</a:t>
            </a:r>
          </a:p>
          <a:p>
            <a:pPr lvl="1"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2 students have improved in L and R</a:t>
            </a:r>
          </a:p>
          <a:p>
            <a:pPr marL="400050" lvl="1" indent="0" algn="ctr">
              <a:lnSpc>
                <a:spcPct val="150000"/>
              </a:lnSpc>
              <a:buNone/>
            </a:pPr>
            <a:endParaRPr lang="en-US" sz="3200" b="1" u="sng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Some outcomes 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5" name="Marcador de Posição de Conteúdo 2"/>
          <p:cNvSpPr txBox="1">
            <a:spLocks/>
          </p:cNvSpPr>
          <p:nvPr/>
        </p:nvSpPr>
        <p:spPr bwMode="auto">
          <a:xfrm>
            <a:off x="590872" y="5373216"/>
            <a:ext cx="8229600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50000"/>
              </a:lnSpc>
              <a:buFont typeface="Arial" charset="0"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The right method to this audience</a:t>
            </a: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855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ângulo 4"/>
          <p:cNvSpPr/>
          <p:nvPr/>
        </p:nvSpPr>
        <p:spPr>
          <a:xfrm>
            <a:off x="683568" y="3115414"/>
            <a:ext cx="7905763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600" i="1" dirty="0">
                <a:latin typeface="Arial Black" pitchFamily="34" charset="0"/>
              </a:rPr>
              <a:t>“To </a:t>
            </a:r>
            <a:r>
              <a:rPr lang="pt-PT" sz="3600" i="1" dirty="0" err="1">
                <a:latin typeface="Arial Black" pitchFamily="34" charset="0"/>
              </a:rPr>
              <a:t>teach</a:t>
            </a:r>
            <a:r>
              <a:rPr lang="pt-PT" sz="3600" i="1" dirty="0">
                <a:latin typeface="Arial Black" pitchFamily="34" charset="0"/>
              </a:rPr>
              <a:t> </a:t>
            </a:r>
            <a:r>
              <a:rPr lang="pt-PT" sz="3600" i="1" dirty="0" err="1">
                <a:latin typeface="Arial Black" pitchFamily="34" charset="0"/>
              </a:rPr>
              <a:t>is</a:t>
            </a:r>
            <a:r>
              <a:rPr lang="pt-PT" sz="3600" i="1" dirty="0">
                <a:latin typeface="Arial Black" pitchFamily="34" charset="0"/>
              </a:rPr>
              <a:t> to </a:t>
            </a:r>
            <a:r>
              <a:rPr lang="pt-PT" sz="3600" i="1" dirty="0" err="1">
                <a:latin typeface="Arial Black" pitchFamily="34" charset="0"/>
              </a:rPr>
              <a:t>learn</a:t>
            </a:r>
            <a:r>
              <a:rPr lang="pt-PT" sz="3600" i="1" dirty="0">
                <a:latin typeface="Arial Black" pitchFamily="34" charset="0"/>
              </a:rPr>
              <a:t> </a:t>
            </a:r>
            <a:r>
              <a:rPr lang="pt-PT" sz="3600" i="1" dirty="0" err="1">
                <a:latin typeface="Arial Black" pitchFamily="34" charset="0"/>
              </a:rPr>
              <a:t>twice</a:t>
            </a:r>
            <a:r>
              <a:rPr lang="pt-PT" sz="3600" i="1" dirty="0">
                <a:latin typeface="Arial Black" pitchFamily="34" charset="0"/>
              </a:rPr>
              <a:t>”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1400" dirty="0">
              <a:latin typeface="Arial Black" pitchFamily="34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1400" dirty="0" err="1">
                <a:latin typeface="Arial Black" pitchFamily="34" charset="0"/>
              </a:rPr>
              <a:t>Joseph</a:t>
            </a:r>
            <a:r>
              <a:rPr lang="pt-PT" sz="1400" dirty="0">
                <a:latin typeface="Arial Black" pitchFamily="34" charset="0"/>
              </a:rPr>
              <a:t> </a:t>
            </a:r>
            <a:r>
              <a:rPr lang="pt-PT" sz="1400" dirty="0" err="1">
                <a:latin typeface="Arial Black" pitchFamily="34" charset="0"/>
              </a:rPr>
              <a:t>Joubert</a:t>
            </a:r>
            <a:endParaRPr lang="pt-PT" sz="14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4000" i="1" dirty="0">
              <a:latin typeface="Arial Black" pitchFamily="34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ângulo 2"/>
          <p:cNvSpPr/>
          <p:nvPr/>
        </p:nvSpPr>
        <p:spPr>
          <a:xfrm>
            <a:off x="357158" y="1142984"/>
            <a:ext cx="85725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400" dirty="0" err="1">
                <a:latin typeface="Arial" pitchFamily="34" charset="0"/>
                <a:cs typeface="Arial" pitchFamily="34" charset="0"/>
              </a:rPr>
              <a:t>Reference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Benson, Phil 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(2008).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Learner autonomy in the classroom</a:t>
            </a:r>
            <a:r>
              <a:rPr lang="pt-PT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in 	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Practical English Language Teaching,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New York: 	McGraw-Hill</a:t>
            </a:r>
            <a:r>
              <a:rPr lang="en-GB" sz="2400" dirty="0"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GB" sz="24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endParaRPr lang="pt-PT" sz="24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3ramo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794"/>
            <a:ext cx="9150350" cy="571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ângulo 6"/>
          <p:cNvSpPr/>
          <p:nvPr/>
        </p:nvSpPr>
        <p:spPr>
          <a:xfrm>
            <a:off x="1309707" y="928670"/>
            <a:ext cx="65484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4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i="1" dirty="0" err="1">
                <a:latin typeface="Arial Black" pitchFamily="34" charset="0"/>
              </a:rPr>
              <a:t>Danke</a:t>
            </a:r>
            <a:r>
              <a:rPr lang="en-US" sz="4000" b="1" i="1" dirty="0">
                <a:latin typeface="Arial Black" pitchFamily="34" charset="0"/>
              </a:rPr>
              <a:t> </a:t>
            </a:r>
            <a:r>
              <a:rPr lang="en-US" sz="4000" b="1" i="1" dirty="0" err="1">
                <a:latin typeface="Arial Black" pitchFamily="34" charset="0"/>
              </a:rPr>
              <a:t>sch</a:t>
            </a:r>
            <a:r>
              <a:rPr lang="hu-HU" sz="4000" b="1" i="1" dirty="0">
                <a:latin typeface="Arial Black" pitchFamily="34" charset="0"/>
              </a:rPr>
              <a:t>ö</a:t>
            </a:r>
            <a:r>
              <a:rPr lang="en-US" sz="4000" b="1" i="1" dirty="0">
                <a:latin typeface="Arial Black" pitchFamily="34" charset="0"/>
              </a:rPr>
              <a:t>n</a:t>
            </a:r>
            <a:endParaRPr lang="pt-PT" sz="40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>
                <a:latin typeface="Arial Black" pitchFamily="34" charset="0"/>
              </a:rPr>
              <a:t> </a:t>
            </a:r>
            <a:r>
              <a:rPr lang="pt-PT" sz="4000" b="1" i="1" dirty="0" err="1">
                <a:latin typeface="Arial Black" pitchFamily="34" charset="0"/>
              </a:rPr>
              <a:t>Thank</a:t>
            </a:r>
            <a:r>
              <a:rPr lang="pt-PT" sz="4000" b="1" i="1" dirty="0">
                <a:latin typeface="Arial Black" pitchFamily="34" charset="0"/>
              </a:rPr>
              <a:t> </a:t>
            </a:r>
            <a:r>
              <a:rPr lang="pt-PT" sz="4000" b="1" i="1" dirty="0" err="1">
                <a:latin typeface="Arial Black" pitchFamily="34" charset="0"/>
              </a:rPr>
              <a:t>you</a:t>
            </a:r>
            <a:endParaRPr lang="pt-PT" sz="4000" b="1" i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4000" b="1" i="1" dirty="0">
                <a:latin typeface="Arial Black" pitchFamily="34" charset="0"/>
              </a:rPr>
              <a:t>Obrigado</a:t>
            </a:r>
          </a:p>
        </p:txBody>
      </p:sp>
      <p:sp>
        <p:nvSpPr>
          <p:cNvPr id="12" name="Rectângulo 11"/>
          <p:cNvSpPr/>
          <p:nvPr/>
        </p:nvSpPr>
        <p:spPr>
          <a:xfrm>
            <a:off x="1285852" y="5000352"/>
            <a:ext cx="654844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>
                <a:latin typeface="Arial Black" pitchFamily="34" charset="0"/>
                <a:hlinkClick r:id="rId4"/>
              </a:rPr>
              <a:t>mcgabriel@emgfa.pt</a:t>
            </a:r>
            <a:endParaRPr lang="pt-PT" sz="2000" b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2000" b="1" dirty="0" err="1">
                <a:latin typeface="Arial Black" pitchFamily="34" charset="0"/>
                <a:hlinkClick r:id="rId5"/>
              </a:rPr>
              <a:t>martitagabriel@gmail.com</a:t>
            </a:r>
            <a:endParaRPr lang="pt-PT" sz="2000" b="1" dirty="0">
              <a:latin typeface="Arial Black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2000" b="1" dirty="0">
              <a:latin typeface="Arial Black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2000" b="1" dirty="0">
                <a:solidFill>
                  <a:schemeClr val="bg1"/>
                </a:solidFill>
              </a:rPr>
              <a:t>PORTUGUESE ARMED FORCES  - CHIEF OF DEFENSE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3" name="Rectângulo 2"/>
          <p:cNvSpPr/>
          <p:nvPr/>
        </p:nvSpPr>
        <p:spPr>
          <a:xfrm>
            <a:off x="357158" y="1611705"/>
            <a:ext cx="85725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fontAlgn="auto">
              <a:spcBef>
                <a:spcPts val="0"/>
              </a:spcBef>
              <a:spcAft>
                <a:spcPts val="0"/>
              </a:spcAft>
              <a:buAutoNum type="arabicPeriod"/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Definitions and features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>
                <a:latin typeface="Arial" pitchFamily="34" charset="0"/>
                <a:cs typeface="Arial" pitchFamily="34" charset="0"/>
              </a:rPr>
              <a:t>	</a:t>
            </a: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>
                <a:latin typeface="Arial" pitchFamily="34" charset="0"/>
                <a:cs typeface="Arial" pitchFamily="34" charset="0"/>
              </a:rPr>
              <a:t>2. 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A practical case</a:t>
            </a: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PT" sz="3200" dirty="0">
                <a:latin typeface="Arial" pitchFamily="34" charset="0"/>
                <a:cs typeface="Arial" pitchFamily="34" charset="0"/>
              </a:rPr>
              <a:t>3. Some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outcomes</a:t>
            </a: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PT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823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00034" y="1297760"/>
            <a:ext cx="8229600" cy="2583674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“Autonomy is the 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capacity to control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one’s own learning”</a:t>
            </a:r>
          </a:p>
          <a:p>
            <a:pPr algn="r">
              <a:lnSpc>
                <a:spcPct val="150000"/>
              </a:lnSpc>
              <a:buNone/>
            </a:pPr>
            <a:endParaRPr lang="en-US" sz="1800" dirty="0">
              <a:latin typeface="Arial" pitchFamily="34" charset="0"/>
              <a:cs typeface="Arial" pitchFamily="34" charset="0"/>
            </a:endParaRPr>
          </a:p>
          <a:p>
            <a:pPr algn="r">
              <a:lnSpc>
                <a:spcPct val="150000"/>
              </a:lnSpc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Benson (2003), p. 290</a:t>
            </a:r>
          </a:p>
          <a:p>
            <a:pPr algn="ctr">
              <a:lnSpc>
                <a:spcPct val="150000"/>
              </a:lnSpc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Definitions and features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7" name="Marcador de Posição de Conteúdo 2"/>
          <p:cNvSpPr>
            <a:spLocks noGrp="1"/>
          </p:cNvSpPr>
          <p:nvPr>
            <p:ph idx="1"/>
          </p:nvPr>
        </p:nvSpPr>
        <p:spPr>
          <a:xfrm>
            <a:off x="714348" y="4831542"/>
            <a:ext cx="8229600" cy="1228742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Leading Actor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0497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366687" y="1164408"/>
            <a:ext cx="8229600" cy="514590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Students can achieve autonomy by: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planning their own learning activities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monitoring their progress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evaluating their outcomes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Definitions and features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010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40503" y="1107265"/>
            <a:ext cx="8229600" cy="3488548"/>
          </a:xfrm>
        </p:spPr>
        <p:txBody>
          <a:bodyPr/>
          <a:lstStyle/>
          <a:p>
            <a:pPr algn="ctr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“Fostering autonomy may simply mean 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helping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students to learn languages in 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ways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that are more </a:t>
            </a:r>
            <a:r>
              <a:rPr lang="en-US" b="1" u="sng" dirty="0">
                <a:latin typeface="Arial" pitchFamily="34" charset="0"/>
                <a:cs typeface="Arial" pitchFamily="34" charset="0"/>
              </a:rPr>
              <a:t>relevant to their lives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”</a:t>
            </a:r>
          </a:p>
          <a:p>
            <a:pPr algn="r">
              <a:lnSpc>
                <a:spcPct val="150000"/>
              </a:lnSpc>
              <a:buNone/>
            </a:pPr>
            <a:r>
              <a:rPr lang="en-US" sz="1800" dirty="0">
                <a:latin typeface="Arial" pitchFamily="34" charset="0"/>
                <a:cs typeface="Arial" pitchFamily="34" charset="0"/>
              </a:rPr>
              <a:t>Benson (2003), p. 293</a:t>
            </a:r>
          </a:p>
          <a:p>
            <a:pPr algn="ctr">
              <a:lnSpc>
                <a:spcPct val="150000"/>
              </a:lnSpc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None/>
            </a:pP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Definitions and features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8" name="Marcador de Posição de Conteúdo 2"/>
          <p:cNvSpPr txBox="1">
            <a:spLocks/>
          </p:cNvSpPr>
          <p:nvPr/>
        </p:nvSpPr>
        <p:spPr bwMode="auto">
          <a:xfrm>
            <a:off x="714348" y="4831542"/>
            <a:ext cx="8229600" cy="12287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  <a:buFont typeface="Arial" charset="0"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Facilitator – </a:t>
            </a:r>
            <a:r>
              <a:rPr lang="en-US" b="1" dirty="0" err="1">
                <a:latin typeface="Arial" pitchFamily="34" charset="0"/>
                <a:cs typeface="Arial" pitchFamily="34" charset="0"/>
              </a:rPr>
              <a:t>counselor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- resource</a:t>
            </a:r>
            <a:endParaRPr lang="en-US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charset="0"/>
              <a:buNone/>
            </a:pPr>
            <a:endParaRPr lang="en-US" b="1" dirty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150000"/>
              </a:lnSpc>
              <a:buFont typeface="Arial" charset="0"/>
              <a:buNone/>
            </a:pPr>
            <a:endParaRPr lang="pt-PT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984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2736"/>
            <a:ext cx="8229600" cy="495541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Teachers can foster autonomy by: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being involved in student’s learning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providing learning options and resources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offering choices and decision opportunities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supporting the learners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encouraging reflection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Definitions and features</a:t>
            </a:r>
            <a:endParaRPr lang="pt-PT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7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12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164409"/>
            <a:ext cx="8229600" cy="3371870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Who?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4 Officers and 1 NCO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Co-workers at the PO CHOD HQ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STANAG 6001 Levels: 2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428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140601"/>
            <a:ext cx="8229600" cy="1512094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What?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dirty="0">
                <a:latin typeface="Arial" pitchFamily="34" charset="0"/>
                <a:cs typeface="Arial" pitchFamily="34" charset="0"/>
              </a:rPr>
              <a:t>- Language competence improvement - 3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Marcador de Posição de Conteúdo 2"/>
          <p:cNvSpPr txBox="1">
            <a:spLocks/>
          </p:cNvSpPr>
          <p:nvPr/>
        </p:nvSpPr>
        <p:spPr bwMode="auto">
          <a:xfrm>
            <a:off x="581000" y="3107458"/>
            <a:ext cx="8229600" cy="2657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Arial" charset="0"/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Why?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Compliance with the requirements in future posts abroad next year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 typeface="Arial" charset="0"/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59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714348" y="285728"/>
            <a:ext cx="8429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b="1" dirty="0">
                <a:solidFill>
                  <a:schemeClr val="bg1"/>
                </a:solidFill>
              </a:rPr>
              <a:t>Building Student Autonomy – A practical case </a:t>
            </a:r>
            <a:endParaRPr lang="pt-PT" sz="2000" b="1" dirty="0">
              <a:solidFill>
                <a:schemeClr val="bg1"/>
              </a:solidFill>
            </a:endParaRPr>
          </a:p>
        </p:txBody>
      </p:sp>
      <p:sp>
        <p:nvSpPr>
          <p:cNvPr id="4" name="Marcador de Posição de Conteúdo 2"/>
          <p:cNvSpPr>
            <a:spLocks noGrp="1"/>
          </p:cNvSpPr>
          <p:nvPr>
            <p:ph idx="1"/>
          </p:nvPr>
        </p:nvSpPr>
        <p:spPr>
          <a:xfrm>
            <a:off x="581000" y="1059661"/>
            <a:ext cx="8229600" cy="5274463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b="1" dirty="0">
                <a:latin typeface="Arial" pitchFamily="34" charset="0"/>
                <a:cs typeface="Arial" pitchFamily="34" charset="0"/>
              </a:rPr>
              <a:t>How?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Self-assessment 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90-minute sessions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2 times/week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All skills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STANAG 6001 Level 3 descriptors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dirty="0">
                <a:latin typeface="Arial" pitchFamily="34" charset="0"/>
                <a:cs typeface="Arial" pitchFamily="34" charset="0"/>
              </a:rPr>
              <a:t>Various resources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en-U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  <a:buNone/>
            </a:pPr>
            <a:endParaRPr lang="pt-PT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668035"/>
      </p:ext>
    </p:extLst>
  </p:cSld>
  <p:clrMapOvr>
    <a:masterClrMapping/>
  </p:clrMapOvr>
</p:sld>
</file>

<file path=ppt/theme/theme1.xml><?xml version="1.0" encoding="utf-8"?>
<a:theme xmlns:a="http://schemas.openxmlformats.org/drawingml/2006/main" name="5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19778</TotalTime>
  <Words>489</Words>
  <Application>Microsoft Office PowerPoint</Application>
  <PresentationFormat>Apresentação no Ecrã (4:3)</PresentationFormat>
  <Paragraphs>168</Paragraphs>
  <Slides>17</Slides>
  <Notes>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8</vt:i4>
      </vt:variant>
      <vt:variant>
        <vt:lpstr>Tema</vt:lpstr>
      </vt:variant>
      <vt:variant>
        <vt:i4>6</vt:i4>
      </vt:variant>
      <vt:variant>
        <vt:lpstr>Títulos dos diapositivos</vt:lpstr>
      </vt:variant>
      <vt:variant>
        <vt:i4>17</vt:i4>
      </vt:variant>
    </vt:vector>
  </HeadingPairs>
  <TitlesOfParts>
    <vt:vector size="31" baseType="lpstr">
      <vt:lpstr>ＭＳ Ｐゴシック</vt:lpstr>
      <vt:lpstr>Arial</vt:lpstr>
      <vt:lpstr>Arial Black</vt:lpstr>
      <vt:lpstr>Arial Narrow</vt:lpstr>
      <vt:lpstr>Calibri</vt:lpstr>
      <vt:lpstr>Garamond</vt:lpstr>
      <vt:lpstr>GungsuhChe</vt:lpstr>
      <vt:lpstr>Times New Roman</vt:lpstr>
      <vt:lpstr>5_Modelo de apresentação personalizado</vt:lpstr>
      <vt:lpstr>6_Modelo de apresentação personalizado</vt:lpstr>
      <vt:lpstr>4_Modelo de apresentação personalizado</vt:lpstr>
      <vt:lpstr>2_Modelo de apresentação personalizado</vt:lpstr>
      <vt:lpstr>1_Modelo de apresentação personalizado</vt:lpstr>
      <vt:lpstr>Modelo de apresentação 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EMGFA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Processo do Planeamento de Forças</dc:title>
  <dc:creator>Marta Gabriel</dc:creator>
  <dc:description>@EC</dc:description>
  <cp:lastModifiedBy>Marta Gabriel</cp:lastModifiedBy>
  <cp:revision>794</cp:revision>
  <cp:lastPrinted>2015-03-06T17:57:02Z</cp:lastPrinted>
  <dcterms:created xsi:type="dcterms:W3CDTF">2006-06-07T05:08:00Z</dcterms:created>
  <dcterms:modified xsi:type="dcterms:W3CDTF">2017-05-16T03:39:07Z</dcterms:modified>
  <cp:category>DIPLAEM</cp:category>
</cp:coreProperties>
</file>