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FB1A80F-002B-48F8-82B2-F8A015BA12EA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C32D182-58FE-4CC0-8ACB-99579275BF3E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8229600" cy="5638800"/>
          </a:xfrm>
        </p:spPr>
        <p:txBody>
          <a:bodyPr>
            <a:noAutofit/>
          </a:bodyPr>
          <a:lstStyle/>
          <a:p>
            <a:r>
              <a:rPr lang="en-US" sz="4400" dirty="0" smtClean="0"/>
              <a:t>Working Group 4</a:t>
            </a:r>
            <a:br>
              <a:rPr lang="en-US" sz="4400" dirty="0" smtClean="0"/>
            </a:br>
            <a:r>
              <a:rPr lang="en-US" sz="4400" dirty="0" smtClean="0"/>
              <a:t>Curriculum Development</a:t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Successful Templates for Designing, Developing and Validating Courses</a:t>
            </a:r>
            <a:endParaRPr lang="en-US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8229600" cy="838200"/>
          </a:xfrm>
        </p:spPr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6019800"/>
          </a:xfrm>
        </p:spPr>
        <p:txBody>
          <a:bodyPr>
            <a:normAutofit fontScale="92500" lnSpcReduction="20000"/>
          </a:bodyPr>
          <a:lstStyle/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Identify learner profile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Determine course length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Produce Sequence of delivery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Determine learning outcomes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Determine Required resources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Initiate trial of initial learning modules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Design assessment strategy for the course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Determine existing student proficiency and place students at the appropriate entry and exit points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Solicit SME input (military, target language course developers)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Determine SKA (Skills, Knowledge, Attitudes)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Recommend instructional methods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Determine a list of teaching points for each unit</a:t>
            </a:r>
          </a:p>
          <a:p>
            <a:pPr lvl="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Determine residual training gap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8229600" cy="762000"/>
          </a:xfrm>
        </p:spPr>
        <p:txBody>
          <a:bodyPr/>
          <a:lstStyle/>
          <a:p>
            <a:r>
              <a:rPr lang="en-US" dirty="0" err="1" smtClean="0"/>
              <a:t>DEVElop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14400"/>
            <a:ext cx="9144000" cy="5943600"/>
          </a:xfrm>
        </p:spPr>
        <p:txBody>
          <a:bodyPr>
            <a:normAutofit/>
          </a:bodyPr>
          <a:lstStyle/>
          <a:p>
            <a:pPr lvl="0" algn="l">
              <a:buFont typeface="Arial" pitchFamily="34" charset="0"/>
              <a:buChar char="•"/>
            </a:pPr>
            <a:r>
              <a:rPr lang="en-US" sz="3600" dirty="0" smtClean="0">
                <a:solidFill>
                  <a:srgbClr val="FFFF00"/>
                </a:solidFill>
              </a:rPr>
              <a:t>Recommend activities</a:t>
            </a:r>
          </a:p>
          <a:p>
            <a:pPr lvl="0" algn="l">
              <a:buFont typeface="Arial" pitchFamily="34" charset="0"/>
              <a:buChar char="•"/>
            </a:pPr>
            <a:r>
              <a:rPr lang="en-US" sz="3600" dirty="0" smtClean="0">
                <a:solidFill>
                  <a:srgbClr val="FFFF00"/>
                </a:solidFill>
              </a:rPr>
              <a:t>Determine cultural content</a:t>
            </a:r>
          </a:p>
          <a:p>
            <a:pPr lvl="0" algn="l">
              <a:buFont typeface="Arial" pitchFamily="34" charset="0"/>
              <a:buChar char="•"/>
            </a:pPr>
            <a:r>
              <a:rPr lang="en-US" sz="3600" dirty="0" smtClean="0">
                <a:solidFill>
                  <a:srgbClr val="FFFF00"/>
                </a:solidFill>
              </a:rPr>
              <a:t>Define language elements</a:t>
            </a:r>
          </a:p>
          <a:p>
            <a:pPr lvl="0" algn="l">
              <a:buFont typeface="Arial" pitchFamily="34" charset="0"/>
              <a:buChar char="•"/>
            </a:pPr>
            <a:r>
              <a:rPr lang="en-US" sz="3600" dirty="0" smtClean="0">
                <a:solidFill>
                  <a:srgbClr val="FFFF00"/>
                </a:solidFill>
              </a:rPr>
              <a:t>Adjust content for target language specific requirements</a:t>
            </a:r>
          </a:p>
          <a:p>
            <a:pPr lvl="0" algn="l">
              <a:buFont typeface="Arial" pitchFamily="34" charset="0"/>
              <a:buChar char="•"/>
            </a:pPr>
            <a:r>
              <a:rPr lang="en-US" sz="3600" dirty="0" smtClean="0">
                <a:solidFill>
                  <a:srgbClr val="FFFF00"/>
                </a:solidFill>
              </a:rPr>
              <a:t>Specify required modalities and skills areas</a:t>
            </a:r>
          </a:p>
          <a:p>
            <a:pPr lvl="0" algn="l">
              <a:buFont typeface="Arial" pitchFamily="34" charset="0"/>
              <a:buChar char="•"/>
            </a:pPr>
            <a:r>
              <a:rPr lang="en-US" sz="3600" dirty="0" smtClean="0">
                <a:solidFill>
                  <a:srgbClr val="FFFF00"/>
                </a:solidFill>
              </a:rPr>
              <a:t>Recommend timeframe for all required elements within the uni</a:t>
            </a:r>
            <a:r>
              <a:rPr lang="en-US" dirty="0" smtClean="0"/>
              <a:t>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 smtClean="0"/>
              <a:t>Evaluation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6019800"/>
          </a:xfrm>
        </p:spPr>
        <p:txBody>
          <a:bodyPr>
            <a:noAutofit/>
          </a:bodyPr>
          <a:lstStyle/>
          <a:p>
            <a:pPr lvl="0"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Evidence based</a:t>
            </a:r>
          </a:p>
          <a:p>
            <a:pPr lvl="0"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Internal validation within the course (e.g., admin aspect, curriculum related questions, quality of training materials, assessment questions, instructor performance)</a:t>
            </a:r>
          </a:p>
          <a:p>
            <a:pPr lvl="0"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External validation in the workplace (usefulness in the workplace)</a:t>
            </a:r>
          </a:p>
          <a:p>
            <a:pPr lvl="0"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Linked to training needs analysis</a:t>
            </a:r>
          </a:p>
          <a:p>
            <a:pPr lvl="0"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Analysis of data</a:t>
            </a:r>
          </a:p>
          <a:p>
            <a:pPr lvl="0"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Trend analysis</a:t>
            </a:r>
          </a:p>
          <a:p>
            <a:pPr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Decision point (good to go [or]  needs adjusting)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</TotalTime>
  <Words>175</Words>
  <Application>Microsoft Office PowerPoint</Application>
  <PresentationFormat>On-screen Show (4:3)</PresentationFormat>
  <Paragraphs>30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Book Antiqua</vt:lpstr>
      <vt:lpstr>Lucida Sans</vt:lpstr>
      <vt:lpstr>Wingdings</vt:lpstr>
      <vt:lpstr>Wingdings 2</vt:lpstr>
      <vt:lpstr>Wingdings 3</vt:lpstr>
      <vt:lpstr>Apex</vt:lpstr>
      <vt:lpstr>Working Group 4 Curriculum Development  Successful Templates for Designing, Developing and Validating Courses</vt:lpstr>
      <vt:lpstr>DESIGN</vt:lpstr>
      <vt:lpstr>DEVElop</vt:lpstr>
      <vt:lpstr>Evaluation 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Group 4 Curriculum Development  Successful Templates for Designing, Developing and Validating Courses</dc:title>
  <dc:creator>Detlev Kesten</dc:creator>
  <cp:lastModifiedBy>Emilia O. Nesheva</cp:lastModifiedBy>
  <cp:revision>3</cp:revision>
  <dcterms:created xsi:type="dcterms:W3CDTF">2016-05-26T06:39:54Z</dcterms:created>
  <dcterms:modified xsi:type="dcterms:W3CDTF">2016-06-02T08:36:52Z</dcterms:modified>
</cp:coreProperties>
</file>