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7"/>
  </p:notesMasterIdLst>
  <p:handoutMasterIdLst>
    <p:handoutMasterId r:id="rId68"/>
  </p:handoutMasterIdLst>
  <p:sldIdLst>
    <p:sldId id="258" r:id="rId2"/>
    <p:sldId id="274" r:id="rId3"/>
    <p:sldId id="275" r:id="rId4"/>
    <p:sldId id="259" r:id="rId5"/>
    <p:sldId id="260" r:id="rId6"/>
    <p:sldId id="276" r:id="rId7"/>
    <p:sldId id="266" r:id="rId8"/>
    <p:sldId id="267" r:id="rId9"/>
    <p:sldId id="277" r:id="rId10"/>
    <p:sldId id="269" r:id="rId11"/>
    <p:sldId id="270" r:id="rId12"/>
    <p:sldId id="278" r:id="rId13"/>
    <p:sldId id="272" r:id="rId14"/>
    <p:sldId id="273" r:id="rId15"/>
    <p:sldId id="286" r:id="rId16"/>
    <p:sldId id="287" r:id="rId17"/>
    <p:sldId id="288" r:id="rId18"/>
    <p:sldId id="285" r:id="rId19"/>
    <p:sldId id="289" r:id="rId20"/>
    <p:sldId id="304" r:id="rId21"/>
    <p:sldId id="305" r:id="rId22"/>
    <p:sldId id="306" r:id="rId23"/>
    <p:sldId id="307" r:id="rId24"/>
    <p:sldId id="308" r:id="rId25"/>
    <p:sldId id="309" r:id="rId26"/>
    <p:sldId id="310" r:id="rId27"/>
    <p:sldId id="311" r:id="rId28"/>
    <p:sldId id="312" r:id="rId29"/>
    <p:sldId id="313" r:id="rId30"/>
    <p:sldId id="314" r:id="rId31"/>
    <p:sldId id="315" r:id="rId32"/>
    <p:sldId id="316" r:id="rId33"/>
    <p:sldId id="294" r:id="rId34"/>
    <p:sldId id="317" r:id="rId35"/>
    <p:sldId id="318" r:id="rId36"/>
    <p:sldId id="319" r:id="rId37"/>
    <p:sldId id="320" r:id="rId38"/>
    <p:sldId id="295" r:id="rId39"/>
    <p:sldId id="321" r:id="rId40"/>
    <p:sldId id="322" r:id="rId41"/>
    <p:sldId id="323" r:id="rId42"/>
    <p:sldId id="324" r:id="rId43"/>
    <p:sldId id="325" r:id="rId44"/>
    <p:sldId id="326" r:id="rId45"/>
    <p:sldId id="327" r:id="rId46"/>
    <p:sldId id="298" r:id="rId47"/>
    <p:sldId id="328" r:id="rId48"/>
    <p:sldId id="329" r:id="rId49"/>
    <p:sldId id="330" r:id="rId50"/>
    <p:sldId id="331" r:id="rId51"/>
    <p:sldId id="332" r:id="rId52"/>
    <p:sldId id="333" r:id="rId53"/>
    <p:sldId id="334" r:id="rId54"/>
    <p:sldId id="335" r:id="rId55"/>
    <p:sldId id="336" r:id="rId56"/>
    <p:sldId id="302" r:id="rId57"/>
    <p:sldId id="337" r:id="rId58"/>
    <p:sldId id="299" r:id="rId59"/>
    <p:sldId id="303" r:id="rId60"/>
    <p:sldId id="338" r:id="rId61"/>
    <p:sldId id="339" r:id="rId62"/>
    <p:sldId id="340" r:id="rId63"/>
    <p:sldId id="341" r:id="rId64"/>
    <p:sldId id="342" r:id="rId65"/>
    <p:sldId id="343" r:id="rId66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388" autoAdjust="0"/>
    <p:restoredTop sz="94398" autoAdjust="0"/>
  </p:normalViewPr>
  <p:slideViewPr>
    <p:cSldViewPr snapToGrid="0">
      <p:cViewPr varScale="1">
        <p:scale>
          <a:sx n="107" d="100"/>
          <a:sy n="107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3138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BDE80B-2DF2-46B4-9CBF-4B8F97625310}" type="doc">
      <dgm:prSet loTypeId="urn:microsoft.com/office/officeart/2005/8/layout/venn1" loCatId="relationship" qsTypeId="urn:microsoft.com/office/officeart/2005/8/quickstyle/3d3" qsCatId="3D" csTypeId="urn:microsoft.com/office/officeart/2005/8/colors/accent1_5" csCatId="accent1" phldr="1"/>
      <dgm:spPr/>
    </dgm:pt>
    <dgm:pt modelId="{6350A4CF-457E-4B5B-B6F2-9119060F6B98}">
      <dgm:prSet phldrT="[Text]"/>
      <dgm:spPr>
        <a:xfrm>
          <a:off x="1828799" y="50799"/>
          <a:ext cx="2438400" cy="2438400"/>
        </a:xfrm>
        <a:prstGeom prst="ellipse">
          <a:avLst/>
        </a:prstGeom>
      </dgm:spPr>
      <dgm:t>
        <a:bodyPr/>
        <a:lstStyle/>
        <a:p>
          <a:r>
            <a:rPr lang="en-US" dirty="0" smtClean="0">
              <a:latin typeface="Times New Roman"/>
              <a:ea typeface="+mn-ea"/>
              <a:cs typeface="+mn-cs"/>
            </a:rPr>
            <a:t>STANAG 6001</a:t>
          </a:r>
          <a:endParaRPr lang="en-US" dirty="0">
            <a:latin typeface="Times New Roman"/>
            <a:ea typeface="+mn-ea"/>
            <a:cs typeface="+mn-cs"/>
          </a:endParaRPr>
        </a:p>
      </dgm:t>
    </dgm:pt>
    <dgm:pt modelId="{AB0F8CAB-8B07-46E6-B870-92726E6A3C8D}" type="parTrans" cxnId="{B9CECD1A-65FD-4B1A-8333-5DD9760AFD56}">
      <dgm:prSet/>
      <dgm:spPr/>
      <dgm:t>
        <a:bodyPr/>
        <a:lstStyle/>
        <a:p>
          <a:endParaRPr lang="en-US"/>
        </a:p>
      </dgm:t>
    </dgm:pt>
    <dgm:pt modelId="{07705533-5923-4013-B67C-C4C9B6E060D3}" type="sibTrans" cxnId="{B9CECD1A-65FD-4B1A-8333-5DD9760AFD56}">
      <dgm:prSet/>
      <dgm:spPr/>
      <dgm:t>
        <a:bodyPr/>
        <a:lstStyle/>
        <a:p>
          <a:endParaRPr lang="en-US"/>
        </a:p>
      </dgm:t>
    </dgm:pt>
    <dgm:pt modelId="{6828D4A8-5E23-4FA9-ACD5-27B49B75CF3E}">
      <dgm:prSet phldrT="[Text]"/>
      <dgm:spPr>
        <a:xfrm>
          <a:off x="2708656" y="1574800"/>
          <a:ext cx="2438400" cy="2438400"/>
        </a:xfrm>
        <a:prstGeom prst="ellipse">
          <a:avLst/>
        </a:prstGeom>
      </dgm:spPr>
      <dgm:t>
        <a:bodyPr/>
        <a:lstStyle/>
        <a:p>
          <a:r>
            <a:rPr lang="en-US" smtClean="0">
              <a:latin typeface="Times New Roman"/>
              <a:ea typeface="+mn-ea"/>
              <a:cs typeface="+mn-cs"/>
            </a:rPr>
            <a:t>Military contexts</a:t>
          </a:r>
          <a:endParaRPr lang="en-US" dirty="0">
            <a:latin typeface="Times New Roman"/>
            <a:ea typeface="+mn-ea"/>
            <a:cs typeface="+mn-cs"/>
          </a:endParaRPr>
        </a:p>
      </dgm:t>
    </dgm:pt>
    <dgm:pt modelId="{B1285868-0B03-4B89-8E62-6BC7472BAD33}" type="parTrans" cxnId="{D9029CC3-6C9C-4158-ACDF-20073DAA8119}">
      <dgm:prSet/>
      <dgm:spPr/>
      <dgm:t>
        <a:bodyPr/>
        <a:lstStyle/>
        <a:p>
          <a:endParaRPr lang="en-US"/>
        </a:p>
      </dgm:t>
    </dgm:pt>
    <dgm:pt modelId="{51CAA16F-F898-4C84-A147-3D18A8E48333}" type="sibTrans" cxnId="{D9029CC3-6C9C-4158-ACDF-20073DAA8119}">
      <dgm:prSet/>
      <dgm:spPr/>
      <dgm:t>
        <a:bodyPr/>
        <a:lstStyle/>
        <a:p>
          <a:endParaRPr lang="en-US"/>
        </a:p>
      </dgm:t>
    </dgm:pt>
    <dgm:pt modelId="{2367EE90-F1E2-4E6E-A6A2-DC0F4826396B}">
      <dgm:prSet phldrT="[Text]"/>
      <dgm:spPr>
        <a:xfrm>
          <a:off x="948943" y="1574800"/>
          <a:ext cx="2438400" cy="2438400"/>
        </a:xfrm>
        <a:prstGeom prst="ellipse">
          <a:avLst/>
        </a:prstGeom>
      </dgm:spPr>
      <dgm:t>
        <a:bodyPr/>
        <a:lstStyle/>
        <a:p>
          <a:r>
            <a:rPr lang="en-US" dirty="0" smtClean="0">
              <a:latin typeface="Times New Roman"/>
              <a:ea typeface="+mn-ea"/>
              <a:cs typeface="+mn-cs"/>
            </a:rPr>
            <a:t>Military students</a:t>
          </a:r>
          <a:endParaRPr lang="en-US" dirty="0">
            <a:latin typeface="Times New Roman"/>
            <a:ea typeface="+mn-ea"/>
            <a:cs typeface="+mn-cs"/>
          </a:endParaRPr>
        </a:p>
      </dgm:t>
    </dgm:pt>
    <dgm:pt modelId="{52BD2281-0150-4F92-A1A3-94B27AC7EF48}" type="parTrans" cxnId="{C3B5B7FD-D683-4958-8614-3650ACBA0A35}">
      <dgm:prSet/>
      <dgm:spPr/>
      <dgm:t>
        <a:bodyPr/>
        <a:lstStyle/>
        <a:p>
          <a:endParaRPr lang="en-US"/>
        </a:p>
      </dgm:t>
    </dgm:pt>
    <dgm:pt modelId="{26A752CF-CF5A-4DEF-AD6C-F684E5514844}" type="sibTrans" cxnId="{C3B5B7FD-D683-4958-8614-3650ACBA0A35}">
      <dgm:prSet/>
      <dgm:spPr/>
      <dgm:t>
        <a:bodyPr/>
        <a:lstStyle/>
        <a:p>
          <a:endParaRPr lang="en-US"/>
        </a:p>
      </dgm:t>
    </dgm:pt>
    <dgm:pt modelId="{02768AFD-9BBA-445E-800F-D4142E427385}" type="pres">
      <dgm:prSet presAssocID="{41BDE80B-2DF2-46B4-9CBF-4B8F97625310}" presName="compositeShape" presStyleCnt="0">
        <dgm:presLayoutVars>
          <dgm:chMax val="7"/>
          <dgm:dir/>
          <dgm:resizeHandles val="exact"/>
        </dgm:presLayoutVars>
      </dgm:prSet>
      <dgm:spPr/>
    </dgm:pt>
    <dgm:pt modelId="{4AF8232B-9B52-4844-8FC2-CE7F8DDE6193}" type="pres">
      <dgm:prSet presAssocID="{6350A4CF-457E-4B5B-B6F2-9119060F6B98}" presName="circ1" presStyleLbl="vennNode1" presStyleIdx="0" presStyleCnt="3"/>
      <dgm:spPr/>
      <dgm:t>
        <a:bodyPr/>
        <a:lstStyle/>
        <a:p>
          <a:endParaRPr lang="en-US"/>
        </a:p>
      </dgm:t>
    </dgm:pt>
    <dgm:pt modelId="{228D3414-2056-4419-9C73-0C4CECC8DCE2}" type="pres">
      <dgm:prSet presAssocID="{6350A4CF-457E-4B5B-B6F2-9119060F6B98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804455-CB56-4B87-A513-4BBE27580418}" type="pres">
      <dgm:prSet presAssocID="{6828D4A8-5E23-4FA9-ACD5-27B49B75CF3E}" presName="circ2" presStyleLbl="vennNode1" presStyleIdx="1" presStyleCnt="3"/>
      <dgm:spPr/>
      <dgm:t>
        <a:bodyPr/>
        <a:lstStyle/>
        <a:p>
          <a:endParaRPr lang="en-US"/>
        </a:p>
      </dgm:t>
    </dgm:pt>
    <dgm:pt modelId="{C6B3D189-10C6-4FCC-90DE-D8AFB395D760}" type="pres">
      <dgm:prSet presAssocID="{6828D4A8-5E23-4FA9-ACD5-27B49B75CF3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7E6F5A-3B59-4D44-94AA-59483657C8AA}" type="pres">
      <dgm:prSet presAssocID="{2367EE90-F1E2-4E6E-A6A2-DC0F4826396B}" presName="circ3" presStyleLbl="vennNode1" presStyleIdx="2" presStyleCnt="3"/>
      <dgm:spPr/>
      <dgm:t>
        <a:bodyPr/>
        <a:lstStyle/>
        <a:p>
          <a:endParaRPr lang="en-US"/>
        </a:p>
      </dgm:t>
    </dgm:pt>
    <dgm:pt modelId="{E118A0ED-66D5-4C2C-9406-E44444CC76A4}" type="pres">
      <dgm:prSet presAssocID="{2367EE90-F1E2-4E6E-A6A2-DC0F4826396B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9029CC3-6C9C-4158-ACDF-20073DAA8119}" srcId="{41BDE80B-2DF2-46B4-9CBF-4B8F97625310}" destId="{6828D4A8-5E23-4FA9-ACD5-27B49B75CF3E}" srcOrd="1" destOrd="0" parTransId="{B1285868-0B03-4B89-8E62-6BC7472BAD33}" sibTransId="{51CAA16F-F898-4C84-A147-3D18A8E48333}"/>
    <dgm:cxn modelId="{4C19343D-581C-4E79-A83D-05036B79467D}" type="presOf" srcId="{2367EE90-F1E2-4E6E-A6A2-DC0F4826396B}" destId="{DC7E6F5A-3B59-4D44-94AA-59483657C8AA}" srcOrd="0" destOrd="0" presId="urn:microsoft.com/office/officeart/2005/8/layout/venn1"/>
    <dgm:cxn modelId="{BE4E5BF4-3524-42BB-9FB1-FE524F15BEDF}" type="presOf" srcId="{6828D4A8-5E23-4FA9-ACD5-27B49B75CF3E}" destId="{C6B3D189-10C6-4FCC-90DE-D8AFB395D760}" srcOrd="1" destOrd="0" presId="urn:microsoft.com/office/officeart/2005/8/layout/venn1"/>
    <dgm:cxn modelId="{1AAF8F19-9F6E-4D92-85CF-021FD2E75E2F}" type="presOf" srcId="{6350A4CF-457E-4B5B-B6F2-9119060F6B98}" destId="{228D3414-2056-4419-9C73-0C4CECC8DCE2}" srcOrd="1" destOrd="0" presId="urn:microsoft.com/office/officeart/2005/8/layout/venn1"/>
    <dgm:cxn modelId="{CE5B3955-FC56-463A-AB49-ED99D57A2A70}" type="presOf" srcId="{6350A4CF-457E-4B5B-B6F2-9119060F6B98}" destId="{4AF8232B-9B52-4844-8FC2-CE7F8DDE6193}" srcOrd="0" destOrd="0" presId="urn:microsoft.com/office/officeart/2005/8/layout/venn1"/>
    <dgm:cxn modelId="{0CBC6EBA-333F-451A-8BD8-A7D616D9DEAF}" type="presOf" srcId="{2367EE90-F1E2-4E6E-A6A2-DC0F4826396B}" destId="{E118A0ED-66D5-4C2C-9406-E44444CC76A4}" srcOrd="1" destOrd="0" presId="urn:microsoft.com/office/officeart/2005/8/layout/venn1"/>
    <dgm:cxn modelId="{B9CECD1A-65FD-4B1A-8333-5DD9760AFD56}" srcId="{41BDE80B-2DF2-46B4-9CBF-4B8F97625310}" destId="{6350A4CF-457E-4B5B-B6F2-9119060F6B98}" srcOrd="0" destOrd="0" parTransId="{AB0F8CAB-8B07-46E6-B870-92726E6A3C8D}" sibTransId="{07705533-5923-4013-B67C-C4C9B6E060D3}"/>
    <dgm:cxn modelId="{8C9F1706-C4DD-437A-8DE3-376EE788C75A}" type="presOf" srcId="{41BDE80B-2DF2-46B4-9CBF-4B8F97625310}" destId="{02768AFD-9BBA-445E-800F-D4142E427385}" srcOrd="0" destOrd="0" presId="urn:microsoft.com/office/officeart/2005/8/layout/venn1"/>
    <dgm:cxn modelId="{F5C44EFC-EE5E-4D76-94BA-0E52928F953B}" type="presOf" srcId="{6828D4A8-5E23-4FA9-ACD5-27B49B75CF3E}" destId="{5D804455-CB56-4B87-A513-4BBE27580418}" srcOrd="0" destOrd="0" presId="urn:microsoft.com/office/officeart/2005/8/layout/venn1"/>
    <dgm:cxn modelId="{C3B5B7FD-D683-4958-8614-3650ACBA0A35}" srcId="{41BDE80B-2DF2-46B4-9CBF-4B8F97625310}" destId="{2367EE90-F1E2-4E6E-A6A2-DC0F4826396B}" srcOrd="2" destOrd="0" parTransId="{52BD2281-0150-4F92-A1A3-94B27AC7EF48}" sibTransId="{26A752CF-CF5A-4DEF-AD6C-F684E5514844}"/>
    <dgm:cxn modelId="{3FC72794-BF3F-4746-8B1E-E54CC9968BF9}" type="presParOf" srcId="{02768AFD-9BBA-445E-800F-D4142E427385}" destId="{4AF8232B-9B52-4844-8FC2-CE7F8DDE6193}" srcOrd="0" destOrd="0" presId="urn:microsoft.com/office/officeart/2005/8/layout/venn1"/>
    <dgm:cxn modelId="{6D8D55C5-E6C6-4485-AFAE-61C42EEB4E83}" type="presParOf" srcId="{02768AFD-9BBA-445E-800F-D4142E427385}" destId="{228D3414-2056-4419-9C73-0C4CECC8DCE2}" srcOrd="1" destOrd="0" presId="urn:microsoft.com/office/officeart/2005/8/layout/venn1"/>
    <dgm:cxn modelId="{D6638A3D-FF47-4E43-89CA-BD715676A388}" type="presParOf" srcId="{02768AFD-9BBA-445E-800F-D4142E427385}" destId="{5D804455-CB56-4B87-A513-4BBE27580418}" srcOrd="2" destOrd="0" presId="urn:microsoft.com/office/officeart/2005/8/layout/venn1"/>
    <dgm:cxn modelId="{E427E4DF-C4AA-4DD2-A732-4F814D143D4D}" type="presParOf" srcId="{02768AFD-9BBA-445E-800F-D4142E427385}" destId="{C6B3D189-10C6-4FCC-90DE-D8AFB395D760}" srcOrd="3" destOrd="0" presId="urn:microsoft.com/office/officeart/2005/8/layout/venn1"/>
    <dgm:cxn modelId="{D1893C09-FC61-418A-BA26-4C133B18B478}" type="presParOf" srcId="{02768AFD-9BBA-445E-800F-D4142E427385}" destId="{DC7E6F5A-3B59-4D44-94AA-59483657C8AA}" srcOrd="4" destOrd="0" presId="urn:microsoft.com/office/officeart/2005/8/layout/venn1"/>
    <dgm:cxn modelId="{6A276245-1019-4D62-BAFB-D429F8D68B54}" type="presParOf" srcId="{02768AFD-9BBA-445E-800F-D4142E427385}" destId="{E118A0ED-66D5-4C2C-9406-E44444CC76A4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D83AC46-6F6B-42C4-9EE1-535E2B45131F}" type="datetimeFigureOut">
              <a:rPr lang="en-US" smtClean="0"/>
              <a:t>5/20/2016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7295C71-2F53-4166-8874-CCA0FAE9D7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8684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384E1B6-FEE6-4206-9CC9-21D35D494068}" type="datetimeFigureOut">
              <a:rPr lang="en-US" smtClean="0"/>
              <a:t>5/20/2016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029C731-FCBF-4C5B-823B-FCF854DF0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62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A55D8B-9B7E-4B5C-B4E5-B486109945A1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6697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dirty="0" smtClean="0"/>
              <a:t>Background: </a:t>
            </a:r>
            <a:r>
              <a:rPr lang="en-US" altLang="en-US" sz="1600" dirty="0" smtClean="0"/>
              <a:t>A BILC initiative aimed at promoting a common interpretation of STANAG 6001 and consistency in language proficiency testing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en-US" sz="16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dirty="0" smtClean="0"/>
              <a:t>Began in 2000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29C731-FCBF-4C5B-823B-FCF854DF0C6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6210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600" dirty="0" smtClean="0"/>
              <a:t>Background: </a:t>
            </a:r>
            <a:r>
              <a:rPr lang="en-US" altLang="en-US" sz="1600" dirty="0" smtClean="0"/>
              <a:t>Target audience is LTS graduates who continue to work on STANAG 6001 testing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Times New Roman" panose="02020603050405020304" pitchFamily="18" charset="0"/>
              <a:buChar char="–"/>
            </a:pPr>
            <a:r>
              <a:rPr lang="en-US" altLang="en-US" sz="1600" dirty="0" smtClean="0"/>
              <a:t>STANAG 6001 standardization sessions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Times New Roman" panose="02020603050405020304" pitchFamily="18" charset="0"/>
              <a:buChar char="–"/>
            </a:pPr>
            <a:r>
              <a:rPr lang="en-US" altLang="en-US" sz="1600" dirty="0" smtClean="0"/>
              <a:t>Focus on Level 3 for practical exercises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Times New Roman" panose="02020603050405020304" pitchFamily="18" charset="0"/>
              <a:buChar char="–"/>
            </a:pPr>
            <a:r>
              <a:rPr lang="en-US" altLang="en-US" sz="1600" dirty="0" smtClean="0"/>
              <a:t>Opportunity to exchange best practices</a:t>
            </a:r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None/>
            </a:pPr>
            <a:endParaRPr lang="en-US" altLang="en-US" sz="16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dirty="0" smtClean="0"/>
              <a:t>Began in 2009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29C731-FCBF-4C5B-823B-FCF854DF0C6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4151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dirty="0" smtClean="0"/>
              <a:t>Background: </a:t>
            </a:r>
            <a:r>
              <a:rPr lang="en-CA" altLang="en-US" sz="1600" dirty="0" smtClean="0"/>
              <a:t>language testing seminars were aimed at NATO test developers.  </a:t>
            </a:r>
          </a:p>
          <a:p>
            <a:pPr marL="742950" lvl="1" indent="-285750">
              <a:buFont typeface="Calibri" panose="020F0502020204030204" pitchFamily="34" charset="0"/>
              <a:buChar char="–"/>
            </a:pPr>
            <a:r>
              <a:rPr lang="en-CA" altLang="en-US" sz="1600" dirty="0" smtClean="0"/>
              <a:t>Language teachers and program managers also needed to be familiar with STANAG 6001 and assessment literacy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CA" altLang="en-US" sz="16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dirty="0" smtClean="0"/>
              <a:t>Began in 2013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29C731-FCBF-4C5B-823B-FCF854DF0C6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1488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Background: </a:t>
            </a:r>
            <a:r>
              <a:rPr kumimoji="0" lang="en-CA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BILC community identified a need for professional development for teaching faculty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CA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 BILC working group designed and developed a workshop that </a:t>
            </a:r>
            <a:r>
              <a:rPr kumimoji="0" lang="en-US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presents current language teaching methodologies and practices for military contexts aimed at furthering interoperability for language, with a focus on teaching speaking and writing to military students. 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Began in 2015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29C731-FCBF-4C5B-823B-FCF854DF0C6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696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4605-9861-4094-9C5C-910253684D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7E83-74EC-450C-93EE-DBB5CDEC20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94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4605-9861-4094-9C5C-910253684D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7E83-74EC-450C-93EE-DBB5CDEC20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02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4605-9861-4094-9C5C-910253684D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7E83-74EC-450C-93EE-DBB5CDEC20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573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6166" y="274638"/>
            <a:ext cx="6525491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022231"/>
            <a:ext cx="7924800" cy="41039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4605-9861-4094-9C5C-910253684D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7E83-74EC-450C-93EE-DBB5CDEC20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5" descr="C:\Jeannie's Stuff\Letterheads, Templates, Certificates, &amp; Original Creations\Logos &amp; Photos\natologo.gif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428105"/>
            <a:ext cx="990600" cy="742950"/>
          </a:xfrm>
          <a:prstGeom prst="rect">
            <a:avLst/>
          </a:prstGeom>
          <a:noFill/>
        </p:spPr>
      </p:pic>
      <p:pic>
        <p:nvPicPr>
          <p:cNvPr id="9" name="Picture 8" descr="C:\Users\WertK\AppData\Local\Microsoft\Windows\Temporary Internet Files\Content.Outlook\810IYWVZ\50th anniversary BILC-01 (005).png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71658" y="434534"/>
            <a:ext cx="1062643" cy="7300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30809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4605-9861-4094-9C5C-910253684D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7E83-74EC-450C-93EE-DBB5CDEC20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461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8001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4605-9861-4094-9C5C-910253684D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7E83-74EC-450C-93EE-DBB5CDEC20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054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4605-9861-4094-9C5C-910253684D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7E83-74EC-450C-93EE-DBB5CDEC20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565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274638"/>
            <a:ext cx="70104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4605-9861-4094-9C5C-910253684D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7E83-74EC-450C-93EE-DBB5CDEC20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 descr="C:\Jeannie's Stuff\Letterheads, Templates, Certificates, &amp; Original Creations\Logos &amp; Photos\natologo.gif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457200"/>
            <a:ext cx="990600" cy="742950"/>
          </a:xfrm>
          <a:prstGeom prst="rect">
            <a:avLst/>
          </a:prstGeom>
          <a:noFill/>
        </p:spPr>
      </p:pic>
      <p:pic>
        <p:nvPicPr>
          <p:cNvPr id="7" name="Picture 6" descr="C:\Jeannie's Stuff\Letterheads, Templates, Certificates, &amp; Original Creations\Logos &amp; Photos\bilc logo.JPG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05800" y="6172200"/>
            <a:ext cx="762000" cy="635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76318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4605-9861-4094-9C5C-910253684D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7E83-74EC-450C-93EE-DBB5CDEC20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074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4605-9861-4094-9C5C-910253684D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7E83-74EC-450C-93EE-DBB5CDEC20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314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4605-9861-4094-9C5C-910253684D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7E83-74EC-450C-93EE-DBB5CDEC20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672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2F4605-9861-4094-9C5C-910253684D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3E7E83-74EC-450C-93EE-DBB5CDEC20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3" descr="C:\Users\lura.weddle\Desktop\Template_main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2514600" cy="6858000"/>
          </a:xfrm>
          <a:prstGeom prst="rect">
            <a:avLst/>
          </a:prstGeom>
          <a:noFill/>
        </p:spPr>
      </p:pic>
      <p:pic>
        <p:nvPicPr>
          <p:cNvPr id="8" name="Picture 3" descr="C:\Users\lura.weddle\Desktop\Template_main.jpg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514600" y="0"/>
            <a:ext cx="66294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18742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9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-19575"/>
            <a:ext cx="7772400" cy="2133600"/>
          </a:xfrm>
        </p:spPr>
        <p:txBody>
          <a:bodyPr>
            <a:normAutofit/>
          </a:bodyPr>
          <a:lstStyle/>
          <a:p>
            <a:r>
              <a:rPr lang="en-US" dirty="0" smtClean="0"/>
              <a:t>50 Years of BILC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920063"/>
            <a:ext cx="7772400" cy="17526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tx1"/>
                </a:solidFill>
              </a:rPr>
              <a:t>BILC’s Professional Development Program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tx1"/>
                </a:solidFill>
              </a:rPr>
              <a:t>by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tx1"/>
                </a:solidFill>
              </a:rPr>
              <a:t>Peggy Garza</a:t>
            </a:r>
          </a:p>
          <a:p>
            <a:endParaRPr lang="en-US" dirty="0"/>
          </a:p>
        </p:txBody>
      </p:sp>
      <p:pic>
        <p:nvPicPr>
          <p:cNvPr id="5" name="Picture 4" descr="C:\Users\WertK\AppData\Local\Microsoft\Windows\Temporary Internet Files\Content.Outlook\810IYWVZ\50th anniversary BILC-01 (005)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66358" y="1750054"/>
            <a:ext cx="4018999" cy="29813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437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Language Standards and Assessment Seminar (LSAS)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Duration: 2 weeks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buClr>
                <a:schemeClr val="tx1"/>
              </a:buClr>
            </a:pPr>
            <a:r>
              <a:rPr lang="en-US" dirty="0" smtClean="0"/>
              <a:t>Content: </a:t>
            </a:r>
          </a:p>
          <a:p>
            <a:pPr lvl="1">
              <a:defRPr/>
            </a:pPr>
            <a:r>
              <a:rPr lang="en-CA" altLang="en-US" sz="2400" dirty="0" smtClean="0"/>
              <a:t>Familiarization with STANAG </a:t>
            </a:r>
            <a:r>
              <a:rPr lang="en-CA" altLang="en-US" sz="2400" dirty="0"/>
              <a:t>6001</a:t>
            </a:r>
          </a:p>
          <a:p>
            <a:pPr lvl="1">
              <a:defRPr/>
            </a:pPr>
            <a:r>
              <a:rPr lang="en-CA" altLang="en-US" sz="2400" dirty="0"/>
              <a:t>Concepts in testing and assessment</a:t>
            </a:r>
          </a:p>
          <a:p>
            <a:pPr lvl="1">
              <a:defRPr/>
            </a:pPr>
            <a:r>
              <a:rPr lang="en-CA" altLang="en-US" sz="2400" dirty="0" smtClean="0"/>
              <a:t>Aligning </a:t>
            </a:r>
            <a:r>
              <a:rPr lang="en-CA" altLang="en-US" sz="2400" dirty="0"/>
              <a:t>instruction to NATO standards</a:t>
            </a:r>
          </a:p>
          <a:p>
            <a:pPr marL="0" indent="0" algn="ctr">
              <a:buClr>
                <a:schemeClr val="tx1"/>
              </a:buClr>
              <a:buNone/>
            </a:pPr>
            <a:endParaRPr lang="en-US" altLang="en-US" sz="2800" b="1" dirty="0" smtClean="0"/>
          </a:p>
          <a:p>
            <a:pPr marL="0" indent="0" algn="ctr">
              <a:buClr>
                <a:schemeClr val="tx1"/>
              </a:buClr>
              <a:buNone/>
            </a:pPr>
            <a:r>
              <a:rPr lang="en-US" altLang="en-US" b="1" dirty="0" smtClean="0"/>
              <a:t>For language teachers and program managers</a:t>
            </a:r>
            <a:endParaRPr lang="en-US" altLang="en-US" b="1" dirty="0"/>
          </a:p>
        </p:txBody>
      </p:sp>
    </p:spTree>
    <p:extLst>
      <p:ext uri="{BB962C8B-B14F-4D97-AF65-F5344CB8AC3E}">
        <p14:creationId xmlns:p14="http://schemas.microsoft.com/office/powerpoint/2010/main" val="3041210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Language Standards and Assessment Seminar (LSAS)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3929" y="1600200"/>
            <a:ext cx="8742485" cy="4525963"/>
          </a:xfrm>
        </p:spPr>
        <p:txBody>
          <a:bodyPr/>
          <a:lstStyle/>
          <a:p>
            <a:r>
              <a:rPr lang="en-US" dirty="0" smtClean="0"/>
              <a:t>Participants</a:t>
            </a:r>
          </a:p>
          <a:p>
            <a:pPr lvl="1"/>
            <a:r>
              <a:rPr lang="en-US" dirty="0" smtClean="0"/>
              <a:t>Almost 75 participants from 28 nations/NATO offices</a:t>
            </a:r>
          </a:p>
          <a:p>
            <a:pPr marL="457200" lvl="1" indent="0">
              <a:buNone/>
            </a:pPr>
            <a:endParaRPr lang="en-US" dirty="0" smtClean="0"/>
          </a:p>
          <a:p>
            <a:r>
              <a:rPr lang="en-US" dirty="0" smtClean="0"/>
              <a:t>Facilitators</a:t>
            </a:r>
          </a:p>
          <a:p>
            <a:pPr lvl="1"/>
            <a:r>
              <a:rPr lang="en-US" dirty="0" smtClean="0"/>
              <a:t>8 facilitators from 8 nations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98463" y="4112623"/>
            <a:ext cx="3420207" cy="254041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8725" y="4978406"/>
            <a:ext cx="2867025" cy="165099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06920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English Teaching Faculty </a:t>
            </a:r>
            <a:br>
              <a:rPr lang="en-US" dirty="0"/>
            </a:br>
            <a:r>
              <a:rPr lang="en-US" dirty="0"/>
              <a:t>Development Workshop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9689" y="2952750"/>
            <a:ext cx="5110709" cy="355596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 descr="M:\PLTCE\EFL\FDW\Curriculum Development\photos\IMG_1033.JPG"/>
          <p:cNvPicPr>
            <a:picLocks noChangeAspect="1" noChangeArrowheads="1"/>
          </p:cNvPicPr>
          <p:nvPr/>
        </p:nvPicPr>
        <p:blipFill>
          <a:blip r:embed="rId4" cstate="print">
            <a:lum bright="20000"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46470" y="5286374"/>
            <a:ext cx="2715617" cy="14033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64066" y="2438400"/>
            <a:ext cx="1680424" cy="255411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86619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English Teaching Faculty </a:t>
            </a:r>
            <a:br>
              <a:rPr lang="en-US" dirty="0"/>
            </a:br>
            <a:r>
              <a:rPr lang="en-US" dirty="0"/>
              <a:t>Development Workshop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866900"/>
            <a:ext cx="4038600" cy="42592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Duration: 2 weeks</a:t>
            </a:r>
          </a:p>
          <a:p>
            <a:r>
              <a:rPr lang="en-CA" sz="2800" dirty="0" smtClean="0">
                <a:solidFill>
                  <a:srgbClr val="000000"/>
                </a:solidFill>
              </a:rPr>
              <a:t>Content:</a:t>
            </a:r>
            <a:endParaRPr lang="en-CA" sz="2800" dirty="0">
              <a:solidFill>
                <a:srgbClr val="000000"/>
              </a:solidFill>
            </a:endParaRPr>
          </a:p>
          <a:p>
            <a:pPr marL="912813"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en-CA" sz="2600" dirty="0">
                <a:solidFill>
                  <a:srgbClr val="000000"/>
                </a:solidFill>
              </a:rPr>
              <a:t>Week 1:  Teaching Speaking for Military Purposes</a:t>
            </a:r>
          </a:p>
          <a:p>
            <a:pPr marL="912813"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en-CA" sz="2600" dirty="0">
                <a:solidFill>
                  <a:srgbClr val="000000"/>
                </a:solidFill>
              </a:rPr>
              <a:t>Week 2: Teaching Writing for Military </a:t>
            </a:r>
            <a:r>
              <a:rPr lang="en-CA" sz="2600" dirty="0" smtClean="0">
                <a:solidFill>
                  <a:srgbClr val="000000"/>
                </a:solidFill>
              </a:rPr>
              <a:t>Purposes </a:t>
            </a:r>
            <a:endParaRPr lang="en-US" sz="2600" dirty="0" smtClean="0"/>
          </a:p>
          <a:p>
            <a:pPr marL="0" indent="0">
              <a:buNone/>
            </a:pPr>
            <a:endParaRPr lang="en-US" dirty="0" smtClean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083567338"/>
              </p:ext>
            </p:extLst>
          </p:nvPr>
        </p:nvGraphicFramePr>
        <p:xfrm>
          <a:off x="4290646" y="2092570"/>
          <a:ext cx="5030665" cy="3411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31695" y="5773271"/>
            <a:ext cx="88123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Principles and practice in </a:t>
            </a:r>
          </a:p>
          <a:p>
            <a:pPr algn="ctr"/>
            <a:r>
              <a:rPr lang="en-US" sz="2800" b="1" dirty="0" smtClean="0"/>
              <a:t>communicative language teaching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34571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English Teaching Faculty </a:t>
            </a:r>
            <a:br>
              <a:rPr lang="en-US" dirty="0"/>
            </a:br>
            <a:r>
              <a:rPr lang="en-US" dirty="0"/>
              <a:t>Development Workshop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3929" y="1600200"/>
            <a:ext cx="8742485" cy="4525963"/>
          </a:xfrm>
        </p:spPr>
        <p:txBody>
          <a:bodyPr/>
          <a:lstStyle/>
          <a:p>
            <a:r>
              <a:rPr lang="en-US" dirty="0" smtClean="0"/>
              <a:t>Participants</a:t>
            </a:r>
          </a:p>
          <a:p>
            <a:pPr lvl="1"/>
            <a:r>
              <a:rPr lang="en-US" dirty="0" smtClean="0"/>
              <a:t>Almost 50 participants from 21 nations/NATO offices</a:t>
            </a:r>
          </a:p>
          <a:p>
            <a:pPr marL="457200" lvl="1" indent="0">
              <a:buNone/>
            </a:pPr>
            <a:endParaRPr lang="en-US" dirty="0" smtClean="0"/>
          </a:p>
          <a:p>
            <a:r>
              <a:rPr lang="en-US" dirty="0" smtClean="0"/>
              <a:t>Facilitators</a:t>
            </a:r>
          </a:p>
          <a:p>
            <a:pPr lvl="1"/>
            <a:r>
              <a:rPr lang="en-US" dirty="0"/>
              <a:t>7</a:t>
            </a:r>
            <a:r>
              <a:rPr lang="en-US" dirty="0" smtClean="0"/>
              <a:t> facilitators from 7 nations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75385" y="4703768"/>
            <a:ext cx="3316182" cy="179793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5950" y="4698696"/>
            <a:ext cx="2892669" cy="180300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56995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46566" y="1529836"/>
            <a:ext cx="855920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BILC’s Professional Development Program began 16 </a:t>
            </a:r>
            <a:r>
              <a:rPr lang="en-US" dirty="0" smtClean="0"/>
              <a:t>years </a:t>
            </a:r>
            <a:r>
              <a:rPr lang="en-US" dirty="0" smtClean="0"/>
              <a:t>ago with the Language Testing Seminar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35395" y="3649479"/>
            <a:ext cx="7231549" cy="229938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79399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6890902"/>
              </p:ext>
            </p:extLst>
          </p:nvPr>
        </p:nvGraphicFramePr>
        <p:xfrm>
          <a:off x="989266" y="-80430"/>
          <a:ext cx="7838328" cy="6938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2776"/>
                <a:gridCol w="2612776"/>
                <a:gridCol w="2612776"/>
              </a:tblGrid>
              <a:tr h="366588">
                <a:tc gridSpan="3">
                  <a:txBody>
                    <a:bodyPr/>
                    <a:lstStyle/>
                    <a:p>
                      <a:pPr marL="2062163" indent="0" algn="l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+mj-lt"/>
                        </a:rPr>
                        <a:t>Participants 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+mj-lt"/>
                        </a:rPr>
                        <a:t>Have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Come 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+mj-lt"/>
                        </a:rPr>
                        <a:t>From</a:t>
                      </a:r>
                      <a:endParaRPr lang="en-US" sz="20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6588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Albania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Greece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Poland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430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Algeria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Hungary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Portugal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430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Armenia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Italy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Romania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430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Austria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JFC Naples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Russia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430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Azerbaijan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Jordan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Serbia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430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Belarus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Kazakhstan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+mj-lt"/>
                        </a:rPr>
                        <a:t>SHAPE</a:t>
                      </a:r>
                      <a:endParaRPr lang="en-US" sz="2000" dirty="0">
                        <a:latin typeface="+mj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430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Belgium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KFOR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Slovakia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430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Bosnia-Herzegovina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Kyrgyz Republic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Slovenia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430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Bulgaria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Latvia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Spain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430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Canada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Lithuania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Sweden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430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Croatia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Macedonia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Switzerland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430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Czech Republic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Mauritania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Tunisia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430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Denmark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Moldova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Turkey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430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Egypt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Mongolia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Turkmenistan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430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Estonia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Montenegro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Ukraine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430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Finland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NATO AWACS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United Arab Emirates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430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France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Netherlands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United Kingdom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430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Georgia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Norway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United States of America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4308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Germany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Pakistan</a:t>
                      </a:r>
                      <a:endParaRPr lang="en-US" sz="2000" dirty="0">
                        <a:latin typeface="+mj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Uzbekistan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6678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9674287"/>
              </p:ext>
            </p:extLst>
          </p:nvPr>
        </p:nvGraphicFramePr>
        <p:xfrm>
          <a:off x="880982" y="725686"/>
          <a:ext cx="7838328" cy="34692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2776"/>
                <a:gridCol w="2449842"/>
                <a:gridCol w="2775710"/>
              </a:tblGrid>
              <a:tr h="366588">
                <a:tc gridSpan="3">
                  <a:txBody>
                    <a:bodyPr/>
                    <a:lstStyle/>
                    <a:p>
                      <a:pPr marL="0" indent="0"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+mj-lt"/>
                        </a:rPr>
                        <a:t>Nations Providing Facilitators</a:t>
                      </a:r>
                    </a:p>
                    <a:p>
                      <a:pPr marL="2233613" indent="0" algn="l"/>
                      <a:endParaRPr lang="en-US" sz="2000" dirty="0" smtClean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658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Austria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France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Portugal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430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Bosnia-Herzegovina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Germany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Romania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430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Bulgaria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Hungary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Serbia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430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Canada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Italy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Slovakia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430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Croatia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Lithuania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Slovenia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430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Czech Republic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Moldova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Spain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430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Denmark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Netherlands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United Kingdom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430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Estonia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Poland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United States of America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5256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546166" y="274638"/>
            <a:ext cx="6525491" cy="11430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7560" y="271807"/>
            <a:ext cx="4837953" cy="22916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1866" y="3478491"/>
            <a:ext cx="3973741" cy="3120273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343" y="420372"/>
            <a:ext cx="1733739" cy="1733739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5044912" y="3241486"/>
            <a:ext cx="3231120" cy="3238456"/>
            <a:chOff x="5044912" y="3241486"/>
            <a:chExt cx="3231120" cy="3238456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044912" y="3241487"/>
              <a:ext cx="1751814" cy="323845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862713" y="3241486"/>
              <a:ext cx="1413319" cy="323845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19764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2270" y="391500"/>
            <a:ext cx="4075080" cy="271672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116"/>
          <a:stretch/>
        </p:blipFill>
        <p:spPr>
          <a:xfrm>
            <a:off x="413475" y="391500"/>
            <a:ext cx="4125326" cy="2719345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5209" y="3706141"/>
            <a:ext cx="3709202" cy="2781902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9" name="Picture 8" descr="PLTCE hi-res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044" y="3855563"/>
            <a:ext cx="2368189" cy="23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609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53915" y="2286001"/>
            <a:ext cx="8458200" cy="3323491"/>
          </a:xfrm>
        </p:spPr>
        <p:txBody>
          <a:bodyPr>
            <a:normAutofit/>
          </a:bodyPr>
          <a:lstStyle/>
          <a:p>
            <a:pPr marL="609600" indent="-609600" eaLnBrk="1" hangingPunct="1">
              <a:spcBef>
                <a:spcPts val="1200"/>
              </a:spcBef>
              <a:spcAft>
                <a:spcPts val="1200"/>
              </a:spcAft>
            </a:pPr>
            <a:r>
              <a:rPr lang="en-US" altLang="en-US" sz="2800" dirty="0" smtClean="0"/>
              <a:t>Language Testing Seminar (LTS)</a:t>
            </a:r>
          </a:p>
          <a:p>
            <a:pPr marL="609600" indent="-609600" eaLnBrk="1" hangingPunct="1">
              <a:spcBef>
                <a:spcPts val="1200"/>
              </a:spcBef>
              <a:spcAft>
                <a:spcPts val="1200"/>
              </a:spcAft>
            </a:pPr>
            <a:r>
              <a:rPr lang="en-US" altLang="en-US" sz="2800" dirty="0" smtClean="0"/>
              <a:t>Advanced Language Testing Seminar (ALTS)</a:t>
            </a:r>
          </a:p>
          <a:p>
            <a:pPr marL="609600" indent="-609600" eaLnBrk="1" hangingPunct="1">
              <a:spcBef>
                <a:spcPts val="1200"/>
              </a:spcBef>
              <a:spcAft>
                <a:spcPts val="1200"/>
              </a:spcAft>
            </a:pPr>
            <a:r>
              <a:rPr lang="en-US" altLang="en-US" sz="2800" dirty="0" smtClean="0"/>
              <a:t>Language Standards and Assessment Seminar (LSAS)</a:t>
            </a: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endParaRPr lang="en-US" alt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BILC Testing </a:t>
            </a:r>
            <a:r>
              <a:rPr lang="en-US" dirty="0" smtClean="0"/>
              <a:t>Seminars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419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4242392" y="1465485"/>
            <a:ext cx="4901608" cy="1143000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</a:rPr>
              <a:t>Language Testing Seminar Memories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996" y="947406"/>
            <a:ext cx="3576528" cy="4768703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7800" y="3995722"/>
            <a:ext cx="3898130" cy="2592256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045235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0000"/>
                    </a14:imgEffect>
                    <a14:imgEffect>
                      <a14:brightnessContrast brigh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48932" y="2414659"/>
            <a:ext cx="6313937" cy="429396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159" y="4010243"/>
            <a:ext cx="1798917" cy="2698376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7583" y="1725106"/>
            <a:ext cx="1908067" cy="167797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40256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8465" y="218914"/>
            <a:ext cx="8439609" cy="2683507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0767" y="3237738"/>
            <a:ext cx="3498709" cy="3405724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55324" y="3159963"/>
            <a:ext cx="1911941" cy="3483499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96820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3138" y="1776871"/>
            <a:ext cx="8572501" cy="3681249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70762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3250" y="3921551"/>
            <a:ext cx="6117506" cy="2838466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37304" y="113191"/>
            <a:ext cx="5657899" cy="3087397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093507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8193" y="2368757"/>
            <a:ext cx="7016178" cy="424895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55042" y="144458"/>
            <a:ext cx="4454979" cy="2060506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372984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867" y="122548"/>
            <a:ext cx="8852262" cy="5505254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088960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804" y="3526385"/>
            <a:ext cx="4732182" cy="3190967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69314" y="132736"/>
            <a:ext cx="4739016" cy="3206586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872561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9374" y="2475117"/>
            <a:ext cx="7201460" cy="4158366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3037" y="189754"/>
            <a:ext cx="3910505" cy="215752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697069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1517" y="2639505"/>
            <a:ext cx="7097718" cy="3996965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07554" y="210455"/>
            <a:ext cx="3805645" cy="2316481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5318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6166" y="274638"/>
            <a:ext cx="6617446" cy="1143000"/>
          </a:xfrm>
        </p:spPr>
        <p:txBody>
          <a:bodyPr>
            <a:normAutofit fontScale="90000"/>
          </a:bodyPr>
          <a:lstStyle/>
          <a:p>
            <a:r>
              <a:rPr lang="en-US" altLang="en-US" dirty="0" smtClean="0"/>
              <a:t>Language Testing Seminar (LTS)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46166" y="4646593"/>
            <a:ext cx="6166339" cy="196068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0000"/>
                    </a14:imgEffect>
                    <a14:imgEffect>
                      <a14:brightnessContrast brigh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6545" y="1622358"/>
            <a:ext cx="3849330" cy="261783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2740" y="1622358"/>
            <a:ext cx="1798917" cy="2698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408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239" y="94688"/>
            <a:ext cx="6084010" cy="3237592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33773" y="3478910"/>
            <a:ext cx="6270095" cy="3237592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350574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5608" y="190500"/>
            <a:ext cx="8089036" cy="3750887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21089" y="4137735"/>
            <a:ext cx="3978075" cy="2595361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007344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926031" y="-1308812"/>
            <a:ext cx="3257176" cy="8895964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334476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-216451" y="875273"/>
            <a:ext cx="5392517" cy="1655314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</a:rPr>
              <a:t>Advanced Language Testing Seminar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Memories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1971" y="1568157"/>
            <a:ext cx="3408878" cy="4537682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6502" y="2530587"/>
            <a:ext cx="4206613" cy="3575252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020199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86"/>
          <a:stretch/>
        </p:blipFill>
        <p:spPr>
          <a:xfrm>
            <a:off x="0" y="106329"/>
            <a:ext cx="9144000" cy="6571538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129265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194" y="999460"/>
            <a:ext cx="9099806" cy="4827181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323971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4103" y="0"/>
            <a:ext cx="6889898" cy="4996062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591" y="4010768"/>
            <a:ext cx="1798917" cy="2698376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18684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21770" y="382772"/>
            <a:ext cx="5124551" cy="3099386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091" y="3820642"/>
            <a:ext cx="9119909" cy="275028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764863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205" y="3321496"/>
            <a:ext cx="6515100" cy="3293505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25151" y="160189"/>
            <a:ext cx="4598307" cy="2934837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693908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6162" y="263369"/>
            <a:ext cx="5706805" cy="3394244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67423" y="3827721"/>
            <a:ext cx="3819525" cy="2817764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799372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Language Testing Seminar</a:t>
            </a:r>
            <a:br>
              <a:rPr lang="en-US" dirty="0"/>
            </a:br>
            <a:r>
              <a:rPr lang="en-US" dirty="0"/>
              <a:t>(LTS)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6817" y="2022231"/>
            <a:ext cx="7064188" cy="4103932"/>
          </a:xfrm>
        </p:spPr>
        <p:txBody>
          <a:bodyPr>
            <a:normAutofit/>
          </a:bodyPr>
          <a:lstStyle/>
          <a:p>
            <a:r>
              <a:rPr lang="en-US" dirty="0" smtClean="0"/>
              <a:t>Duration: 2 weeks</a:t>
            </a:r>
          </a:p>
          <a:p>
            <a:r>
              <a:rPr lang="en-US" dirty="0" smtClean="0"/>
              <a:t>Content:</a:t>
            </a:r>
          </a:p>
          <a:p>
            <a:pPr lvl="1"/>
            <a:r>
              <a:rPr lang="en-US" dirty="0" smtClean="0"/>
              <a:t>Familiarization with STANAG 6001</a:t>
            </a:r>
          </a:p>
          <a:p>
            <a:pPr lvl="1"/>
            <a:r>
              <a:rPr lang="en-US" dirty="0" smtClean="0"/>
              <a:t>Concepts </a:t>
            </a:r>
            <a:r>
              <a:rPr lang="en-US" dirty="0"/>
              <a:t>in </a:t>
            </a:r>
            <a:r>
              <a:rPr lang="en-US" dirty="0" smtClean="0"/>
              <a:t>testing</a:t>
            </a:r>
          </a:p>
          <a:p>
            <a:pPr lvl="1"/>
            <a:r>
              <a:rPr lang="en-US" dirty="0" smtClean="0"/>
              <a:t>Practice developing proficiency test items in all four skills</a:t>
            </a:r>
          </a:p>
          <a:p>
            <a:pPr marL="457200" lvl="1" indent="0" algn="ctr">
              <a:buNone/>
            </a:pPr>
            <a:r>
              <a:rPr lang="en-US" sz="3200" b="1" dirty="0" smtClean="0"/>
              <a:t>Focus on Level 2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423437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58"/>
          <a:stretch/>
        </p:blipFill>
        <p:spPr>
          <a:xfrm>
            <a:off x="127593" y="13480"/>
            <a:ext cx="8888819" cy="684452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360482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9036" y="220308"/>
            <a:ext cx="4723088" cy="331797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43120" y="3391786"/>
            <a:ext cx="3757485" cy="3328059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6" t="6079" r="10937" b="5433"/>
          <a:stretch/>
        </p:blipFill>
        <p:spPr>
          <a:xfrm>
            <a:off x="1610441" y="3766477"/>
            <a:ext cx="1960277" cy="2953368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88409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70" t="9939" r="18034" b="35108"/>
          <a:stretch/>
        </p:blipFill>
        <p:spPr>
          <a:xfrm>
            <a:off x="4167964" y="4188995"/>
            <a:ext cx="4850728" cy="2575167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8" r="7406" b="20073"/>
          <a:stretch/>
        </p:blipFill>
        <p:spPr>
          <a:xfrm>
            <a:off x="171450" y="147319"/>
            <a:ext cx="6197452" cy="3804327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096334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9486" y="3434886"/>
            <a:ext cx="4603899" cy="3215958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39888" y="416534"/>
            <a:ext cx="5346176" cy="392155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662516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4" t="13362" r="15288" b="10990"/>
          <a:stretch/>
        </p:blipFill>
        <p:spPr>
          <a:xfrm>
            <a:off x="4125434" y="193821"/>
            <a:ext cx="4880022" cy="3147029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9" t="532" r="27275" b="6787"/>
          <a:stretch/>
        </p:blipFill>
        <p:spPr>
          <a:xfrm>
            <a:off x="288629" y="3188660"/>
            <a:ext cx="3533775" cy="33147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914056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4927" y="1377292"/>
            <a:ext cx="2307265" cy="221341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4107" y="4274577"/>
            <a:ext cx="2968906" cy="2381696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7928" y="1377292"/>
            <a:ext cx="4408741" cy="4449349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288744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546166" y="274638"/>
            <a:ext cx="6525491" cy="1143000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</a:rPr>
              <a:t>Language Standards and Assessment Memories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7702" y="2002472"/>
            <a:ext cx="2923955" cy="4450655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1511" y="2002472"/>
            <a:ext cx="2917475" cy="4450655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70630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1" r="-461"/>
          <a:stretch/>
        </p:blipFill>
        <p:spPr>
          <a:xfrm>
            <a:off x="127591" y="946296"/>
            <a:ext cx="9016409" cy="4699591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988386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21935" y="2734504"/>
            <a:ext cx="6242103" cy="3953333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3" name="Picture 6" descr="M:\PLTCE\LSAS\2013 LSAS 3-11 July\BURN to DVD\Photos\KHW_03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9615" y="251119"/>
            <a:ext cx="2895600" cy="209073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3110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0577" y="256934"/>
            <a:ext cx="7237227" cy="3442217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86" y="4189228"/>
            <a:ext cx="3863491" cy="258371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57143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Language Testing Seminar</a:t>
            </a:r>
            <a:br>
              <a:rPr lang="en-US" dirty="0"/>
            </a:br>
            <a:r>
              <a:rPr lang="en-US" dirty="0"/>
              <a:t>(LTS)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3929" y="1600200"/>
            <a:ext cx="8742485" cy="4525963"/>
          </a:xfrm>
        </p:spPr>
        <p:txBody>
          <a:bodyPr/>
          <a:lstStyle/>
          <a:p>
            <a:r>
              <a:rPr lang="en-US" dirty="0" smtClean="0"/>
              <a:t>Participants</a:t>
            </a:r>
          </a:p>
          <a:p>
            <a:pPr lvl="1"/>
            <a:r>
              <a:rPr lang="en-US" dirty="0" smtClean="0"/>
              <a:t>Almost 500 participants from 53 nations/NATO offices</a:t>
            </a:r>
          </a:p>
          <a:p>
            <a:pPr marL="457200" lvl="1" indent="0">
              <a:buNone/>
            </a:pPr>
            <a:endParaRPr lang="en-US" dirty="0" smtClean="0"/>
          </a:p>
          <a:p>
            <a:r>
              <a:rPr lang="en-US" dirty="0" smtClean="0"/>
              <a:t>Facilitators</a:t>
            </a:r>
          </a:p>
          <a:p>
            <a:pPr lvl="1"/>
            <a:r>
              <a:rPr lang="en-US" dirty="0" smtClean="0"/>
              <a:t>40 facilitators from 20 nations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4869641"/>
            <a:ext cx="4114800" cy="190922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18760" y="4846523"/>
            <a:ext cx="3631223" cy="193234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403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5672" y="3319111"/>
            <a:ext cx="1898303" cy="331385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60428" y="160624"/>
            <a:ext cx="6574575" cy="4184312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994731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0630" y="231897"/>
            <a:ext cx="7218259" cy="4191247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2927" y="4658106"/>
            <a:ext cx="3111924" cy="2081099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098293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50024" y="104305"/>
            <a:ext cx="5187365" cy="2987178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2815" y="3545101"/>
            <a:ext cx="3617209" cy="3193247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093449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1167" y="180754"/>
            <a:ext cx="7863512" cy="4008474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3" name="Picture 9" descr="M:\PLTCE\LSAS\2013 LSAS 3-11 July\BURN to DVD\Photos\KHW_03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0449" y="4421659"/>
            <a:ext cx="3444949" cy="2202426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6592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43" t="9320" b="16774"/>
          <a:stretch/>
        </p:blipFill>
        <p:spPr>
          <a:xfrm>
            <a:off x="332360" y="3638199"/>
            <a:ext cx="4809827" cy="2937042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3" t="4728" r="17217" b="7788"/>
          <a:stretch/>
        </p:blipFill>
        <p:spPr>
          <a:xfrm>
            <a:off x="4465674" y="297711"/>
            <a:ext cx="4316820" cy="310811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572564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7" t="11112" r="17291" b="15805"/>
          <a:stretch/>
        </p:blipFill>
        <p:spPr>
          <a:xfrm>
            <a:off x="4255414" y="3530009"/>
            <a:ext cx="4770164" cy="3190709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2" y="232700"/>
            <a:ext cx="4479454" cy="2995635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444157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546166" y="274638"/>
            <a:ext cx="6525491" cy="1143000"/>
          </a:xfrm>
          <a:prstGeom prst="rect">
            <a:avLst/>
          </a:prstGeom>
        </p:spPr>
        <p:txBody>
          <a:bodyPr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</a:rPr>
              <a:t>English Teaching Faculty </a:t>
            </a:r>
            <a:r>
              <a:rPr lang="en-US" dirty="0">
                <a:solidFill>
                  <a:schemeClr val="bg1"/>
                </a:solidFill>
              </a:rPr>
              <a:t>Development Workshop Memories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117" y="1315814"/>
            <a:ext cx="1498083" cy="198993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158" y="2920454"/>
            <a:ext cx="1516727" cy="198993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1148" y="4500146"/>
            <a:ext cx="1507405" cy="2039826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38" t="5064" r="9184" b="5146"/>
          <a:stretch/>
        </p:blipFill>
        <p:spPr>
          <a:xfrm>
            <a:off x="3785191" y="1975011"/>
            <a:ext cx="5167381" cy="3809848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388623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20996"/>
            <a:ext cx="9111793" cy="5762847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678562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:\PLTCE\EFL\FDW\Curriculum Development\photos\IMG_1033.JPG"/>
          <p:cNvPicPr>
            <a:picLocks noChangeAspect="1" noChangeArrowheads="1"/>
          </p:cNvPicPr>
          <p:nvPr/>
        </p:nvPicPr>
        <p:blipFill>
          <a:blip r:embed="rId2" cstate="print">
            <a:lum bright="20000"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4221" y="3508745"/>
            <a:ext cx="5864029" cy="312597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54" t="13355" r="7968" b="26867"/>
          <a:stretch/>
        </p:blipFill>
        <p:spPr>
          <a:xfrm>
            <a:off x="1500550" y="212652"/>
            <a:ext cx="5611370" cy="3110182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261483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30491" y="0"/>
            <a:ext cx="6977477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7046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30379" y="3036542"/>
            <a:ext cx="5380005" cy="285393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/>
              <a:t>Advanced Language </a:t>
            </a:r>
            <a:br>
              <a:rPr lang="en-US" altLang="en-US" dirty="0"/>
            </a:br>
            <a:r>
              <a:rPr lang="en-US" altLang="en-US" dirty="0"/>
              <a:t>Testing Seminar (ALTS</a:t>
            </a:r>
            <a:r>
              <a:rPr lang="en-US" altLang="en-US" dirty="0" smtClean="0"/>
              <a:t>)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3631" y="2548519"/>
            <a:ext cx="1966064" cy="179834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4172" y="4632616"/>
            <a:ext cx="2304983" cy="161925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53805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6341" y="1192175"/>
            <a:ext cx="6448710" cy="4242011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9667" y="1887377"/>
            <a:ext cx="1876151" cy="2851606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689664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17472" y="164805"/>
            <a:ext cx="6246151" cy="3386469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7889" b="2155"/>
          <a:stretch/>
        </p:blipFill>
        <p:spPr>
          <a:xfrm>
            <a:off x="182975" y="3912781"/>
            <a:ext cx="4450019" cy="278756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389035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0" t="5381" r="1338" b="22904"/>
          <a:stretch/>
        </p:blipFill>
        <p:spPr>
          <a:xfrm>
            <a:off x="2764465" y="3559657"/>
            <a:ext cx="6086918" cy="306755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66" t="19797" r="32528" b="12468"/>
          <a:stretch/>
        </p:blipFill>
        <p:spPr>
          <a:xfrm>
            <a:off x="276224" y="170120"/>
            <a:ext cx="3104929" cy="3037675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357679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29304" y="176987"/>
            <a:ext cx="5281484" cy="3055311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0752" y="3455583"/>
            <a:ext cx="5098071" cy="3179134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235680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17315" y="145889"/>
            <a:ext cx="5787578" cy="3607404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27" t="5473" r="9107" b="3822"/>
          <a:stretch/>
        </p:blipFill>
        <p:spPr>
          <a:xfrm>
            <a:off x="116763" y="639836"/>
            <a:ext cx="2866633" cy="261951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334907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135" y="293504"/>
            <a:ext cx="8503740" cy="6362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070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Advanced Language </a:t>
            </a:r>
            <a:br>
              <a:rPr lang="en-US" dirty="0"/>
            </a:br>
            <a:r>
              <a:rPr lang="en-US" dirty="0"/>
              <a:t>Testing Seminar (ALTS)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3577" y="2224725"/>
            <a:ext cx="8563708" cy="4298623"/>
          </a:xfrm>
        </p:spPr>
        <p:txBody>
          <a:bodyPr>
            <a:normAutofit/>
          </a:bodyPr>
          <a:lstStyle/>
          <a:p>
            <a:r>
              <a:rPr lang="en-US" dirty="0" smtClean="0"/>
              <a:t>Duration: 3 weeks</a:t>
            </a:r>
          </a:p>
          <a:p>
            <a:pPr>
              <a:buClr>
                <a:schemeClr val="tx1"/>
              </a:buClr>
            </a:pPr>
            <a:r>
              <a:rPr lang="en-US" dirty="0" smtClean="0"/>
              <a:t>Content:</a:t>
            </a:r>
            <a:endParaRPr lang="en-US" altLang="en-US" sz="2800" dirty="0"/>
          </a:p>
          <a:p>
            <a:pPr lvl="1">
              <a:buClr>
                <a:schemeClr val="tx1"/>
              </a:buClr>
              <a:buFont typeface="Times New Roman" panose="02020603050405020304" pitchFamily="18" charset="0"/>
              <a:buChar char="–"/>
            </a:pPr>
            <a:r>
              <a:rPr lang="en-US" altLang="en-US" sz="2400" dirty="0"/>
              <a:t>Module 1:  Receptive Skills: Listening and Reading (one week)</a:t>
            </a:r>
          </a:p>
          <a:p>
            <a:pPr lvl="1">
              <a:buClr>
                <a:schemeClr val="tx1"/>
              </a:buClr>
              <a:buFont typeface="Times New Roman" panose="02020603050405020304" pitchFamily="18" charset="0"/>
              <a:buChar char="–"/>
            </a:pPr>
            <a:r>
              <a:rPr lang="en-US" altLang="en-US" sz="2400" dirty="0"/>
              <a:t>Module 2:  Productive Skills: Speaking and Writing (one week)</a:t>
            </a:r>
          </a:p>
          <a:p>
            <a:pPr lvl="1">
              <a:buClr>
                <a:schemeClr val="tx1"/>
              </a:buClr>
              <a:buFont typeface="Times New Roman" panose="02020603050405020304" pitchFamily="18" charset="0"/>
              <a:buChar char="–"/>
            </a:pPr>
            <a:r>
              <a:rPr lang="en-US" altLang="en-US" sz="2400" dirty="0"/>
              <a:t>Module 3:  Test Validation (3 days)</a:t>
            </a:r>
          </a:p>
          <a:p>
            <a:pPr lvl="1">
              <a:buClr>
                <a:schemeClr val="tx1"/>
              </a:buClr>
              <a:buFont typeface="Times New Roman" panose="02020603050405020304" pitchFamily="18" charset="0"/>
              <a:buChar char="–"/>
            </a:pPr>
            <a:r>
              <a:rPr lang="en-US" altLang="en-US" sz="2400" dirty="0"/>
              <a:t>Module 4:   Managerial Issues (2 </a:t>
            </a:r>
            <a:r>
              <a:rPr lang="en-US" altLang="en-US" sz="2400" dirty="0" smtClean="0"/>
              <a:t>days)</a:t>
            </a:r>
          </a:p>
          <a:p>
            <a:pPr marL="457200" lvl="1" indent="0">
              <a:buClr>
                <a:schemeClr val="tx1"/>
              </a:buClr>
              <a:buNone/>
            </a:pPr>
            <a:endParaRPr lang="en-US" altLang="en-US" sz="2400" dirty="0" smtClean="0"/>
          </a:p>
          <a:p>
            <a:pPr marL="457200" lvl="1" indent="0" algn="ctr">
              <a:buClr>
                <a:schemeClr val="tx1"/>
              </a:buClr>
              <a:buNone/>
            </a:pPr>
            <a:r>
              <a:rPr lang="en-US" altLang="en-US" sz="3200" b="1" dirty="0" smtClean="0"/>
              <a:t>Focus on Level 3</a:t>
            </a:r>
            <a:endParaRPr lang="en-US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163316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Advanced Language </a:t>
            </a:r>
            <a:br>
              <a:rPr lang="en-US" dirty="0"/>
            </a:br>
            <a:r>
              <a:rPr lang="en-US" dirty="0"/>
              <a:t>Testing Seminar (ALTS)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3929" y="1438835"/>
            <a:ext cx="8742485" cy="4525963"/>
          </a:xfrm>
        </p:spPr>
        <p:txBody>
          <a:bodyPr/>
          <a:lstStyle/>
          <a:p>
            <a:r>
              <a:rPr lang="en-US" dirty="0" smtClean="0"/>
              <a:t>Participants</a:t>
            </a:r>
          </a:p>
          <a:p>
            <a:pPr lvl="1"/>
            <a:r>
              <a:rPr lang="en-US" dirty="0" smtClean="0"/>
              <a:t>Almost 100 participants from 31 nations/NATO offices</a:t>
            </a:r>
          </a:p>
          <a:p>
            <a:r>
              <a:rPr lang="en-US" dirty="0" smtClean="0"/>
              <a:t>Facilitators</a:t>
            </a:r>
          </a:p>
          <a:p>
            <a:pPr lvl="1"/>
            <a:r>
              <a:rPr lang="en-US" dirty="0" smtClean="0"/>
              <a:t>14 facilitators from 9 nations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43624" y="4912014"/>
            <a:ext cx="2743200" cy="175082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2872" y="4912014"/>
            <a:ext cx="2894834" cy="175082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94848" y="4290717"/>
            <a:ext cx="2338459" cy="235999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8295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/>
              <a:t>Language Standards and </a:t>
            </a:r>
            <a:br>
              <a:rPr lang="en-US" altLang="en-US" dirty="0"/>
            </a:br>
            <a:r>
              <a:rPr lang="en-US" altLang="en-US" dirty="0"/>
              <a:t>Assessment Seminar (LSAS</a:t>
            </a:r>
            <a:r>
              <a:rPr lang="en-US" altLang="en-US" dirty="0" smtClean="0"/>
              <a:t>)</a:t>
            </a:r>
            <a:endParaRPr lang="en-US" dirty="0"/>
          </a:p>
        </p:txBody>
      </p:sp>
      <p:pic>
        <p:nvPicPr>
          <p:cNvPr id="5" name="Picture 6" descr="M:\PLTCE\LSAS\2013 LSAS 3-11 July\BURN to DVD\Photos\KHW_03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9970" y="4401874"/>
            <a:ext cx="2496345" cy="180245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9" descr="M:\PLTCE\LSAS\2013 LSAS 3-11 July\BURN to DVD\Photos\KHW_036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9970" y="2602575"/>
            <a:ext cx="2478024" cy="158425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14300" y="2838889"/>
            <a:ext cx="5461124" cy="291887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9473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817</TotalTime>
  <Words>563</Words>
  <Application>Microsoft Office PowerPoint</Application>
  <PresentationFormat>On-screen Show (4:3)</PresentationFormat>
  <Paragraphs>180</Paragraphs>
  <Slides>65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69" baseType="lpstr">
      <vt:lpstr>Arial</vt:lpstr>
      <vt:lpstr>Calibri</vt:lpstr>
      <vt:lpstr>Times New Roman</vt:lpstr>
      <vt:lpstr>1_Office Theme</vt:lpstr>
      <vt:lpstr>50 Years of BILC</vt:lpstr>
      <vt:lpstr>BILC Testing Seminars</vt:lpstr>
      <vt:lpstr>Language Testing Seminar (LTS)</vt:lpstr>
      <vt:lpstr>Language Testing Seminar (LTS)</vt:lpstr>
      <vt:lpstr>Language Testing Seminar (LTS)</vt:lpstr>
      <vt:lpstr>Advanced Language  Testing Seminar (ALTS)</vt:lpstr>
      <vt:lpstr>Advanced Language  Testing Seminar (ALTS)</vt:lpstr>
      <vt:lpstr>Advanced Language  Testing Seminar (ALTS)</vt:lpstr>
      <vt:lpstr>Language Standards and  Assessment Seminar (LSAS)</vt:lpstr>
      <vt:lpstr>Language Standards and Assessment Seminar (LSAS)</vt:lpstr>
      <vt:lpstr>Language Standards and Assessment Seminar (LSAS)</vt:lpstr>
      <vt:lpstr>English Teaching Faculty  Development Workshop</vt:lpstr>
      <vt:lpstr>English Teaching Faculty  Development Workshop</vt:lpstr>
      <vt:lpstr>English Teaching Faculty  Development Workshop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Marshall Center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Study Group Guidance</dc:title>
  <dc:creator>lura.weddle</dc:creator>
  <cp:lastModifiedBy>lura.weddle</cp:lastModifiedBy>
  <cp:revision>81</cp:revision>
  <cp:lastPrinted>2016-05-19T09:48:36Z</cp:lastPrinted>
  <dcterms:created xsi:type="dcterms:W3CDTF">2016-05-16T13:58:04Z</dcterms:created>
  <dcterms:modified xsi:type="dcterms:W3CDTF">2016-05-20T13:56:01Z</dcterms:modified>
</cp:coreProperties>
</file>