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5" r:id="rId19"/>
  </p:sldIdLst>
  <p:sldSz cx="9144000" cy="6858000" type="screen4x3"/>
  <p:notesSz cx="6662738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smtClean="0"/>
              <a:t>EDG/DLF - 2019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774010" y="0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774010" y="9428583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072F7-1B2A-4E44-B0C6-B2A9482C26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8882997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smtClean="0"/>
              <a:t>EDG/DLF - 2019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774010" y="0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850900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66274" y="4715153"/>
            <a:ext cx="533019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774010" y="9428583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03C127-89BE-4122-ADED-B105A29BF8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7093704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03C127-89BE-4122-ADED-B105A29BF85E}" type="slidenum">
              <a:rPr lang="fr-FR" smtClean="0"/>
              <a:t>1</a:t>
            </a:fld>
            <a:endParaRPr lang="fr-FR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fr-FR" smtClean="0"/>
              <a:t>EDG/DLF - 2019</a:t>
            </a:r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2568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06762-7E70-4794-9BE8-6171C0616310}" type="datetimeFigureOut">
              <a:rPr lang="fr-FR" smtClean="0"/>
              <a:t>24/05/2019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81DE9-7D9A-4ADD-A831-3581A3C59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8085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06762-7E70-4794-9BE8-6171C0616310}" type="datetimeFigureOut">
              <a:rPr lang="fr-FR" smtClean="0"/>
              <a:t>24/05/2019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81DE9-7D9A-4ADD-A831-3581A3C59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0478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06762-7E70-4794-9BE8-6171C0616310}" type="datetimeFigureOut">
              <a:rPr lang="fr-FR" smtClean="0"/>
              <a:t>24/05/2019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81DE9-7D9A-4ADD-A831-3581A3C59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8787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06762-7E70-4794-9BE8-6171C0616310}" type="datetimeFigureOut">
              <a:rPr lang="fr-FR" smtClean="0"/>
              <a:t>24/05/2019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81DE9-7D9A-4ADD-A831-3581A3C59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6187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06762-7E70-4794-9BE8-6171C0616310}" type="datetimeFigureOut">
              <a:rPr lang="fr-FR" smtClean="0"/>
              <a:t>24/05/2019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81DE9-7D9A-4ADD-A831-3581A3C59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7364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06762-7E70-4794-9BE8-6171C0616310}" type="datetimeFigureOut">
              <a:rPr lang="fr-FR" smtClean="0"/>
              <a:t>24/05/2019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81DE9-7D9A-4ADD-A831-3581A3C59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084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06762-7E70-4794-9BE8-6171C0616310}" type="datetimeFigureOut">
              <a:rPr lang="fr-FR" smtClean="0"/>
              <a:t>24/05/2019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81DE9-7D9A-4ADD-A831-3581A3C59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9147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06762-7E70-4794-9BE8-6171C0616310}" type="datetimeFigureOut">
              <a:rPr lang="fr-FR" smtClean="0"/>
              <a:t>24/05/2019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81DE9-7D9A-4ADD-A831-3581A3C59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7505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06762-7E70-4794-9BE8-6171C0616310}" type="datetimeFigureOut">
              <a:rPr lang="fr-FR" smtClean="0"/>
              <a:t>24/05/2019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81DE9-7D9A-4ADD-A831-3581A3C59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1165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06762-7E70-4794-9BE8-6171C0616310}" type="datetimeFigureOut">
              <a:rPr lang="fr-FR" smtClean="0"/>
              <a:t>24/05/2019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81DE9-7D9A-4ADD-A831-3581A3C59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6817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06762-7E70-4794-9BE8-6171C0616310}" type="datetimeFigureOut">
              <a:rPr lang="fr-FR" smtClean="0"/>
              <a:t>24/05/2019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81DE9-7D9A-4ADD-A831-3581A3C59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2968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06762-7E70-4794-9BE8-6171C0616310}" type="datetimeFigureOut">
              <a:rPr lang="fr-FR" smtClean="0"/>
              <a:t>24/05/2019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81DE9-7D9A-4ADD-A831-3581A3C59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2457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Military decision-maker and head of language classes:</a:t>
            </a:r>
            <a:br>
              <a:rPr lang="en-US" b="1" dirty="0" smtClean="0">
                <a:solidFill>
                  <a:schemeClr val="tx2"/>
                </a:solidFill>
              </a:rPr>
            </a:br>
            <a:r>
              <a:rPr lang="en-US" b="1" dirty="0" smtClean="0">
                <a:solidFill>
                  <a:schemeClr val="tx2"/>
                </a:solidFill>
              </a:rPr>
              <a:t>two commanders on the same boat </a:t>
            </a:r>
            <a:endParaRPr lang="fr-FR" b="1" dirty="0">
              <a:solidFill>
                <a:schemeClr val="tx2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938737"/>
            <a:ext cx="3627437" cy="129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U:\12 - DLF\1 - ESPACE CHEF DE BUREAU\A - DOCUMENTATION GENERALE\LOGO Ecole de guerr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08620"/>
            <a:ext cx="3221732" cy="139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2516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1187624" y="2670011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/>
              <a:t>(academic profile + starting </a:t>
            </a:r>
            <a:r>
              <a:rPr lang="en-US" sz="2400" dirty="0" smtClean="0"/>
              <a:t>level)</a:t>
            </a:r>
          </a:p>
          <a:p>
            <a:pPr algn="ctr"/>
            <a:r>
              <a:rPr lang="en-US" sz="2400" dirty="0" smtClean="0"/>
              <a:t>pedagogy used</a:t>
            </a:r>
            <a:endParaRPr lang="fr-FR" sz="2400" dirty="0"/>
          </a:p>
        </p:txBody>
      </p:sp>
      <p:sp>
        <p:nvSpPr>
          <p:cNvPr id="31" name="Rectangle 30"/>
          <p:cNvSpPr/>
          <p:nvPr/>
        </p:nvSpPr>
        <p:spPr>
          <a:xfrm>
            <a:off x="5444334" y="2857620"/>
            <a:ext cx="32403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 </a:t>
            </a:r>
            <a:r>
              <a:rPr lang="en-US" sz="2400" dirty="0" smtClean="0"/>
              <a:t>= length </a:t>
            </a:r>
            <a:r>
              <a:rPr lang="en-US" sz="2400" dirty="0"/>
              <a:t>of training</a:t>
            </a:r>
            <a:endParaRPr lang="fr-FR" sz="2400" dirty="0"/>
          </a:p>
        </p:txBody>
      </p:sp>
      <p:cxnSp>
        <p:nvCxnSpPr>
          <p:cNvPr id="1024" name="Connecteur droit 1023"/>
          <p:cNvCxnSpPr/>
          <p:nvPr/>
        </p:nvCxnSpPr>
        <p:spPr>
          <a:xfrm>
            <a:off x="899592" y="3099385"/>
            <a:ext cx="4608512" cy="29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2553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6237702"/>
              </p:ext>
            </p:extLst>
          </p:nvPr>
        </p:nvGraphicFramePr>
        <p:xfrm>
          <a:off x="1331640" y="1196752"/>
          <a:ext cx="6336704" cy="4300817"/>
        </p:xfrm>
        <a:graphic>
          <a:graphicData uri="http://schemas.openxmlformats.org/drawingml/2006/table">
            <a:tbl>
              <a:tblPr firstRow="1" firstCol="1" bandRow="1"/>
              <a:tblGrid>
                <a:gridCol w="3007233"/>
                <a:gridCol w="3329471"/>
              </a:tblGrid>
              <a:tr h="2945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Officer 1</a:t>
                      </a:r>
                      <a:endParaRPr lang="fr-F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Officer 2</a:t>
                      </a:r>
                      <a:endParaRPr lang="fr-F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45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Asian</a:t>
                      </a:r>
                      <a:endParaRPr lang="fr-FR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European</a:t>
                      </a:r>
                      <a:endParaRPr lang="fr-FR" sz="16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45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30 years old</a:t>
                      </a:r>
                      <a:endParaRPr lang="fr-FR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45 years old</a:t>
                      </a:r>
                      <a:endParaRPr lang="fr-FR" sz="16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91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continued higher education</a:t>
                      </a:r>
                      <a:endParaRPr lang="fr-FR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high school education</a:t>
                      </a:r>
                      <a:endParaRPr lang="fr-FR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36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daily use of English </a:t>
                      </a:r>
                      <a:endParaRPr lang="fr-FR" sz="16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(professional and academic)</a:t>
                      </a:r>
                      <a:endParaRPr lang="fr-FR" sz="16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survival English </a:t>
                      </a:r>
                      <a:endParaRPr lang="fr-FR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(occasional professional)</a:t>
                      </a:r>
                      <a:endParaRPr lang="fr-FR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36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Very recent French language learning in private lessons </a:t>
                      </a:r>
                      <a:endParaRPr lang="fr-FR" sz="16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French learned at school </a:t>
                      </a:r>
                      <a:endParaRPr lang="fr-FR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45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beginner French level </a:t>
                      </a:r>
                      <a:endParaRPr lang="fr-FR" sz="16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intermediate French level </a:t>
                      </a:r>
                      <a:endParaRPr lang="fr-FR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45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no French practice</a:t>
                      </a:r>
                      <a:endParaRPr lang="fr-F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occasional French practice</a:t>
                      </a:r>
                      <a:endParaRPr lang="fr-F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0581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2055979"/>
              </p:ext>
            </p:extLst>
          </p:nvPr>
        </p:nvGraphicFramePr>
        <p:xfrm>
          <a:off x="1331640" y="1196752"/>
          <a:ext cx="6336704" cy="4300817"/>
        </p:xfrm>
        <a:graphic>
          <a:graphicData uri="http://schemas.openxmlformats.org/drawingml/2006/table">
            <a:tbl>
              <a:tblPr firstRow="1" firstCol="1" bandRow="1"/>
              <a:tblGrid>
                <a:gridCol w="3007233"/>
                <a:gridCol w="3329471"/>
              </a:tblGrid>
              <a:tr h="2945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Officer 1</a:t>
                      </a:r>
                      <a:endParaRPr lang="fr-F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Officer 2</a:t>
                      </a:r>
                      <a:endParaRPr lang="fr-F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45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Asian</a:t>
                      </a:r>
                      <a:endParaRPr lang="fr-FR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European</a:t>
                      </a:r>
                      <a:endParaRPr lang="fr-FR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945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30 years old</a:t>
                      </a:r>
                      <a:endParaRPr lang="fr-FR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45 years old</a:t>
                      </a:r>
                      <a:endParaRPr lang="fr-FR" sz="16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91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continued higher education</a:t>
                      </a:r>
                      <a:endParaRPr lang="fr-FR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high school education</a:t>
                      </a:r>
                      <a:endParaRPr lang="fr-FR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36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daily use of English </a:t>
                      </a:r>
                      <a:endParaRPr lang="fr-FR" sz="16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(professional and academic)</a:t>
                      </a:r>
                      <a:endParaRPr lang="fr-FR" sz="16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survival English </a:t>
                      </a:r>
                      <a:endParaRPr lang="fr-FR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(occasional professional)</a:t>
                      </a:r>
                      <a:endParaRPr lang="fr-FR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36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Very recent French language learning in private lessons </a:t>
                      </a:r>
                      <a:endParaRPr lang="fr-FR" sz="16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French learned at school </a:t>
                      </a:r>
                      <a:endParaRPr lang="fr-FR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45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beginner French level </a:t>
                      </a:r>
                      <a:endParaRPr lang="fr-FR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intermediate French level </a:t>
                      </a:r>
                      <a:endParaRPr lang="fr-FR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945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no French practice</a:t>
                      </a:r>
                      <a:endParaRPr lang="fr-F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occasional French practice</a:t>
                      </a:r>
                      <a:endParaRPr lang="fr-F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8613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2604478"/>
              </p:ext>
            </p:extLst>
          </p:nvPr>
        </p:nvGraphicFramePr>
        <p:xfrm>
          <a:off x="1331640" y="1196752"/>
          <a:ext cx="6336704" cy="4300817"/>
        </p:xfrm>
        <a:graphic>
          <a:graphicData uri="http://schemas.openxmlformats.org/drawingml/2006/table">
            <a:tbl>
              <a:tblPr firstRow="1" firstCol="1" bandRow="1"/>
              <a:tblGrid>
                <a:gridCol w="3007233"/>
                <a:gridCol w="3329471"/>
              </a:tblGrid>
              <a:tr h="2945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Officer 1</a:t>
                      </a:r>
                      <a:endParaRPr lang="fr-F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Officer 2</a:t>
                      </a:r>
                      <a:endParaRPr lang="fr-F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45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Asian</a:t>
                      </a:r>
                      <a:endParaRPr lang="fr-FR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European</a:t>
                      </a:r>
                      <a:endParaRPr lang="fr-FR" sz="16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45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30 years old</a:t>
                      </a:r>
                      <a:endParaRPr lang="fr-FR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45 years old</a:t>
                      </a:r>
                      <a:endParaRPr lang="fr-FR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891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continued higher education</a:t>
                      </a:r>
                      <a:endParaRPr lang="fr-FR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high school education</a:t>
                      </a:r>
                      <a:endParaRPr lang="fr-FR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8836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daily use of English </a:t>
                      </a:r>
                      <a:endParaRPr lang="fr-FR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(professional and academic)</a:t>
                      </a:r>
                      <a:endParaRPr lang="fr-FR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survival English </a:t>
                      </a:r>
                      <a:endParaRPr lang="fr-FR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(occasional professional)</a:t>
                      </a:r>
                      <a:endParaRPr lang="fr-FR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8836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Very recent French language learning in private lessons </a:t>
                      </a:r>
                      <a:endParaRPr lang="fr-FR" sz="16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French learned at school </a:t>
                      </a:r>
                      <a:endParaRPr lang="fr-FR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945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beginner French level </a:t>
                      </a:r>
                      <a:endParaRPr lang="fr-FR" sz="16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intermediate French level </a:t>
                      </a:r>
                      <a:endParaRPr lang="fr-FR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45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no French practice</a:t>
                      </a:r>
                      <a:endParaRPr lang="fr-F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occasional French practice</a:t>
                      </a:r>
                      <a:endParaRPr lang="fr-F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8594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à coins arrondis 30"/>
          <p:cNvSpPr/>
          <p:nvPr/>
        </p:nvSpPr>
        <p:spPr>
          <a:xfrm>
            <a:off x="5815374" y="3054112"/>
            <a:ext cx="1564938" cy="117130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1945462" y="2442130"/>
            <a:ext cx="2052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MILITARY HIERARCHY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3948787" y="3625249"/>
            <a:ext cx="1415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HEAD OF THE LANGUAGE CLASS</a:t>
            </a:r>
            <a:endParaRPr lang="fr-FR" dirty="0">
              <a:solidFill>
                <a:srgbClr val="FF0000"/>
              </a:solidFill>
            </a:endParaRPr>
          </a:p>
        </p:txBody>
      </p:sp>
      <p:grpSp>
        <p:nvGrpSpPr>
          <p:cNvPr id="2" name="Groupe 1"/>
          <p:cNvGrpSpPr/>
          <p:nvPr/>
        </p:nvGrpSpPr>
        <p:grpSpPr>
          <a:xfrm>
            <a:off x="3275856" y="1248985"/>
            <a:ext cx="2664293" cy="646331"/>
            <a:chOff x="2886443" y="1916832"/>
            <a:chExt cx="2909690" cy="646331"/>
          </a:xfrm>
        </p:grpSpPr>
        <p:sp>
          <p:nvSpPr>
            <p:cNvPr id="20" name="ZoneTexte 19"/>
            <p:cNvSpPr txBox="1"/>
            <p:nvPr/>
          </p:nvSpPr>
          <p:spPr>
            <a:xfrm>
              <a:off x="4380608" y="2055331"/>
              <a:ext cx="4320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>
                  <a:solidFill>
                    <a:srgbClr val="FF0000"/>
                  </a:solidFill>
                  <a:sym typeface="Symbol"/>
                </a:rPr>
                <a:t></a:t>
              </a:r>
              <a:endParaRPr lang="fr-FR" dirty="0">
                <a:solidFill>
                  <a:srgbClr val="FF0000"/>
                </a:solidFill>
              </a:endParaRPr>
            </a:p>
          </p:txBody>
        </p:sp>
        <p:sp>
          <p:nvSpPr>
            <p:cNvPr id="21" name="ZoneTexte 20"/>
            <p:cNvSpPr txBox="1"/>
            <p:nvPr/>
          </p:nvSpPr>
          <p:spPr>
            <a:xfrm>
              <a:off x="2886443" y="1916832"/>
              <a:ext cx="15481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dirty="0" err="1">
                  <a:solidFill>
                    <a:srgbClr val="FF0000"/>
                  </a:solidFill>
                </a:rPr>
                <a:t>l</a:t>
              </a:r>
              <a:r>
                <a:rPr lang="fr-FR" dirty="0" err="1" smtClean="0">
                  <a:solidFill>
                    <a:srgbClr val="FF0000"/>
                  </a:solidFill>
                </a:rPr>
                <a:t>inguistic</a:t>
              </a:r>
              <a:endParaRPr lang="fr-FR" dirty="0">
                <a:solidFill>
                  <a:srgbClr val="FF0000"/>
                </a:solidFill>
              </a:endParaRPr>
            </a:p>
            <a:p>
              <a:pPr algn="r"/>
              <a:r>
                <a:rPr lang="fr-FR" dirty="0" err="1" smtClean="0">
                  <a:solidFill>
                    <a:srgbClr val="FF0000"/>
                  </a:solidFill>
                </a:rPr>
                <a:t>competency</a:t>
              </a:r>
              <a:endParaRPr lang="fr-FR" dirty="0">
                <a:solidFill>
                  <a:srgbClr val="FF0000"/>
                </a:solidFill>
              </a:endParaRPr>
            </a:p>
          </p:txBody>
        </p:sp>
        <p:sp>
          <p:nvSpPr>
            <p:cNvPr id="22" name="ZoneTexte 21"/>
            <p:cNvSpPr txBox="1"/>
            <p:nvPr/>
          </p:nvSpPr>
          <p:spPr>
            <a:xfrm>
              <a:off x="4735913" y="1916832"/>
              <a:ext cx="10602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err="1">
                  <a:solidFill>
                    <a:srgbClr val="FF0000"/>
                  </a:solidFill>
                  <a:sym typeface="Symbol"/>
                </a:rPr>
                <a:t>m</a:t>
              </a:r>
              <a:r>
                <a:rPr lang="fr-FR" dirty="0" err="1" smtClean="0">
                  <a:solidFill>
                    <a:srgbClr val="FF0000"/>
                  </a:solidFill>
                  <a:sym typeface="Symbol"/>
                </a:rPr>
                <a:t>ilitary</a:t>
              </a:r>
              <a:endParaRPr lang="fr-FR" dirty="0">
                <a:solidFill>
                  <a:srgbClr val="FF0000"/>
                </a:solidFill>
                <a:sym typeface="Symbol"/>
              </a:endParaRPr>
            </a:p>
            <a:p>
              <a:r>
                <a:rPr lang="fr-FR" dirty="0" err="1" smtClean="0">
                  <a:solidFill>
                    <a:srgbClr val="FF0000"/>
                  </a:solidFill>
                  <a:sym typeface="Symbol"/>
                </a:rPr>
                <a:t>learner</a:t>
              </a:r>
              <a:r>
                <a:rPr lang="fr-FR" dirty="0" smtClean="0">
                  <a:solidFill>
                    <a:srgbClr val="FF0000"/>
                  </a:solidFill>
                </a:rPr>
                <a:t> </a:t>
              </a:r>
              <a:endParaRPr lang="fr-FR" dirty="0">
                <a:solidFill>
                  <a:srgbClr val="FF0000"/>
                </a:solidFill>
              </a:endParaRPr>
            </a:p>
          </p:txBody>
        </p:sp>
      </p:grpSp>
      <p:sp>
        <p:nvSpPr>
          <p:cNvPr id="5" name="ZoneTexte 4"/>
          <p:cNvSpPr txBox="1"/>
          <p:nvPr/>
        </p:nvSpPr>
        <p:spPr>
          <a:xfrm>
            <a:off x="2411759" y="1969065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SENDER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2303747" y="3193201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HELPER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5724127" y="3193201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OPPONENT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5724127" y="1969065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RECEIVER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4067943" y="1969065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OBJECT</a:t>
            </a:r>
            <a:endParaRPr lang="fr-FR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4067943" y="3193201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SUBJECT</a:t>
            </a:r>
            <a:endParaRPr lang="fr-FR" b="1" dirty="0"/>
          </a:p>
        </p:txBody>
      </p:sp>
      <p:sp>
        <p:nvSpPr>
          <p:cNvPr id="11" name="Rectangle 10"/>
          <p:cNvSpPr/>
          <p:nvPr/>
        </p:nvSpPr>
        <p:spPr>
          <a:xfrm>
            <a:off x="4067943" y="1969065"/>
            <a:ext cx="115212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4067943" y="3196753"/>
            <a:ext cx="115212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4" name="Connecteur droit avec flèche 13"/>
          <p:cNvCxnSpPr/>
          <p:nvPr/>
        </p:nvCxnSpPr>
        <p:spPr>
          <a:xfrm flipV="1">
            <a:off x="4644007" y="2473121"/>
            <a:ext cx="0" cy="50405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 rot="5400000" flipV="1">
            <a:off x="3696759" y="1901703"/>
            <a:ext cx="0" cy="50405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rot="5400000" flipV="1">
            <a:off x="5549542" y="1901703"/>
            <a:ext cx="0" cy="50405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 rot="5400000" flipV="1">
            <a:off x="3720742" y="3109482"/>
            <a:ext cx="0" cy="50405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 rot="16200000" flipH="1" flipV="1">
            <a:off x="5549542" y="3129391"/>
            <a:ext cx="0" cy="50405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/>
          <p:cNvSpPr txBox="1"/>
          <p:nvPr/>
        </p:nvSpPr>
        <p:spPr>
          <a:xfrm>
            <a:off x="1691679" y="3481233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rgbClr val="FF0000"/>
                </a:solidFill>
              </a:rPr>
              <a:t>professor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5796135" y="3481233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m</a:t>
            </a:r>
            <a:r>
              <a:rPr lang="en-US" dirty="0" smtClean="0">
                <a:solidFill>
                  <a:srgbClr val="FF0000"/>
                </a:solidFill>
              </a:rPr>
              <a:t>ission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poorly </a:t>
            </a:r>
            <a:r>
              <a:rPr lang="en-US" dirty="0">
                <a:solidFill>
                  <a:srgbClr val="FF0000"/>
                </a:solidFill>
              </a:rPr>
              <a:t>defined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354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e 23"/>
          <p:cNvGrpSpPr/>
          <p:nvPr/>
        </p:nvGrpSpPr>
        <p:grpSpPr>
          <a:xfrm>
            <a:off x="3203848" y="2420888"/>
            <a:ext cx="5760640" cy="4032448"/>
            <a:chOff x="107504" y="404664"/>
            <a:chExt cx="4464496" cy="3134646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89" t="28703" r="20108" b="13251"/>
            <a:stretch/>
          </p:blipFill>
          <p:spPr bwMode="auto">
            <a:xfrm>
              <a:off x="107504" y="404664"/>
              <a:ext cx="4464496" cy="31346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0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43808" y="1864243"/>
              <a:ext cx="1728192" cy="11327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8"/>
          <a:stretch/>
        </p:blipFill>
        <p:spPr bwMode="auto">
          <a:xfrm>
            <a:off x="135858" y="180402"/>
            <a:ext cx="4508150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8370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à coins arrondis 30"/>
          <p:cNvSpPr/>
          <p:nvPr/>
        </p:nvSpPr>
        <p:spPr>
          <a:xfrm>
            <a:off x="5457198" y="1556792"/>
            <a:ext cx="1721432" cy="123198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à coins arrondis 29"/>
          <p:cNvSpPr/>
          <p:nvPr/>
        </p:nvSpPr>
        <p:spPr>
          <a:xfrm>
            <a:off x="5373707" y="3442307"/>
            <a:ext cx="1564938" cy="117130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4" name="Groupe 3"/>
          <p:cNvGrpSpPr/>
          <p:nvPr/>
        </p:nvGrpSpPr>
        <p:grpSpPr>
          <a:xfrm>
            <a:off x="1477411" y="2272226"/>
            <a:ext cx="2052228" cy="1156774"/>
            <a:chOff x="1729439" y="2488250"/>
            <a:chExt cx="2052228" cy="1156774"/>
          </a:xfrm>
        </p:grpSpPr>
        <p:sp>
          <p:nvSpPr>
            <p:cNvPr id="25" name="Rectangle à coins arrondis 24"/>
            <p:cNvSpPr/>
            <p:nvPr/>
          </p:nvSpPr>
          <p:spPr>
            <a:xfrm>
              <a:off x="1835696" y="2488250"/>
              <a:ext cx="1897068" cy="1156774"/>
            </a:xfrm>
            <a:prstGeom prst="roundRect">
              <a:avLst/>
            </a:prstGeom>
            <a:solidFill>
              <a:srgbClr val="FFCC66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" name="ZoneTexte 2"/>
            <p:cNvSpPr txBox="1"/>
            <p:nvPr/>
          </p:nvSpPr>
          <p:spPr>
            <a:xfrm>
              <a:off x="1729439" y="2965961"/>
              <a:ext cx="20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FF0000"/>
                  </a:solidFill>
                </a:rPr>
                <a:t>MILITARY HIERARCHY</a:t>
              </a:r>
              <a:endParaRPr lang="fr-FR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7" name="Groupe 26"/>
          <p:cNvGrpSpPr/>
          <p:nvPr/>
        </p:nvGrpSpPr>
        <p:grpSpPr>
          <a:xfrm>
            <a:off x="3480736" y="3362866"/>
            <a:ext cx="1415300" cy="1770519"/>
            <a:chOff x="3732764" y="3722906"/>
            <a:chExt cx="1415300" cy="1770519"/>
          </a:xfrm>
        </p:grpSpPr>
        <p:sp>
          <p:nvSpPr>
            <p:cNvPr id="26" name="Rectangle à coins arrondis 25"/>
            <p:cNvSpPr/>
            <p:nvPr/>
          </p:nvSpPr>
          <p:spPr>
            <a:xfrm>
              <a:off x="3756747" y="3722906"/>
              <a:ext cx="1324744" cy="1770519"/>
            </a:xfrm>
            <a:prstGeom prst="roundRect">
              <a:avLst/>
            </a:prstGeom>
            <a:solidFill>
              <a:srgbClr val="FFCC66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ZoneTexte 22"/>
            <p:cNvSpPr txBox="1"/>
            <p:nvPr/>
          </p:nvSpPr>
          <p:spPr>
            <a:xfrm>
              <a:off x="3732764" y="4293096"/>
              <a:ext cx="14153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HEAD OF THE LANGUAGE CLASS</a:t>
              </a:r>
              <a:endParaRPr lang="fr-FR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3" name="Groupe 12"/>
          <p:cNvGrpSpPr/>
          <p:nvPr/>
        </p:nvGrpSpPr>
        <p:grpSpPr>
          <a:xfrm>
            <a:off x="2807805" y="1556792"/>
            <a:ext cx="2664293" cy="1224136"/>
            <a:chOff x="2886443" y="1916832"/>
            <a:chExt cx="2909690" cy="1224136"/>
          </a:xfrm>
        </p:grpSpPr>
        <p:sp>
          <p:nvSpPr>
            <p:cNvPr id="24" name="Rectangle à coins arrondis 23"/>
            <p:cNvSpPr/>
            <p:nvPr/>
          </p:nvSpPr>
          <p:spPr>
            <a:xfrm>
              <a:off x="2987824" y="1916832"/>
              <a:ext cx="2729670" cy="1224136"/>
            </a:xfrm>
            <a:prstGeom prst="roundRect">
              <a:avLst/>
            </a:prstGeom>
            <a:solidFill>
              <a:srgbClr val="FFFFCC">
                <a:alpha val="70000"/>
              </a:srgb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2" name="Groupe 1"/>
            <p:cNvGrpSpPr/>
            <p:nvPr/>
          </p:nvGrpSpPr>
          <p:grpSpPr>
            <a:xfrm>
              <a:off x="2886443" y="1916832"/>
              <a:ext cx="2909690" cy="646331"/>
              <a:chOff x="2886443" y="1916832"/>
              <a:chExt cx="2909690" cy="646331"/>
            </a:xfrm>
          </p:grpSpPr>
          <p:sp>
            <p:nvSpPr>
              <p:cNvPr id="20" name="ZoneTexte 19"/>
              <p:cNvSpPr txBox="1"/>
              <p:nvPr/>
            </p:nvSpPr>
            <p:spPr>
              <a:xfrm>
                <a:off x="4380608" y="2055331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dirty="0" smtClean="0">
                    <a:solidFill>
                      <a:srgbClr val="FF0000"/>
                    </a:solidFill>
                    <a:sym typeface="Symbol"/>
                  </a:rPr>
                  <a:t></a:t>
                </a:r>
                <a:endParaRPr lang="fr-FR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1" name="ZoneTexte 20"/>
              <p:cNvSpPr txBox="1"/>
              <p:nvPr/>
            </p:nvSpPr>
            <p:spPr>
              <a:xfrm>
                <a:off x="2886443" y="1916832"/>
                <a:ext cx="154817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fr-FR" dirty="0" err="1">
                    <a:solidFill>
                      <a:srgbClr val="FF0000"/>
                    </a:solidFill>
                  </a:rPr>
                  <a:t>l</a:t>
                </a:r>
                <a:r>
                  <a:rPr lang="fr-FR" dirty="0" err="1" smtClean="0">
                    <a:solidFill>
                      <a:srgbClr val="FF0000"/>
                    </a:solidFill>
                  </a:rPr>
                  <a:t>inguistic</a:t>
                </a:r>
                <a:endParaRPr lang="fr-FR" dirty="0">
                  <a:solidFill>
                    <a:srgbClr val="FF0000"/>
                  </a:solidFill>
                </a:endParaRPr>
              </a:p>
              <a:p>
                <a:pPr algn="r"/>
                <a:r>
                  <a:rPr lang="fr-FR" dirty="0" err="1" smtClean="0">
                    <a:solidFill>
                      <a:srgbClr val="FF0000"/>
                    </a:solidFill>
                  </a:rPr>
                  <a:t>competency</a:t>
                </a:r>
                <a:endParaRPr lang="fr-FR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2" name="ZoneTexte 21"/>
              <p:cNvSpPr txBox="1"/>
              <p:nvPr/>
            </p:nvSpPr>
            <p:spPr>
              <a:xfrm>
                <a:off x="4735913" y="1916832"/>
                <a:ext cx="10602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err="1">
                    <a:solidFill>
                      <a:srgbClr val="FF0000"/>
                    </a:solidFill>
                    <a:sym typeface="Symbol"/>
                  </a:rPr>
                  <a:t>m</a:t>
                </a:r>
                <a:r>
                  <a:rPr lang="fr-FR" dirty="0" err="1" smtClean="0">
                    <a:solidFill>
                      <a:srgbClr val="FF0000"/>
                    </a:solidFill>
                    <a:sym typeface="Symbol"/>
                  </a:rPr>
                  <a:t>ilitary</a:t>
                </a:r>
                <a:endParaRPr lang="fr-FR" dirty="0">
                  <a:solidFill>
                    <a:srgbClr val="FF0000"/>
                  </a:solidFill>
                  <a:sym typeface="Symbol"/>
                </a:endParaRPr>
              </a:p>
              <a:p>
                <a:r>
                  <a:rPr lang="fr-FR" dirty="0" err="1" smtClean="0">
                    <a:solidFill>
                      <a:srgbClr val="FF0000"/>
                    </a:solidFill>
                    <a:sym typeface="Symbol"/>
                  </a:rPr>
                  <a:t>learner</a:t>
                </a:r>
                <a:r>
                  <a:rPr lang="fr-FR" dirty="0" smtClean="0">
                    <a:solidFill>
                      <a:srgbClr val="FF0000"/>
                    </a:solidFill>
                  </a:rPr>
                  <a:t> </a:t>
                </a:r>
                <a:endParaRPr lang="fr-FR" dirty="0">
                  <a:solidFill>
                    <a:srgbClr val="FF0000"/>
                  </a:solidFill>
                </a:endParaRPr>
              </a:p>
            </p:txBody>
          </p:sp>
        </p:grpSp>
      </p:grpSp>
      <p:sp>
        <p:nvSpPr>
          <p:cNvPr id="5" name="ZoneTexte 4"/>
          <p:cNvSpPr txBox="1"/>
          <p:nvPr/>
        </p:nvSpPr>
        <p:spPr>
          <a:xfrm>
            <a:off x="1943708" y="227687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SENDER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1835696" y="350100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HELPER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5256076" y="350100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OPPONENT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5256076" y="227687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RECEIVER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3599892" y="227687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OBJECT</a:t>
            </a:r>
            <a:endParaRPr lang="fr-FR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3599892" y="3501008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SUBJECT</a:t>
            </a:r>
            <a:endParaRPr lang="fr-FR" b="1" dirty="0"/>
          </a:p>
        </p:txBody>
      </p:sp>
      <p:sp>
        <p:nvSpPr>
          <p:cNvPr id="11" name="Rectangle 10"/>
          <p:cNvSpPr/>
          <p:nvPr/>
        </p:nvSpPr>
        <p:spPr>
          <a:xfrm>
            <a:off x="3599892" y="2276872"/>
            <a:ext cx="115212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3599892" y="3504560"/>
            <a:ext cx="115212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4" name="Connecteur droit avec flèche 13"/>
          <p:cNvCxnSpPr/>
          <p:nvPr/>
        </p:nvCxnSpPr>
        <p:spPr>
          <a:xfrm flipV="1">
            <a:off x="4175956" y="2780928"/>
            <a:ext cx="0" cy="50405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 rot="5400000" flipV="1">
            <a:off x="3228708" y="2209510"/>
            <a:ext cx="0" cy="50405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rot="5400000" flipV="1">
            <a:off x="5081491" y="2209510"/>
            <a:ext cx="0" cy="50405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 rot="5400000" flipV="1">
            <a:off x="3252691" y="3417289"/>
            <a:ext cx="0" cy="50405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 rot="16200000" flipH="1" flipV="1">
            <a:off x="5081491" y="3437198"/>
            <a:ext cx="0" cy="50405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/>
          <p:cNvSpPr txBox="1"/>
          <p:nvPr/>
        </p:nvSpPr>
        <p:spPr>
          <a:xfrm>
            <a:off x="1223628" y="3789040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rgbClr val="FF0000"/>
                </a:solidFill>
              </a:rPr>
              <a:t>professor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5328084" y="3789040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m</a:t>
            </a:r>
            <a:r>
              <a:rPr lang="en-US" dirty="0" smtClean="0">
                <a:solidFill>
                  <a:srgbClr val="FF0000"/>
                </a:solidFill>
              </a:rPr>
              <a:t>ission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poorly </a:t>
            </a:r>
            <a:r>
              <a:rPr lang="en-US" dirty="0">
                <a:solidFill>
                  <a:srgbClr val="FF0000"/>
                </a:solidFill>
              </a:rPr>
              <a:t>defined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5419620" y="1636645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inter-allied communication</a:t>
            </a:r>
            <a:endParaRPr lang="fr-FR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920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three ways of better identifying the aim of our work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/>
              <a:t>contact with the professional future of the learners we </a:t>
            </a:r>
            <a:r>
              <a:rPr lang="en-US" sz="2800" dirty="0" smtClean="0"/>
              <a:t>train:</a:t>
            </a:r>
          </a:p>
          <a:p>
            <a:pPr marL="0" indent="0">
              <a:buNone/>
            </a:pPr>
            <a:r>
              <a:rPr lang="en-US" sz="2000" dirty="0" smtClean="0"/>
              <a:t>a </a:t>
            </a:r>
            <a:r>
              <a:rPr lang="en-US" sz="2000" dirty="0"/>
              <a:t>brainstorming session where the former officers from the program compare what they learned during their training with their real needs during their </a:t>
            </a:r>
            <a:r>
              <a:rPr lang="en-US" sz="2000" dirty="0" smtClean="0"/>
              <a:t>schooling at the </a:t>
            </a:r>
            <a:r>
              <a:rPr lang="en-US" sz="2000" i="1" dirty="0" err="1" smtClean="0"/>
              <a:t>Ecole</a:t>
            </a:r>
            <a:r>
              <a:rPr lang="en-US" sz="2000" i="1" dirty="0" smtClean="0"/>
              <a:t> de guerre</a:t>
            </a:r>
            <a:endParaRPr lang="en-US" sz="2000" dirty="0" smtClean="0"/>
          </a:p>
          <a:p>
            <a:r>
              <a:rPr lang="fr-FR" sz="2800" dirty="0"/>
              <a:t>an </a:t>
            </a:r>
            <a:r>
              <a:rPr lang="fr-FR" sz="2800" dirty="0" err="1"/>
              <a:t>external</a:t>
            </a:r>
            <a:r>
              <a:rPr lang="fr-FR" sz="2800" dirty="0"/>
              <a:t> </a:t>
            </a:r>
            <a:r>
              <a:rPr lang="fr-FR" sz="2800" dirty="0" smtClean="0"/>
              <a:t>perspective:</a:t>
            </a:r>
          </a:p>
          <a:p>
            <a:pPr marL="0" indent="0">
              <a:buNone/>
            </a:pPr>
            <a:r>
              <a:rPr lang="en-US" sz="2000" dirty="0" smtClean="0"/>
              <a:t>Master </a:t>
            </a:r>
            <a:r>
              <a:rPr lang="en-US" sz="2000" dirty="0"/>
              <a:t>students </a:t>
            </a:r>
            <a:r>
              <a:rPr lang="en-US" sz="2000" dirty="0" smtClean="0"/>
              <a:t>each </a:t>
            </a:r>
            <a:r>
              <a:rPr lang="en-US" sz="2000" dirty="0"/>
              <a:t>year </a:t>
            </a:r>
            <a:r>
              <a:rPr lang="en-US" sz="2000" dirty="0" smtClean="0"/>
              <a:t>do </a:t>
            </a:r>
            <a:r>
              <a:rPr lang="en-US" sz="2000" dirty="0"/>
              <a:t>an internship study </a:t>
            </a:r>
            <a:r>
              <a:rPr lang="en-US" sz="2000" dirty="0" smtClean="0"/>
              <a:t>on adequacy </a:t>
            </a:r>
            <a:r>
              <a:rPr lang="en-US" sz="2000" dirty="0"/>
              <a:t>of the pedagogical methods, course content, and the general organization of the program with the real needs of the </a:t>
            </a:r>
            <a:r>
              <a:rPr lang="en-US" sz="2000" dirty="0" smtClean="0"/>
              <a:t>officers</a:t>
            </a:r>
          </a:p>
          <a:p>
            <a:r>
              <a:rPr lang="en-US" sz="2800" dirty="0"/>
              <a:t>the long </a:t>
            </a:r>
            <a:r>
              <a:rPr lang="en-US" sz="2800" dirty="0" smtClean="0"/>
              <a:t>term:</a:t>
            </a:r>
          </a:p>
          <a:p>
            <a:pPr marL="0" indent="0">
              <a:buNone/>
            </a:pPr>
            <a:r>
              <a:rPr lang="en-US" sz="2000" dirty="0"/>
              <a:t>c</a:t>
            </a:r>
            <a:r>
              <a:rPr lang="en-US" sz="2000" dirty="0" smtClean="0"/>
              <a:t>ontact with </a:t>
            </a:r>
            <a:r>
              <a:rPr lang="en-US" sz="2000" dirty="0"/>
              <a:t>officers who, in general 5 or 10 years after studying at the </a:t>
            </a:r>
            <a:r>
              <a:rPr lang="en-US" sz="2000" i="1" dirty="0" err="1" smtClean="0"/>
              <a:t>Ecole</a:t>
            </a:r>
            <a:r>
              <a:rPr lang="en-US" sz="2000" i="1" dirty="0" smtClean="0"/>
              <a:t> de guerre</a:t>
            </a:r>
            <a:r>
              <a:rPr lang="en-US" sz="2000" dirty="0" smtClean="0"/>
              <a:t>, </a:t>
            </a:r>
            <a:r>
              <a:rPr lang="en-US" sz="2000" dirty="0"/>
              <a:t>return to Paris as Defense </a:t>
            </a:r>
            <a:r>
              <a:rPr lang="en-US" sz="2000" dirty="0" smtClean="0"/>
              <a:t>Attaché</a:t>
            </a:r>
            <a:endParaRPr lang="en-US" sz="2000" dirty="0"/>
          </a:p>
          <a:p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12444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56" r="29114"/>
          <a:stretch/>
        </p:blipFill>
        <p:spPr bwMode="auto">
          <a:xfrm>
            <a:off x="123860" y="692696"/>
            <a:ext cx="4160108" cy="50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31" r="25621"/>
          <a:stretch/>
        </p:blipFill>
        <p:spPr bwMode="auto">
          <a:xfrm>
            <a:off x="4577985" y="421140"/>
            <a:ext cx="4242487" cy="50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Connecteur en arc 4"/>
          <p:cNvCxnSpPr/>
          <p:nvPr/>
        </p:nvCxnSpPr>
        <p:spPr>
          <a:xfrm flipV="1">
            <a:off x="3570290" y="2315928"/>
            <a:ext cx="4098054" cy="1689136"/>
          </a:xfrm>
          <a:prstGeom prst="curvedConnector3">
            <a:avLst>
              <a:gd name="adj1" fmla="val -76641"/>
            </a:avLst>
          </a:prstGeom>
          <a:ln w="76200">
            <a:headEnd type="none" w="med" len="med"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" name="ZoneTexte 1"/>
          <p:cNvSpPr txBox="1"/>
          <p:nvPr/>
        </p:nvSpPr>
        <p:spPr>
          <a:xfrm>
            <a:off x="1663854" y="620688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upstream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5969427" y="692696"/>
            <a:ext cx="14596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downstream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5048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2195736" y="263691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SENDER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2087724" y="386104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HELPER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5508104" y="386104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OPPONENT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5508104" y="263691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RECEIVER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3851920" y="263691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OBJECT</a:t>
            </a:r>
            <a:endParaRPr lang="fr-FR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3851920" y="3861048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SUBJECT</a:t>
            </a:r>
            <a:endParaRPr lang="fr-FR" b="1" dirty="0"/>
          </a:p>
        </p:txBody>
      </p:sp>
      <p:sp>
        <p:nvSpPr>
          <p:cNvPr id="11" name="Rectangle 10"/>
          <p:cNvSpPr/>
          <p:nvPr/>
        </p:nvSpPr>
        <p:spPr>
          <a:xfrm>
            <a:off x="3851920" y="2636912"/>
            <a:ext cx="115212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3851920" y="3864600"/>
            <a:ext cx="115212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4" name="Connecteur droit avec flèche 13"/>
          <p:cNvCxnSpPr/>
          <p:nvPr/>
        </p:nvCxnSpPr>
        <p:spPr>
          <a:xfrm flipV="1">
            <a:off x="4427984" y="3140968"/>
            <a:ext cx="0" cy="50405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 rot="5400000" flipV="1">
            <a:off x="3480736" y="2569550"/>
            <a:ext cx="0" cy="50405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rot="5400000" flipV="1">
            <a:off x="5333519" y="2569550"/>
            <a:ext cx="0" cy="50405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 rot="5400000" flipV="1">
            <a:off x="3504719" y="3777329"/>
            <a:ext cx="0" cy="50405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 rot="16200000" flipH="1" flipV="1">
            <a:off x="5333519" y="3797238"/>
            <a:ext cx="0" cy="50405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0577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3462295" y="2353526"/>
            <a:ext cx="1931377" cy="936104"/>
          </a:xfrm>
          <a:prstGeom prst="roundRect">
            <a:avLst/>
          </a:prstGeom>
          <a:solidFill>
            <a:srgbClr val="FF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2195736" y="263691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SENDER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2087724" y="386104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HELPER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5508104" y="386104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OPPONENT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5508104" y="263691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RECEIVER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3851920" y="263691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OBJECT</a:t>
            </a:r>
            <a:endParaRPr lang="fr-FR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3851920" y="3861048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SUBJECT</a:t>
            </a:r>
            <a:endParaRPr lang="fr-FR" b="1" dirty="0"/>
          </a:p>
        </p:txBody>
      </p:sp>
      <p:sp>
        <p:nvSpPr>
          <p:cNvPr id="11" name="Rectangle 10"/>
          <p:cNvSpPr/>
          <p:nvPr/>
        </p:nvSpPr>
        <p:spPr>
          <a:xfrm>
            <a:off x="3851920" y="2636912"/>
            <a:ext cx="115212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3851920" y="3864600"/>
            <a:ext cx="115212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4" name="Connecteur droit avec flèche 13"/>
          <p:cNvCxnSpPr/>
          <p:nvPr/>
        </p:nvCxnSpPr>
        <p:spPr>
          <a:xfrm flipV="1">
            <a:off x="4427984" y="3140968"/>
            <a:ext cx="0" cy="50405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 rot="5400000" flipV="1">
            <a:off x="3480736" y="2569550"/>
            <a:ext cx="0" cy="50405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rot="5400000" flipV="1">
            <a:off x="5333519" y="2569550"/>
            <a:ext cx="0" cy="50405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 rot="5400000" flipV="1">
            <a:off x="3504719" y="3777329"/>
            <a:ext cx="0" cy="50405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 rot="16200000" flipH="1" flipV="1">
            <a:off x="5333519" y="3797238"/>
            <a:ext cx="0" cy="50405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5576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3462295" y="2353526"/>
            <a:ext cx="1931377" cy="936104"/>
          </a:xfrm>
          <a:prstGeom prst="roundRect">
            <a:avLst/>
          </a:prstGeom>
          <a:solidFill>
            <a:srgbClr val="FF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2195736" y="263691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SENDER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2087724" y="386104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HELPER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5508104" y="386104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OPPONENT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5508104" y="263691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RECEIVER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3851920" y="263691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OBJECT</a:t>
            </a:r>
            <a:endParaRPr lang="fr-FR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3851920" y="3861048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SUBJECT</a:t>
            </a:r>
            <a:endParaRPr lang="fr-FR" b="1" dirty="0"/>
          </a:p>
        </p:txBody>
      </p:sp>
      <p:sp>
        <p:nvSpPr>
          <p:cNvPr id="11" name="Rectangle 10"/>
          <p:cNvSpPr/>
          <p:nvPr/>
        </p:nvSpPr>
        <p:spPr>
          <a:xfrm>
            <a:off x="3851920" y="2636912"/>
            <a:ext cx="115212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3851920" y="3864600"/>
            <a:ext cx="115212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4" name="Connecteur droit avec flèche 13"/>
          <p:cNvCxnSpPr/>
          <p:nvPr/>
        </p:nvCxnSpPr>
        <p:spPr>
          <a:xfrm flipV="1">
            <a:off x="4427984" y="3140968"/>
            <a:ext cx="0" cy="50405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 rot="5400000" flipV="1">
            <a:off x="3480736" y="2569550"/>
            <a:ext cx="0" cy="50405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rot="5400000" flipV="1">
            <a:off x="5333519" y="2569550"/>
            <a:ext cx="0" cy="50405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 rot="5400000" flipV="1">
            <a:off x="3504719" y="3777329"/>
            <a:ext cx="0" cy="50405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 rot="16200000" flipH="1" flipV="1">
            <a:off x="5333519" y="3797238"/>
            <a:ext cx="0" cy="50405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e 17"/>
          <p:cNvGrpSpPr/>
          <p:nvPr/>
        </p:nvGrpSpPr>
        <p:grpSpPr>
          <a:xfrm>
            <a:off x="2807804" y="1702549"/>
            <a:ext cx="2988332" cy="646331"/>
            <a:chOff x="2807804" y="1916832"/>
            <a:chExt cx="2988332" cy="646331"/>
          </a:xfrm>
        </p:grpSpPr>
        <p:sp>
          <p:nvSpPr>
            <p:cNvPr id="20" name="ZoneTexte 19"/>
            <p:cNvSpPr txBox="1"/>
            <p:nvPr/>
          </p:nvSpPr>
          <p:spPr>
            <a:xfrm>
              <a:off x="4211960" y="2055331"/>
              <a:ext cx="4320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>
                  <a:solidFill>
                    <a:srgbClr val="FF0000"/>
                  </a:solidFill>
                  <a:sym typeface="Symbol"/>
                </a:rPr>
                <a:t></a:t>
              </a:r>
              <a:endParaRPr lang="fr-FR" dirty="0">
                <a:solidFill>
                  <a:srgbClr val="FF0000"/>
                </a:solidFill>
              </a:endParaRPr>
            </a:p>
          </p:txBody>
        </p:sp>
        <p:sp>
          <p:nvSpPr>
            <p:cNvPr id="21" name="ZoneTexte 20"/>
            <p:cNvSpPr txBox="1"/>
            <p:nvPr/>
          </p:nvSpPr>
          <p:spPr>
            <a:xfrm>
              <a:off x="2807804" y="1916832"/>
              <a:ext cx="15481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dirty="0" err="1" smtClean="0">
                  <a:solidFill>
                    <a:srgbClr val="FF0000"/>
                  </a:solidFill>
                </a:rPr>
                <a:t>Linguistic</a:t>
              </a:r>
              <a:endParaRPr lang="fr-FR" dirty="0">
                <a:solidFill>
                  <a:srgbClr val="FF0000"/>
                </a:solidFill>
              </a:endParaRPr>
            </a:p>
            <a:p>
              <a:pPr algn="r"/>
              <a:r>
                <a:rPr lang="fr-FR" dirty="0" err="1" smtClean="0">
                  <a:solidFill>
                    <a:srgbClr val="FF0000"/>
                  </a:solidFill>
                </a:rPr>
                <a:t>competency</a:t>
              </a:r>
              <a:endParaRPr lang="fr-FR" dirty="0">
                <a:solidFill>
                  <a:srgbClr val="FF0000"/>
                </a:solidFill>
              </a:endParaRPr>
            </a:p>
          </p:txBody>
        </p:sp>
        <p:sp>
          <p:nvSpPr>
            <p:cNvPr id="22" name="ZoneTexte 21"/>
            <p:cNvSpPr txBox="1"/>
            <p:nvPr/>
          </p:nvSpPr>
          <p:spPr>
            <a:xfrm>
              <a:off x="4499992" y="1916832"/>
              <a:ext cx="12961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err="1" smtClean="0">
                  <a:solidFill>
                    <a:srgbClr val="FF0000"/>
                  </a:solidFill>
                  <a:sym typeface="Symbol"/>
                </a:rPr>
                <a:t>Military</a:t>
              </a:r>
              <a:endParaRPr lang="fr-FR" dirty="0">
                <a:solidFill>
                  <a:srgbClr val="FF0000"/>
                </a:solidFill>
                <a:sym typeface="Symbol"/>
              </a:endParaRPr>
            </a:p>
            <a:p>
              <a:r>
                <a:rPr lang="fr-FR" dirty="0" err="1" smtClean="0">
                  <a:solidFill>
                    <a:srgbClr val="FF0000"/>
                  </a:solidFill>
                  <a:sym typeface="Symbol"/>
                </a:rPr>
                <a:t>learner</a:t>
              </a:r>
              <a:r>
                <a:rPr lang="fr-FR" dirty="0" smtClean="0">
                  <a:solidFill>
                    <a:srgbClr val="FF0000"/>
                  </a:solidFill>
                </a:rPr>
                <a:t> </a:t>
              </a:r>
              <a:endParaRPr lang="fr-FR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08770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à coins arrondis 19"/>
          <p:cNvSpPr/>
          <p:nvPr/>
        </p:nvSpPr>
        <p:spPr>
          <a:xfrm>
            <a:off x="3756747" y="3722907"/>
            <a:ext cx="1324744" cy="652718"/>
          </a:xfrm>
          <a:prstGeom prst="roundRect">
            <a:avLst/>
          </a:prstGeom>
          <a:solidFill>
            <a:srgbClr val="FFCC66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à coins arrondis 17"/>
          <p:cNvSpPr/>
          <p:nvPr/>
        </p:nvSpPr>
        <p:spPr>
          <a:xfrm>
            <a:off x="2339752" y="2488250"/>
            <a:ext cx="888956" cy="652718"/>
          </a:xfrm>
          <a:prstGeom prst="roundRect">
            <a:avLst/>
          </a:prstGeom>
          <a:solidFill>
            <a:srgbClr val="FFCC66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à coins arrondis 1"/>
          <p:cNvSpPr/>
          <p:nvPr/>
        </p:nvSpPr>
        <p:spPr>
          <a:xfrm>
            <a:off x="3462295" y="2353526"/>
            <a:ext cx="1931377" cy="936104"/>
          </a:xfrm>
          <a:prstGeom prst="roundRect">
            <a:avLst/>
          </a:prstGeom>
          <a:solidFill>
            <a:srgbClr val="FF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2195736" y="263691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SENDER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2087724" y="386104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HELPER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5508104" y="386104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OPPONENT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5508104" y="263691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RECEIVER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3851920" y="263691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OBJECT</a:t>
            </a:r>
            <a:endParaRPr lang="fr-FR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3851920" y="3861048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SUBJECT</a:t>
            </a:r>
            <a:endParaRPr lang="fr-FR" b="1" dirty="0"/>
          </a:p>
        </p:txBody>
      </p:sp>
      <p:sp>
        <p:nvSpPr>
          <p:cNvPr id="11" name="Rectangle 10"/>
          <p:cNvSpPr/>
          <p:nvPr/>
        </p:nvSpPr>
        <p:spPr>
          <a:xfrm>
            <a:off x="3851920" y="2636912"/>
            <a:ext cx="115212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3851920" y="3864600"/>
            <a:ext cx="115212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4" name="Connecteur droit avec flèche 13"/>
          <p:cNvCxnSpPr/>
          <p:nvPr/>
        </p:nvCxnSpPr>
        <p:spPr>
          <a:xfrm flipV="1">
            <a:off x="4427984" y="3140968"/>
            <a:ext cx="0" cy="50405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 rot="5400000" flipV="1">
            <a:off x="3480736" y="2569550"/>
            <a:ext cx="0" cy="50405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rot="5400000" flipV="1">
            <a:off x="5333519" y="2569550"/>
            <a:ext cx="0" cy="50405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 rot="5400000" flipV="1">
            <a:off x="3504719" y="3777329"/>
            <a:ext cx="0" cy="50405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 rot="16200000" flipH="1" flipV="1">
            <a:off x="5333519" y="3797238"/>
            <a:ext cx="0" cy="50405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e 20"/>
          <p:cNvGrpSpPr/>
          <p:nvPr/>
        </p:nvGrpSpPr>
        <p:grpSpPr>
          <a:xfrm>
            <a:off x="2807804" y="1702549"/>
            <a:ext cx="2988332" cy="646331"/>
            <a:chOff x="2807804" y="1916832"/>
            <a:chExt cx="2988332" cy="646331"/>
          </a:xfrm>
        </p:grpSpPr>
        <p:sp>
          <p:nvSpPr>
            <p:cNvPr id="22" name="ZoneTexte 21"/>
            <p:cNvSpPr txBox="1"/>
            <p:nvPr/>
          </p:nvSpPr>
          <p:spPr>
            <a:xfrm>
              <a:off x="4211960" y="2055331"/>
              <a:ext cx="4320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>
                  <a:solidFill>
                    <a:srgbClr val="FF0000"/>
                  </a:solidFill>
                  <a:sym typeface="Symbol"/>
                </a:rPr>
                <a:t></a:t>
              </a:r>
              <a:endParaRPr lang="fr-FR" dirty="0">
                <a:solidFill>
                  <a:srgbClr val="FF0000"/>
                </a:solidFill>
              </a:endParaRPr>
            </a:p>
          </p:txBody>
        </p:sp>
        <p:sp>
          <p:nvSpPr>
            <p:cNvPr id="23" name="ZoneTexte 22"/>
            <p:cNvSpPr txBox="1"/>
            <p:nvPr/>
          </p:nvSpPr>
          <p:spPr>
            <a:xfrm>
              <a:off x="2807804" y="1916832"/>
              <a:ext cx="15481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dirty="0" err="1" smtClean="0">
                  <a:solidFill>
                    <a:srgbClr val="FF0000"/>
                  </a:solidFill>
                </a:rPr>
                <a:t>Linguistic</a:t>
              </a:r>
              <a:endParaRPr lang="fr-FR" dirty="0">
                <a:solidFill>
                  <a:srgbClr val="FF0000"/>
                </a:solidFill>
              </a:endParaRPr>
            </a:p>
            <a:p>
              <a:pPr algn="r"/>
              <a:r>
                <a:rPr lang="fr-FR" dirty="0" err="1" smtClean="0">
                  <a:solidFill>
                    <a:srgbClr val="FF0000"/>
                  </a:solidFill>
                </a:rPr>
                <a:t>competency</a:t>
              </a:r>
              <a:endParaRPr lang="fr-FR" dirty="0">
                <a:solidFill>
                  <a:srgbClr val="FF0000"/>
                </a:solidFill>
              </a:endParaRPr>
            </a:p>
          </p:txBody>
        </p:sp>
        <p:sp>
          <p:nvSpPr>
            <p:cNvPr id="24" name="ZoneTexte 23"/>
            <p:cNvSpPr txBox="1"/>
            <p:nvPr/>
          </p:nvSpPr>
          <p:spPr>
            <a:xfrm>
              <a:off x="4499992" y="1916832"/>
              <a:ext cx="12961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err="1" smtClean="0">
                  <a:solidFill>
                    <a:srgbClr val="FF0000"/>
                  </a:solidFill>
                  <a:sym typeface="Symbol"/>
                </a:rPr>
                <a:t>Military</a:t>
              </a:r>
              <a:endParaRPr lang="fr-FR" dirty="0">
                <a:solidFill>
                  <a:srgbClr val="FF0000"/>
                </a:solidFill>
                <a:sym typeface="Symbol"/>
              </a:endParaRPr>
            </a:p>
            <a:p>
              <a:r>
                <a:rPr lang="fr-FR" dirty="0" err="1" smtClean="0">
                  <a:solidFill>
                    <a:srgbClr val="FF0000"/>
                  </a:solidFill>
                  <a:sym typeface="Symbol"/>
                </a:rPr>
                <a:t>learner</a:t>
              </a:r>
              <a:r>
                <a:rPr lang="fr-FR" dirty="0" smtClean="0">
                  <a:solidFill>
                    <a:srgbClr val="FF0000"/>
                  </a:solidFill>
                </a:rPr>
                <a:t> </a:t>
              </a:r>
              <a:endParaRPr lang="fr-FR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221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80" y="476672"/>
            <a:ext cx="8882964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7062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80" y="476672"/>
            <a:ext cx="8882964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755576" y="1196752"/>
            <a:ext cx="7776864" cy="4248472"/>
          </a:xfrm>
          <a:prstGeom prst="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2339752" y="2348880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SENDER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2231740" y="3573016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HELPER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5652120" y="3573016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OPPONENT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5652120" y="2348880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RECEIVER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3995936" y="2348880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OBJECT</a:t>
            </a:r>
            <a:endParaRPr lang="fr-FR" b="1" dirty="0"/>
          </a:p>
        </p:txBody>
      </p:sp>
      <p:sp>
        <p:nvSpPr>
          <p:cNvPr id="12" name="ZoneTexte 11"/>
          <p:cNvSpPr txBox="1"/>
          <p:nvPr/>
        </p:nvSpPr>
        <p:spPr>
          <a:xfrm>
            <a:off x="3995936" y="357301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SUBJECT</a:t>
            </a:r>
            <a:endParaRPr lang="fr-FR" b="1" dirty="0"/>
          </a:p>
        </p:txBody>
      </p:sp>
      <p:sp>
        <p:nvSpPr>
          <p:cNvPr id="13" name="Rectangle 12"/>
          <p:cNvSpPr/>
          <p:nvPr/>
        </p:nvSpPr>
        <p:spPr>
          <a:xfrm>
            <a:off x="3995936" y="2348880"/>
            <a:ext cx="115212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3995936" y="3576568"/>
            <a:ext cx="115212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5" name="Connecteur droit avec flèche 14"/>
          <p:cNvCxnSpPr/>
          <p:nvPr/>
        </p:nvCxnSpPr>
        <p:spPr>
          <a:xfrm flipV="1">
            <a:off x="4572000" y="2852936"/>
            <a:ext cx="0" cy="50405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rot="5400000" flipV="1">
            <a:off x="3624752" y="2281518"/>
            <a:ext cx="0" cy="50405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 rot="5400000" flipV="1">
            <a:off x="5477535" y="2281518"/>
            <a:ext cx="0" cy="50405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 rot="5400000" flipV="1">
            <a:off x="3648735" y="3489297"/>
            <a:ext cx="0" cy="50405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 rot="16200000" flipH="1" flipV="1">
            <a:off x="5477535" y="3509206"/>
            <a:ext cx="0" cy="50405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/>
          <p:cNvSpPr txBox="1"/>
          <p:nvPr/>
        </p:nvSpPr>
        <p:spPr>
          <a:xfrm>
            <a:off x="3131840" y="1826993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rgbClr val="FF0000"/>
                </a:solidFill>
              </a:rPr>
              <a:t>PRINCESS </a:t>
            </a:r>
            <a:r>
              <a:rPr lang="fr-FR" dirty="0" smtClean="0">
                <a:solidFill>
                  <a:srgbClr val="FF0000"/>
                </a:solidFill>
                <a:sym typeface="Symbol"/>
              </a:rPr>
              <a:t> FREEDOM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2339752" y="255561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rgbClr val="FF0000"/>
                </a:solidFill>
              </a:rPr>
              <a:t>KING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3995936" y="3923764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KNIGHT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707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1873455" y="2350338"/>
            <a:ext cx="2052228" cy="1156774"/>
            <a:chOff x="1729439" y="2488250"/>
            <a:chExt cx="2052228" cy="1156774"/>
          </a:xfrm>
        </p:grpSpPr>
        <p:sp>
          <p:nvSpPr>
            <p:cNvPr id="25" name="Rectangle à coins arrondis 24"/>
            <p:cNvSpPr/>
            <p:nvPr/>
          </p:nvSpPr>
          <p:spPr>
            <a:xfrm>
              <a:off x="1835696" y="2488250"/>
              <a:ext cx="1897068" cy="1156774"/>
            </a:xfrm>
            <a:prstGeom prst="roundRect">
              <a:avLst/>
            </a:prstGeom>
            <a:solidFill>
              <a:srgbClr val="FFCC66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" name="ZoneTexte 2"/>
            <p:cNvSpPr txBox="1"/>
            <p:nvPr/>
          </p:nvSpPr>
          <p:spPr>
            <a:xfrm>
              <a:off x="1729439" y="2965961"/>
              <a:ext cx="20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FF0000"/>
                  </a:solidFill>
                </a:rPr>
                <a:t>HEAD OF THE LANGUAGE CLASS</a:t>
              </a:r>
              <a:endParaRPr lang="fr-FR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7" name="Groupe 26"/>
          <p:cNvGrpSpPr/>
          <p:nvPr/>
        </p:nvGrpSpPr>
        <p:grpSpPr>
          <a:xfrm>
            <a:off x="3876780" y="3440978"/>
            <a:ext cx="1415300" cy="1002237"/>
            <a:chOff x="3732764" y="3722906"/>
            <a:chExt cx="1415300" cy="1002237"/>
          </a:xfrm>
        </p:grpSpPr>
        <p:sp>
          <p:nvSpPr>
            <p:cNvPr id="26" name="Rectangle à coins arrondis 25"/>
            <p:cNvSpPr/>
            <p:nvPr/>
          </p:nvSpPr>
          <p:spPr>
            <a:xfrm>
              <a:off x="3756747" y="3722906"/>
              <a:ext cx="1324744" cy="1002237"/>
            </a:xfrm>
            <a:prstGeom prst="roundRect">
              <a:avLst/>
            </a:prstGeom>
            <a:solidFill>
              <a:srgbClr val="FFCC66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ZoneTexte 22"/>
            <p:cNvSpPr txBox="1"/>
            <p:nvPr/>
          </p:nvSpPr>
          <p:spPr>
            <a:xfrm>
              <a:off x="3732764" y="4293096"/>
              <a:ext cx="14153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FF0000"/>
                  </a:solidFill>
                </a:rPr>
                <a:t>PROFESSOR</a:t>
              </a:r>
              <a:endParaRPr lang="fr-FR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3" name="Groupe 12"/>
          <p:cNvGrpSpPr/>
          <p:nvPr/>
        </p:nvGrpSpPr>
        <p:grpSpPr>
          <a:xfrm>
            <a:off x="3203849" y="1634904"/>
            <a:ext cx="2664295" cy="1224136"/>
            <a:chOff x="2886443" y="1916832"/>
            <a:chExt cx="2909690" cy="1224136"/>
          </a:xfrm>
        </p:grpSpPr>
        <p:sp>
          <p:nvSpPr>
            <p:cNvPr id="24" name="Rectangle à coins arrondis 23"/>
            <p:cNvSpPr/>
            <p:nvPr/>
          </p:nvSpPr>
          <p:spPr>
            <a:xfrm>
              <a:off x="2987824" y="1916832"/>
              <a:ext cx="2729668" cy="1224136"/>
            </a:xfrm>
            <a:prstGeom prst="roundRect">
              <a:avLst/>
            </a:prstGeom>
            <a:solidFill>
              <a:srgbClr val="FFFFCC">
                <a:alpha val="70000"/>
              </a:srgb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2" name="Groupe 1"/>
            <p:cNvGrpSpPr/>
            <p:nvPr/>
          </p:nvGrpSpPr>
          <p:grpSpPr>
            <a:xfrm>
              <a:off x="2886443" y="1916832"/>
              <a:ext cx="2909690" cy="646331"/>
              <a:chOff x="2886443" y="1916832"/>
              <a:chExt cx="2909690" cy="646331"/>
            </a:xfrm>
          </p:grpSpPr>
          <p:sp>
            <p:nvSpPr>
              <p:cNvPr id="20" name="ZoneTexte 19"/>
              <p:cNvSpPr txBox="1"/>
              <p:nvPr/>
            </p:nvSpPr>
            <p:spPr>
              <a:xfrm>
                <a:off x="4380608" y="2055331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dirty="0" smtClean="0">
                    <a:solidFill>
                      <a:srgbClr val="FF0000"/>
                    </a:solidFill>
                    <a:sym typeface="Symbol"/>
                  </a:rPr>
                  <a:t></a:t>
                </a:r>
                <a:endParaRPr lang="fr-FR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1" name="ZoneTexte 20"/>
              <p:cNvSpPr txBox="1"/>
              <p:nvPr/>
            </p:nvSpPr>
            <p:spPr>
              <a:xfrm>
                <a:off x="2886443" y="1916832"/>
                <a:ext cx="154817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fr-FR" dirty="0" err="1">
                    <a:solidFill>
                      <a:srgbClr val="FF0000"/>
                    </a:solidFill>
                  </a:rPr>
                  <a:t>l</a:t>
                </a:r>
                <a:r>
                  <a:rPr lang="fr-FR" dirty="0" err="1" smtClean="0">
                    <a:solidFill>
                      <a:srgbClr val="FF0000"/>
                    </a:solidFill>
                  </a:rPr>
                  <a:t>inguistic</a:t>
                </a:r>
                <a:endParaRPr lang="fr-FR" dirty="0">
                  <a:solidFill>
                    <a:srgbClr val="FF0000"/>
                  </a:solidFill>
                </a:endParaRPr>
              </a:p>
              <a:p>
                <a:pPr algn="r"/>
                <a:r>
                  <a:rPr lang="fr-FR" dirty="0" err="1" smtClean="0">
                    <a:solidFill>
                      <a:srgbClr val="FF0000"/>
                    </a:solidFill>
                  </a:rPr>
                  <a:t>competency</a:t>
                </a:r>
                <a:endParaRPr lang="fr-FR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2" name="ZoneTexte 21"/>
              <p:cNvSpPr txBox="1"/>
              <p:nvPr/>
            </p:nvSpPr>
            <p:spPr>
              <a:xfrm>
                <a:off x="4735913" y="1916832"/>
                <a:ext cx="10602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err="1">
                    <a:solidFill>
                      <a:srgbClr val="FF0000"/>
                    </a:solidFill>
                    <a:sym typeface="Symbol"/>
                  </a:rPr>
                  <a:t>m</a:t>
                </a:r>
                <a:r>
                  <a:rPr lang="fr-FR" dirty="0" err="1" smtClean="0">
                    <a:solidFill>
                      <a:srgbClr val="FF0000"/>
                    </a:solidFill>
                    <a:sym typeface="Symbol"/>
                  </a:rPr>
                  <a:t>ilitary</a:t>
                </a:r>
                <a:endParaRPr lang="fr-FR" dirty="0">
                  <a:solidFill>
                    <a:srgbClr val="FF0000"/>
                  </a:solidFill>
                  <a:sym typeface="Symbol"/>
                </a:endParaRPr>
              </a:p>
              <a:p>
                <a:r>
                  <a:rPr lang="fr-FR" dirty="0" err="1" smtClean="0">
                    <a:solidFill>
                      <a:srgbClr val="FF0000"/>
                    </a:solidFill>
                    <a:sym typeface="Symbol"/>
                  </a:rPr>
                  <a:t>learner</a:t>
                </a:r>
                <a:r>
                  <a:rPr lang="fr-FR" dirty="0" smtClean="0">
                    <a:solidFill>
                      <a:srgbClr val="FF0000"/>
                    </a:solidFill>
                  </a:rPr>
                  <a:t> </a:t>
                </a:r>
                <a:endParaRPr lang="fr-FR" dirty="0">
                  <a:solidFill>
                    <a:srgbClr val="FF0000"/>
                  </a:solidFill>
                </a:endParaRPr>
              </a:p>
            </p:txBody>
          </p:sp>
        </p:grpSp>
      </p:grpSp>
      <p:sp>
        <p:nvSpPr>
          <p:cNvPr id="5" name="ZoneTexte 4"/>
          <p:cNvSpPr txBox="1"/>
          <p:nvPr/>
        </p:nvSpPr>
        <p:spPr>
          <a:xfrm>
            <a:off x="2339752" y="2354984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SENDER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2231740" y="3579120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HELPER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5652120" y="3579120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OPPONENT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5652120" y="2354984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RECEIVER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3995936" y="2354984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OBJECT</a:t>
            </a:r>
            <a:endParaRPr lang="fr-FR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3995936" y="3579120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SUBJECT</a:t>
            </a:r>
            <a:endParaRPr lang="fr-FR" b="1" dirty="0"/>
          </a:p>
        </p:txBody>
      </p:sp>
      <p:sp>
        <p:nvSpPr>
          <p:cNvPr id="11" name="Rectangle 10"/>
          <p:cNvSpPr/>
          <p:nvPr/>
        </p:nvSpPr>
        <p:spPr>
          <a:xfrm>
            <a:off x="3995936" y="2354984"/>
            <a:ext cx="115212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3995936" y="3582672"/>
            <a:ext cx="115212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4" name="Connecteur droit avec flèche 13"/>
          <p:cNvCxnSpPr/>
          <p:nvPr/>
        </p:nvCxnSpPr>
        <p:spPr>
          <a:xfrm flipV="1">
            <a:off x="4572000" y="2859040"/>
            <a:ext cx="0" cy="50405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 rot="5400000" flipV="1">
            <a:off x="3624752" y="2287622"/>
            <a:ext cx="0" cy="50405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rot="5400000" flipV="1">
            <a:off x="5477535" y="2287622"/>
            <a:ext cx="0" cy="50405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 rot="5400000" flipV="1">
            <a:off x="3648735" y="3495401"/>
            <a:ext cx="0" cy="50405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 rot="16200000" flipH="1" flipV="1">
            <a:off x="5477535" y="3515310"/>
            <a:ext cx="0" cy="50405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/>
          <p:cNvSpPr txBox="1"/>
          <p:nvPr/>
        </p:nvSpPr>
        <p:spPr>
          <a:xfrm>
            <a:off x="1619672" y="3867152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rgbClr val="FF0000"/>
                </a:solidFill>
              </a:rPr>
              <a:t>mission &amp; pedagogical </a:t>
            </a:r>
            <a:r>
              <a:rPr lang="en-US" dirty="0">
                <a:solidFill>
                  <a:srgbClr val="FF0000"/>
                </a:solidFill>
              </a:rPr>
              <a:t>material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5724128" y="3867152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psycholinguistic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difficulties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45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96" t="19450" r="22341" b="21817"/>
          <a:stretch/>
        </p:blipFill>
        <p:spPr bwMode="auto">
          <a:xfrm>
            <a:off x="179512" y="262443"/>
            <a:ext cx="3462375" cy="2004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e 3"/>
          <p:cNvGrpSpPr/>
          <p:nvPr/>
        </p:nvGrpSpPr>
        <p:grpSpPr>
          <a:xfrm>
            <a:off x="2665543" y="2848290"/>
            <a:ext cx="2052228" cy="1156774"/>
            <a:chOff x="1729439" y="2488250"/>
            <a:chExt cx="2052228" cy="1156774"/>
          </a:xfrm>
        </p:grpSpPr>
        <p:sp>
          <p:nvSpPr>
            <p:cNvPr id="25" name="Rectangle à coins arrondis 24"/>
            <p:cNvSpPr/>
            <p:nvPr/>
          </p:nvSpPr>
          <p:spPr>
            <a:xfrm>
              <a:off x="1835696" y="2488250"/>
              <a:ext cx="1897068" cy="1156774"/>
            </a:xfrm>
            <a:prstGeom prst="roundRect">
              <a:avLst/>
            </a:prstGeom>
            <a:solidFill>
              <a:srgbClr val="FFCC66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" name="ZoneTexte 2"/>
            <p:cNvSpPr txBox="1"/>
            <p:nvPr/>
          </p:nvSpPr>
          <p:spPr>
            <a:xfrm>
              <a:off x="1729439" y="2965961"/>
              <a:ext cx="20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FF0000"/>
                  </a:solidFill>
                </a:rPr>
                <a:t>MILITARY HIERARCHY</a:t>
              </a:r>
              <a:endParaRPr lang="fr-FR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7" name="Groupe 26"/>
          <p:cNvGrpSpPr/>
          <p:nvPr/>
        </p:nvGrpSpPr>
        <p:grpSpPr>
          <a:xfrm>
            <a:off x="4668868" y="3938930"/>
            <a:ext cx="1415300" cy="1770519"/>
            <a:chOff x="3732764" y="3722906"/>
            <a:chExt cx="1415300" cy="1770519"/>
          </a:xfrm>
        </p:grpSpPr>
        <p:sp>
          <p:nvSpPr>
            <p:cNvPr id="26" name="Rectangle à coins arrondis 25"/>
            <p:cNvSpPr/>
            <p:nvPr/>
          </p:nvSpPr>
          <p:spPr>
            <a:xfrm>
              <a:off x="3756747" y="3722906"/>
              <a:ext cx="1324744" cy="1770519"/>
            </a:xfrm>
            <a:prstGeom prst="roundRect">
              <a:avLst/>
            </a:prstGeom>
            <a:solidFill>
              <a:srgbClr val="FFCC66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ZoneTexte 22"/>
            <p:cNvSpPr txBox="1"/>
            <p:nvPr/>
          </p:nvSpPr>
          <p:spPr>
            <a:xfrm>
              <a:off x="3732764" y="4293096"/>
              <a:ext cx="14153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HEAD OF THE LANGUAGE CLASS</a:t>
              </a:r>
              <a:endParaRPr lang="fr-FR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3" name="Groupe 12"/>
          <p:cNvGrpSpPr/>
          <p:nvPr/>
        </p:nvGrpSpPr>
        <p:grpSpPr>
          <a:xfrm>
            <a:off x="3995937" y="2132856"/>
            <a:ext cx="2664293" cy="1224136"/>
            <a:chOff x="2886443" y="1916832"/>
            <a:chExt cx="2909690" cy="1224136"/>
          </a:xfrm>
        </p:grpSpPr>
        <p:sp>
          <p:nvSpPr>
            <p:cNvPr id="24" name="Rectangle à coins arrondis 23"/>
            <p:cNvSpPr/>
            <p:nvPr/>
          </p:nvSpPr>
          <p:spPr>
            <a:xfrm>
              <a:off x="2987824" y="1916832"/>
              <a:ext cx="2729670" cy="1224136"/>
            </a:xfrm>
            <a:prstGeom prst="roundRect">
              <a:avLst/>
            </a:prstGeom>
            <a:solidFill>
              <a:srgbClr val="FFFFCC">
                <a:alpha val="70000"/>
              </a:srgb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2" name="Groupe 1"/>
            <p:cNvGrpSpPr/>
            <p:nvPr/>
          </p:nvGrpSpPr>
          <p:grpSpPr>
            <a:xfrm>
              <a:off x="2886443" y="1916832"/>
              <a:ext cx="2909690" cy="646331"/>
              <a:chOff x="2886443" y="1916832"/>
              <a:chExt cx="2909690" cy="646331"/>
            </a:xfrm>
          </p:grpSpPr>
          <p:sp>
            <p:nvSpPr>
              <p:cNvPr id="20" name="ZoneTexte 19"/>
              <p:cNvSpPr txBox="1"/>
              <p:nvPr/>
            </p:nvSpPr>
            <p:spPr>
              <a:xfrm>
                <a:off x="4380608" y="2055331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dirty="0" smtClean="0">
                    <a:solidFill>
                      <a:srgbClr val="FF0000"/>
                    </a:solidFill>
                    <a:sym typeface="Symbol"/>
                  </a:rPr>
                  <a:t></a:t>
                </a:r>
                <a:endParaRPr lang="fr-FR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1" name="ZoneTexte 20"/>
              <p:cNvSpPr txBox="1"/>
              <p:nvPr/>
            </p:nvSpPr>
            <p:spPr>
              <a:xfrm>
                <a:off x="2886443" y="1916832"/>
                <a:ext cx="154817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fr-FR" dirty="0" err="1">
                    <a:solidFill>
                      <a:srgbClr val="FF0000"/>
                    </a:solidFill>
                  </a:rPr>
                  <a:t>l</a:t>
                </a:r>
                <a:r>
                  <a:rPr lang="fr-FR" dirty="0" err="1" smtClean="0">
                    <a:solidFill>
                      <a:srgbClr val="FF0000"/>
                    </a:solidFill>
                  </a:rPr>
                  <a:t>inguistic</a:t>
                </a:r>
                <a:endParaRPr lang="fr-FR" dirty="0">
                  <a:solidFill>
                    <a:srgbClr val="FF0000"/>
                  </a:solidFill>
                </a:endParaRPr>
              </a:p>
              <a:p>
                <a:pPr algn="r"/>
                <a:r>
                  <a:rPr lang="fr-FR" dirty="0" err="1" smtClean="0">
                    <a:solidFill>
                      <a:srgbClr val="FF0000"/>
                    </a:solidFill>
                  </a:rPr>
                  <a:t>competency</a:t>
                </a:r>
                <a:endParaRPr lang="fr-FR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2" name="ZoneTexte 21"/>
              <p:cNvSpPr txBox="1"/>
              <p:nvPr/>
            </p:nvSpPr>
            <p:spPr>
              <a:xfrm>
                <a:off x="4735913" y="1916832"/>
                <a:ext cx="10602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err="1">
                    <a:solidFill>
                      <a:srgbClr val="FF0000"/>
                    </a:solidFill>
                    <a:sym typeface="Symbol"/>
                  </a:rPr>
                  <a:t>m</a:t>
                </a:r>
                <a:r>
                  <a:rPr lang="fr-FR" dirty="0" err="1" smtClean="0">
                    <a:solidFill>
                      <a:srgbClr val="FF0000"/>
                    </a:solidFill>
                    <a:sym typeface="Symbol"/>
                  </a:rPr>
                  <a:t>ilitary</a:t>
                </a:r>
                <a:endParaRPr lang="fr-FR" dirty="0">
                  <a:solidFill>
                    <a:srgbClr val="FF0000"/>
                  </a:solidFill>
                  <a:sym typeface="Symbol"/>
                </a:endParaRPr>
              </a:p>
              <a:p>
                <a:r>
                  <a:rPr lang="fr-FR" dirty="0" err="1" smtClean="0">
                    <a:solidFill>
                      <a:srgbClr val="FF0000"/>
                    </a:solidFill>
                    <a:sym typeface="Symbol"/>
                  </a:rPr>
                  <a:t>learner</a:t>
                </a:r>
                <a:r>
                  <a:rPr lang="fr-FR" dirty="0" smtClean="0">
                    <a:solidFill>
                      <a:srgbClr val="FF0000"/>
                    </a:solidFill>
                  </a:rPr>
                  <a:t> </a:t>
                </a:r>
                <a:endParaRPr lang="fr-FR" dirty="0">
                  <a:solidFill>
                    <a:srgbClr val="FF0000"/>
                  </a:solidFill>
                </a:endParaRPr>
              </a:p>
            </p:txBody>
          </p:sp>
        </p:grpSp>
      </p:grpSp>
      <p:sp>
        <p:nvSpPr>
          <p:cNvPr id="5" name="ZoneTexte 4"/>
          <p:cNvSpPr txBox="1"/>
          <p:nvPr/>
        </p:nvSpPr>
        <p:spPr>
          <a:xfrm>
            <a:off x="3131840" y="285293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SENDER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3023828" y="407707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HELPER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6444208" y="407707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OPPONENT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6444208" y="2852936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RECEIVER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4788024" y="285293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OBJECT</a:t>
            </a:r>
            <a:endParaRPr lang="fr-FR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4788024" y="407707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SUBJECT</a:t>
            </a:r>
            <a:endParaRPr lang="fr-FR" b="1" dirty="0"/>
          </a:p>
        </p:txBody>
      </p:sp>
      <p:sp>
        <p:nvSpPr>
          <p:cNvPr id="11" name="Rectangle 10"/>
          <p:cNvSpPr/>
          <p:nvPr/>
        </p:nvSpPr>
        <p:spPr>
          <a:xfrm>
            <a:off x="4788024" y="2852936"/>
            <a:ext cx="115212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4788024" y="4080624"/>
            <a:ext cx="115212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4" name="Connecteur droit avec flèche 13"/>
          <p:cNvCxnSpPr/>
          <p:nvPr/>
        </p:nvCxnSpPr>
        <p:spPr>
          <a:xfrm flipV="1">
            <a:off x="5364088" y="3356992"/>
            <a:ext cx="0" cy="50405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 rot="5400000" flipV="1">
            <a:off x="4416840" y="2785574"/>
            <a:ext cx="0" cy="50405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rot="5400000" flipV="1">
            <a:off x="6269623" y="2785574"/>
            <a:ext cx="0" cy="50405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 rot="5400000" flipV="1">
            <a:off x="4440823" y="3993353"/>
            <a:ext cx="0" cy="50405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 rot="16200000" flipH="1" flipV="1">
            <a:off x="6269623" y="4013262"/>
            <a:ext cx="0" cy="50405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/>
          <p:cNvSpPr txBox="1"/>
          <p:nvPr/>
        </p:nvSpPr>
        <p:spPr>
          <a:xfrm>
            <a:off x="2411760" y="4365104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rgbClr val="FF0000"/>
                </a:solidFill>
              </a:rPr>
              <a:t>professor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6516216" y="4365104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m</a:t>
            </a:r>
            <a:r>
              <a:rPr lang="en-US" dirty="0" smtClean="0">
                <a:solidFill>
                  <a:srgbClr val="FF0000"/>
                </a:solidFill>
              </a:rPr>
              <a:t>ission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poorly </a:t>
            </a:r>
            <a:r>
              <a:rPr lang="en-US" dirty="0">
                <a:solidFill>
                  <a:srgbClr val="FF0000"/>
                </a:solidFill>
              </a:rPr>
              <a:t>defined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26071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450</Words>
  <Application>Microsoft Office PowerPoint</Application>
  <PresentationFormat>Affichage à l'écran (4:3)</PresentationFormat>
  <Paragraphs>177</Paragraphs>
  <Slides>18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19" baseType="lpstr">
      <vt:lpstr>Thème Office</vt:lpstr>
      <vt:lpstr>Military decision-maker and head of language classes: two commanders on the same boat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three ways of better identifying the aim of our work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Military decision-maker and head of language classes: two commanders on the same boat</dc:title>
  <dc:creator>Collin Mr</dc:creator>
  <cp:lastModifiedBy>Collin Mr</cp:lastModifiedBy>
  <cp:revision>17</cp:revision>
  <cp:lastPrinted>2019-05-24T15:42:54Z</cp:lastPrinted>
  <dcterms:created xsi:type="dcterms:W3CDTF">2019-05-21T15:10:18Z</dcterms:created>
  <dcterms:modified xsi:type="dcterms:W3CDTF">2019-05-24T15:54:22Z</dcterms:modified>
</cp:coreProperties>
</file>