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3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83398"/>
            <a:ext cx="7772400" cy="861646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778974"/>
            <a:ext cx="7772400" cy="407347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04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39520"/>
            <a:ext cx="5486400" cy="34880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990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335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729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80161"/>
            <a:ext cx="2057400" cy="45904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0161"/>
            <a:ext cx="6019800" cy="45904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32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91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2050" name="Picture 2" descr="C:\Documents and Settings\lauri.rikas\Desktop\Kasulikud asjad\CVI\LOGOD\KaitsevaeUhendatudOppeasutused_ENG_must_vaiksem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1520" y="5854211"/>
            <a:ext cx="3096344" cy="1003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0448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531938"/>
            <a:ext cx="7772400" cy="1362075"/>
          </a:xfrm>
        </p:spPr>
        <p:txBody>
          <a:bodyPr anchor="b">
            <a:normAutofit/>
          </a:bodyPr>
          <a:lstStyle>
            <a:lvl1pPr algn="ctr">
              <a:defRPr sz="3600" b="1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t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600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04785"/>
            <a:ext cx="4038600" cy="3865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4785"/>
            <a:ext cx="4038600" cy="3865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26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04784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44547"/>
            <a:ext cx="4040188" cy="32260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0478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44545"/>
            <a:ext cx="4041775" cy="32260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5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278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4890"/>
            <a:ext cx="3008313" cy="8140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24890"/>
            <a:ext cx="5111750" cy="47977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38961"/>
            <a:ext cx="3008313" cy="40321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8483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46322"/>
            <a:ext cx="8229600" cy="958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04784"/>
            <a:ext cx="8229600" cy="3857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26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168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file:///C:\Users\Kasutaja\Desktop\T&#246;&#246;\BILC_Vienna\1.wmv" TargetMode="External"/><Relationship Id="rId7" Type="http://schemas.openxmlformats.org/officeDocument/2006/relationships/image" Target="../media/image6.png"/><Relationship Id="rId2" Type="http://schemas.microsoft.com/office/2007/relationships/media" Target="file:///C:\Users\Kasutaja\Desktop\T&#246;&#246;\BILC_Vienna\1.wmv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Kasutaja\Desktop\T&#246;&#246;\BILC_Vienna\2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 Battle Is Won Alone</a:t>
            </a:r>
            <a:r>
              <a:rPr lang="et-EE" dirty="0" smtClean="0"/>
              <a:t>;</a:t>
            </a:r>
            <a:r>
              <a:rPr lang="en-US" dirty="0" smtClean="0"/>
              <a:t> </a:t>
            </a:r>
            <a:r>
              <a:rPr lang="et-EE" dirty="0" smtClean="0"/>
              <a:t/>
            </a:r>
            <a:br>
              <a:rPr lang="et-EE" dirty="0" smtClean="0"/>
            </a:br>
            <a:r>
              <a:rPr lang="en-US" dirty="0" smtClean="0"/>
              <a:t>aka </a:t>
            </a:r>
            <a:r>
              <a:rPr lang="et-EE" dirty="0" smtClean="0"/>
              <a:t/>
            </a:r>
            <a:br>
              <a:rPr lang="et-EE" dirty="0" smtClean="0"/>
            </a:br>
            <a:r>
              <a:rPr lang="en-US" dirty="0" smtClean="0"/>
              <a:t>On the Way to Turn a </a:t>
            </a:r>
            <a:r>
              <a:rPr lang="en-US" dirty="0" err="1" smtClean="0"/>
              <a:t>Trabant</a:t>
            </a:r>
            <a:r>
              <a:rPr lang="en-US" dirty="0" smtClean="0"/>
              <a:t> into an Infantry Fighting Vehicle</a:t>
            </a:r>
            <a:r>
              <a:rPr lang="et-EE" dirty="0" smtClean="0"/>
              <a:t/>
            </a:r>
            <a:br>
              <a:rPr lang="et-EE" dirty="0" smtClean="0"/>
            </a:b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85992"/>
            <a:ext cx="7772400" cy="1000132"/>
          </a:xfrm>
        </p:spPr>
        <p:txBody>
          <a:bodyPr>
            <a:normAutofit/>
          </a:bodyPr>
          <a:lstStyle/>
          <a:p>
            <a:r>
              <a:rPr lang="et-EE" dirty="0" smtClean="0">
                <a:solidFill>
                  <a:schemeClr val="tx2"/>
                </a:solidFill>
              </a:rPr>
              <a:t>Maia Boltovsky, Aigi Piirimees</a:t>
            </a:r>
          </a:p>
          <a:p>
            <a:r>
              <a:rPr lang="et-EE" dirty="0" smtClean="0">
                <a:solidFill>
                  <a:schemeClr val="tx2"/>
                </a:solidFill>
              </a:rPr>
              <a:t>Vienna,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749906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3600" b="1" i="0" u="none" strike="noStrike" kern="1200" cap="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22313" y="142853"/>
            <a:ext cx="7772400" cy="642942"/>
          </a:xfrm>
        </p:spPr>
        <p:txBody>
          <a:bodyPr/>
          <a:lstStyle/>
          <a:p>
            <a:pPr algn="l"/>
            <a:r>
              <a:rPr lang="et-EE" dirty="0" smtClean="0"/>
              <a:t>THE HOW AND WHAT OF OUR WAY</a:t>
            </a:r>
            <a:endParaRPr lang="et-E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722313" y="714356"/>
            <a:ext cx="7772400" cy="4071965"/>
          </a:xfrm>
        </p:spPr>
        <p:txBody>
          <a:bodyPr>
            <a:normAutofit lnSpcReduction="10000"/>
          </a:bodyPr>
          <a:lstStyle/>
          <a:p>
            <a:pPr algn="l">
              <a:buFont typeface="Arial" charset="0"/>
              <a:buChar char="•"/>
            </a:pPr>
            <a:r>
              <a:rPr lang="et-EE" sz="2800" dirty="0" smtClean="0">
                <a:solidFill>
                  <a:schemeClr val="tx2"/>
                </a:solidFill>
              </a:rPr>
              <a:t> Bumpy beginnings</a:t>
            </a:r>
          </a:p>
          <a:p>
            <a:pPr algn="l">
              <a:buFont typeface="Arial" charset="0"/>
              <a:buChar char="•"/>
            </a:pPr>
            <a:r>
              <a:rPr lang="et-EE" sz="2800" dirty="0" smtClean="0">
                <a:solidFill>
                  <a:schemeClr val="tx2"/>
                </a:solidFill>
              </a:rPr>
              <a:t> Reorganizing the curriculum</a:t>
            </a:r>
          </a:p>
          <a:p>
            <a:pPr algn="l">
              <a:buFont typeface="Arial" charset="0"/>
              <a:buChar char="•"/>
            </a:pPr>
            <a:r>
              <a:rPr lang="et-EE" sz="2800" dirty="0" smtClean="0">
                <a:solidFill>
                  <a:schemeClr val="tx2"/>
                </a:solidFill>
              </a:rPr>
              <a:t> Specialist language – maps &amp; terrain, weapons and vehicles, radio comms, 9-liner and MIST, OpOrd</a:t>
            </a:r>
          </a:p>
          <a:p>
            <a:pPr algn="l">
              <a:buFont typeface="Arial" charset="0"/>
              <a:buChar char="•"/>
            </a:pPr>
            <a:r>
              <a:rPr lang="et-EE" sz="2800" dirty="0" smtClean="0">
                <a:solidFill>
                  <a:schemeClr val="tx2"/>
                </a:solidFill>
              </a:rPr>
              <a:t> 5-paragraph order</a:t>
            </a:r>
          </a:p>
          <a:p>
            <a:pPr algn="l">
              <a:buFontTx/>
              <a:buChar char="-"/>
            </a:pPr>
            <a:r>
              <a:rPr lang="et-EE" sz="2800" dirty="0" smtClean="0">
                <a:solidFill>
                  <a:schemeClr val="tx2"/>
                </a:solidFill>
              </a:rPr>
              <a:t>Students assume responsibility</a:t>
            </a:r>
          </a:p>
          <a:p>
            <a:pPr algn="l">
              <a:buFont typeface="Arial" charset="0"/>
              <a:buChar char="•"/>
            </a:pPr>
            <a:r>
              <a:rPr lang="et-EE" sz="2800" dirty="0" smtClean="0">
                <a:solidFill>
                  <a:schemeClr val="tx2"/>
                </a:solidFill>
              </a:rPr>
              <a:t> Exercise Thunder</a:t>
            </a:r>
          </a:p>
          <a:p>
            <a:pPr algn="l"/>
            <a:r>
              <a:rPr lang="et-EE" sz="2800" smtClean="0">
                <a:solidFill>
                  <a:schemeClr val="tx2"/>
                </a:solidFill>
              </a:rPr>
              <a:t>- HWU</a:t>
            </a:r>
            <a:r>
              <a:rPr lang="et-EE" sz="2800" dirty="0" smtClean="0">
                <a:solidFill>
                  <a:schemeClr val="tx2"/>
                </a:solidFill>
              </a:rPr>
              <a:t>, AAR</a:t>
            </a:r>
          </a:p>
          <a:p>
            <a:pPr algn="l"/>
            <a:endParaRPr lang="et-EE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28625" y="939808"/>
          <a:ext cx="8336758" cy="501807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21640"/>
                <a:gridCol w="1946740"/>
                <a:gridCol w="2084189"/>
                <a:gridCol w="2084189"/>
              </a:tblGrid>
              <a:tr h="3169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66110" algn="ctr"/>
                          <a:tab pos="5276850" algn="l"/>
                        </a:tabLst>
                      </a:pP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66110" algn="ctr"/>
                          <a:tab pos="5276850" algn="l"/>
                        </a:tabLst>
                      </a:pPr>
                      <a:r>
                        <a:rPr lang="et-EE" sz="2000" b="1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STRENGTHS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66110" algn="ctr"/>
                          <a:tab pos="5276850" algn="l"/>
                        </a:tabLst>
                      </a:pPr>
                      <a:r>
                        <a:rPr lang="et-EE" sz="20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AREAS of IMPROVEMENT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66110" algn="ctr"/>
                          <a:tab pos="5276850" algn="l"/>
                        </a:tabLst>
                      </a:pPr>
                      <a:r>
                        <a:rPr lang="et-EE" sz="20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RECOMMENDATIONS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2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FUNCTIONING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Manage well</a:t>
                      </a: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Everyday language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Confidence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Do not translate!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Use every opportunity to practice</a:t>
                      </a: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5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TERMINOLOGY</a:t>
                      </a:r>
                      <a:r>
                        <a:rPr lang="et-EE" sz="20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and VOCABULARY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Kno</a:t>
                      </a:r>
                      <a:r>
                        <a:rPr lang="et-EE" sz="20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w specialist vocabulary</a:t>
                      </a:r>
                      <a:endParaRPr lang="et-EE" sz="20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Pronunciation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Consistency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Precision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20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Use every opportunity to practice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20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Learn, learn, learn (V.I.Lenin)</a:t>
                      </a: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82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GAMMAR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Quite good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Question formation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Word</a:t>
                      </a:r>
                      <a:r>
                        <a:rPr lang="et-EE" sz="20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order</a:t>
                      </a:r>
                      <a:endParaRPr lang="et-EE" sz="20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Prepositions – articles </a:t>
                      </a:r>
                      <a:r>
                        <a:rPr lang="et-EE" sz="20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sym typeface="Wingdings" panose="05000000000000000000" pitchFamily="2" charset="2"/>
                        </a:rPr>
                        <a:t></a:t>
                      </a: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Confidence</a:t>
                      </a:r>
                      <a:endParaRPr lang="et-EE" sz="2000" baseline="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t-EE" sz="2000" b="1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Use every opportunity to practice</a:t>
                      </a:r>
                    </a:p>
                  </a:txBody>
                  <a:tcPr marL="28390" marR="283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749906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Use of English – Ex THUNDER</a:t>
            </a:r>
            <a:endParaRPr kumimoji="0" lang="et-EE" sz="3600" b="1" i="0" u="none" strike="noStrike" kern="1200" cap="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"/>
            <a:ext cx="7772400" cy="642918"/>
          </a:xfrm>
        </p:spPr>
        <p:txBody>
          <a:bodyPr/>
          <a:lstStyle/>
          <a:p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000108"/>
            <a:ext cx="7772400" cy="3643337"/>
          </a:xfrm>
        </p:spPr>
        <p:txBody>
          <a:bodyPr/>
          <a:lstStyle/>
          <a:p>
            <a:endParaRPr lang="et-EE" dirty="0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4311650" y="3105150"/>
          <a:ext cx="5207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ackager Shell Object" showAsIcon="1" r:id="rId5" imgW="520920" imgH="648000" progId="Package">
                  <p:embed/>
                </p:oleObj>
              </mc:Choice>
              <mc:Fallback>
                <p:oleObj name="Packager Shell Object" showAsIcon="1" r:id="rId5" imgW="520920" imgH="648000" progId="Package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3105150"/>
                        <a:ext cx="5207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1.wmv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4572000" y="-1712913"/>
            <a:ext cx="18288000" cy="1028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4572000" y="-1712913"/>
            <a:ext cx="18288000" cy="1028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Ettekande_alus">
  <a:themeElements>
    <a:clrScheme name="Kaitsevae Asutuse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CD1D"/>
      </a:accent1>
      <a:accent2>
        <a:srgbClr val="C4C4C4"/>
      </a:accent2>
      <a:accent3>
        <a:srgbClr val="FFFFFF"/>
      </a:accent3>
      <a:accent4>
        <a:srgbClr val="2E3192"/>
      </a:accent4>
      <a:accent5>
        <a:srgbClr val="DE141C"/>
      </a:accent5>
      <a:accent6>
        <a:srgbClr val="427730"/>
      </a:accent6>
      <a:hlink>
        <a:srgbClr val="FFCD1D"/>
      </a:hlink>
      <a:folHlink>
        <a:srgbClr val="FFCD1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Ettekande_alus</Template>
  <TotalTime>0</TotalTime>
  <Words>120</Words>
  <Application>Microsoft Office PowerPoint</Application>
  <PresentationFormat>Bildschirmpräsentation (4:3)</PresentationFormat>
  <Paragraphs>35</Paragraphs>
  <Slides>5</Slides>
  <Notes>0</Notes>
  <HiddenSlides>0</HiddenSlides>
  <MMClips>2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7" baseType="lpstr">
      <vt:lpstr>Ettekande_alus</vt:lpstr>
      <vt:lpstr>Packager Shell Object</vt:lpstr>
      <vt:lpstr>No Battle Is Won Alone;  aka  On the Way to Turn a Trabant into an Infantry Fighting Vehicle </vt:lpstr>
      <vt:lpstr>THE HOW AND WHAT OF OUR WAY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Battle Is Won Alone;  aka  On the Way to Turn a Trabant into an Infantry Fighting Vehicle</dc:title>
  <dc:creator>Kasutaja</dc:creator>
  <cp:lastModifiedBy>BMLV</cp:lastModifiedBy>
  <cp:revision>13</cp:revision>
  <dcterms:created xsi:type="dcterms:W3CDTF">2017-05-12T19:03:54Z</dcterms:created>
  <dcterms:modified xsi:type="dcterms:W3CDTF">2017-05-16T08:33:20Z</dcterms:modified>
</cp:coreProperties>
</file>