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5"/>
  </p:notesMasterIdLst>
  <p:sldIdLst>
    <p:sldId id="299" r:id="rId2"/>
    <p:sldId id="264" r:id="rId3"/>
    <p:sldId id="289" r:id="rId4"/>
    <p:sldId id="270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8" r:id="rId13"/>
    <p:sldId id="286" r:id="rId14"/>
  </p:sldIdLst>
  <p:sldSz cx="9144000" cy="6858000" type="screen4x3"/>
  <p:notesSz cx="7023100" cy="93091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6" userDrawn="1">
          <p15:clr>
            <a:srgbClr val="A4A3A4"/>
          </p15:clr>
        </p15:guide>
        <p15:guide id="2" pos="56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2A4C"/>
    <a:srgbClr val="C07624"/>
    <a:srgbClr val="CA7C2C"/>
    <a:srgbClr val="C67E2F"/>
    <a:srgbClr val="B05F1D"/>
    <a:srgbClr val="BE7625"/>
    <a:srgbClr val="8B5018"/>
    <a:srgbClr val="C3232F"/>
    <a:srgbClr val="CF2C40"/>
    <a:srgbClr val="614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1944" y="-726"/>
      </p:cViewPr>
      <p:guideLst>
        <p:guide orient="horz" pos="96"/>
        <p:guide pos="56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7794-1A39-4E05-8A64-F0ABC601F960}" type="datetimeFigureOut">
              <a:rPr lang="pt-PT" smtClean="0"/>
              <a:t>21/05/2018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015F52-3B50-4FA5-B06A-B4417BCA3BB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1923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err="1"/>
              <a:t>Standardization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a </a:t>
            </a:r>
            <a:r>
              <a:rPr lang="pt-PT" b="1" dirty="0"/>
              <a:t>SYSTEM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err="1"/>
              <a:t>That</a:t>
            </a:r>
            <a:r>
              <a:rPr lang="pt-PT" dirty="0"/>
              <a:t>, in </a:t>
            </a:r>
            <a:r>
              <a:rPr lang="pt-PT" dirty="0" err="1"/>
              <a:t>this</a:t>
            </a:r>
            <a:r>
              <a:rPr lang="pt-PT" dirty="0"/>
              <a:t> case, </a:t>
            </a:r>
            <a:r>
              <a:rPr lang="pt-PT" dirty="0" err="1"/>
              <a:t>applies</a:t>
            </a:r>
            <a:r>
              <a:rPr lang="pt-PT" dirty="0"/>
              <a:t> to </a:t>
            </a:r>
            <a:r>
              <a:rPr lang="pt-PT" dirty="0" err="1"/>
              <a:t>language</a:t>
            </a:r>
            <a:r>
              <a:rPr lang="pt-PT" dirty="0"/>
              <a:t> </a:t>
            </a:r>
            <a:r>
              <a:rPr lang="pt-PT" b="1" dirty="0"/>
              <a:t>TRAINING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 </a:t>
            </a:r>
            <a:r>
              <a:rPr lang="pt-PT" b="1" dirty="0"/>
              <a:t>TESTING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/>
              <a:t>For that to happen there </a:t>
            </a:r>
            <a:r>
              <a:rPr lang="pt-PT" dirty="0" smtClean="0"/>
              <a:t>should </a:t>
            </a:r>
            <a:r>
              <a:rPr lang="pt-PT" dirty="0"/>
              <a:t>be </a:t>
            </a:r>
            <a:r>
              <a:rPr lang="pt-PT" b="1" dirty="0"/>
              <a:t>ALIGNMENT</a:t>
            </a:r>
            <a:r>
              <a:rPr lang="pt-PT" dirty="0"/>
              <a:t> with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b="1" dirty="0"/>
              <a:t>STANAG</a:t>
            </a:r>
            <a:r>
              <a:rPr lang="pt-PT" b="0" dirty="0"/>
              <a:t> </a:t>
            </a:r>
            <a:r>
              <a:rPr lang="pt-PT" b="1" dirty="0"/>
              <a:t>6001</a:t>
            </a:r>
            <a:r>
              <a:rPr lang="pt-PT" b="0" dirty="0"/>
              <a:t> </a:t>
            </a:r>
            <a:r>
              <a:rPr lang="pt-PT" b="0" dirty="0" err="1"/>
              <a:t>and</a:t>
            </a:r>
            <a:endParaRPr lang="pt-PT" b="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/>
              <a:t>Clear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objective</a:t>
            </a:r>
            <a:r>
              <a:rPr lang="pt-PT" dirty="0"/>
              <a:t> </a:t>
            </a:r>
            <a:r>
              <a:rPr lang="pt-PT" b="1" dirty="0"/>
              <a:t>DIRECTIVES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/>
              <a:t>Both </a:t>
            </a:r>
            <a:r>
              <a:rPr lang="pt-PT" b="1" dirty="0"/>
              <a:t>INTERNATIONAL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b="1" dirty="0"/>
              <a:t>NATIONAL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err="1"/>
              <a:t>That</a:t>
            </a:r>
            <a:r>
              <a:rPr lang="pt-PT" dirty="0"/>
              <a:t> </a:t>
            </a:r>
            <a:r>
              <a:rPr lang="pt-PT" dirty="0" err="1"/>
              <a:t>will</a:t>
            </a:r>
            <a:r>
              <a:rPr lang="pt-PT" dirty="0"/>
              <a:t> </a:t>
            </a:r>
            <a:r>
              <a:rPr lang="pt-PT" dirty="0" err="1"/>
              <a:t>enhance</a:t>
            </a:r>
            <a:r>
              <a:rPr lang="pt-PT" dirty="0"/>
              <a:t> </a:t>
            </a:r>
            <a:r>
              <a:rPr lang="pt-PT" b="1" dirty="0"/>
              <a:t>RELIABILITY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b="1" dirty="0"/>
              <a:t>VALIDITY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testing</a:t>
            </a:r>
            <a:r>
              <a:rPr lang="pt-PT" dirty="0"/>
              <a:t> </a:t>
            </a:r>
            <a:r>
              <a:rPr lang="pt-PT" dirty="0" err="1"/>
              <a:t>system</a:t>
            </a:r>
            <a:endParaRPr lang="pt-PT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err="1"/>
              <a:t>Standardization</a:t>
            </a:r>
            <a:r>
              <a:rPr lang="pt-PT" dirty="0"/>
              <a:t> </a:t>
            </a:r>
            <a:r>
              <a:rPr lang="pt-PT" dirty="0" err="1"/>
              <a:t>should</a:t>
            </a:r>
            <a:r>
              <a:rPr lang="pt-PT" dirty="0"/>
              <a:t> </a:t>
            </a:r>
            <a:r>
              <a:rPr lang="pt-PT" dirty="0" err="1"/>
              <a:t>be</a:t>
            </a:r>
            <a:r>
              <a:rPr lang="pt-PT" dirty="0"/>
              <a:t> a </a:t>
            </a:r>
            <a:r>
              <a:rPr lang="pt-PT" b="1" dirty="0"/>
              <a:t>COMBINED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b="1" dirty="0"/>
              <a:t>COMMON</a:t>
            </a:r>
            <a:r>
              <a:rPr lang="pt-PT" dirty="0"/>
              <a:t> </a:t>
            </a:r>
            <a:r>
              <a:rPr lang="pt-PT" dirty="0" err="1"/>
              <a:t>effort</a:t>
            </a:r>
            <a:endParaRPr lang="pt-PT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err="1"/>
              <a:t>Especially</a:t>
            </a:r>
            <a:r>
              <a:rPr lang="pt-PT" dirty="0"/>
              <a:t> </a:t>
            </a:r>
            <a:r>
              <a:rPr lang="pt-PT" dirty="0" err="1"/>
              <a:t>because</a:t>
            </a:r>
            <a:r>
              <a:rPr lang="pt-PT" dirty="0"/>
              <a:t> </a:t>
            </a:r>
            <a:r>
              <a:rPr lang="pt-PT" dirty="0" err="1"/>
              <a:t>sometimes</a:t>
            </a:r>
            <a:r>
              <a:rPr lang="pt-PT" dirty="0"/>
              <a:t> </a:t>
            </a:r>
            <a:r>
              <a:rPr lang="pt-PT" dirty="0" err="1"/>
              <a:t>we</a:t>
            </a:r>
            <a:r>
              <a:rPr lang="pt-PT" dirty="0"/>
              <a:t> </a:t>
            </a:r>
            <a:r>
              <a:rPr lang="pt-PT" dirty="0" err="1"/>
              <a:t>find</a:t>
            </a:r>
            <a:r>
              <a:rPr lang="pt-PT" dirty="0"/>
              <a:t> </a:t>
            </a:r>
            <a:r>
              <a:rPr lang="pt-PT" b="1" dirty="0"/>
              <a:t>GRAY</a:t>
            </a:r>
            <a:r>
              <a:rPr lang="pt-PT" dirty="0"/>
              <a:t> </a:t>
            </a:r>
            <a:r>
              <a:rPr lang="pt-PT" b="1" dirty="0"/>
              <a:t>ZONES</a:t>
            </a:r>
            <a:r>
              <a:rPr lang="pt-PT" dirty="0"/>
              <a:t> to </a:t>
            </a:r>
            <a:r>
              <a:rPr lang="pt-PT" dirty="0" err="1"/>
              <a:t>deal</a:t>
            </a:r>
            <a:r>
              <a:rPr lang="pt-PT" dirty="0"/>
              <a:t> </a:t>
            </a:r>
            <a:r>
              <a:rPr lang="pt-PT" dirty="0" err="1"/>
              <a:t>with</a:t>
            </a:r>
            <a:endParaRPr lang="pt-PT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err="1"/>
              <a:t>That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</a:t>
            </a:r>
            <a:r>
              <a:rPr lang="pt-PT" dirty="0" err="1"/>
              <a:t>why</a:t>
            </a:r>
            <a:r>
              <a:rPr lang="pt-PT" dirty="0"/>
              <a:t> </a:t>
            </a:r>
            <a:r>
              <a:rPr lang="pt-PT" dirty="0" err="1"/>
              <a:t>we</a:t>
            </a:r>
            <a:r>
              <a:rPr lang="pt-PT" dirty="0"/>
              <a:t> </a:t>
            </a:r>
            <a:r>
              <a:rPr lang="pt-PT" dirty="0" err="1"/>
              <a:t>should</a:t>
            </a:r>
            <a:r>
              <a:rPr lang="pt-PT" dirty="0"/>
              <a:t> </a:t>
            </a:r>
            <a:r>
              <a:rPr lang="pt-PT" dirty="0" err="1"/>
              <a:t>promote</a:t>
            </a:r>
            <a:r>
              <a:rPr lang="pt-PT" dirty="0"/>
              <a:t> </a:t>
            </a:r>
            <a:r>
              <a:rPr lang="pt-PT" b="1" dirty="0"/>
              <a:t>ASSESSMENT</a:t>
            </a:r>
            <a:r>
              <a:rPr lang="pt-PT" dirty="0"/>
              <a:t> </a:t>
            </a:r>
            <a:r>
              <a:rPr lang="pt-PT" dirty="0" err="1"/>
              <a:t>regularly</a:t>
            </a:r>
            <a:endParaRPr lang="pt-PT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err="1"/>
              <a:t>So</a:t>
            </a:r>
            <a:r>
              <a:rPr lang="pt-PT" dirty="0"/>
              <a:t> </a:t>
            </a:r>
            <a:r>
              <a:rPr lang="pt-PT" dirty="0" err="1"/>
              <a:t>we</a:t>
            </a:r>
            <a:r>
              <a:rPr lang="pt-PT" dirty="0"/>
              <a:t> can </a:t>
            </a:r>
            <a:r>
              <a:rPr lang="pt-PT" dirty="0" err="1"/>
              <a:t>maintain</a:t>
            </a:r>
            <a:r>
              <a:rPr lang="pt-PT" dirty="0"/>
              <a:t> </a:t>
            </a:r>
            <a:r>
              <a:rPr lang="pt-PT" dirty="0" err="1"/>
              <a:t>our</a:t>
            </a:r>
            <a:r>
              <a:rPr lang="pt-PT" dirty="0"/>
              <a:t> </a:t>
            </a:r>
            <a:r>
              <a:rPr lang="pt-PT" b="1" dirty="0"/>
              <a:t>OBJECTIVITY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b="1" dirty="0"/>
              <a:t>INTEROPERABILITY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err="1"/>
              <a:t>Standardization</a:t>
            </a:r>
            <a:r>
              <a:rPr lang="pt-PT" dirty="0"/>
              <a:t> </a:t>
            </a:r>
            <a:r>
              <a:rPr lang="pt-PT" dirty="0" err="1"/>
              <a:t>will</a:t>
            </a:r>
            <a:r>
              <a:rPr lang="pt-PT" dirty="0"/>
              <a:t> </a:t>
            </a:r>
            <a:r>
              <a:rPr lang="pt-PT" dirty="0" err="1"/>
              <a:t>help</a:t>
            </a:r>
            <a:r>
              <a:rPr lang="pt-PT" dirty="0"/>
              <a:t> </a:t>
            </a:r>
            <a:r>
              <a:rPr lang="pt-PT" dirty="0" err="1"/>
              <a:t>us</a:t>
            </a:r>
            <a:r>
              <a:rPr lang="pt-PT" dirty="0"/>
              <a:t> </a:t>
            </a:r>
            <a:r>
              <a:rPr lang="pt-PT" dirty="0" err="1"/>
              <a:t>keep</a:t>
            </a:r>
            <a:r>
              <a:rPr lang="pt-PT" dirty="0"/>
              <a:t> a </a:t>
            </a:r>
            <a:r>
              <a:rPr lang="pt-PT" dirty="0" err="1"/>
              <a:t>line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b="1" dirty="0"/>
              <a:t>COMMUNICATION</a:t>
            </a:r>
            <a:r>
              <a:rPr lang="pt-PT" dirty="0"/>
              <a:t> </a:t>
            </a:r>
            <a:r>
              <a:rPr lang="pt-PT" dirty="0" err="1"/>
              <a:t>and</a:t>
            </a:r>
            <a:endParaRPr lang="pt-PT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/>
              <a:t>Improve </a:t>
            </a:r>
            <a:r>
              <a:rPr lang="pt-PT" dirty="0" err="1"/>
              <a:t>our</a:t>
            </a:r>
            <a:r>
              <a:rPr lang="pt-PT" dirty="0"/>
              <a:t> </a:t>
            </a:r>
            <a:r>
              <a:rPr lang="pt-PT" b="1" dirty="0"/>
              <a:t>LANGUAGE</a:t>
            </a:r>
            <a:r>
              <a:rPr lang="pt-PT" dirty="0"/>
              <a:t> </a:t>
            </a:r>
            <a:r>
              <a:rPr lang="pt-PT" dirty="0" err="1"/>
              <a:t>proficiency</a:t>
            </a:r>
            <a:r>
              <a:rPr lang="pt-PT" dirty="0"/>
              <a:t> </a:t>
            </a:r>
            <a:r>
              <a:rPr lang="pt-PT" dirty="0" err="1"/>
              <a:t>skills</a:t>
            </a:r>
            <a:r>
              <a:rPr lang="pt-PT" dirty="0"/>
              <a:t>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E37E7E-1B69-414E-AB38-0765E1FF72DB}" type="slidenum">
              <a:rPr lang="pt-PT" smtClean="0"/>
              <a:pPr>
                <a:defRPr/>
              </a:pPr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8258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5237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B876-E786-4257-81FA-398DE8DB4036}" type="datetimeFigureOut">
              <a:rPr lang="pt-PT" smtClean="0"/>
              <a:pPr/>
              <a:t>21/05/2018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FA905-1913-44BC-8B91-53AB943871B4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1960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8000" y="144001"/>
            <a:ext cx="8229600" cy="562074"/>
          </a:xfrm>
          <a:prstGeom prst="rect">
            <a:avLst/>
          </a:prstGeom>
        </p:spPr>
        <p:txBody>
          <a:bodyPr lIns="91424" tIns="45712" rIns="91424" bIns="45712" rtlCol="0">
            <a:normAutofit/>
          </a:bodyPr>
          <a:lstStyle>
            <a:lvl1pPr algn="r" defTabSz="914239" rtl="0" eaLnBrk="1" latinLnBrk="0" hangingPunct="1">
              <a:spcBef>
                <a:spcPct val="0"/>
              </a:spcBef>
              <a:buNone/>
              <a:defRPr lang="pt-PT" sz="2000" b="1" kern="1200" dirty="0" smtClean="0">
                <a:solidFill>
                  <a:srgbClr val="002060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pt-PT" dirty="0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12000" y="1440000"/>
            <a:ext cx="7488392" cy="4525963"/>
          </a:xfrm>
        </p:spPr>
        <p:txBody>
          <a:bodyPr>
            <a:normAutofit/>
          </a:bodyPr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>
              <a:buFontTx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2pPr>
            <a:lvl3pPr>
              <a:buFontTx/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3pPr>
            <a:lvl4pPr>
              <a:buFontTx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4pPr>
            <a:lvl5pPr>
              <a:buFontTx/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5pPr>
          </a:lstStyle>
          <a:p>
            <a:pPr lvl="0"/>
            <a:r>
              <a:rPr lang="pt-PT" dirty="0"/>
              <a:t>Clique para editar os estilos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0"/>
          </p:nvPr>
        </p:nvSpPr>
        <p:spPr>
          <a:xfrm>
            <a:off x="71438" y="6551614"/>
            <a:ext cx="2268537" cy="365125"/>
          </a:xfrm>
        </p:spPr>
        <p:txBody>
          <a:bodyPr/>
          <a:lstStyle>
            <a:lvl1pPr algn="l">
              <a:defRPr sz="1200"/>
            </a:lvl1pPr>
          </a:lstStyle>
          <a:p>
            <a:pPr defTabSz="914239">
              <a:defRPr/>
            </a:pP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1"/>
          </p:nvPr>
        </p:nvSpPr>
        <p:spPr>
          <a:xfrm>
            <a:off x="7019925" y="6551614"/>
            <a:ext cx="2133600" cy="365125"/>
          </a:xfrm>
        </p:spPr>
        <p:txBody>
          <a:bodyPr/>
          <a:lstStyle>
            <a:lvl1pPr>
              <a:defRPr sz="1000" smtClean="0"/>
            </a:lvl1pPr>
          </a:lstStyle>
          <a:p>
            <a:pPr defTabSz="914239">
              <a:defRPr/>
            </a:pPr>
            <a:fld id="{2033C911-6080-4083-80C4-EFEEE2430677}" type="slidenum">
              <a:rPr lang="pt-PT" altLang="pt-PT">
                <a:solidFill>
                  <a:prstClr val="black">
                    <a:tint val="75000"/>
                  </a:prstClr>
                </a:solidFill>
              </a:rPr>
              <a:pPr defTabSz="914239">
                <a:defRPr/>
              </a:pPr>
              <a:t>‹nº›</a:t>
            </a:fld>
            <a:endParaRPr lang="pt-PT" alt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09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CF0F8-E46A-4F9B-80E2-C049838C0E3C}" type="datetimeFigureOut">
              <a:rPr lang="pt-PT" smtClean="0"/>
              <a:t>21/05/2018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078F-C99B-4E79-A5C4-693AAD940961}" type="slidenum">
              <a:rPr lang="pt-PT" smtClean="0"/>
              <a:t>‹nº›</a:t>
            </a:fld>
            <a:endParaRPr lang="pt-PT"/>
          </a:p>
        </p:txBody>
      </p:sp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287338" y="6597650"/>
            <a:ext cx="468312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fld id="{A900609B-5A1F-49B0-96CE-6CB1D635D3EB}" type="slidenum">
              <a:rPr lang="pt-PT" sz="1000">
                <a:latin typeface="Arial" panose="020B0604020202020204" pitchFamily="34" charset="0"/>
                <a:cs typeface="+mn-cs"/>
              </a:rPr>
              <a:pPr eaLnBrk="1" hangingPunct="1">
                <a:defRPr/>
              </a:pPr>
              <a:t>‹nº›</a:t>
            </a:fld>
            <a:endParaRPr lang="pt-PT" sz="1000">
              <a:latin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12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DB876-E786-4257-81FA-398DE8DB4036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21/05/2018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FA905-1913-44BC-8B91-53AB943871B4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68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"/>
            <a:ext cx="9144000" cy="685746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94467" y="5657581"/>
            <a:ext cx="6849533" cy="753534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pt-PT" sz="18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BILC ANNUAL CONFERENCE </a:t>
            </a:r>
            <a:r>
              <a:rPr lang="pt-PT" sz="18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2018</a:t>
            </a:r>
            <a:endParaRPr lang="pt-PT" sz="14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572788" y="6411115"/>
            <a:ext cx="6571211" cy="44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12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CTEN Marta Gabriel| </a:t>
            </a:r>
            <a:r>
              <a:rPr lang="pt-PT" sz="12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21 </a:t>
            </a:r>
            <a:r>
              <a:rPr lang="pt-PT" sz="1200" dirty="0" err="1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May</a:t>
            </a:r>
            <a:r>
              <a:rPr lang="pt-PT" sz="12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 2018</a:t>
            </a:r>
            <a:endParaRPr lang="pt-PT" sz="12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506383" y="5789364"/>
            <a:ext cx="142923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50" dirty="0" smtClean="0">
                <a:solidFill>
                  <a:srgbClr val="CA7C2C"/>
                </a:solidFill>
                <a:latin typeface="Franklin Gothic Demi Cond" panose="020B0706030402020204" pitchFamily="34" charset="0"/>
              </a:rPr>
              <a:t>   </a:t>
            </a:r>
            <a:r>
              <a:rPr lang="pt-PT" sz="1250" dirty="0" smtClean="0">
                <a:solidFill>
                  <a:srgbClr val="C07624"/>
                </a:solidFill>
                <a:latin typeface="Franklin Gothic Demi Cond" panose="020B0706030402020204" pitchFamily="34" charset="0"/>
              </a:rPr>
              <a:t>FORÇAS ARMADAS</a:t>
            </a:r>
            <a:br>
              <a:rPr lang="pt-PT" sz="1250" dirty="0" smtClean="0">
                <a:solidFill>
                  <a:srgbClr val="C07624"/>
                </a:solidFill>
                <a:latin typeface="Franklin Gothic Demi Cond" panose="020B0706030402020204" pitchFamily="34" charset="0"/>
              </a:rPr>
            </a:br>
            <a:r>
              <a:rPr lang="pt-PT" sz="1250" dirty="0" smtClean="0">
                <a:solidFill>
                  <a:srgbClr val="C07624"/>
                </a:solidFill>
                <a:latin typeface="Franklin Gothic Demi Cond" panose="020B0706030402020204" pitchFamily="34" charset="0"/>
              </a:rPr>
              <a:t>   PORTUGUESAS</a:t>
            </a:r>
            <a:endParaRPr lang="pt-PT" sz="1250" dirty="0">
              <a:solidFill>
                <a:srgbClr val="C07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0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2">
            <a:extLst>
              <a:ext uri="{FF2B5EF4-FFF2-40B4-BE49-F238E27FC236}">
                <a16:creationId xmlns="" xmlns:a16="http://schemas.microsoft.com/office/drawing/2014/main" id="{5DACA84F-6911-49B9-BCD9-611CE084870C}"/>
              </a:ext>
            </a:extLst>
          </p:cNvPr>
          <p:cNvSpPr/>
          <p:nvPr/>
        </p:nvSpPr>
        <p:spPr>
          <a:xfrm>
            <a:off x="285428" y="1128167"/>
            <a:ext cx="857256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What?</a:t>
            </a:r>
          </a:p>
          <a:p>
            <a:pPr lv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Development of </a:t>
            </a:r>
            <a:r>
              <a:rPr lang="en-US" sz="2800" b="1" u="sng" dirty="0" smtClean="0">
                <a:latin typeface="Arial" pitchFamily="34" charset="0"/>
                <a:cs typeface="Arial" pitchFamily="34" charset="0"/>
              </a:rPr>
              <a:t>National Regulation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on: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test specifications (on going task);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test development;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test administration.</a:t>
            </a:r>
          </a:p>
        </p:txBody>
      </p:sp>
      <p:sp>
        <p:nvSpPr>
          <p:cNvPr id="3" name="Rectângulo 2">
            <a:extLst>
              <a:ext uri="{FF2B5EF4-FFF2-40B4-BE49-F238E27FC236}">
                <a16:creationId xmlns="" xmlns:a16="http://schemas.microsoft.com/office/drawing/2014/main" id="{5DACA84F-6911-49B9-BCD9-611CE084870C}"/>
              </a:ext>
            </a:extLst>
          </p:cNvPr>
          <p:cNvSpPr/>
          <p:nvPr/>
        </p:nvSpPr>
        <p:spPr>
          <a:xfrm>
            <a:off x="2933408" y="4306288"/>
            <a:ext cx="59245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How?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Encouraging combined effort - joint task;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Coordinating item developing and piloting;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Developing a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common data base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104775"/>
            <a:ext cx="9144000" cy="592138"/>
          </a:xfrm>
          <a:prstGeom prst="rect">
            <a:avLst/>
          </a:prstGeom>
        </p:spPr>
        <p:txBody>
          <a:bodyPr vert="horz" lIns="91440" tIns="45720" rIns="25200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FUTURE</a:t>
            </a:r>
          </a:p>
          <a:p>
            <a:pPr algn="r"/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How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“e-” can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help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us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improve?</a:t>
            </a:r>
            <a:endParaRPr lang="pt-PT" sz="2300" dirty="0">
              <a:solidFill>
                <a:srgbClr val="082A4C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49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0" y="104775"/>
            <a:ext cx="9144000" cy="592138"/>
          </a:xfrm>
          <a:prstGeom prst="rect">
            <a:avLst/>
          </a:prstGeom>
        </p:spPr>
        <p:txBody>
          <a:bodyPr vert="horz" lIns="91440" tIns="45720" rIns="25200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FUTURE</a:t>
            </a:r>
          </a:p>
          <a:p>
            <a:pPr algn="r"/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How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“e-” can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help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us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improve?</a:t>
            </a:r>
            <a:endParaRPr lang="pt-PT" sz="2300" dirty="0">
              <a:solidFill>
                <a:srgbClr val="082A4C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Rectângulo 2">
            <a:extLst>
              <a:ext uri="{FF2B5EF4-FFF2-40B4-BE49-F238E27FC236}">
                <a16:creationId xmlns="" xmlns:a16="http://schemas.microsoft.com/office/drawing/2014/main" id="{5DACA84F-6911-49B9-BCD9-611CE084870C}"/>
              </a:ext>
            </a:extLst>
          </p:cNvPr>
          <p:cNvSpPr/>
          <p:nvPr/>
        </p:nvSpPr>
        <p:spPr>
          <a:xfrm>
            <a:off x="323528" y="1322934"/>
            <a:ext cx="8572560" cy="2712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What?</a:t>
            </a:r>
          </a:p>
          <a:p>
            <a:pPr lv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Faculty development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regarding :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teachers;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testers;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evelopers (tests and curricula).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ângulo 2">
            <a:extLst>
              <a:ext uri="{FF2B5EF4-FFF2-40B4-BE49-F238E27FC236}">
                <a16:creationId xmlns="" xmlns:a16="http://schemas.microsoft.com/office/drawing/2014/main" id="{5DACA84F-6911-49B9-BCD9-611CE084870C}"/>
              </a:ext>
            </a:extLst>
          </p:cNvPr>
          <p:cNvSpPr/>
          <p:nvPr/>
        </p:nvSpPr>
        <p:spPr>
          <a:xfrm>
            <a:off x="323528" y="4221088"/>
            <a:ext cx="857256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How?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Promoting meetings on a regular basis (on-site and distance)</a:t>
            </a:r>
          </a:p>
          <a:p>
            <a:pPr marL="914400" lvl="1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Conducting workshops focused on specific areas (Webinars)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26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8C891638-2744-4350-9C72-9AA536515814}"/>
              </a:ext>
            </a:extLst>
          </p:cNvPr>
          <p:cNvSpPr txBox="1"/>
          <p:nvPr/>
        </p:nvSpPr>
        <p:spPr>
          <a:xfrm>
            <a:off x="539552" y="986061"/>
            <a:ext cx="20890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kern="1200" spc="3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T</a:t>
            </a:r>
            <a:r>
              <a:rPr lang="pt-PT" kern="1200" spc="3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ECNOLOGY</a:t>
            </a:r>
            <a:endParaRPr lang="pt-PT" kern="1200" spc="3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82EDFC9D-2C68-4307-BB38-A8C2CB5AA0BA}"/>
              </a:ext>
            </a:extLst>
          </p:cNvPr>
          <p:cNvSpPr txBox="1"/>
          <p:nvPr/>
        </p:nvSpPr>
        <p:spPr>
          <a:xfrm>
            <a:off x="1186483" y="1480265"/>
            <a:ext cx="1375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smtClean="0"/>
              <a:t>E</a:t>
            </a:r>
            <a:r>
              <a:rPr lang="pt-PT" sz="1800" spc="300" dirty="0" smtClean="0"/>
              <a:t>NABLES</a:t>
            </a:r>
            <a:endParaRPr lang="pt-PT" sz="1800" spc="300" dirty="0"/>
          </a:p>
        </p:txBody>
      </p: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530E7F7E-53B0-415A-9FCD-F1484FE9AD94}"/>
              </a:ext>
            </a:extLst>
          </p:cNvPr>
          <p:cNvSpPr txBox="1"/>
          <p:nvPr/>
        </p:nvSpPr>
        <p:spPr>
          <a:xfrm>
            <a:off x="1729408" y="1968649"/>
            <a:ext cx="25134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smtClean="0"/>
              <a:t>C</a:t>
            </a:r>
            <a:r>
              <a:rPr lang="pt-PT" sz="1800" spc="300" dirty="0" smtClean="0"/>
              <a:t>OMMUNICATION</a:t>
            </a:r>
            <a:endParaRPr lang="pt-PT" sz="1800" spc="300" dirty="0"/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BB0BE396-05CC-4985-8256-66E8B47B0A74}"/>
              </a:ext>
            </a:extLst>
          </p:cNvPr>
          <p:cNvSpPr txBox="1"/>
          <p:nvPr/>
        </p:nvSpPr>
        <p:spPr>
          <a:xfrm>
            <a:off x="2071911" y="2462039"/>
            <a:ext cx="3280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 smtClean="0"/>
              <a:t>C</a:t>
            </a:r>
            <a:r>
              <a:rPr lang="pt-PT" b="1" spc="300" dirty="0" smtClean="0"/>
              <a:t>H</a:t>
            </a:r>
            <a:r>
              <a:rPr lang="pt-PT" sz="1800" spc="300" dirty="0" smtClean="0"/>
              <a:t>ANNELS AND OFFERS</a:t>
            </a:r>
            <a:endParaRPr lang="pt-PT" sz="1800" spc="300" dirty="0"/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FD23B047-44EB-46BF-B3D7-EBED211606F7}"/>
              </a:ext>
            </a:extLst>
          </p:cNvPr>
          <p:cNvSpPr txBox="1"/>
          <p:nvPr/>
        </p:nvSpPr>
        <p:spPr>
          <a:xfrm>
            <a:off x="2698279" y="2907804"/>
            <a:ext cx="8883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smtClean="0"/>
              <a:t>N</a:t>
            </a:r>
            <a:r>
              <a:rPr lang="pt-PT" sz="1800" spc="300" dirty="0" smtClean="0"/>
              <a:t>EW</a:t>
            </a:r>
            <a:endParaRPr lang="pt-PT" sz="1800" spc="300" dirty="0"/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F04124CC-E02A-419C-A8AB-531A403B7E04}"/>
              </a:ext>
            </a:extLst>
          </p:cNvPr>
          <p:cNvSpPr txBox="1"/>
          <p:nvPr/>
        </p:nvSpPr>
        <p:spPr>
          <a:xfrm>
            <a:off x="3243089" y="3401194"/>
            <a:ext cx="23265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smtClean="0"/>
              <a:t>O</a:t>
            </a:r>
            <a:r>
              <a:rPr lang="pt-PT" sz="1800" spc="300" dirty="0" smtClean="0"/>
              <a:t>PPORTUNITIES</a:t>
            </a:r>
            <a:endParaRPr lang="pt-PT" sz="1800" spc="300" dirty="0"/>
          </a:p>
        </p:txBody>
      </p:sp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37015B3B-9684-4B06-8E11-A0E528811656}"/>
              </a:ext>
            </a:extLst>
          </p:cNvPr>
          <p:cNvSpPr txBox="1"/>
          <p:nvPr/>
        </p:nvSpPr>
        <p:spPr>
          <a:xfrm>
            <a:off x="3920039" y="3936222"/>
            <a:ext cx="17914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b="1" spc="300" dirty="0" smtClean="0"/>
              <a:t>L</a:t>
            </a:r>
            <a:r>
              <a:rPr lang="pt-PT" sz="1800" spc="300" dirty="0" smtClean="0"/>
              <a:t>EADING TO</a:t>
            </a:r>
            <a:endParaRPr lang="pt-PT" sz="1800" spc="300" dirty="0"/>
          </a:p>
        </p:txBody>
      </p:sp>
      <p:sp>
        <p:nvSpPr>
          <p:cNvPr id="16" name="CaixaDeTexto 15">
            <a:extLst>
              <a:ext uri="{FF2B5EF4-FFF2-40B4-BE49-F238E27FC236}">
                <a16:creationId xmlns="" xmlns:a16="http://schemas.microsoft.com/office/drawing/2014/main" id="{B2861F0C-1CEA-4E9A-BAA5-3308457B4529}"/>
              </a:ext>
            </a:extLst>
          </p:cNvPr>
          <p:cNvSpPr txBox="1"/>
          <p:nvPr/>
        </p:nvSpPr>
        <p:spPr>
          <a:xfrm>
            <a:off x="3740671" y="4454322"/>
            <a:ext cx="26853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 smtClean="0"/>
              <a:t>INTER</a:t>
            </a:r>
            <a:r>
              <a:rPr lang="pt-PT" b="1" spc="300" dirty="0" smtClean="0"/>
              <a:t>O</a:t>
            </a:r>
            <a:r>
              <a:rPr lang="pt-PT" sz="1800" spc="300" dirty="0" smtClean="0"/>
              <a:t>PERABILITY</a:t>
            </a:r>
            <a:endParaRPr lang="pt-PT" sz="1800" spc="300" dirty="0"/>
          </a:p>
        </p:txBody>
      </p:sp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27B004FD-37E8-4624-8293-3C2CF3D2C29F}"/>
              </a:ext>
            </a:extLst>
          </p:cNvPr>
          <p:cNvSpPr txBox="1"/>
          <p:nvPr/>
        </p:nvSpPr>
        <p:spPr>
          <a:xfrm>
            <a:off x="4345004" y="5020047"/>
            <a:ext cx="1269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/>
              <a:t>AMON</a:t>
            </a:r>
            <a:r>
              <a:rPr lang="pt-PT" b="1" spc="300" dirty="0" smtClean="0"/>
              <a:t>G</a:t>
            </a:r>
            <a:endParaRPr lang="pt-PT" sz="1800" spc="300" dirty="0"/>
          </a:p>
        </p:txBody>
      </p:sp>
      <p:sp>
        <p:nvSpPr>
          <p:cNvPr id="18" name="CaixaDeTexto 17">
            <a:extLst>
              <a:ext uri="{FF2B5EF4-FFF2-40B4-BE49-F238E27FC236}">
                <a16:creationId xmlns="" xmlns:a16="http://schemas.microsoft.com/office/drawing/2014/main" id="{BF44451E-E63F-40B5-9C3A-AC7379EFCCC1}"/>
              </a:ext>
            </a:extLst>
          </p:cNvPr>
          <p:cNvSpPr txBox="1"/>
          <p:nvPr/>
        </p:nvSpPr>
        <p:spPr>
          <a:xfrm>
            <a:off x="5159871" y="5461620"/>
            <a:ext cx="21687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PT"/>
            </a:defPPr>
            <a:lvl1pPr>
              <a:defRPr sz="3200"/>
            </a:lvl1pPr>
          </a:lstStyle>
          <a:p>
            <a:r>
              <a:rPr lang="pt-PT" sz="1800" spc="300" dirty="0" smtClean="0"/>
              <a:t>EVER</a:t>
            </a:r>
            <a:r>
              <a:rPr lang="pt-PT" b="1" spc="300" dirty="0" smtClean="0"/>
              <a:t>Y </a:t>
            </a:r>
            <a:r>
              <a:rPr lang="pt-PT" sz="1800" spc="300" dirty="0" smtClean="0"/>
              <a:t>NATION</a:t>
            </a:r>
            <a:endParaRPr lang="pt-PT" sz="1800" spc="300" dirty="0"/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726B9C77-4648-4979-8540-13478BCF0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052736"/>
            <a:ext cx="2736304" cy="184518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44927C7C-C6E4-49FC-A79E-2359027CA8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04" y="4489828"/>
            <a:ext cx="2938108" cy="2169570"/>
          </a:xfrm>
          <a:prstGeom prst="rect">
            <a:avLst/>
          </a:prstGeom>
        </p:spPr>
      </p:pic>
      <p:sp>
        <p:nvSpPr>
          <p:cNvPr id="23" name="Título 1"/>
          <p:cNvSpPr txBox="1">
            <a:spLocks/>
          </p:cNvSpPr>
          <p:nvPr/>
        </p:nvSpPr>
        <p:spPr>
          <a:xfrm>
            <a:off x="0" y="104775"/>
            <a:ext cx="9144000" cy="592138"/>
          </a:xfrm>
          <a:prstGeom prst="rect">
            <a:avLst/>
          </a:prstGeom>
        </p:spPr>
        <p:txBody>
          <a:bodyPr vert="horz" lIns="91440" tIns="45720" rIns="25200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FUTURE</a:t>
            </a:r>
          </a:p>
          <a:p>
            <a:pPr algn="r"/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Invigorating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Training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through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Technology</a:t>
            </a:r>
            <a:endParaRPr lang="pt-PT" sz="2300" dirty="0">
              <a:solidFill>
                <a:srgbClr val="082A4C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95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22672"/>
          </a:xfrm>
          <a:prstGeom prst="rect">
            <a:avLst/>
          </a:prstGeom>
        </p:spPr>
      </p:pic>
      <p:sp>
        <p:nvSpPr>
          <p:cNvPr id="3" name="Rectângulo 2"/>
          <p:cNvSpPr/>
          <p:nvPr/>
        </p:nvSpPr>
        <p:spPr>
          <a:xfrm>
            <a:off x="142875" y="5511502"/>
            <a:ext cx="87915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t-PT" sz="2400" b="1" i="1" dirty="0" smtClean="0">
                <a:latin typeface="Arial" pitchFamily="34" charset="0"/>
                <a:cs typeface="Arial" pitchFamily="34" charset="0"/>
              </a:rPr>
              <a:t>Obrigado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t-PT" sz="2400" b="1" i="1" dirty="0" err="1" smtClean="0">
                <a:latin typeface="Arial" pitchFamily="34" charset="0"/>
                <a:cs typeface="Arial" pitchFamily="34" charset="0"/>
              </a:rPr>
              <a:t>Thank</a:t>
            </a:r>
            <a:r>
              <a:rPr lang="pt-PT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b="1" i="1" dirty="0" err="1" smtClean="0">
                <a:latin typeface="Arial" pitchFamily="34" charset="0"/>
                <a:cs typeface="Arial" pitchFamily="34" charset="0"/>
              </a:rPr>
              <a:t>you</a:t>
            </a:r>
            <a:endParaRPr lang="pt-PT" sz="2400" b="1" i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08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"/>
            <a:ext cx="9144000" cy="685746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94467" y="5657581"/>
            <a:ext cx="6849533" cy="753534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pt-PT" sz="18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BILC ANNUAL CONFERENCE 2018</a:t>
            </a:r>
            <a:br>
              <a:rPr lang="pt-PT" sz="18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</a:br>
            <a:endParaRPr lang="pt-PT" sz="14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572788" y="6411115"/>
            <a:ext cx="6571211" cy="4466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1200" dirty="0" err="1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LtCmdr</a:t>
            </a:r>
            <a:r>
              <a:rPr lang="pt-PT" sz="12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  Marta Gabriel| 21 </a:t>
            </a:r>
            <a:r>
              <a:rPr lang="pt-PT" sz="1200" dirty="0" err="1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May</a:t>
            </a:r>
            <a:r>
              <a:rPr lang="pt-PT" sz="1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12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 2018</a:t>
            </a:r>
            <a:endParaRPr lang="pt-PT" sz="12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506383" y="5789364"/>
            <a:ext cx="142923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50" dirty="0" smtClean="0">
                <a:solidFill>
                  <a:srgbClr val="CA7C2C"/>
                </a:solidFill>
                <a:latin typeface="Franklin Gothic Demi Cond" panose="020B0706030402020204" pitchFamily="34" charset="0"/>
              </a:rPr>
              <a:t>   </a:t>
            </a:r>
            <a:r>
              <a:rPr lang="pt-PT" sz="1250" dirty="0" smtClean="0">
                <a:solidFill>
                  <a:srgbClr val="C07624"/>
                </a:solidFill>
                <a:latin typeface="Franklin Gothic Demi Cond" panose="020B0706030402020204" pitchFamily="34" charset="0"/>
              </a:rPr>
              <a:t>FORÇAS ARMADAS</a:t>
            </a:r>
            <a:br>
              <a:rPr lang="pt-PT" sz="1250" dirty="0" smtClean="0">
                <a:solidFill>
                  <a:srgbClr val="C07624"/>
                </a:solidFill>
                <a:latin typeface="Franklin Gothic Demi Cond" panose="020B0706030402020204" pitchFamily="34" charset="0"/>
              </a:rPr>
            </a:br>
            <a:r>
              <a:rPr lang="pt-PT" sz="1250" dirty="0" smtClean="0">
                <a:solidFill>
                  <a:srgbClr val="C07624"/>
                </a:solidFill>
                <a:latin typeface="Franklin Gothic Demi Cond" panose="020B0706030402020204" pitchFamily="34" charset="0"/>
              </a:rPr>
              <a:t>   PORTUGUESAS</a:t>
            </a:r>
            <a:endParaRPr lang="pt-PT" sz="1250" dirty="0">
              <a:solidFill>
                <a:srgbClr val="C07624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22672"/>
          </a:xfrm>
          <a:prstGeom prst="rect">
            <a:avLst/>
          </a:prstGeom>
        </p:spPr>
      </p:pic>
      <p:sp>
        <p:nvSpPr>
          <p:cNvPr id="8" name="Rectângulo 7"/>
          <p:cNvSpPr/>
          <p:nvPr/>
        </p:nvSpPr>
        <p:spPr>
          <a:xfrm>
            <a:off x="142875" y="5244802"/>
            <a:ext cx="8791574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t-PT" sz="2400" b="1" i="1" dirty="0" err="1" smtClean="0">
                <a:latin typeface="Arial" pitchFamily="34" charset="0"/>
                <a:cs typeface="Arial" pitchFamily="34" charset="0"/>
              </a:rPr>
              <a:t>Language</a:t>
            </a:r>
            <a:r>
              <a:rPr lang="pt-PT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b="1" i="1" dirty="0" err="1" smtClean="0">
                <a:latin typeface="Arial" pitchFamily="34" charset="0"/>
                <a:cs typeface="Arial" pitchFamily="34" charset="0"/>
              </a:rPr>
              <a:t>Training</a:t>
            </a:r>
            <a:r>
              <a:rPr lang="pt-PT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b="1" i="1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PT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b="1" i="1" dirty="0" err="1" smtClean="0">
                <a:latin typeface="Arial" pitchFamily="34" charset="0"/>
                <a:cs typeface="Arial" pitchFamily="34" charset="0"/>
              </a:rPr>
              <a:t>Testing</a:t>
            </a:r>
            <a:endParaRPr lang="pt-PT" sz="2400" b="1" i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t-PT" sz="2400" b="1" i="1" dirty="0" err="1" smtClean="0">
                <a:latin typeface="Arial" pitchFamily="34" charset="0"/>
                <a:cs typeface="Arial" pitchFamily="34" charset="0"/>
              </a:rPr>
              <a:t>in</a:t>
            </a:r>
            <a:r>
              <a:rPr lang="pt-PT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b="1" i="1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pt-PT" sz="2400" b="1" i="1" dirty="0" smtClean="0">
                <a:latin typeface="Arial" pitchFamily="34" charset="0"/>
                <a:cs typeface="Arial" pitchFamily="34" charset="0"/>
              </a:rPr>
              <a:t> Portuguese </a:t>
            </a:r>
            <a:r>
              <a:rPr lang="pt-PT" sz="2400" b="1" i="1" dirty="0" err="1" smtClean="0">
                <a:latin typeface="Arial" pitchFamily="34" charset="0"/>
                <a:cs typeface="Arial" pitchFamily="34" charset="0"/>
              </a:rPr>
              <a:t>Armed</a:t>
            </a:r>
            <a:r>
              <a:rPr lang="pt-PT" sz="2400" b="1" i="1" dirty="0" smtClean="0">
                <a:latin typeface="Arial" pitchFamily="34" charset="0"/>
                <a:cs typeface="Arial" pitchFamily="34" charset="0"/>
              </a:rPr>
              <a:t> Forces: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t-PT" sz="2400" b="1" i="1" dirty="0" err="1" smtClean="0">
                <a:latin typeface="Arial" pitchFamily="34" charset="0"/>
                <a:cs typeface="Arial" pitchFamily="34" charset="0"/>
              </a:rPr>
              <a:t>Past</a:t>
            </a:r>
            <a:r>
              <a:rPr lang="pt-PT" sz="2400" b="1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PT" sz="2400" b="1" i="1" dirty="0" err="1" smtClean="0">
                <a:latin typeface="Arial" pitchFamily="34" charset="0"/>
                <a:cs typeface="Arial" pitchFamily="34" charset="0"/>
              </a:rPr>
              <a:t>Present</a:t>
            </a:r>
            <a:r>
              <a:rPr lang="pt-PT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b="1" i="1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PT" sz="2400" b="1" i="1" dirty="0" smtClean="0">
                <a:latin typeface="Arial" pitchFamily="34" charset="0"/>
                <a:cs typeface="Arial" pitchFamily="34" charset="0"/>
              </a:rPr>
              <a:t> e-Future</a:t>
            </a:r>
          </a:p>
        </p:txBody>
      </p:sp>
    </p:spTree>
    <p:extLst>
      <p:ext uri="{BB962C8B-B14F-4D97-AF65-F5344CB8AC3E}">
        <p14:creationId xmlns:p14="http://schemas.microsoft.com/office/powerpoint/2010/main" val="199324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592138"/>
          </a:xfrm>
        </p:spPr>
        <p:txBody>
          <a:bodyPr rIns="252000">
            <a:normAutofit/>
          </a:bodyPr>
          <a:lstStyle/>
          <a:p>
            <a:pPr algn="r"/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AGENDA</a:t>
            </a:r>
            <a:endParaRPr lang="pt-PT" sz="2300" dirty="0">
              <a:solidFill>
                <a:srgbClr val="082A4C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0" y="457054"/>
            <a:ext cx="9144000" cy="592667"/>
          </a:xfrm>
          <a:prstGeom prst="rect">
            <a:avLst/>
          </a:prstGeom>
        </p:spPr>
        <p:txBody>
          <a:bodyPr vert="horz" lIns="91440" tIns="45720" rIns="25200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t-PT" sz="2000" dirty="0">
              <a:solidFill>
                <a:schemeClr val="tx1">
                  <a:lumMod val="65000"/>
                  <a:lumOff val="3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23" name="Freeform 7"/>
          <p:cNvSpPr>
            <a:spLocks/>
          </p:cNvSpPr>
          <p:nvPr/>
        </p:nvSpPr>
        <p:spPr bwMode="gray">
          <a:xfrm>
            <a:off x="899592" y="2095460"/>
            <a:ext cx="7771442" cy="540000"/>
          </a:xfrm>
          <a:prstGeom prst="rect">
            <a:avLst/>
          </a:prstGeom>
          <a:solidFill>
            <a:srgbClr val="082A4C"/>
          </a:solidFill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35990" rIns="35990" bIns="35990" anchor="ctr" anchorCtr="0"/>
          <a:lstStyle/>
          <a:p>
            <a:pPr marL="4763"/>
            <a:r>
              <a:rPr lang="pt-PT" sz="2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1</a:t>
            </a:r>
            <a:r>
              <a:rPr lang="pt-PT" sz="20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. PAST</a:t>
            </a:r>
            <a:endParaRPr lang="pt-PT" sz="20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Freeform 7"/>
          <p:cNvSpPr>
            <a:spLocks/>
          </p:cNvSpPr>
          <p:nvPr/>
        </p:nvSpPr>
        <p:spPr bwMode="gray">
          <a:xfrm>
            <a:off x="899592" y="3123492"/>
            <a:ext cx="7771442" cy="540000"/>
          </a:xfrm>
          <a:prstGeom prst="rect">
            <a:avLst/>
          </a:prstGeom>
          <a:solidFill>
            <a:srgbClr val="082A4C"/>
          </a:solidFill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35990" rIns="35990" bIns="35990" anchor="ctr" anchorCtr="0"/>
          <a:lstStyle/>
          <a:p>
            <a:pPr marL="4763"/>
            <a:r>
              <a:rPr lang="pt-PT" sz="2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2. </a:t>
            </a:r>
            <a:r>
              <a:rPr lang="pt-PT" sz="20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PRESENT</a:t>
            </a:r>
            <a:endParaRPr lang="pt-PT" sz="20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gray">
          <a:xfrm>
            <a:off x="899592" y="4151524"/>
            <a:ext cx="7771442" cy="540000"/>
          </a:xfrm>
          <a:prstGeom prst="rect">
            <a:avLst/>
          </a:prstGeom>
          <a:solidFill>
            <a:srgbClr val="082A4C"/>
          </a:solidFill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35990" rIns="35990" bIns="35990" anchor="ctr" anchorCtr="0"/>
          <a:lstStyle/>
          <a:p>
            <a:pPr marL="4763"/>
            <a:r>
              <a:rPr lang="pt-PT" sz="2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3. </a:t>
            </a:r>
            <a:r>
              <a:rPr lang="pt-PT" sz="20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e-FUTURE</a:t>
            </a:r>
            <a:endParaRPr lang="pt-PT" sz="20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50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0" y="0"/>
            <a:ext cx="9144000" cy="592138"/>
          </a:xfrm>
          <a:prstGeom prst="rect">
            <a:avLst/>
          </a:prstGeom>
        </p:spPr>
        <p:txBody>
          <a:bodyPr vert="horz" lIns="91440" tIns="45720" rIns="25200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PAST</a:t>
            </a:r>
            <a:endParaRPr lang="pt-PT" sz="2300" dirty="0">
              <a:solidFill>
                <a:srgbClr val="082A4C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176213" y="1001719"/>
            <a:ext cx="87915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- Portugal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joined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BILC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in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1978</a:t>
            </a:r>
          </a:p>
        </p:txBody>
      </p:sp>
      <p:sp>
        <p:nvSpPr>
          <p:cNvPr id="9" name="Rectângulo 8"/>
          <p:cNvSpPr/>
          <p:nvPr/>
        </p:nvSpPr>
        <p:spPr>
          <a:xfrm>
            <a:off x="166688" y="1801819"/>
            <a:ext cx="87915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Tx/>
              <a:buChar char="-"/>
            </a:pP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Armed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Forces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developed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their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training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testing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teams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implemented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curricula</a:t>
            </a:r>
          </a:p>
          <a:p>
            <a:pPr marL="342900" indent="-342900">
              <a:lnSpc>
                <a:spcPct val="200000"/>
              </a:lnSpc>
              <a:buFontTx/>
              <a:buChar char="-"/>
            </a:pP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Most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faculty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members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were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DLIELC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graduates</a:t>
            </a:r>
            <a:endParaRPr lang="pt-PT" sz="2400" dirty="0" smtClean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lnSpc>
                <a:spcPct val="200000"/>
              </a:lnSpc>
              <a:buFontTx/>
              <a:buChar char="-"/>
            </a:pPr>
            <a:r>
              <a:rPr lang="pt-PT" sz="2400" dirty="0" err="1">
                <a:latin typeface="Arial" pitchFamily="34" charset="0"/>
                <a:cs typeface="Arial" pitchFamily="34" charset="0"/>
              </a:rPr>
              <a:t>training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>
                <a:latin typeface="Arial" pitchFamily="34" charset="0"/>
                <a:cs typeface="Arial" pitchFamily="34" charset="0"/>
              </a:rPr>
              <a:t>facilities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>
                <a:latin typeface="Arial" pitchFamily="34" charset="0"/>
                <a:cs typeface="Arial" pitchFamily="34" charset="0"/>
              </a:rPr>
              <a:t>improved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pt-PT" sz="2400" dirty="0" err="1">
                <a:latin typeface="Arial" pitchFamily="34" charset="0"/>
                <a:cs typeface="Arial" pitchFamily="34" charset="0"/>
              </a:rPr>
              <a:t>language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>
                <a:latin typeface="Arial" pitchFamily="34" charset="0"/>
                <a:cs typeface="Arial" pitchFamily="34" charset="0"/>
              </a:rPr>
              <a:t>labs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lvl="1" indent="-342900">
              <a:lnSpc>
                <a:spcPct val="200000"/>
              </a:lnSpc>
              <a:buFontTx/>
              <a:buChar char="-"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Curricula,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training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testing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materials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– ALC</a:t>
            </a:r>
          </a:p>
        </p:txBody>
      </p:sp>
      <p:sp>
        <p:nvSpPr>
          <p:cNvPr id="10" name="Rectângulo 9"/>
          <p:cNvSpPr/>
          <p:nvPr/>
        </p:nvSpPr>
        <p:spPr>
          <a:xfrm>
            <a:off x="190499" y="5387370"/>
            <a:ext cx="86201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200000"/>
              </a:lnSpc>
              <a:buFontTx/>
              <a:buChar char="-"/>
            </a:pPr>
            <a:r>
              <a:rPr lang="pt-PT" sz="2400" b="1" dirty="0">
                <a:latin typeface="Arial" pitchFamily="34" charset="0"/>
                <a:cs typeface="Arial" pitchFamily="34" charset="0"/>
              </a:rPr>
              <a:t>No </a:t>
            </a:r>
            <a:r>
              <a:rPr lang="pt-PT" sz="2400" b="1" dirty="0" err="1">
                <a:latin typeface="Arial" pitchFamily="34" charset="0"/>
                <a:cs typeface="Arial" pitchFamily="34" charset="0"/>
              </a:rPr>
              <a:t>joining</a:t>
            </a:r>
            <a:r>
              <a:rPr lang="pt-PT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b="1" dirty="0" err="1">
                <a:latin typeface="Arial" pitchFamily="34" charset="0"/>
                <a:cs typeface="Arial" pitchFamily="34" charset="0"/>
              </a:rPr>
              <a:t>or</a:t>
            </a:r>
            <a:r>
              <a:rPr lang="pt-PT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b="1" dirty="0" err="1" smtClean="0">
                <a:latin typeface="Arial" pitchFamily="34" charset="0"/>
                <a:cs typeface="Arial" pitchFamily="34" charset="0"/>
              </a:rPr>
              <a:t>combined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>
                <a:latin typeface="Arial" pitchFamily="34" charset="0"/>
                <a:cs typeface="Arial" pitchFamily="34" charset="0"/>
              </a:rPr>
              <a:t>effort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>
                <a:latin typeface="Arial" pitchFamily="34" charset="0"/>
                <a:cs typeface="Arial" pitchFamily="34" charset="0"/>
              </a:rPr>
              <a:t>or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sharing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was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400" dirty="0" err="1" smtClean="0">
                <a:latin typeface="Arial" pitchFamily="34" charset="0"/>
                <a:cs typeface="Arial" pitchFamily="34" charset="0"/>
              </a:rPr>
              <a:t>promoted</a:t>
            </a:r>
            <a:endParaRPr lang="pt-PT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29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0" y="0"/>
            <a:ext cx="9144000" cy="876300"/>
          </a:xfrm>
          <a:prstGeom prst="rect">
            <a:avLst/>
          </a:prstGeom>
        </p:spPr>
        <p:txBody>
          <a:bodyPr vert="horz" lIns="91440" tIns="45720" rIns="25200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PRESENT</a:t>
            </a:r>
          </a:p>
          <a:p>
            <a:pPr algn="r"/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Who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are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we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?</a:t>
            </a:r>
            <a:endParaRPr lang="pt-PT" sz="2300" dirty="0">
              <a:solidFill>
                <a:srgbClr val="082A4C"/>
              </a:solidFill>
              <a:latin typeface="Franklin Gothic Demi Cond" panose="020B07060304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="" xmlns:a16="http://schemas.microsoft.com/office/drawing/2014/main" id="{5966F2BC-063E-4E7C-93C5-62B9FCBE9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682208"/>
              </p:ext>
            </p:extLst>
          </p:nvPr>
        </p:nvGraphicFramePr>
        <p:xfrm>
          <a:off x="319920" y="908720"/>
          <a:ext cx="8572560" cy="5472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>
                  <a:extLst>
                    <a:ext uri="{9D8B030D-6E8A-4147-A177-3AD203B41FA5}">
                      <a16:colId xmlns="" xmlns:a16="http://schemas.microsoft.com/office/drawing/2014/main" val="3315318316"/>
                    </a:ext>
                  </a:extLst>
                </a:gridCol>
                <a:gridCol w="3517561">
                  <a:extLst>
                    <a:ext uri="{9D8B030D-6E8A-4147-A177-3AD203B41FA5}">
                      <a16:colId xmlns="" xmlns:a16="http://schemas.microsoft.com/office/drawing/2014/main" val="2644640603"/>
                    </a:ext>
                  </a:extLst>
                </a:gridCol>
                <a:gridCol w="2197479">
                  <a:extLst>
                    <a:ext uri="{9D8B030D-6E8A-4147-A177-3AD203B41FA5}">
                      <a16:colId xmlns="" xmlns:a16="http://schemas.microsoft.com/office/drawing/2014/main" val="1819544315"/>
                    </a:ext>
                  </a:extLst>
                </a:gridCol>
              </a:tblGrid>
              <a:tr h="513737"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err="1"/>
                        <a:t>Facility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err="1"/>
                        <a:t>Location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smtClean="0"/>
                        <a:t>Staff</a:t>
                      </a:r>
                      <a:endParaRPr lang="pt-PT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506783297"/>
                  </a:ext>
                </a:extLst>
              </a:tr>
              <a:tr h="1266749">
                <a:tc>
                  <a:txBody>
                    <a:bodyPr/>
                    <a:lstStyle/>
                    <a:p>
                      <a:r>
                        <a:rPr lang="pt-PT" sz="1600" dirty="0"/>
                        <a:t>Portuguese </a:t>
                      </a:r>
                      <a:r>
                        <a:rPr lang="pt-PT" sz="1600" dirty="0" err="1"/>
                        <a:t>Armed</a:t>
                      </a:r>
                      <a:r>
                        <a:rPr lang="pt-PT" sz="1600" dirty="0"/>
                        <a:t> Forces </a:t>
                      </a:r>
                      <a:r>
                        <a:rPr lang="pt-PT" sz="1600" dirty="0" err="1" smtClean="0"/>
                        <a:t>Defence</a:t>
                      </a:r>
                      <a:r>
                        <a:rPr lang="pt-PT" sz="1600" baseline="0" dirty="0" smtClean="0"/>
                        <a:t> </a:t>
                      </a:r>
                      <a:r>
                        <a:rPr lang="pt-PT" sz="1600" dirty="0" smtClean="0"/>
                        <a:t>Staff </a:t>
                      </a:r>
                      <a:r>
                        <a:rPr lang="pt-PT" sz="1600" dirty="0"/>
                        <a:t>HQ</a:t>
                      </a:r>
                    </a:p>
                    <a:p>
                      <a:r>
                        <a:rPr lang="pt-PT" sz="1600" dirty="0" err="1" smtClean="0"/>
                        <a:t>Languages</a:t>
                      </a:r>
                      <a:r>
                        <a:rPr lang="pt-PT" sz="1600" dirty="0" smtClean="0"/>
                        <a:t> </a:t>
                      </a:r>
                      <a:r>
                        <a:rPr lang="pt-PT" sz="1600" dirty="0" err="1"/>
                        <a:t>Lab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1600" dirty="0" err="1" smtClean="0"/>
                        <a:t>Defence</a:t>
                      </a:r>
                      <a:r>
                        <a:rPr lang="pt-PT" sz="1600" dirty="0" smtClean="0"/>
                        <a:t> </a:t>
                      </a:r>
                      <a:r>
                        <a:rPr lang="pt-PT" sz="1600" baseline="0" dirty="0" smtClean="0"/>
                        <a:t>Staff HQ/MoD</a:t>
                      </a:r>
                    </a:p>
                    <a:p>
                      <a:r>
                        <a:rPr lang="pt-PT" sz="1600" baseline="0" dirty="0" smtClean="0"/>
                        <a:t>Lisbon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1 officer</a:t>
                      </a:r>
                    </a:p>
                    <a:p>
                      <a:r>
                        <a:rPr lang="pt-PT" sz="1600" dirty="0" smtClean="0"/>
                        <a:t>1 </a:t>
                      </a:r>
                      <a:r>
                        <a:rPr lang="pt-PT" sz="1600" dirty="0" err="1" smtClean="0"/>
                        <a:t>civilian</a:t>
                      </a:r>
                      <a:endParaRPr lang="pt-PT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539702393"/>
                  </a:ext>
                </a:extLst>
              </a:tr>
              <a:tr h="1266749">
                <a:tc>
                  <a:txBody>
                    <a:bodyPr/>
                    <a:lstStyle/>
                    <a:p>
                      <a:r>
                        <a:rPr lang="pt-PT" sz="1600" dirty="0"/>
                        <a:t>NAVY</a:t>
                      </a:r>
                    </a:p>
                    <a:p>
                      <a:r>
                        <a:rPr lang="pt-PT" sz="1600" dirty="0" err="1"/>
                        <a:t>English</a:t>
                      </a:r>
                      <a:r>
                        <a:rPr lang="pt-PT" sz="1600" dirty="0"/>
                        <a:t> </a:t>
                      </a:r>
                      <a:r>
                        <a:rPr lang="pt-PT" sz="1600" dirty="0" err="1"/>
                        <a:t>Language</a:t>
                      </a:r>
                      <a:r>
                        <a:rPr lang="pt-PT" sz="1600" dirty="0"/>
                        <a:t> </a:t>
                      </a:r>
                      <a:r>
                        <a:rPr lang="pt-PT" sz="1600" dirty="0" err="1"/>
                        <a:t>Department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School of Naval Technologies</a:t>
                      </a:r>
                    </a:p>
                    <a:p>
                      <a:r>
                        <a:rPr lang="pt-PT" sz="1600" dirty="0" smtClean="0"/>
                        <a:t>Naval Base</a:t>
                      </a:r>
                    </a:p>
                    <a:p>
                      <a:r>
                        <a:rPr lang="pt-PT" sz="1600" dirty="0" smtClean="0"/>
                        <a:t>Almada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4 </a:t>
                      </a:r>
                      <a:r>
                        <a:rPr lang="pt-PT" sz="1600" dirty="0" err="1"/>
                        <a:t>officers</a:t>
                      </a:r>
                      <a:endParaRPr lang="pt-PT" sz="1600" dirty="0"/>
                    </a:p>
                    <a:p>
                      <a:r>
                        <a:rPr lang="pt-PT" sz="1600" dirty="0"/>
                        <a:t>4 NCO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797141978"/>
                  </a:ext>
                </a:extLst>
              </a:tr>
              <a:tr h="1158625">
                <a:tc>
                  <a:txBody>
                    <a:bodyPr/>
                    <a:lstStyle/>
                    <a:p>
                      <a:r>
                        <a:rPr lang="pt-PT" sz="1600" dirty="0"/>
                        <a:t>ARMY</a:t>
                      </a:r>
                    </a:p>
                    <a:p>
                      <a:r>
                        <a:rPr lang="pt-PT" sz="1600" dirty="0" err="1"/>
                        <a:t>Army</a:t>
                      </a:r>
                      <a:r>
                        <a:rPr lang="pt-PT" sz="1600" dirty="0"/>
                        <a:t> </a:t>
                      </a:r>
                      <a:r>
                        <a:rPr lang="pt-PT" sz="1600" dirty="0" err="1" smtClean="0"/>
                        <a:t>Language</a:t>
                      </a:r>
                      <a:r>
                        <a:rPr lang="pt-PT" sz="1600" dirty="0" smtClean="0"/>
                        <a:t> </a:t>
                      </a:r>
                      <a:r>
                        <a:rPr lang="pt-PT" sz="1600" dirty="0" err="1"/>
                        <a:t>Center</a:t>
                      </a:r>
                      <a:endParaRPr lang="pt-PT" sz="1600" dirty="0"/>
                    </a:p>
                    <a:p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Army</a:t>
                      </a:r>
                      <a:r>
                        <a:rPr lang="pt-PT" sz="1600" baseline="0" dirty="0" smtClean="0"/>
                        <a:t> Technical School</a:t>
                      </a:r>
                      <a:endParaRPr lang="pt-PT" sz="1600" dirty="0" smtClean="0"/>
                    </a:p>
                    <a:p>
                      <a:r>
                        <a:rPr lang="pt-PT" sz="1600" dirty="0" smtClean="0"/>
                        <a:t>Caldas </a:t>
                      </a:r>
                      <a:r>
                        <a:rPr lang="pt-PT" sz="1600" dirty="0"/>
                        <a:t>da </a:t>
                      </a:r>
                      <a:r>
                        <a:rPr lang="pt-PT" sz="1600" dirty="0" smtClean="0"/>
                        <a:t>Rainha</a:t>
                      </a:r>
                      <a:endParaRPr lang="pt-PT" sz="1600" u="non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4</a:t>
                      </a:r>
                      <a:r>
                        <a:rPr lang="pt-PT" sz="1600" baseline="0" dirty="0" smtClean="0"/>
                        <a:t> officers</a:t>
                      </a:r>
                      <a:endParaRPr lang="pt-PT" sz="1600" dirty="0"/>
                    </a:p>
                    <a:p>
                      <a:r>
                        <a:rPr lang="pt-PT" sz="1600" dirty="0" smtClean="0"/>
                        <a:t>9 civilians</a:t>
                      </a:r>
                      <a:endParaRPr lang="pt-PT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95359628"/>
                  </a:ext>
                </a:extLst>
              </a:tr>
              <a:tr h="1266749">
                <a:tc>
                  <a:txBody>
                    <a:bodyPr/>
                    <a:lstStyle/>
                    <a:p>
                      <a:r>
                        <a:rPr lang="pt-PT" sz="1600" dirty="0"/>
                        <a:t>AIR FORCE</a:t>
                      </a:r>
                    </a:p>
                    <a:p>
                      <a:r>
                        <a:rPr lang="pt-PT" sz="1600" dirty="0" err="1"/>
                        <a:t>Air</a:t>
                      </a:r>
                      <a:r>
                        <a:rPr lang="pt-PT" sz="1600" dirty="0"/>
                        <a:t> Force </a:t>
                      </a:r>
                      <a:r>
                        <a:rPr lang="pt-PT" sz="1600" dirty="0" err="1" smtClean="0"/>
                        <a:t>Language</a:t>
                      </a:r>
                      <a:r>
                        <a:rPr lang="pt-PT" sz="1600" dirty="0" smtClean="0"/>
                        <a:t> </a:t>
                      </a:r>
                      <a:r>
                        <a:rPr lang="pt-PT" sz="1600" dirty="0" err="1"/>
                        <a:t>Center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Air Force Technical School</a:t>
                      </a:r>
                    </a:p>
                    <a:p>
                      <a:r>
                        <a:rPr lang="pt-PT" sz="1600" dirty="0" smtClean="0"/>
                        <a:t>Air </a:t>
                      </a:r>
                      <a:r>
                        <a:rPr lang="pt-PT" sz="1600" dirty="0"/>
                        <a:t>Force </a:t>
                      </a:r>
                      <a:r>
                        <a:rPr lang="pt-PT" sz="1600" dirty="0" smtClean="0"/>
                        <a:t>Base</a:t>
                      </a:r>
                    </a:p>
                    <a:p>
                      <a:r>
                        <a:rPr lang="pt-PT" sz="1600" dirty="0" smtClean="0"/>
                        <a:t>Ota - Alenquer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4 </a:t>
                      </a:r>
                      <a:r>
                        <a:rPr lang="pt-PT" sz="1600" dirty="0" err="1"/>
                        <a:t>officers</a:t>
                      </a:r>
                      <a:endParaRPr lang="pt-PT" sz="1600" dirty="0"/>
                    </a:p>
                    <a:p>
                      <a:r>
                        <a:rPr lang="pt-PT" sz="1600" dirty="0"/>
                        <a:t>1 NCO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376161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23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0" y="104775"/>
            <a:ext cx="9144000" cy="592138"/>
          </a:xfrm>
          <a:prstGeom prst="rect">
            <a:avLst/>
          </a:prstGeom>
        </p:spPr>
        <p:txBody>
          <a:bodyPr vert="horz" lIns="91440" tIns="45720" rIns="25200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PRESENT</a:t>
            </a:r>
          </a:p>
          <a:p>
            <a:pPr algn="r"/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What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is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our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business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?</a:t>
            </a:r>
            <a:endParaRPr lang="pt-PT" sz="2300" dirty="0">
              <a:solidFill>
                <a:srgbClr val="082A4C"/>
              </a:solidFill>
              <a:latin typeface="Franklin Gothic Demi Cond" panose="020B0706030402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="" xmlns:a16="http://schemas.microsoft.com/office/drawing/2014/main" id="{01D4F058-D5A8-4B98-ABDB-2231E28735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091739"/>
              </p:ext>
            </p:extLst>
          </p:nvPr>
        </p:nvGraphicFramePr>
        <p:xfrm>
          <a:off x="251520" y="908720"/>
          <a:ext cx="8568953" cy="5614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="" xmlns:a16="http://schemas.microsoft.com/office/drawing/2014/main" val="2143742805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1855923604"/>
                    </a:ext>
                  </a:extLst>
                </a:gridCol>
                <a:gridCol w="2592288">
                  <a:extLst>
                    <a:ext uri="{9D8B030D-6E8A-4147-A177-3AD203B41FA5}">
                      <a16:colId xmlns="" xmlns:a16="http://schemas.microsoft.com/office/drawing/2014/main" val="1608114817"/>
                    </a:ext>
                  </a:extLst>
                </a:gridCol>
                <a:gridCol w="244827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err="1"/>
                        <a:t>Facility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err="1" smtClean="0"/>
                        <a:t>Language</a:t>
                      </a:r>
                      <a:r>
                        <a:rPr lang="pt-PT" sz="1600" baseline="0" dirty="0" smtClean="0"/>
                        <a:t> </a:t>
                      </a:r>
                      <a:r>
                        <a:rPr lang="pt-PT" sz="1600" dirty="0" smtClean="0"/>
                        <a:t>Training Programs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smtClean="0"/>
                        <a:t>Target population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smtClean="0"/>
                        <a:t>Resources and Methods</a:t>
                      </a:r>
                      <a:endParaRPr lang="pt-PT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890949067"/>
                  </a:ext>
                </a:extLst>
              </a:tr>
              <a:tr h="1149072">
                <a:tc>
                  <a:txBody>
                    <a:bodyPr/>
                    <a:lstStyle/>
                    <a:p>
                      <a:pPr algn="l"/>
                      <a:r>
                        <a:rPr lang="pt-PT" sz="1400" dirty="0" smtClean="0"/>
                        <a:t>PT Armed </a:t>
                      </a:r>
                      <a:r>
                        <a:rPr lang="pt-PT" sz="1400" dirty="0"/>
                        <a:t>Forces </a:t>
                      </a:r>
                      <a:r>
                        <a:rPr lang="pt-PT" sz="1400" dirty="0" err="1" smtClean="0"/>
                        <a:t>Defence</a:t>
                      </a:r>
                      <a:r>
                        <a:rPr lang="pt-PT" sz="1400" dirty="0" smtClean="0"/>
                        <a:t> Staff  </a:t>
                      </a:r>
                      <a:r>
                        <a:rPr lang="pt-PT" sz="1400" dirty="0"/>
                        <a:t>HQ</a:t>
                      </a:r>
                    </a:p>
                    <a:p>
                      <a:pPr algn="l"/>
                      <a:r>
                        <a:rPr lang="pt-PT" sz="1400" dirty="0" err="1"/>
                        <a:t>Language</a:t>
                      </a:r>
                      <a:r>
                        <a:rPr lang="pt-PT" sz="1400" dirty="0"/>
                        <a:t> </a:t>
                      </a:r>
                      <a:r>
                        <a:rPr lang="pt-PT" sz="1400" dirty="0" err="1"/>
                        <a:t>Lab</a:t>
                      </a:r>
                      <a:endParaRPr lang="pt-P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English - upon</a:t>
                      </a:r>
                      <a:r>
                        <a:rPr lang="pt-PT" sz="1400" dirty="0" smtClean="0">
                          <a:latin typeface="Berlin Sans FB Demi" panose="020E0802020502020306" pitchFamily="34" charset="0"/>
                        </a:rPr>
                        <a:t> </a:t>
                      </a: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request</a:t>
                      </a:r>
                    </a:p>
                    <a:p>
                      <a:pPr algn="l"/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(Different</a:t>
                      </a:r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levels)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Officers,</a:t>
                      </a:r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NCO, Enlisted and Civilians posted</a:t>
                      </a:r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at the PT Armed Forces HQ and the MoD</a:t>
                      </a:r>
                      <a:endParaRPr lang="pt-PT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Tailored a</a:t>
                      </a:r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uthentic material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SLP oriented material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Language lab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On-site</a:t>
                      </a:r>
                      <a:endParaRPr lang="pt-PT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89342648"/>
                  </a:ext>
                </a:extLst>
              </a:tr>
              <a:tr h="3511585">
                <a:tc>
                  <a:txBody>
                    <a:bodyPr/>
                    <a:lstStyle/>
                    <a:p>
                      <a:r>
                        <a:rPr lang="pt-PT" sz="1400" dirty="0" smtClean="0"/>
                        <a:t>Navy,</a:t>
                      </a:r>
                      <a:r>
                        <a:rPr lang="pt-PT" sz="1400" baseline="0" dirty="0" smtClean="0"/>
                        <a:t> Army and Air Force’s </a:t>
                      </a:r>
                      <a:r>
                        <a:rPr lang="pt-PT" sz="1400" baseline="0" dirty="0" err="1" smtClean="0"/>
                        <a:t>respective</a:t>
                      </a:r>
                      <a:r>
                        <a:rPr lang="pt-PT" sz="1400" baseline="0" dirty="0" smtClean="0"/>
                        <a:t> </a:t>
                      </a:r>
                      <a:r>
                        <a:rPr lang="pt-PT" sz="1400" baseline="0" dirty="0" err="1" smtClean="0"/>
                        <a:t>Language</a:t>
                      </a:r>
                      <a:r>
                        <a:rPr lang="pt-PT" sz="1400" baseline="0" dirty="0" smtClean="0"/>
                        <a:t> Training </a:t>
                      </a:r>
                      <a:r>
                        <a:rPr lang="pt-PT" sz="1400" baseline="0" dirty="0" err="1" smtClean="0"/>
                        <a:t>facilities</a:t>
                      </a:r>
                      <a:endParaRPr lang="pt-P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pt-PT" sz="1400" dirty="0"/>
                        <a:t>General </a:t>
                      </a:r>
                      <a:r>
                        <a:rPr lang="pt-PT" sz="1400" dirty="0" smtClean="0"/>
                        <a:t>English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t-PT" sz="1400" dirty="0" smtClean="0"/>
                        <a:t>(all levels)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pt-PT" sz="1100" dirty="0" smtClean="0"/>
                    </a:p>
                    <a:p>
                      <a:pPr marL="0" indent="0">
                        <a:buFontTx/>
                        <a:buNone/>
                      </a:pPr>
                      <a:endParaRPr lang="pt-PT" sz="1400" dirty="0" smtClean="0"/>
                    </a:p>
                    <a:p>
                      <a:pPr marL="0" indent="0">
                        <a:buFontTx/>
                        <a:buNone/>
                      </a:pPr>
                      <a:endParaRPr lang="pt-PT" sz="1400" dirty="0" smtClean="0"/>
                    </a:p>
                    <a:p>
                      <a:pPr marL="0" indent="0">
                        <a:buFontTx/>
                        <a:buNone/>
                      </a:pPr>
                      <a:endParaRPr lang="pt-PT" sz="1400" dirty="0" smtClean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pt-PT" sz="1400" dirty="0" smtClean="0"/>
                        <a:t>English</a:t>
                      </a:r>
                      <a:r>
                        <a:rPr lang="pt-PT" sz="1400" baseline="0" dirty="0" smtClean="0"/>
                        <a:t> for Specific Purposes: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PT" sz="1400" baseline="0" dirty="0" smtClean="0"/>
                        <a:t>Focused on Productive skills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PT" sz="1400" baseline="0" dirty="0" smtClean="0"/>
                        <a:t>Focused on specific vocab areas (naval ships, mechanics, eletronics...)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pt-PT" sz="1400" dirty="0" smtClean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pt-PT" sz="1400" dirty="0" smtClean="0"/>
                        <a:t>French </a:t>
                      </a:r>
                      <a:r>
                        <a:rPr lang="pt-PT" sz="1400" dirty="0"/>
                        <a:t>– upon </a:t>
                      </a:r>
                      <a:r>
                        <a:rPr lang="pt-PT" sz="1400" dirty="0" smtClean="0"/>
                        <a:t>request</a:t>
                      </a:r>
                      <a:endParaRPr lang="pt-P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Enlisted and </a:t>
                      </a: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NCO </a:t>
                      </a:r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attending technical courses</a:t>
                      </a:r>
                    </a:p>
                    <a:p>
                      <a:endParaRPr lang="pt-PT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PT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PT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PT" sz="11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Officers and NCO applying to posts abroad</a:t>
                      </a:r>
                    </a:p>
                    <a:p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Anyone trying to improve in a certain skill/area</a:t>
                      </a:r>
                    </a:p>
                    <a:p>
                      <a:pPr marL="0" algn="l" defTabSz="914400" rtl="0" eaLnBrk="1" latinLnBrk="0" hangingPunct="1"/>
                      <a:endParaRPr lang="pt-PT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PT" sz="140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PT" sz="140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PT" sz="140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PT" sz="140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PT" sz="14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Anyone assigned to a mission where French is required in the JD</a:t>
                      </a:r>
                      <a:endParaRPr lang="pt-PT" sz="140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400" dirty="0" smtClean="0"/>
                        <a:t>ALC (manuals,</a:t>
                      </a:r>
                      <a:r>
                        <a:rPr lang="pt-PT" sz="1400" baseline="0" dirty="0" smtClean="0"/>
                        <a:t> audio-visual materials, quizzes)</a:t>
                      </a:r>
                    </a:p>
                    <a:p>
                      <a:r>
                        <a:rPr lang="pt-PT" sz="1400" baseline="0" dirty="0" smtClean="0"/>
                        <a:t>Language Lab</a:t>
                      </a:r>
                    </a:p>
                    <a:p>
                      <a:r>
                        <a:rPr lang="pt-PT" sz="1400" baseline="0" dirty="0" smtClean="0"/>
                        <a:t>On-site (Navy and Army)</a:t>
                      </a:r>
                    </a:p>
                    <a:p>
                      <a:r>
                        <a:rPr lang="pt-PT" sz="1400" baseline="0" dirty="0" smtClean="0"/>
                        <a:t>b-learning (Air Force)</a:t>
                      </a:r>
                    </a:p>
                    <a:p>
                      <a:endParaRPr lang="pt-PT" sz="1400" baseline="0" dirty="0" smtClean="0"/>
                    </a:p>
                    <a:p>
                      <a:r>
                        <a:rPr lang="pt-PT" sz="1400" baseline="0" dirty="0" smtClean="0"/>
                        <a:t>Various</a:t>
                      </a:r>
                    </a:p>
                    <a:p>
                      <a:r>
                        <a:rPr lang="pt-PT" sz="1400" baseline="0" dirty="0" smtClean="0"/>
                        <a:t>Language Lab</a:t>
                      </a:r>
                    </a:p>
                    <a:p>
                      <a:r>
                        <a:rPr lang="pt-PT" sz="1400" baseline="0" dirty="0" smtClean="0"/>
                        <a:t>On-site and and b-learning</a:t>
                      </a:r>
                    </a:p>
                    <a:p>
                      <a:endParaRPr lang="pt-PT" sz="1400" baseline="0" dirty="0" smtClean="0"/>
                    </a:p>
                    <a:p>
                      <a:endParaRPr lang="pt-PT" sz="1400" baseline="0" dirty="0" smtClean="0"/>
                    </a:p>
                    <a:p>
                      <a:endParaRPr lang="pt-PT" sz="1400" baseline="0" dirty="0" smtClean="0"/>
                    </a:p>
                    <a:p>
                      <a:endParaRPr lang="pt-PT" sz="1400" baseline="0" dirty="0" smtClean="0"/>
                    </a:p>
                    <a:p>
                      <a:endParaRPr lang="pt-PT" sz="1400" baseline="0" dirty="0" smtClean="0"/>
                    </a:p>
                    <a:p>
                      <a:endParaRPr lang="pt-PT" sz="1100" baseline="0" dirty="0" smtClean="0"/>
                    </a:p>
                    <a:p>
                      <a:r>
                        <a:rPr lang="pt-PT" sz="1400" baseline="0" dirty="0" smtClean="0"/>
                        <a:t>Tailored</a:t>
                      </a:r>
                    </a:p>
                    <a:p>
                      <a:r>
                        <a:rPr lang="pt-PT" sz="1400" baseline="0" dirty="0" smtClean="0"/>
                        <a:t>Language Lab</a:t>
                      </a:r>
                    </a:p>
                    <a:p>
                      <a:r>
                        <a:rPr lang="pt-PT" sz="1400" baseline="0" dirty="0" smtClean="0"/>
                        <a:t>On-site</a:t>
                      </a:r>
                      <a:endParaRPr lang="pt-PT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18327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01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494814"/>
              </p:ext>
            </p:extLst>
          </p:nvPr>
        </p:nvGraphicFramePr>
        <p:xfrm>
          <a:off x="323528" y="908720"/>
          <a:ext cx="8463315" cy="5400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4464496"/>
                <a:gridCol w="1334523"/>
              </a:tblGrid>
              <a:tr h="632056"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err="1"/>
                        <a:t>Facility</a:t>
                      </a:r>
                      <a:endParaRPr lang="pt-PT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smtClean="0"/>
                        <a:t>SLP type tests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600" dirty="0" smtClean="0"/>
                        <a:t>Other tests</a:t>
                      </a:r>
                      <a:endParaRPr lang="pt-PT" sz="1600" dirty="0"/>
                    </a:p>
                  </a:txBody>
                  <a:tcPr anchor="ctr"/>
                </a:tc>
              </a:tr>
              <a:tr h="1391946">
                <a:tc>
                  <a:txBody>
                    <a:bodyPr/>
                    <a:lstStyle/>
                    <a:p>
                      <a:pPr algn="l"/>
                      <a:r>
                        <a:rPr lang="pt-PT" sz="1600" dirty="0" smtClean="0"/>
                        <a:t>PT </a:t>
                      </a:r>
                      <a:r>
                        <a:rPr lang="pt-PT" sz="1600" dirty="0"/>
                        <a:t>Armed Forces </a:t>
                      </a:r>
                      <a:r>
                        <a:rPr lang="pt-PT" sz="1600" dirty="0" err="1" smtClean="0"/>
                        <a:t>Defence</a:t>
                      </a:r>
                      <a:r>
                        <a:rPr lang="pt-PT" sz="1600" baseline="0" dirty="0" smtClean="0"/>
                        <a:t> </a:t>
                      </a:r>
                      <a:r>
                        <a:rPr lang="pt-PT" sz="1600" dirty="0" smtClean="0"/>
                        <a:t>Staff  HQ </a:t>
                      </a:r>
                      <a:r>
                        <a:rPr lang="pt-PT" sz="1600" dirty="0" err="1" smtClean="0"/>
                        <a:t>Language</a:t>
                      </a:r>
                      <a:r>
                        <a:rPr lang="pt-PT" sz="1600" dirty="0" smtClean="0"/>
                        <a:t> </a:t>
                      </a:r>
                      <a:r>
                        <a:rPr lang="pt-PT" sz="1600" dirty="0"/>
                        <a:t>Lab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English and French</a:t>
                      </a:r>
                    </a:p>
                    <a:p>
                      <a:pPr algn="l"/>
                      <a:r>
                        <a:rPr lang="pt-PT" sz="1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Officers</a:t>
                      </a:r>
                      <a:r>
                        <a:rPr lang="pt-PT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NCO applying to a position abroad</a:t>
                      </a:r>
                      <a:endParaRPr lang="pt-PT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PT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endParaRPr lang="pt-PT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73818">
                <a:tc>
                  <a:txBody>
                    <a:bodyPr/>
                    <a:lstStyle/>
                    <a:p>
                      <a:r>
                        <a:rPr lang="pt-PT" sz="1600" dirty="0"/>
                        <a:t>NAVY</a:t>
                      </a:r>
                    </a:p>
                    <a:p>
                      <a:r>
                        <a:rPr lang="pt-PT" sz="1600" dirty="0" err="1"/>
                        <a:t>English</a:t>
                      </a:r>
                      <a:r>
                        <a:rPr lang="pt-PT" sz="1600" dirty="0"/>
                        <a:t> </a:t>
                      </a:r>
                      <a:r>
                        <a:rPr lang="pt-PT" sz="1600" dirty="0" err="1"/>
                        <a:t>Language</a:t>
                      </a:r>
                      <a:r>
                        <a:rPr lang="pt-PT" sz="1600" dirty="0"/>
                        <a:t> </a:t>
                      </a:r>
                      <a:r>
                        <a:rPr lang="pt-PT" sz="1600" dirty="0" err="1"/>
                        <a:t>Department</a:t>
                      </a:r>
                      <a:endParaRPr lang="pt-P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English</a:t>
                      </a:r>
                    </a:p>
                    <a:p>
                      <a:r>
                        <a:rPr lang="pt-PT" sz="1600" baseline="0" dirty="0" err="1" smtClean="0"/>
                        <a:t>Officers</a:t>
                      </a:r>
                      <a:r>
                        <a:rPr lang="pt-PT" sz="1600" baseline="0" dirty="0" smtClean="0"/>
                        <a:t> and NCO preparing for a position abroad</a:t>
                      </a:r>
                      <a:endParaRPr lang="pt-PT" sz="16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ALCPT</a:t>
                      </a:r>
                    </a:p>
                    <a:p>
                      <a:r>
                        <a:rPr lang="pt-PT" sz="1600" dirty="0" smtClean="0"/>
                        <a:t>Quizzes</a:t>
                      </a:r>
                      <a:endParaRPr lang="pt-PT" sz="1600" dirty="0"/>
                    </a:p>
                  </a:txBody>
                  <a:tcPr/>
                </a:tc>
              </a:tr>
              <a:tr h="1338675">
                <a:tc>
                  <a:txBody>
                    <a:bodyPr/>
                    <a:lstStyle/>
                    <a:p>
                      <a:r>
                        <a:rPr lang="pt-PT" sz="1600" dirty="0"/>
                        <a:t>ARMY</a:t>
                      </a:r>
                    </a:p>
                    <a:p>
                      <a:r>
                        <a:rPr lang="pt-PT" sz="1600" dirty="0" err="1"/>
                        <a:t>Army</a:t>
                      </a:r>
                      <a:r>
                        <a:rPr lang="pt-PT" sz="1600" dirty="0"/>
                        <a:t> </a:t>
                      </a:r>
                      <a:r>
                        <a:rPr lang="pt-PT" sz="1600" dirty="0" err="1" smtClean="0"/>
                        <a:t>Language</a:t>
                      </a:r>
                      <a:r>
                        <a:rPr lang="pt-PT" sz="1600" dirty="0" smtClean="0"/>
                        <a:t> </a:t>
                      </a:r>
                      <a:r>
                        <a:rPr lang="pt-PT" sz="1600" dirty="0" err="1"/>
                        <a:t>Center</a:t>
                      </a:r>
                      <a:endParaRPr lang="pt-PT" sz="1600" dirty="0"/>
                    </a:p>
                    <a:p>
                      <a:endParaRPr lang="pt-P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600" dirty="0"/>
                        <a:t>English and </a:t>
                      </a:r>
                      <a:r>
                        <a:rPr lang="pt-PT" sz="1600" dirty="0" smtClean="0"/>
                        <a:t>French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600" baseline="0" dirty="0" err="1" smtClean="0"/>
                        <a:t>Officers</a:t>
                      </a:r>
                      <a:r>
                        <a:rPr lang="pt-PT" sz="1600" baseline="0" dirty="0" smtClean="0"/>
                        <a:t> and NCO preparing for a position abroad</a:t>
                      </a:r>
                    </a:p>
                    <a:p>
                      <a:r>
                        <a:rPr lang="pt-PT" sz="1600" dirty="0" smtClean="0"/>
                        <a:t>People</a:t>
                      </a:r>
                      <a:r>
                        <a:rPr lang="pt-PT" sz="1600" baseline="0" dirty="0" smtClean="0"/>
                        <a:t> applying for the Army</a:t>
                      </a:r>
                      <a:endParaRPr lang="pt-P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ALCPT</a:t>
                      </a:r>
                    </a:p>
                    <a:p>
                      <a:r>
                        <a:rPr lang="pt-PT" sz="1600" dirty="0" smtClean="0"/>
                        <a:t>Quizzes</a:t>
                      </a:r>
                    </a:p>
                    <a:p>
                      <a:endParaRPr lang="pt-PT" sz="1600" dirty="0" smtClean="0"/>
                    </a:p>
                    <a:p>
                      <a:endParaRPr lang="pt-PT" sz="1600" dirty="0"/>
                    </a:p>
                  </a:txBody>
                  <a:tcPr/>
                </a:tc>
              </a:tr>
              <a:tr h="864106">
                <a:tc>
                  <a:txBody>
                    <a:bodyPr/>
                    <a:lstStyle/>
                    <a:p>
                      <a:r>
                        <a:rPr lang="pt-PT" sz="1600" dirty="0"/>
                        <a:t>AIR FORCE</a:t>
                      </a:r>
                    </a:p>
                    <a:p>
                      <a:r>
                        <a:rPr lang="pt-PT" sz="1600" dirty="0" err="1"/>
                        <a:t>Air</a:t>
                      </a:r>
                      <a:r>
                        <a:rPr lang="pt-PT" sz="1600" dirty="0"/>
                        <a:t> Force </a:t>
                      </a:r>
                      <a:r>
                        <a:rPr lang="pt-PT" sz="1600" dirty="0" err="1" smtClean="0"/>
                        <a:t>Language</a:t>
                      </a:r>
                      <a:r>
                        <a:rPr lang="pt-PT" sz="1600" dirty="0" smtClean="0"/>
                        <a:t> </a:t>
                      </a:r>
                      <a:r>
                        <a:rPr lang="pt-PT" sz="1600" dirty="0" err="1"/>
                        <a:t>Center</a:t>
                      </a:r>
                      <a:endParaRPr lang="pt-P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600" dirty="0"/>
                        <a:t>English and </a:t>
                      </a:r>
                      <a:r>
                        <a:rPr lang="pt-PT" sz="1600" dirty="0" smtClean="0"/>
                        <a:t>French</a:t>
                      </a:r>
                    </a:p>
                    <a:p>
                      <a:r>
                        <a:rPr lang="pt-PT" sz="1600" baseline="0" dirty="0" err="1" smtClean="0"/>
                        <a:t>Officers</a:t>
                      </a:r>
                      <a:r>
                        <a:rPr lang="pt-PT" sz="1600" baseline="0" dirty="0" smtClean="0"/>
                        <a:t> and NCO preparing for a position abroad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600" dirty="0" smtClean="0"/>
                        <a:t>ALCPT</a:t>
                      </a:r>
                    </a:p>
                    <a:p>
                      <a:r>
                        <a:rPr lang="pt-PT" sz="1600" dirty="0" smtClean="0"/>
                        <a:t>Quizzes</a:t>
                      </a:r>
                      <a:endParaRPr lang="pt-PT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ítulo 1"/>
          <p:cNvSpPr txBox="1">
            <a:spLocks/>
          </p:cNvSpPr>
          <p:nvPr/>
        </p:nvSpPr>
        <p:spPr>
          <a:xfrm>
            <a:off x="0" y="104775"/>
            <a:ext cx="9144000" cy="592138"/>
          </a:xfrm>
          <a:prstGeom prst="rect">
            <a:avLst/>
          </a:prstGeom>
        </p:spPr>
        <p:txBody>
          <a:bodyPr vert="horz" lIns="91440" tIns="45720" rIns="25200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PRESENT</a:t>
            </a:r>
          </a:p>
          <a:p>
            <a:pPr algn="r"/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What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is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our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business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?</a:t>
            </a:r>
            <a:endParaRPr lang="pt-PT" sz="2300" dirty="0">
              <a:solidFill>
                <a:srgbClr val="082A4C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77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2">
            <a:extLst>
              <a:ext uri="{FF2B5EF4-FFF2-40B4-BE49-F238E27FC236}">
                <a16:creationId xmlns="" xmlns:a16="http://schemas.microsoft.com/office/drawing/2014/main" id="{5DACA84F-6911-49B9-BCD9-611CE084870C}"/>
              </a:ext>
            </a:extLst>
          </p:cNvPr>
          <p:cNvSpPr/>
          <p:nvPr/>
        </p:nvSpPr>
        <p:spPr>
          <a:xfrm>
            <a:off x="323528" y="908720"/>
            <a:ext cx="857256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Retention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of personnel (contract)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Training of specialized personnel - not a priority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Alignment – interpretation of STANAG 6001 descriptors/levels (new members)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Improvement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of national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regulation as a combined joined task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Set curriculum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tailored training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104775"/>
            <a:ext cx="9144000" cy="592138"/>
          </a:xfrm>
          <a:prstGeom prst="rect">
            <a:avLst/>
          </a:prstGeom>
        </p:spPr>
        <p:txBody>
          <a:bodyPr vert="horz" lIns="91440" tIns="45720" rIns="25200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PRESENT</a:t>
            </a:r>
          </a:p>
          <a:p>
            <a:pPr algn="r"/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What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are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our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challenges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?</a:t>
            </a:r>
            <a:endParaRPr lang="pt-PT" sz="2300" dirty="0">
              <a:solidFill>
                <a:srgbClr val="082A4C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12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0" y="104775"/>
            <a:ext cx="9144000" cy="592138"/>
          </a:xfrm>
          <a:prstGeom prst="rect">
            <a:avLst/>
          </a:prstGeom>
        </p:spPr>
        <p:txBody>
          <a:bodyPr vert="horz" lIns="91440" tIns="45720" rIns="25200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FUTURE</a:t>
            </a:r>
          </a:p>
          <a:p>
            <a:pPr algn="r"/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How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“e-” can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help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</a:t>
            </a:r>
            <a:r>
              <a:rPr lang="pt-PT" sz="2300" dirty="0" err="1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us</a:t>
            </a:r>
            <a:r>
              <a:rPr lang="pt-PT" sz="2300" dirty="0" smtClean="0">
                <a:solidFill>
                  <a:srgbClr val="082A4C"/>
                </a:solidFill>
                <a:latin typeface="Franklin Gothic Demi Cond" panose="020B0706030402020204" pitchFamily="34" charset="0"/>
              </a:rPr>
              <a:t> improve?</a:t>
            </a:r>
            <a:endParaRPr lang="pt-PT" sz="2300" dirty="0">
              <a:solidFill>
                <a:srgbClr val="082A4C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987" y="989872"/>
            <a:ext cx="1486023" cy="645583"/>
          </a:xfrm>
          <a:prstGeom prst="rect">
            <a:avLst/>
          </a:prstGeom>
        </p:spPr>
      </p:pic>
      <p:pic>
        <p:nvPicPr>
          <p:cNvPr id="4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6" t="15385" r="37788" b="7018"/>
          <a:stretch>
            <a:fillRect/>
          </a:stretch>
        </p:blipFill>
        <p:spPr bwMode="auto">
          <a:xfrm>
            <a:off x="3360299" y="2027587"/>
            <a:ext cx="2286001" cy="325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42" y="3315514"/>
            <a:ext cx="771467" cy="566097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318" y="3315514"/>
            <a:ext cx="783955" cy="677464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048" y="5450556"/>
            <a:ext cx="778504" cy="55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74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</TotalTime>
  <Words>704</Words>
  <Application>Microsoft Office PowerPoint</Application>
  <PresentationFormat>Apresentação no Ecrã (4:3)</PresentationFormat>
  <Paragraphs>196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13</vt:i4>
      </vt:variant>
    </vt:vector>
  </HeadingPairs>
  <TitlesOfParts>
    <vt:vector size="14" baseType="lpstr">
      <vt:lpstr>1_Tema do Office</vt:lpstr>
      <vt:lpstr>BILC ANNUAL CONFERENCE 2018</vt:lpstr>
      <vt:lpstr>BILC ANNUAL CONFERENCE 2018 </vt:lpstr>
      <vt:lpstr>AGENDA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MARINHA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CTEN Marta Gabriel</dc:creator>
  <cp:lastModifiedBy>HELPDESK</cp:lastModifiedBy>
  <cp:revision>64</cp:revision>
  <cp:lastPrinted>2018-04-09T13:22:15Z</cp:lastPrinted>
  <dcterms:created xsi:type="dcterms:W3CDTF">2018-03-13T17:09:36Z</dcterms:created>
  <dcterms:modified xsi:type="dcterms:W3CDTF">2018-05-21T03:10:39Z</dcterms:modified>
</cp:coreProperties>
</file>