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8" r:id="rId9"/>
    <p:sldId id="269" r:id="rId10"/>
    <p:sldId id="270" r:id="rId11"/>
    <p:sldId id="271" r:id="rId12"/>
    <p:sldId id="267" r:id="rId13"/>
    <p:sldId id="272" r:id="rId14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fr-FR" smtClean="0"/>
              <a:t>Modifiez le style des sous-titres du masque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0746D-63BF-4952-B1C7-D05D8C5CBF18}" type="datetimeFigureOut">
              <a:rPr lang="en-GB" smtClean="0"/>
              <a:t>18/05/2017</a:t>
            </a:fld>
            <a:endParaRPr lang="en-GB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90349-7360-44F7-BE88-BE0B0CB6FDBF}" type="slidenum">
              <a:rPr lang="en-GB" smtClean="0"/>
              <a:t>‹Nr.›</a:t>
            </a:fld>
            <a:endParaRPr lang="en-GB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0746D-63BF-4952-B1C7-D05D8C5CBF18}" type="datetimeFigureOut">
              <a:rPr lang="en-GB" smtClean="0"/>
              <a:t>18/05/2017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90349-7360-44F7-BE88-BE0B0CB6FDBF}" type="slidenum">
              <a:rPr lang="en-GB" smtClean="0"/>
              <a:t>‹Nr.›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0746D-63BF-4952-B1C7-D05D8C5CBF18}" type="datetimeFigureOut">
              <a:rPr lang="en-GB" smtClean="0"/>
              <a:t>18/05/2017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90349-7360-44F7-BE88-BE0B0CB6FDBF}" type="slidenum">
              <a:rPr lang="en-GB" smtClean="0"/>
              <a:t>‹Nr.›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0746D-63BF-4952-B1C7-D05D8C5CBF18}" type="datetimeFigureOut">
              <a:rPr lang="en-GB" smtClean="0"/>
              <a:t>18/05/2017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90349-7360-44F7-BE88-BE0B0CB6FDBF}" type="slidenum">
              <a:rPr lang="en-GB" smtClean="0"/>
              <a:t>‹Nr.›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0746D-63BF-4952-B1C7-D05D8C5CBF18}" type="datetimeFigureOut">
              <a:rPr lang="en-GB" smtClean="0"/>
              <a:t>18/05/2017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90349-7360-44F7-BE88-BE0B0CB6FDBF}" type="slidenum">
              <a:rPr lang="en-GB" smtClean="0"/>
              <a:t>‹Nr.›</a:t>
            </a:fld>
            <a:endParaRPr lang="en-GB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0746D-63BF-4952-B1C7-D05D8C5CBF18}" type="datetimeFigureOut">
              <a:rPr lang="en-GB" smtClean="0"/>
              <a:t>18/05/2017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90349-7360-44F7-BE88-BE0B0CB6FDBF}" type="slidenum">
              <a:rPr lang="en-GB" smtClean="0"/>
              <a:t>‹Nr.›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0746D-63BF-4952-B1C7-D05D8C5CBF18}" type="datetimeFigureOut">
              <a:rPr lang="en-GB" smtClean="0"/>
              <a:t>18/05/2017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90349-7360-44F7-BE88-BE0B0CB6FDBF}" type="slidenum">
              <a:rPr lang="en-GB" smtClean="0"/>
              <a:t>‹Nr.›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0746D-63BF-4952-B1C7-D05D8C5CBF18}" type="datetimeFigureOut">
              <a:rPr lang="en-GB" smtClean="0"/>
              <a:t>18/05/2017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90349-7360-44F7-BE88-BE0B0CB6FDBF}" type="slidenum">
              <a:rPr lang="en-GB" smtClean="0"/>
              <a:t>‹Nr.›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0746D-63BF-4952-B1C7-D05D8C5CBF18}" type="datetimeFigureOut">
              <a:rPr lang="en-GB" smtClean="0"/>
              <a:t>18/05/2017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90349-7360-44F7-BE88-BE0B0CB6FDBF}" type="slidenum">
              <a:rPr lang="en-GB" smtClean="0"/>
              <a:t>‹Nr.›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0746D-63BF-4952-B1C7-D05D8C5CBF18}" type="datetimeFigureOut">
              <a:rPr lang="en-GB" smtClean="0"/>
              <a:t>18/05/2017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90349-7360-44F7-BE88-BE0B0CB6FDBF}" type="slidenum">
              <a:rPr lang="en-GB" smtClean="0"/>
              <a:t>‹Nr.›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0746D-63BF-4952-B1C7-D05D8C5CBF18}" type="datetimeFigureOut">
              <a:rPr lang="en-GB" smtClean="0"/>
              <a:t>18/05/2017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C090349-7360-44F7-BE88-BE0B0CB6FDBF}" type="slidenum">
              <a:rPr lang="en-GB" smtClean="0"/>
              <a:t>‹Nr.›</a:t>
            </a:fld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fr-FR" smtClean="0"/>
              <a:t>Cliquez sur l'icône pour ajouter une image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fr-FR" smtClean="0"/>
              <a:t>Modifiez les styles du texte du masque</a:t>
            </a:r>
          </a:p>
          <a:p>
            <a:pPr lvl="1" eaLnBrk="1" latinLnBrk="0" hangingPunct="1"/>
            <a:r>
              <a:rPr kumimoji="0" lang="fr-FR" smtClean="0"/>
              <a:t>Deuxième niveau</a:t>
            </a:r>
          </a:p>
          <a:p>
            <a:pPr lvl="2" eaLnBrk="1" latinLnBrk="0" hangingPunct="1"/>
            <a:r>
              <a:rPr kumimoji="0" lang="fr-FR" smtClean="0"/>
              <a:t>Troisième niveau</a:t>
            </a:r>
          </a:p>
          <a:p>
            <a:pPr lvl="3" eaLnBrk="1" latinLnBrk="0" hangingPunct="1"/>
            <a:r>
              <a:rPr kumimoji="0" lang="fr-FR" smtClean="0"/>
              <a:t>Quatrième niveau</a:t>
            </a:r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42D0746D-63BF-4952-B1C7-D05D8C5CBF18}" type="datetimeFigureOut">
              <a:rPr lang="en-GB" smtClean="0"/>
              <a:t>18/05/2017</a:t>
            </a:fld>
            <a:endParaRPr lang="en-GB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C090349-7360-44F7-BE88-BE0B0CB6FDBF}" type="slidenum">
              <a:rPr lang="en-GB" smtClean="0"/>
              <a:t>‹Nr.›</a:t>
            </a:fld>
            <a:endParaRPr lang="en-GB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049288"/>
          </a:xfrm>
        </p:spPr>
        <p:txBody>
          <a:bodyPr/>
          <a:lstStyle/>
          <a:p>
            <a:r>
              <a:rPr lang="en-GB" dirty="0" smtClean="0"/>
              <a:t>Socio-Linguistic Insecurity</a:t>
            </a:r>
            <a:endParaRPr lang="en-GB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539552" y="2996952"/>
            <a:ext cx="7920880" cy="3384376"/>
          </a:xfrm>
        </p:spPr>
        <p:txBody>
          <a:bodyPr>
            <a:normAutofit fontScale="85000" lnSpcReduction="10000"/>
          </a:bodyPr>
          <a:lstStyle/>
          <a:p>
            <a:r>
              <a:rPr lang="en-GB" sz="3500" dirty="0" smtClean="0"/>
              <a:t>Senior French Officers learning English in Paris</a:t>
            </a:r>
          </a:p>
          <a:p>
            <a:endParaRPr lang="en-GB" dirty="0"/>
          </a:p>
          <a:p>
            <a:endParaRPr lang="en-GB" dirty="0" smtClean="0"/>
          </a:p>
          <a:p>
            <a:endParaRPr lang="en-GB" dirty="0" smtClean="0"/>
          </a:p>
          <a:p>
            <a:endParaRPr lang="en-GB" dirty="0" smtClean="0"/>
          </a:p>
          <a:p>
            <a:endParaRPr lang="en-GB" dirty="0" smtClean="0"/>
          </a:p>
          <a:p>
            <a:r>
              <a:rPr lang="en-GB" sz="2000" dirty="0" smtClean="0">
                <a:solidFill>
                  <a:srgbClr val="002060"/>
                </a:solidFill>
              </a:rPr>
              <a:t>Mrs Emilie Cléret</a:t>
            </a:r>
          </a:p>
          <a:p>
            <a:r>
              <a:rPr lang="en-GB" sz="2000" dirty="0" smtClean="0">
                <a:solidFill>
                  <a:srgbClr val="002060"/>
                </a:solidFill>
              </a:rPr>
              <a:t>Head of the English </a:t>
            </a:r>
            <a:r>
              <a:rPr lang="en-GB" sz="2000" dirty="0" smtClean="0">
                <a:solidFill>
                  <a:srgbClr val="002060"/>
                </a:solidFill>
              </a:rPr>
              <a:t>Department and Director of Debate</a:t>
            </a:r>
            <a:endParaRPr lang="en-GB" sz="2000" dirty="0" smtClean="0">
              <a:solidFill>
                <a:srgbClr val="002060"/>
              </a:solidFill>
            </a:endParaRPr>
          </a:p>
          <a:p>
            <a:r>
              <a:rPr lang="en-GB" sz="2000" dirty="0" smtClean="0">
                <a:solidFill>
                  <a:srgbClr val="002060"/>
                </a:solidFill>
              </a:rPr>
              <a:t>Direction de </a:t>
            </a:r>
            <a:r>
              <a:rPr lang="en-GB" sz="2000" dirty="0" err="1" smtClean="0">
                <a:solidFill>
                  <a:srgbClr val="002060"/>
                </a:solidFill>
              </a:rPr>
              <a:t>l’enseignement</a:t>
            </a:r>
            <a:r>
              <a:rPr lang="en-GB" sz="2000" dirty="0" smtClean="0">
                <a:solidFill>
                  <a:srgbClr val="002060"/>
                </a:solidFill>
              </a:rPr>
              <a:t> </a:t>
            </a:r>
            <a:r>
              <a:rPr lang="en-GB" sz="2000" dirty="0" err="1" smtClean="0">
                <a:solidFill>
                  <a:srgbClr val="002060"/>
                </a:solidFill>
              </a:rPr>
              <a:t>militaire</a:t>
            </a:r>
            <a:r>
              <a:rPr lang="en-GB" sz="2000" dirty="0" smtClean="0">
                <a:solidFill>
                  <a:srgbClr val="002060"/>
                </a:solidFill>
              </a:rPr>
              <a:t> </a:t>
            </a:r>
            <a:r>
              <a:rPr lang="en-GB" sz="2000" dirty="0" err="1" smtClean="0">
                <a:solidFill>
                  <a:srgbClr val="002060"/>
                </a:solidFill>
              </a:rPr>
              <a:t>supérieur</a:t>
            </a:r>
            <a:r>
              <a:rPr lang="en-GB" sz="2000" dirty="0" smtClean="0">
                <a:solidFill>
                  <a:srgbClr val="002060"/>
                </a:solidFill>
              </a:rPr>
              <a:t>  </a:t>
            </a:r>
            <a:endParaRPr lang="en-GB" sz="20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46527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000"/>
                            </p:stCondLst>
                            <p:childTnLst>
                              <p:par>
                                <p:cTn id="2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4000"/>
                            </p:stCondLst>
                            <p:childTnLst>
                              <p:par>
                                <p:cTn id="2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4400" dirty="0" smtClean="0"/>
              <a:t>How do you replace immersion?</a:t>
            </a:r>
            <a:endParaRPr lang="en-GB" sz="44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endParaRPr lang="en-GB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en-GB" dirty="0" smtClean="0"/>
              <a:t>Activities based on interaction</a:t>
            </a:r>
          </a:p>
          <a:p>
            <a:pPr>
              <a:buFont typeface="Wingdings" panose="05000000000000000000" pitchFamily="2" charset="2"/>
              <a:buChar char="Ø"/>
            </a:pPr>
            <a:endParaRPr lang="en-GB" dirty="0"/>
          </a:p>
          <a:p>
            <a:pPr>
              <a:buFont typeface="Wingdings" panose="05000000000000000000" pitchFamily="2" charset="2"/>
              <a:buChar char="Ø"/>
            </a:pPr>
            <a:r>
              <a:rPr lang="en-GB" dirty="0" smtClean="0"/>
              <a:t>Networking</a:t>
            </a:r>
          </a:p>
          <a:p>
            <a:pPr>
              <a:buFont typeface="Wingdings" panose="05000000000000000000" pitchFamily="2" charset="2"/>
              <a:buChar char="Ø"/>
            </a:pPr>
            <a:endParaRPr lang="en-GB" dirty="0"/>
          </a:p>
          <a:p>
            <a:pPr>
              <a:buFont typeface="Wingdings" panose="05000000000000000000" pitchFamily="2" charset="2"/>
              <a:buChar char="Ø"/>
            </a:pPr>
            <a:r>
              <a:rPr lang="en-GB" dirty="0" smtClean="0"/>
              <a:t>Debating</a:t>
            </a:r>
          </a:p>
          <a:p>
            <a:pPr>
              <a:buFont typeface="Wingdings" panose="05000000000000000000" pitchFamily="2" charset="2"/>
              <a:buChar char="Ø"/>
            </a:pPr>
            <a:endParaRPr lang="en-GB" dirty="0"/>
          </a:p>
          <a:p>
            <a:pPr>
              <a:buFont typeface="Wingdings" panose="05000000000000000000" pitchFamily="2" charset="2"/>
              <a:buChar char="Ø"/>
            </a:pPr>
            <a:r>
              <a:rPr lang="en-GB" dirty="0" smtClean="0"/>
              <a:t>Study trips</a:t>
            </a:r>
          </a:p>
          <a:p>
            <a:pPr>
              <a:buFont typeface="Wingdings" panose="05000000000000000000" pitchFamily="2" charset="2"/>
              <a:buChar char="Ø"/>
            </a:pPr>
            <a:endParaRPr lang="en-GB" dirty="0"/>
          </a:p>
          <a:p>
            <a:pPr>
              <a:buFont typeface="Wingdings" panose="05000000000000000000" pitchFamily="2" charset="2"/>
              <a:buChar char="Ø"/>
            </a:pPr>
            <a:r>
              <a:rPr lang="en-GB" dirty="0" smtClean="0"/>
              <a:t>Partnerships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492328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4400" dirty="0" smtClean="0"/>
              <a:t>Building on Advantages</a:t>
            </a:r>
            <a:endParaRPr lang="en-GB" sz="44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en-GB" dirty="0" smtClean="0"/>
              <a:t>Transformative Pedagogy:</a:t>
            </a:r>
          </a:p>
          <a:p>
            <a:pPr lvl="1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GB" dirty="0" smtClean="0"/>
              <a:t>Open architecture</a:t>
            </a:r>
          </a:p>
          <a:p>
            <a:pPr lvl="1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GB" dirty="0" smtClean="0"/>
              <a:t>Students involved in module design</a:t>
            </a:r>
          </a:p>
          <a:p>
            <a:pPr lvl="1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GB" dirty="0" smtClean="0"/>
              <a:t>It must be gradual</a:t>
            </a:r>
          </a:p>
          <a:p>
            <a:pPr lvl="1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GB" dirty="0" smtClean="0"/>
              <a:t>Willing </a:t>
            </a:r>
            <a:r>
              <a:rPr lang="en-GB" dirty="0" smtClean="0"/>
              <a:t>suspension of disbelief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051412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918726"/>
            <a:ext cx="7776864" cy="5571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3247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GB" dirty="0" smtClean="0"/>
              <a:t>The End</a:t>
            </a:r>
            <a:endParaRPr lang="en-GB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endParaRPr lang="en-GB" sz="4000" dirty="0" smtClean="0"/>
          </a:p>
          <a:p>
            <a:pPr algn="ctr"/>
            <a:r>
              <a:rPr lang="en-GB" sz="4000" dirty="0" smtClean="0"/>
              <a:t>Questions</a:t>
            </a:r>
            <a:r>
              <a:rPr lang="en-GB" dirty="0" smtClean="0"/>
              <a:t> </a:t>
            </a:r>
            <a:r>
              <a:rPr lang="en-GB" sz="4000" dirty="0" smtClean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4168836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5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0"/>
                            </p:stCondLst>
                            <p:childTnLst>
                              <p:par>
                                <p:cTn id="11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4400" dirty="0" smtClean="0"/>
              <a:t>Socio-Professional Profile</a:t>
            </a:r>
            <a:endParaRPr lang="en-GB" sz="44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2060848"/>
            <a:ext cx="8229600" cy="4263752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endParaRPr lang="en-GB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en-GB" dirty="0" smtClean="0"/>
              <a:t>French </a:t>
            </a:r>
          </a:p>
          <a:p>
            <a:pPr marL="698500" indent="-342900">
              <a:buFont typeface="Wingdings" panose="05000000000000000000" pitchFamily="2" charset="2"/>
              <a:buChar char="ü"/>
            </a:pPr>
            <a:r>
              <a:rPr lang="en-GB" sz="2400" dirty="0" smtClean="0"/>
              <a:t>Senior Officers</a:t>
            </a:r>
          </a:p>
          <a:p>
            <a:pPr marL="698500" indent="-342900">
              <a:buFont typeface="Wingdings" panose="05000000000000000000" pitchFamily="2" charset="2"/>
              <a:buChar char="ü"/>
            </a:pPr>
            <a:r>
              <a:rPr lang="en-GB" sz="2400" dirty="0" smtClean="0"/>
              <a:t>Male</a:t>
            </a:r>
          </a:p>
          <a:p>
            <a:pPr marL="698500" indent="-342900">
              <a:buFont typeface="Wingdings" panose="05000000000000000000" pitchFamily="2" charset="2"/>
              <a:buChar char="ü"/>
            </a:pPr>
            <a:r>
              <a:rPr lang="en-GB" sz="2400" dirty="0" smtClean="0"/>
              <a:t>Caucasian</a:t>
            </a:r>
          </a:p>
          <a:p>
            <a:pPr marL="698500" indent="-342900">
              <a:buFont typeface="Wingdings" panose="05000000000000000000" pitchFamily="2" charset="2"/>
              <a:buChar char="ü"/>
            </a:pPr>
            <a:r>
              <a:rPr lang="en-GB" sz="2400" dirty="0" smtClean="0"/>
              <a:t>Catholic</a:t>
            </a:r>
          </a:p>
          <a:p>
            <a:pPr marL="698500" indent="-342900">
              <a:buFont typeface="Wingdings" panose="05000000000000000000" pitchFamily="2" charset="2"/>
              <a:buChar char="ü"/>
            </a:pPr>
            <a:r>
              <a:rPr lang="en-GB" sz="2400" dirty="0" smtClean="0"/>
              <a:t>Military Dynasty</a:t>
            </a:r>
          </a:p>
          <a:p>
            <a:pPr marL="698500" indent="-342900">
              <a:buFont typeface="Wingdings" panose="05000000000000000000" pitchFamily="2" charset="2"/>
              <a:buChar char="ü"/>
            </a:pPr>
            <a:r>
              <a:rPr lang="en-GB" sz="2400" dirty="0" smtClean="0"/>
              <a:t>Upper-Class</a:t>
            </a:r>
          </a:p>
          <a:p>
            <a:pPr marL="698500" indent="-342900">
              <a:buFont typeface="Wingdings" panose="05000000000000000000" pitchFamily="2" charset="2"/>
              <a:buChar char="ü"/>
            </a:pPr>
            <a:r>
              <a:rPr lang="en-GB" sz="2400" dirty="0" smtClean="0"/>
              <a:t>Higher Education</a:t>
            </a:r>
          </a:p>
          <a:p>
            <a:pPr marL="698500" indent="-342900">
              <a:buFont typeface="Wingdings" panose="05000000000000000000" pitchFamily="2" charset="2"/>
              <a:buChar char="ü"/>
            </a:pPr>
            <a:r>
              <a:rPr lang="en-GB" sz="2400" dirty="0" smtClean="0"/>
              <a:t>International Exposure</a:t>
            </a:r>
          </a:p>
          <a:p>
            <a:pPr marL="698500" indent="-342900">
              <a:buFont typeface="Wingdings" panose="05000000000000000000" pitchFamily="2" charset="2"/>
              <a:buChar char="ü"/>
            </a:pPr>
            <a:r>
              <a:rPr lang="en-GB" sz="2400" dirty="0" smtClean="0"/>
              <a:t>No Public Support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498745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4400" dirty="0" smtClean="0"/>
              <a:t>Linguistic Needs</a:t>
            </a:r>
            <a:endParaRPr lang="en-GB" sz="44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988840"/>
            <a:ext cx="8229600" cy="4335760"/>
          </a:xfrm>
        </p:spPr>
        <p:txBody>
          <a:bodyPr/>
          <a:lstStyle/>
          <a:p>
            <a:pPr marL="0" indent="0">
              <a:buNone/>
            </a:pPr>
            <a:endParaRPr lang="en-GB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en-GB" dirty="0" smtClean="0"/>
              <a:t>No use of spoken language is necessary</a:t>
            </a:r>
          </a:p>
          <a:p>
            <a:pPr marL="0" indent="0">
              <a:buNone/>
            </a:pPr>
            <a:endParaRPr lang="en-GB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en-GB" dirty="0" smtClean="0"/>
              <a:t>Speaking English at a tactical level</a:t>
            </a:r>
          </a:p>
          <a:p>
            <a:pPr marL="0" indent="0">
              <a:buNone/>
            </a:pPr>
            <a:endParaRPr lang="en-GB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en-GB" dirty="0" smtClean="0"/>
              <a:t>Specking English at an operational and strategic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44812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07504" y="704088"/>
            <a:ext cx="8856984" cy="1143000"/>
          </a:xfrm>
        </p:spPr>
        <p:txBody>
          <a:bodyPr>
            <a:noAutofit/>
          </a:bodyPr>
          <a:lstStyle/>
          <a:p>
            <a:r>
              <a:rPr lang="en-GB" sz="4400" dirty="0" smtClean="0"/>
              <a:t>Situations of Socio-Linguistic Insecurity</a:t>
            </a:r>
            <a:endParaRPr lang="en-GB" sz="44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endParaRPr lang="en-GB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en-GB" dirty="0" smtClean="0"/>
              <a:t>In the classroom: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GB" dirty="0" smtClean="0"/>
              <a:t>Being a student vs being an independent achiever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GB" dirty="0" smtClean="0"/>
              <a:t>Shifting from tactical level English to strategic level English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GB" dirty="0" smtClean="0"/>
              <a:t>What have you done?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GB" dirty="0" smtClean="0"/>
              <a:t>Teacher and teaching methods</a:t>
            </a:r>
          </a:p>
          <a:p>
            <a:pPr marL="0" indent="0">
              <a:buNone/>
            </a:pPr>
            <a:endParaRPr lang="en-GB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en-GB" dirty="0" smtClean="0"/>
              <a:t>Outside the classroom:</a:t>
            </a:r>
          </a:p>
          <a:p>
            <a:pPr marL="708660" lvl="1" indent="-342900">
              <a:buFont typeface="Wingdings" panose="05000000000000000000" pitchFamily="2" charset="2"/>
              <a:buChar char="ü"/>
            </a:pPr>
            <a:r>
              <a:rPr lang="en-GB" dirty="0" smtClean="0"/>
              <a:t>Total lack of immersion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602048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4400" dirty="0" smtClean="0"/>
              <a:t>Losing Linguistic Landmarks</a:t>
            </a:r>
            <a:endParaRPr lang="en-GB" sz="44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en-GB" dirty="0" smtClean="0"/>
              <a:t>Use of the word «student»</a:t>
            </a:r>
          </a:p>
          <a:p>
            <a:pPr>
              <a:buFont typeface="Wingdings" panose="05000000000000000000" pitchFamily="2" charset="2"/>
              <a:buChar char="Ø"/>
            </a:pPr>
            <a:endParaRPr lang="en-GB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en-GB" dirty="0" smtClean="0"/>
              <a:t>What’s up?</a:t>
            </a:r>
          </a:p>
          <a:p>
            <a:pPr>
              <a:buFont typeface="Wingdings" panose="05000000000000000000" pitchFamily="2" charset="2"/>
              <a:buChar char="Ø"/>
            </a:pPr>
            <a:endParaRPr lang="en-GB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en-GB" dirty="0" smtClean="0"/>
              <a:t>I am</a:t>
            </a:r>
          </a:p>
          <a:p>
            <a:pPr>
              <a:buFont typeface="Wingdings" panose="05000000000000000000" pitchFamily="2" charset="2"/>
              <a:buChar char="Ø"/>
            </a:pPr>
            <a:endParaRPr lang="en-GB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en-GB" dirty="0" smtClean="0"/>
              <a:t>Cultural references and idioms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536854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4400" dirty="0" smtClean="0"/>
              <a:t>Cricket Idioms</a:t>
            </a:r>
            <a:endParaRPr lang="en-GB" sz="44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GB" dirty="0" smtClean="0"/>
          </a:p>
          <a:p>
            <a:pPr>
              <a:buFont typeface="Wingdings" panose="05000000000000000000" pitchFamily="2" charset="2"/>
              <a:buChar char="ü"/>
            </a:pPr>
            <a:r>
              <a:rPr lang="en-GB" dirty="0" smtClean="0"/>
              <a:t>He didn’t play with a straight bat; that is just no</a:t>
            </a:r>
          </a:p>
          <a:p>
            <a:pPr marL="0" indent="0">
              <a:buNone/>
            </a:pPr>
            <a:r>
              <a:rPr lang="en-GB" dirty="0" smtClean="0"/>
              <a:t>    cricket!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GB" dirty="0" smtClean="0"/>
              <a:t>Yep, despite enjoying good innings here…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GB" dirty="0" smtClean="0"/>
              <a:t>He took that decision off his own bat.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GB" dirty="0" smtClean="0"/>
              <a:t>It was definitely a hit for six for all of us.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GB" dirty="0" smtClean="0"/>
              <a:t>Can we just draw stumps on this one? I just don’t think</a:t>
            </a:r>
          </a:p>
          <a:p>
            <a:pPr marL="0" indent="0">
              <a:buNone/>
            </a:pPr>
            <a:r>
              <a:rPr lang="en-GB" dirty="0"/>
              <a:t> </a:t>
            </a:r>
            <a:r>
              <a:rPr lang="en-GB" dirty="0" smtClean="0"/>
              <a:t>   there is any point talking about it.</a:t>
            </a:r>
          </a:p>
        </p:txBody>
      </p:sp>
    </p:spTree>
    <p:extLst>
      <p:ext uri="{BB962C8B-B14F-4D97-AF65-F5344CB8AC3E}">
        <p14:creationId xmlns:p14="http://schemas.microsoft.com/office/powerpoint/2010/main" val="71560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00"/>
                            </p:stCondLst>
                            <p:childTnLst>
                              <p:par>
                                <p:cTn id="4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4400" dirty="0" smtClean="0"/>
              <a:t>Baseball Idioms</a:t>
            </a:r>
            <a:endParaRPr lang="en-GB" sz="44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GB" dirty="0" smtClean="0"/>
          </a:p>
          <a:p>
            <a:pPr>
              <a:buFont typeface="Wingdings" panose="05000000000000000000" pitchFamily="2" charset="2"/>
              <a:buChar char="ü"/>
            </a:pPr>
            <a:r>
              <a:rPr lang="en-GB" dirty="0" smtClean="0"/>
              <a:t>Is it a rain-check for David today?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GB" dirty="0" smtClean="0"/>
              <a:t>No, he had said he was going to be </a:t>
            </a:r>
            <a:r>
              <a:rPr lang="en-GB" dirty="0" smtClean="0"/>
              <a:t>late.</a:t>
            </a:r>
            <a:endParaRPr lang="en-GB" dirty="0" smtClean="0"/>
          </a:p>
          <a:p>
            <a:pPr>
              <a:buFont typeface="Wingdings" panose="05000000000000000000" pitchFamily="2" charset="2"/>
              <a:buChar char="ü"/>
            </a:pPr>
            <a:r>
              <a:rPr lang="en-GB" dirty="0" smtClean="0"/>
              <a:t>Ok, let’s get started. The outcomes here are way below</a:t>
            </a:r>
          </a:p>
          <a:p>
            <a:pPr marL="0" indent="0">
              <a:buNone/>
            </a:pPr>
            <a:r>
              <a:rPr lang="en-GB" dirty="0" smtClean="0"/>
              <a:t>    the Mendoza line. Have </a:t>
            </a:r>
            <a:r>
              <a:rPr lang="en-GB" dirty="0" smtClean="0"/>
              <a:t>you got </a:t>
            </a:r>
            <a:r>
              <a:rPr lang="en-GB" dirty="0" smtClean="0"/>
              <a:t>statistics or is it a </a:t>
            </a:r>
          </a:p>
          <a:p>
            <a:pPr marL="0" indent="0">
              <a:buNone/>
            </a:pPr>
            <a:r>
              <a:rPr lang="en-GB" dirty="0"/>
              <a:t> </a:t>
            </a:r>
            <a:r>
              <a:rPr lang="en-GB" dirty="0" smtClean="0"/>
              <a:t>   ball-park figure?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GB" dirty="0" smtClean="0"/>
              <a:t>Here are the figures (…) Basically, we need a cleanup </a:t>
            </a:r>
          </a:p>
          <a:p>
            <a:pPr marL="0" indent="0">
              <a:buNone/>
            </a:pPr>
            <a:r>
              <a:rPr lang="en-GB" dirty="0" smtClean="0"/>
              <a:t>    hitter. We are down to the last out; it’s a hit or a miss.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705849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"/>
                            </p:stCondLst>
                            <p:childTnLst>
                              <p:par>
                                <p:cTn id="3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4400" dirty="0" smtClean="0"/>
              <a:t>After Drawbacks, Advantages</a:t>
            </a:r>
            <a:endParaRPr lang="en-GB" sz="44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GB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en-GB" dirty="0" smtClean="0"/>
              <a:t>Environment and Profile: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GB" dirty="0" smtClean="0"/>
              <a:t>Perfect learning environment for lower levels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GB" dirty="0" smtClean="0"/>
              <a:t>Significant professional experience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GB" dirty="0" smtClean="0"/>
              <a:t>Significant academic background</a:t>
            </a:r>
          </a:p>
          <a:p>
            <a:pPr lvl="1">
              <a:buFont typeface="Wingdings" panose="05000000000000000000" pitchFamily="2" charset="2"/>
              <a:buChar char="ü"/>
            </a:pPr>
            <a:endParaRPr lang="en-GB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en-GB" dirty="0" smtClean="0"/>
              <a:t>The language in itself: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GB" dirty="0" smtClean="0"/>
              <a:t>Easily accessible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GB" dirty="0" smtClean="0"/>
              <a:t>Not standardized</a:t>
            </a:r>
            <a:endParaRPr lang="en-GB" dirty="0"/>
          </a:p>
          <a:p>
            <a:pPr>
              <a:buFont typeface="Wingdings" panose="05000000000000000000" pitchFamily="2" charset="2"/>
              <a:buChar char="Ø"/>
            </a:pPr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36929212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4400" dirty="0" smtClean="0"/>
              <a:t>Reducing Drawbacks</a:t>
            </a:r>
            <a:endParaRPr lang="en-GB" sz="44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GB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en-GB" dirty="0" smtClean="0"/>
              <a:t>Process to stream the officers into groups</a:t>
            </a:r>
          </a:p>
          <a:p>
            <a:pPr>
              <a:buFont typeface="Wingdings" panose="05000000000000000000" pitchFamily="2" charset="2"/>
              <a:buChar char="Ø"/>
            </a:pPr>
            <a:endParaRPr lang="en-GB" dirty="0"/>
          </a:p>
          <a:p>
            <a:pPr>
              <a:buFont typeface="Wingdings" panose="05000000000000000000" pitchFamily="2" charset="2"/>
              <a:buChar char="Ø"/>
            </a:pPr>
            <a:r>
              <a:rPr lang="en-GB" dirty="0" smtClean="0"/>
              <a:t>Teaching team</a:t>
            </a:r>
          </a:p>
          <a:p>
            <a:pPr>
              <a:buFont typeface="Wingdings" panose="05000000000000000000" pitchFamily="2" charset="2"/>
              <a:buChar char="Ø"/>
            </a:pPr>
            <a:endParaRPr lang="en-GB" dirty="0"/>
          </a:p>
          <a:p>
            <a:pPr>
              <a:buFont typeface="Wingdings" panose="05000000000000000000" pitchFamily="2" charset="2"/>
              <a:buChar char="Ø"/>
            </a:pPr>
            <a:r>
              <a:rPr lang="en-GB" dirty="0" smtClean="0"/>
              <a:t>How do you replace </a:t>
            </a:r>
          </a:p>
          <a:p>
            <a:pPr marL="0" indent="0">
              <a:buNone/>
            </a:pPr>
            <a:r>
              <a:rPr lang="en-GB" dirty="0" smtClean="0"/>
              <a:t>    immersion ?</a:t>
            </a:r>
          </a:p>
        </p:txBody>
      </p:sp>
      <p:pic>
        <p:nvPicPr>
          <p:cNvPr id="1026" name="Picture 2" descr="C:\Users\user0001\Desktop\we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3068960"/>
            <a:ext cx="4284669" cy="3096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344239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ébit">
  <a:themeElements>
    <a:clrScheme name="Débit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Débit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Débit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0</TotalTime>
  <Words>363</Words>
  <Application>Microsoft Office PowerPoint</Application>
  <PresentationFormat>Bildschirmpräsentation (4:3)</PresentationFormat>
  <Paragraphs>105</Paragraphs>
  <Slides>13</Slides>
  <Notes>0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13</vt:i4>
      </vt:variant>
    </vt:vector>
  </HeadingPairs>
  <TitlesOfParts>
    <vt:vector size="14" baseType="lpstr">
      <vt:lpstr>Débit</vt:lpstr>
      <vt:lpstr>Socio-Linguistic Insecurity</vt:lpstr>
      <vt:lpstr>Socio-Professional Profile</vt:lpstr>
      <vt:lpstr>Linguistic Needs</vt:lpstr>
      <vt:lpstr>Situations of Socio-Linguistic Insecurity</vt:lpstr>
      <vt:lpstr>Losing Linguistic Landmarks</vt:lpstr>
      <vt:lpstr>Cricket Idioms</vt:lpstr>
      <vt:lpstr>Baseball Idioms</vt:lpstr>
      <vt:lpstr>After Drawbacks, Advantages</vt:lpstr>
      <vt:lpstr>Reducing Drawbacks</vt:lpstr>
      <vt:lpstr>How do you replace immersion?</vt:lpstr>
      <vt:lpstr>Building on Advantages</vt:lpstr>
      <vt:lpstr>PowerPoint-Präsentation</vt:lpstr>
      <vt:lpstr>The End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Socio-Linguistic Insecurity</dc:title>
  <dc:creator>Sylvestre SM</dc:creator>
  <cp:lastModifiedBy>BMLV</cp:lastModifiedBy>
  <cp:revision>19</cp:revision>
  <dcterms:created xsi:type="dcterms:W3CDTF">2017-05-15T06:33:56Z</dcterms:created>
  <dcterms:modified xsi:type="dcterms:W3CDTF">2017-05-18T06:39:27Z</dcterms:modified>
</cp:coreProperties>
</file>