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3"/>
  </p:notesMasterIdLst>
  <p:sldIdLst>
    <p:sldId id="318" r:id="rId2"/>
    <p:sldId id="320" r:id="rId3"/>
    <p:sldId id="319" r:id="rId4"/>
    <p:sldId id="321" r:id="rId5"/>
    <p:sldId id="322" r:id="rId6"/>
    <p:sldId id="328" r:id="rId7"/>
    <p:sldId id="324" r:id="rId8"/>
    <p:sldId id="327" r:id="rId9"/>
    <p:sldId id="326" r:id="rId10"/>
    <p:sldId id="323" r:id="rId11"/>
    <p:sldId id="325" r:id="rId12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351">
          <p15:clr>
            <a:srgbClr val="A4A3A4"/>
          </p15:clr>
        </p15:guide>
        <p15:guide id="2" pos="4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666699"/>
    <a:srgbClr val="0066FF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11" autoAdjust="0"/>
    <p:restoredTop sz="94660"/>
  </p:normalViewPr>
  <p:slideViewPr>
    <p:cSldViewPr snapToGrid="0">
      <p:cViewPr>
        <p:scale>
          <a:sx n="86" d="100"/>
          <a:sy n="86" d="100"/>
        </p:scale>
        <p:origin x="-72" y="654"/>
      </p:cViewPr>
      <p:guideLst>
        <p:guide orient="horz" pos="3351"/>
        <p:guide pos="4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spcBef>
                <a:spcPct val="50000"/>
              </a:spcBef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spcBef>
                <a:spcPct val="50000"/>
              </a:spcBef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EE798CD-CD12-4C25-8B0D-9C1CF2714F02}" type="datetimeFigureOut">
              <a:rPr lang="en-GB"/>
              <a:pPr>
                <a:defRPr/>
              </a:pPr>
              <a:t>17/05/2017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spcBef>
                <a:spcPct val="50000"/>
              </a:spcBef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spcBef>
                <a:spcPct val="50000"/>
              </a:spcBef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65A7DE0-B9BA-4AFC-97CA-CF645522F162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44474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9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0EDC8B17-DA17-4AF1-952E-4BE8C53D2908}" type="slidenum">
              <a:rPr lang="de-DE" altLang="de-DE" smtClean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>
                <a:spcBef>
                  <a:spcPct val="0"/>
                </a:spcBef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</a:t>
            </a:fld>
            <a:endParaRPr lang="de-DE" altLang="de-DE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84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041400" y="685800"/>
            <a:ext cx="4775200" cy="35814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572000"/>
            <a:ext cx="5026025" cy="4265613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de-DE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9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0EDC8B17-DA17-4AF1-952E-4BE8C53D2908}" type="slidenum">
              <a:rPr lang="de-DE" altLang="de-DE" smtClean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>
                <a:spcBef>
                  <a:spcPct val="0"/>
                </a:spcBef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10</a:t>
            </a:fld>
            <a:endParaRPr lang="de-DE" altLang="de-DE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84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041400" y="685800"/>
            <a:ext cx="4775200" cy="35814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572000"/>
            <a:ext cx="5026025" cy="4265613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de-DE" dirty="0"/>
          </a:p>
        </p:txBody>
      </p:sp>
    </p:spTree>
    <p:extLst>
      <p:ext uri="{BB962C8B-B14F-4D97-AF65-F5344CB8AC3E}">
        <p14:creationId xmlns:p14="http://schemas.microsoft.com/office/powerpoint/2010/main" val="12863597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9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0EDC8B17-DA17-4AF1-952E-4BE8C53D2908}" type="slidenum">
              <a:rPr lang="de-DE" altLang="de-DE" smtClean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>
                <a:spcBef>
                  <a:spcPct val="0"/>
                </a:spcBef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11</a:t>
            </a:fld>
            <a:endParaRPr lang="de-DE" altLang="de-DE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84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041400" y="685800"/>
            <a:ext cx="4775200" cy="35814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572000"/>
            <a:ext cx="5026025" cy="4265613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de-DE" dirty="0"/>
          </a:p>
        </p:txBody>
      </p:sp>
    </p:spTree>
    <p:extLst>
      <p:ext uri="{BB962C8B-B14F-4D97-AF65-F5344CB8AC3E}">
        <p14:creationId xmlns:p14="http://schemas.microsoft.com/office/powerpoint/2010/main" val="12863597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9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0EDC8B17-DA17-4AF1-952E-4BE8C53D2908}" type="slidenum">
              <a:rPr lang="de-DE" altLang="de-DE" smtClean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>
                <a:spcBef>
                  <a:spcPct val="0"/>
                </a:spcBef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</a:t>
            </a:fld>
            <a:endParaRPr lang="de-DE" altLang="de-DE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84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041400" y="685800"/>
            <a:ext cx="4775200" cy="35814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572000"/>
            <a:ext cx="5026025" cy="4265613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de-DE" dirty="0"/>
          </a:p>
        </p:txBody>
      </p:sp>
    </p:spTree>
    <p:extLst>
      <p:ext uri="{BB962C8B-B14F-4D97-AF65-F5344CB8AC3E}">
        <p14:creationId xmlns:p14="http://schemas.microsoft.com/office/powerpoint/2010/main" val="20256739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5A7DE0-B9BA-4AFC-97CA-CF645522F162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65934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619125" y="517525"/>
            <a:ext cx="3444875" cy="2584450"/>
          </a:xfrm>
          <a:ln/>
        </p:spPr>
      </p:sp>
      <p:sp>
        <p:nvSpPr>
          <p:cNvPr id="11267" name="Notizenplatzhalt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de-DE" altLang="de-DE"/>
              <a:t>.</a:t>
            </a:r>
          </a:p>
          <a:p>
            <a:pPr marL="438150" lvl="1" indent="-117475">
              <a:buFontTx/>
              <a:buChar char="•"/>
            </a:pPr>
            <a:endParaRPr lang="de-DE" altLang="de-DE"/>
          </a:p>
        </p:txBody>
      </p:sp>
      <p:sp>
        <p:nvSpPr>
          <p:cNvPr id="11268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71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50888" indent="-287338" defTabSz="9271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4113" indent="-230188" defTabSz="9271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7663" indent="-230188" defTabSz="9271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79625" indent="-230188" defTabSz="9271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36825" indent="-230188" defTabSz="9271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94025" indent="-230188" defTabSz="9271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51225" indent="-230188" defTabSz="9271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08425" indent="-230188" defTabSz="9271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D2CDFF8-90F7-4C08-8BC8-7A5F35109DC7}" type="slidenum">
              <a:rPr lang="de-AT" altLang="de-DE" sz="1200" b="0">
                <a:latin typeface="Franklin Gothic Book" panose="020B0503020102020204" pitchFamily="34" charset="0"/>
                <a:ea typeface="MS PGothic" panose="020B0600070205080204" pitchFamily="34" charset="-128"/>
              </a:rPr>
              <a:pPr/>
              <a:t>4</a:t>
            </a:fld>
            <a:endParaRPr lang="de-AT" altLang="de-DE" sz="1200" b="0">
              <a:latin typeface="Franklin Gothic Book" panose="020B05030201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267709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9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0EDC8B17-DA17-4AF1-952E-4BE8C53D2908}" type="slidenum">
              <a:rPr lang="de-DE" altLang="de-DE" smtClean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>
                <a:spcBef>
                  <a:spcPct val="0"/>
                </a:spcBef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5</a:t>
            </a:fld>
            <a:endParaRPr lang="de-DE" altLang="de-DE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84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041400" y="685800"/>
            <a:ext cx="4775200" cy="35814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572000"/>
            <a:ext cx="5026025" cy="4265613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de-DE" dirty="0"/>
          </a:p>
        </p:txBody>
      </p:sp>
    </p:spTree>
    <p:extLst>
      <p:ext uri="{BB962C8B-B14F-4D97-AF65-F5344CB8AC3E}">
        <p14:creationId xmlns:p14="http://schemas.microsoft.com/office/powerpoint/2010/main" val="16800032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9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0EDC8B17-DA17-4AF1-952E-4BE8C53D2908}" type="slidenum">
              <a:rPr lang="de-DE" altLang="de-DE" smtClean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>
                <a:spcBef>
                  <a:spcPct val="0"/>
                </a:spcBef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6</a:t>
            </a:fld>
            <a:endParaRPr lang="de-DE" altLang="de-DE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84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041400" y="685800"/>
            <a:ext cx="4775200" cy="35814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572000"/>
            <a:ext cx="5026025" cy="4265613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de-DE" dirty="0"/>
          </a:p>
        </p:txBody>
      </p:sp>
    </p:spTree>
    <p:extLst>
      <p:ext uri="{BB962C8B-B14F-4D97-AF65-F5344CB8AC3E}">
        <p14:creationId xmlns:p14="http://schemas.microsoft.com/office/powerpoint/2010/main" val="12863597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9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0EDC8B17-DA17-4AF1-952E-4BE8C53D2908}" type="slidenum">
              <a:rPr lang="de-DE" altLang="de-DE" smtClean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>
                <a:spcBef>
                  <a:spcPct val="0"/>
                </a:spcBef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7</a:t>
            </a:fld>
            <a:endParaRPr lang="de-DE" altLang="de-DE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84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041400" y="685800"/>
            <a:ext cx="4775200" cy="35814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572000"/>
            <a:ext cx="5026025" cy="4265613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de-DE" dirty="0"/>
          </a:p>
        </p:txBody>
      </p:sp>
    </p:spTree>
    <p:extLst>
      <p:ext uri="{BB962C8B-B14F-4D97-AF65-F5344CB8AC3E}">
        <p14:creationId xmlns:p14="http://schemas.microsoft.com/office/powerpoint/2010/main" val="16800032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9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0EDC8B17-DA17-4AF1-952E-4BE8C53D2908}" type="slidenum">
              <a:rPr lang="de-DE" altLang="de-DE" smtClean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>
                <a:spcBef>
                  <a:spcPct val="0"/>
                </a:spcBef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8</a:t>
            </a:fld>
            <a:endParaRPr lang="de-DE" altLang="de-DE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84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041400" y="685800"/>
            <a:ext cx="4775200" cy="35814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572000"/>
            <a:ext cx="5026025" cy="4265613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de-DE" dirty="0"/>
          </a:p>
        </p:txBody>
      </p:sp>
    </p:spTree>
    <p:extLst>
      <p:ext uri="{BB962C8B-B14F-4D97-AF65-F5344CB8AC3E}">
        <p14:creationId xmlns:p14="http://schemas.microsoft.com/office/powerpoint/2010/main" val="12863597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9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0EDC8B17-DA17-4AF1-952E-4BE8C53D2908}" type="slidenum">
              <a:rPr lang="de-DE" altLang="de-DE" smtClean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>
                <a:spcBef>
                  <a:spcPct val="0"/>
                </a:spcBef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9</a:t>
            </a:fld>
            <a:endParaRPr lang="de-DE" altLang="de-DE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84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041400" y="685800"/>
            <a:ext cx="4775200" cy="35814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572000"/>
            <a:ext cx="5026025" cy="4265613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de-DE" dirty="0"/>
          </a:p>
        </p:txBody>
      </p:sp>
    </p:spTree>
    <p:extLst>
      <p:ext uri="{BB962C8B-B14F-4D97-AF65-F5344CB8AC3E}">
        <p14:creationId xmlns:p14="http://schemas.microsoft.com/office/powerpoint/2010/main" val="12863597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3745B7-66DC-4290-B25D-20ED287C33E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5873416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3745B7-66DC-4290-B25D-20ED287C33E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39857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w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vmlDrawing" Target="../drawings/vmlDrawing1.v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6497638"/>
            <a:ext cx="9144000" cy="360362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GB">
              <a:cs typeface="Arial" panose="020B0604020202020204" pitchFamily="34" charset="0"/>
            </a:endParaRP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268288" y="6524625"/>
            <a:ext cx="1714500" cy="30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AT" sz="1400">
                <a:solidFill>
                  <a:schemeClr val="bg1"/>
                </a:solidFill>
                <a:cs typeface="Arial" panose="020B0604020202020204" pitchFamily="34" charset="0"/>
              </a:rPr>
              <a:t>www.bundesheer.at</a:t>
            </a:r>
          </a:p>
        </p:txBody>
      </p:sp>
      <p:pic>
        <p:nvPicPr>
          <p:cNvPr id="4142" name="Picture 4" descr="Logo-Kombi_CD-Leiste_MUSTER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8051800" y="6532563"/>
            <a:ext cx="72707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2" name="Text Box 6"/>
          <p:cNvSpPr txBox="1">
            <a:spLocks noChangeArrowheads="1"/>
          </p:cNvSpPr>
          <p:nvPr userDrawn="1"/>
        </p:nvSpPr>
        <p:spPr bwMode="auto">
          <a:xfrm>
            <a:off x="1074738" y="141288"/>
            <a:ext cx="3268662" cy="8255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r>
              <a:rPr lang="de-AT" sz="1600" b="1"/>
              <a:t>AUSTRIAN ARMED FORCES</a:t>
            </a:r>
          </a:p>
          <a:p>
            <a:r>
              <a:rPr lang="de-AT" sz="1600" b="1">
                <a:solidFill>
                  <a:srgbClr val="808285"/>
                </a:solidFill>
              </a:rPr>
              <a:t>National Defence Academy</a:t>
            </a:r>
          </a:p>
          <a:p>
            <a:r>
              <a:rPr lang="de-AT" sz="1600" b="1">
                <a:solidFill>
                  <a:srgbClr val="0066FF"/>
                </a:solidFill>
              </a:rPr>
              <a:t>We Shape the Future</a:t>
            </a:r>
          </a:p>
        </p:txBody>
      </p:sp>
      <p:graphicFrame>
        <p:nvGraphicFramePr>
          <p:cNvPr id="4138" name="Object 42"/>
          <p:cNvGraphicFramePr>
            <a:graphicFrameLocks noChangeAspect="1"/>
          </p:cNvGraphicFramePr>
          <p:nvPr/>
        </p:nvGraphicFramePr>
        <p:xfrm>
          <a:off x="109538" y="117475"/>
          <a:ext cx="939800" cy="85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CorelDRAW" r:id="rId17" imgW="10073160" imgH="7189920" progId="">
                  <p:embed/>
                </p:oleObj>
              </mc:Choice>
              <mc:Fallback>
                <p:oleObj name="CorelDRAW" r:id="rId17" imgW="10073160" imgH="7189920" progId="">
                  <p:embed/>
                  <p:pic>
                    <p:nvPicPr>
                      <p:cNvPr id="4138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98000"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538" y="117475"/>
                        <a:ext cx="939800" cy="854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BBE0E3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  <p:sldLayoutId id="2147483661" r:id="rId12"/>
    <p:sldLayoutId id="2147483662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Book" panose="020B05030201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Book" panose="020B05030201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Book" panose="020B05030201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Book" panose="020B0503020102020204" pitchFamily="34" charset="0"/>
          <a:cs typeface="Arial" panose="020B0604020202020204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Book" panose="020B0503020102020204" pitchFamily="34" charset="0"/>
          <a:cs typeface="Arial" panose="020B0604020202020204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Book" panose="020B0503020102020204" pitchFamily="34" charset="0"/>
          <a:cs typeface="Arial" panose="020B0604020202020204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Book" panose="020B0503020102020204" pitchFamily="34" charset="0"/>
          <a:cs typeface="Arial" panose="020B0604020202020204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Book" panose="020B05030201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08818" y="110836"/>
            <a:ext cx="762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3216275" y="502126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 altLang="de-DE"/>
          </a:p>
        </p:txBody>
      </p:sp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1928843" y="1654620"/>
            <a:ext cx="5704102" cy="35416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9pPr>
          </a:lstStyle>
          <a:p>
            <a:pPr algn="ctr">
              <a:buSzPct val="100000"/>
              <a:defRPr/>
            </a:pPr>
            <a:r>
              <a:rPr lang="de-AT" sz="2800" b="1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Study Group 3</a:t>
            </a:r>
          </a:p>
          <a:p>
            <a:pPr algn="ctr">
              <a:buSzPct val="100000"/>
              <a:defRPr/>
            </a:pPr>
            <a:endParaRPr lang="de-AT" sz="2800" b="1" dirty="0">
              <a:solidFill>
                <a:srgbClr val="33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ctr">
              <a:buSzPct val="100000"/>
              <a:defRPr/>
            </a:pPr>
            <a:endParaRPr lang="de-AT" sz="2800" b="1" dirty="0">
              <a:solidFill>
                <a:srgbClr val="33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ctr">
              <a:buSzPct val="100000"/>
              <a:defRPr/>
            </a:pPr>
            <a:r>
              <a:rPr lang="de-AT" sz="2800" b="1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Military Assistance </a:t>
            </a:r>
            <a:r>
              <a:rPr lang="de-AT" sz="2800" b="1" dirty="0" err="1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with</a:t>
            </a:r>
            <a:r>
              <a:rPr lang="de-AT" sz="2800" b="1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800" b="1" dirty="0" err="1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the</a:t>
            </a:r>
            <a:r>
              <a:rPr lang="de-AT" sz="2800" b="1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</a:p>
          <a:p>
            <a:pPr algn="ctr">
              <a:buSzPct val="100000"/>
              <a:defRPr/>
            </a:pPr>
            <a:endParaRPr lang="de-AT" sz="2800" b="1" dirty="0">
              <a:solidFill>
                <a:srgbClr val="33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ctr">
              <a:buSzPct val="100000"/>
              <a:defRPr/>
            </a:pPr>
            <a:r>
              <a:rPr lang="de-AT" sz="2800" b="1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Language Problems </a:t>
            </a:r>
            <a:r>
              <a:rPr lang="de-AT" sz="2800" b="1" dirty="0" err="1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related</a:t>
            </a:r>
            <a:r>
              <a:rPr lang="de-AT" sz="2800" b="1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800" b="1" dirty="0" err="1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to</a:t>
            </a:r>
            <a:r>
              <a:rPr lang="de-AT" sz="2800" b="1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</a:p>
          <a:p>
            <a:pPr algn="ctr">
              <a:buSzPct val="100000"/>
              <a:defRPr/>
            </a:pPr>
            <a:endParaRPr lang="de-AT" sz="2800" b="1" dirty="0">
              <a:solidFill>
                <a:srgbClr val="33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ctr">
              <a:buSzPct val="100000"/>
              <a:defRPr/>
            </a:pPr>
            <a:r>
              <a:rPr lang="de-AT" sz="2800" b="1" dirty="0" err="1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the</a:t>
            </a:r>
            <a:r>
              <a:rPr lang="de-AT" sz="2800" b="1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Migrant Crisis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3708" y="110836"/>
            <a:ext cx="1234440" cy="950976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08818" y="110836"/>
            <a:ext cx="762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3216275" y="502126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 altLang="de-DE"/>
          </a:p>
        </p:txBody>
      </p:sp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318417" y="1061812"/>
            <a:ext cx="8729932" cy="618849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9pPr>
          </a:lstStyle>
          <a:p>
            <a:pPr algn="ctr">
              <a:buSzPct val="100000"/>
              <a:defRPr/>
            </a:pPr>
            <a:r>
              <a:rPr lang="de-AT" sz="2800" b="1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Study Group </a:t>
            </a:r>
            <a:r>
              <a:rPr lang="de-AT" sz="28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3</a:t>
            </a:r>
            <a:endParaRPr lang="de-AT" sz="2800" b="1" dirty="0">
              <a:solidFill>
                <a:srgbClr val="33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ctr">
              <a:buSzPct val="100000"/>
              <a:defRPr/>
            </a:pPr>
            <a:r>
              <a:rPr lang="de-AT" sz="2800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Question</a:t>
            </a:r>
            <a:r>
              <a:rPr lang="de-AT" sz="28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800" b="1" dirty="0" err="1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to</a:t>
            </a:r>
            <a:r>
              <a:rPr lang="de-AT" sz="2800" b="1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800" b="1" dirty="0" err="1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work</a:t>
            </a:r>
            <a:r>
              <a:rPr lang="de-AT" sz="2800" b="1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8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on</a:t>
            </a:r>
            <a:endParaRPr lang="de-AT" sz="28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ctr">
              <a:buSzPct val="100000"/>
              <a:defRPr/>
            </a:pPr>
            <a:r>
              <a:rPr lang="de-AT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What</a:t>
            </a:r>
            <a:r>
              <a:rPr lang="de-AT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is</a:t>
            </a:r>
            <a:r>
              <a:rPr lang="de-AT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the</a:t>
            </a:r>
            <a:r>
              <a:rPr lang="de-AT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necessary</a:t>
            </a:r>
            <a:r>
              <a:rPr lang="de-AT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content</a:t>
            </a:r>
            <a:r>
              <a:rPr lang="de-AT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of</a:t>
            </a:r>
            <a:r>
              <a:rPr lang="de-AT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a </a:t>
            </a:r>
            <a:r>
              <a:rPr lang="de-AT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language</a:t>
            </a:r>
            <a:r>
              <a:rPr lang="de-AT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survival</a:t>
            </a:r>
            <a:r>
              <a:rPr lang="de-AT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booklet</a:t>
            </a:r>
            <a:r>
              <a:rPr lang="de-AT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and</a:t>
            </a: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</a:p>
          <a:p>
            <a:pPr algn="ctr">
              <a:buSzPct val="100000"/>
              <a:defRPr/>
            </a:pP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how</a:t>
            </a: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should</a:t>
            </a:r>
            <a:r>
              <a:rPr lang="de-AT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the</a:t>
            </a:r>
            <a:r>
              <a:rPr lang="de-AT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structure</a:t>
            </a:r>
            <a:r>
              <a:rPr lang="de-AT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of</a:t>
            </a:r>
            <a:r>
              <a:rPr lang="de-AT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such a </a:t>
            </a:r>
            <a:r>
              <a:rPr lang="de-AT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survival</a:t>
            </a:r>
            <a:r>
              <a:rPr lang="de-AT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booklet</a:t>
            </a:r>
            <a:r>
              <a:rPr lang="de-AT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look</a:t>
            </a:r>
            <a:r>
              <a:rPr lang="de-AT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like</a:t>
            </a: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</a:p>
          <a:p>
            <a:pPr>
              <a:buSzPct val="100000"/>
              <a:defRPr/>
            </a:pPr>
            <a:endParaRPr lang="de-AT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buSzPct val="100000"/>
              <a:defRPr/>
            </a:pP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Clarify 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the</a:t>
            </a: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desired</a:t>
            </a: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outcome</a:t>
            </a: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of</a:t>
            </a: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the</a:t>
            </a: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booklet</a:t>
            </a:r>
            <a:endParaRPr lang="de-AT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buSzPct val="100000"/>
              <a:defRPr/>
            </a:pP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Purpose</a:t>
            </a: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</a:p>
          <a:p>
            <a:pPr>
              <a:buSzPct val="100000"/>
              <a:defRPr/>
            </a:pP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Information 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page</a:t>
            </a: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(s)</a:t>
            </a:r>
          </a:p>
          <a:p>
            <a:pPr>
              <a:buSzPct val="100000"/>
              <a:defRPr/>
            </a:pP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Grafics</a:t>
            </a:r>
            <a:endParaRPr lang="de-AT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buSzPct val="100000"/>
              <a:defRPr/>
            </a:pP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Targeted</a:t>
            </a: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people</a:t>
            </a: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/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persons</a:t>
            </a:r>
            <a:endParaRPr lang="de-AT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buSzPct val="100000"/>
              <a:defRPr/>
            </a:pP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Aim</a:t>
            </a: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of</a:t>
            </a: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the</a:t>
            </a: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booklet</a:t>
            </a:r>
            <a:endParaRPr lang="de-AT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buSzPct val="100000"/>
              <a:defRPr/>
            </a:pP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Terminology</a:t>
            </a: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words</a:t>
            </a: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, (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divided</a:t>
            </a: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into</a:t>
            </a: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topics</a:t>
            </a: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)</a:t>
            </a:r>
          </a:p>
          <a:p>
            <a:pPr>
              <a:buSzPct val="100000"/>
              <a:defRPr/>
            </a:pP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Phone 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numbers</a:t>
            </a: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figures</a:t>
            </a:r>
            <a:endParaRPr lang="de-AT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buSzPct val="100000"/>
              <a:defRPr/>
            </a:pP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Clear 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sequence</a:t>
            </a: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of</a:t>
            </a: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questions</a:t>
            </a:r>
            <a:endParaRPr lang="de-AT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buSzPct val="100000"/>
              <a:defRPr/>
            </a:pPr>
            <a:endParaRPr lang="de-AT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buSzPct val="100000"/>
              <a:defRPr/>
            </a:pPr>
            <a:endParaRPr lang="de-AT" sz="20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ctr">
              <a:buSzPct val="100000"/>
              <a:defRPr/>
            </a:pPr>
            <a:endParaRPr lang="de-AT" sz="20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ctr">
              <a:buSzPct val="100000"/>
              <a:defRPr/>
            </a:pPr>
            <a:endParaRPr lang="de-AT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ctr">
              <a:buSzPct val="100000"/>
              <a:defRPr/>
            </a:pPr>
            <a:endParaRPr lang="de-AT" sz="20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3708" y="110836"/>
            <a:ext cx="1234440" cy="95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18036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08818" y="110836"/>
            <a:ext cx="762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3216275" y="502126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 altLang="de-DE"/>
          </a:p>
        </p:txBody>
      </p:sp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550843" y="1101436"/>
            <a:ext cx="8185533" cy="661937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9pPr>
          </a:lstStyle>
          <a:p>
            <a:pPr algn="ctr">
              <a:buSzPct val="100000"/>
              <a:defRPr/>
            </a:pPr>
            <a:r>
              <a:rPr lang="de-AT" sz="2800" b="1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Study Group 3</a:t>
            </a:r>
          </a:p>
          <a:p>
            <a:pPr algn="ctr">
              <a:buSzPct val="100000"/>
              <a:defRPr/>
            </a:pPr>
            <a:r>
              <a:rPr lang="de-AT" sz="2800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Results</a:t>
            </a:r>
            <a:r>
              <a:rPr lang="de-AT" sz="28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/</a:t>
            </a:r>
            <a:r>
              <a:rPr lang="de-AT" sz="2800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Recommendations</a:t>
            </a:r>
            <a:endParaRPr lang="de-AT" sz="2800" b="1" dirty="0" smtClean="0">
              <a:solidFill>
                <a:srgbClr val="33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ctr">
              <a:buSzPct val="100000"/>
              <a:defRPr/>
            </a:pPr>
            <a:endParaRPr lang="de-AT" sz="2800" b="1" dirty="0">
              <a:solidFill>
                <a:srgbClr val="33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342900" indent="-342900">
              <a:buSzPct val="100000"/>
              <a:buFont typeface="Arial" panose="020B0604020202020204" pitchFamily="34" charset="0"/>
              <a:buChar char="•"/>
              <a:defRPr/>
            </a:pPr>
            <a:r>
              <a:rPr lang="de-AT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National </a:t>
            </a:r>
            <a:r>
              <a:rPr lang="de-AT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or</a:t>
            </a:r>
            <a:r>
              <a:rPr lang="de-AT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even</a:t>
            </a:r>
            <a:r>
              <a:rPr lang="de-AT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international </a:t>
            </a:r>
            <a:r>
              <a:rPr lang="de-AT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challenges</a:t>
            </a:r>
            <a:r>
              <a:rPr lang="de-AT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and</a:t>
            </a:r>
            <a:r>
              <a:rPr lang="de-AT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tasks</a:t>
            </a:r>
            <a:r>
              <a:rPr lang="de-AT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–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saving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ressources</a:t>
            </a:r>
            <a:endParaRPr lang="de-AT" b="1" dirty="0"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342900" indent="-342900">
              <a:buSzPct val="100000"/>
              <a:buFont typeface="Arial" panose="020B0604020202020204" pitchFamily="34" charset="0"/>
              <a:buChar char="•"/>
              <a:defRPr/>
            </a:pPr>
            <a:r>
              <a:rPr lang="de-AT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Specified</a:t>
            </a:r>
            <a:r>
              <a:rPr lang="de-AT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role</a:t>
            </a:r>
            <a:r>
              <a:rPr lang="de-AT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of</a:t>
            </a:r>
            <a:r>
              <a:rPr lang="de-AT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the</a:t>
            </a:r>
            <a:r>
              <a:rPr lang="de-AT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military</a:t>
            </a:r>
            <a:r>
              <a:rPr lang="de-AT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in </a:t>
            </a:r>
            <a:r>
              <a:rPr lang="de-AT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advance</a:t>
            </a:r>
            <a:endParaRPr lang="de-AT" b="1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342900" indent="-342900">
              <a:buSzPct val="100000"/>
              <a:buFont typeface="Arial" panose="020B0604020202020204" pitchFamily="34" charset="0"/>
              <a:buChar char="•"/>
              <a:defRPr/>
            </a:pPr>
            <a:r>
              <a:rPr lang="de-AT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Use</a:t>
            </a:r>
            <a:r>
              <a:rPr lang="de-AT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of</a:t>
            </a:r>
            <a:r>
              <a:rPr lang="de-AT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CIMIC </a:t>
            </a:r>
            <a:r>
              <a:rPr lang="de-AT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personnel</a:t>
            </a:r>
            <a:r>
              <a:rPr lang="de-AT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as</a:t>
            </a:r>
            <a:r>
              <a:rPr lang="de-AT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cultural</a:t>
            </a:r>
            <a:r>
              <a:rPr lang="de-AT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mediators</a:t>
            </a:r>
            <a:endParaRPr lang="de-AT" b="1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342900" indent="-342900">
              <a:buSzPct val="100000"/>
              <a:buFont typeface="Arial" panose="020B0604020202020204" pitchFamily="34" charset="0"/>
              <a:buChar char="•"/>
              <a:defRPr/>
            </a:pPr>
            <a:r>
              <a:rPr lang="de-AT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Produse</a:t>
            </a:r>
            <a:r>
              <a:rPr lang="de-AT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and</a:t>
            </a:r>
            <a:r>
              <a:rPr lang="de-AT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use</a:t>
            </a:r>
            <a:r>
              <a:rPr lang="de-AT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of</a:t>
            </a:r>
            <a:r>
              <a:rPr lang="de-AT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tailored</a:t>
            </a:r>
            <a:r>
              <a:rPr lang="de-AT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survival</a:t>
            </a:r>
            <a:r>
              <a:rPr lang="de-AT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booklets</a:t>
            </a:r>
            <a:endParaRPr lang="de-AT" b="1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342900" indent="-342900">
              <a:buSzPct val="100000"/>
              <a:buFont typeface="Arial" panose="020B0604020202020204" pitchFamily="34" charset="0"/>
              <a:buChar char="•"/>
              <a:defRPr/>
            </a:pPr>
            <a:r>
              <a:rPr lang="de-AT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Employment</a:t>
            </a:r>
            <a:r>
              <a:rPr lang="de-AT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of</a:t>
            </a:r>
            <a:r>
              <a:rPr lang="de-AT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military</a:t>
            </a:r>
            <a:r>
              <a:rPr lang="de-AT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translators</a:t>
            </a:r>
            <a:r>
              <a:rPr lang="de-AT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de-AT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psychologists</a:t>
            </a:r>
            <a:r>
              <a:rPr lang="de-AT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….</a:t>
            </a:r>
          </a:p>
          <a:p>
            <a:pPr marL="342900" indent="-342900">
              <a:buSzPct val="100000"/>
              <a:buFont typeface="Arial" panose="020B0604020202020204" pitchFamily="34" charset="0"/>
              <a:buChar char="•"/>
              <a:defRPr/>
            </a:pPr>
            <a:r>
              <a:rPr lang="de-AT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Employment</a:t>
            </a:r>
            <a:r>
              <a:rPr lang="de-AT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of</a:t>
            </a:r>
            <a:r>
              <a:rPr lang="de-AT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former</a:t>
            </a:r>
            <a:r>
              <a:rPr lang="de-AT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migrants</a:t>
            </a:r>
            <a:r>
              <a:rPr lang="de-AT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(in </a:t>
            </a:r>
            <a:r>
              <a:rPr lang="de-AT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the</a:t>
            </a:r>
            <a:r>
              <a:rPr lang="de-AT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military</a:t>
            </a:r>
            <a:r>
              <a:rPr lang="de-AT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)</a:t>
            </a:r>
          </a:p>
          <a:p>
            <a:pPr marL="342900" indent="-342900">
              <a:buSzPct val="100000"/>
              <a:buFont typeface="Arial" panose="020B0604020202020204" pitchFamily="34" charset="0"/>
              <a:buChar char="•"/>
              <a:defRPr/>
            </a:pPr>
            <a:r>
              <a:rPr lang="de-AT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Gender </a:t>
            </a:r>
            <a:r>
              <a:rPr lang="de-AT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and</a:t>
            </a:r>
            <a:r>
              <a:rPr lang="de-AT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cultural</a:t>
            </a:r>
            <a:r>
              <a:rPr lang="de-AT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awareness</a:t>
            </a:r>
            <a:r>
              <a:rPr lang="de-AT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trainings</a:t>
            </a:r>
            <a:endParaRPr lang="de-AT" b="1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buSzPct val="100000"/>
              <a:defRPr/>
            </a:pPr>
            <a:endParaRPr lang="de-AT" b="1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buSzPct val="100000"/>
              <a:defRPr/>
            </a:pPr>
            <a:r>
              <a:rPr lang="de-AT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Continuing</a:t>
            </a:r>
            <a:r>
              <a:rPr lang="de-AT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this</a:t>
            </a:r>
            <a:r>
              <a:rPr lang="de-AT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Study Group in </a:t>
            </a:r>
            <a:r>
              <a:rPr lang="de-AT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the</a:t>
            </a:r>
            <a:r>
              <a:rPr lang="de-AT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next</a:t>
            </a:r>
            <a:r>
              <a:rPr lang="de-AT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BILC </a:t>
            </a:r>
            <a:r>
              <a:rPr lang="de-AT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event</a:t>
            </a:r>
            <a:endParaRPr lang="de-AT" b="1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buSzPct val="100000"/>
              <a:defRPr/>
            </a:pPr>
            <a:endParaRPr lang="de-AT" b="1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buSzPct val="100000"/>
              <a:defRPr/>
            </a:pPr>
            <a:endParaRPr lang="de-AT" b="1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buSzPct val="100000"/>
              <a:defRPr/>
            </a:pPr>
            <a:endParaRPr lang="de-AT" sz="28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3708" y="110836"/>
            <a:ext cx="1234440" cy="95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91061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08818" y="110836"/>
            <a:ext cx="762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3216275" y="502126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 altLang="de-DE"/>
          </a:p>
        </p:txBody>
      </p:sp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1138791" y="1003596"/>
            <a:ext cx="7396873" cy="18180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9pPr>
          </a:lstStyle>
          <a:p>
            <a:pPr algn="ctr">
              <a:buSzPct val="100000"/>
              <a:defRPr/>
            </a:pPr>
            <a:r>
              <a:rPr lang="de-AT" sz="2800" b="1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Background</a:t>
            </a:r>
          </a:p>
          <a:p>
            <a:pPr algn="ctr">
              <a:buSzPct val="100000"/>
              <a:defRPr/>
            </a:pPr>
            <a:r>
              <a:rPr lang="de-AT" sz="2800" b="1" dirty="0" err="1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Between</a:t>
            </a:r>
            <a:r>
              <a:rPr lang="de-AT" sz="2800" b="1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800" b="1" dirty="0" err="1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summer</a:t>
            </a:r>
            <a:r>
              <a:rPr lang="de-AT" sz="2800" b="1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2015 </a:t>
            </a:r>
            <a:r>
              <a:rPr lang="de-AT" sz="2800" b="1" dirty="0" err="1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and</a:t>
            </a:r>
            <a:r>
              <a:rPr lang="de-AT" sz="2800" b="1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spring 2016</a:t>
            </a:r>
          </a:p>
          <a:p>
            <a:pPr algn="ctr">
              <a:buSzPct val="100000"/>
              <a:defRPr/>
            </a:pPr>
            <a:r>
              <a:rPr lang="de-AT" sz="2800" b="1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Austria was </a:t>
            </a:r>
            <a:r>
              <a:rPr lang="de-AT" sz="2800" b="1" dirty="0" err="1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among</a:t>
            </a:r>
            <a:r>
              <a:rPr lang="de-AT" sz="2800" b="1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800" b="1" dirty="0" err="1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the</a:t>
            </a:r>
            <a:r>
              <a:rPr lang="de-AT" sz="2800" b="1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countries</a:t>
            </a:r>
          </a:p>
          <a:p>
            <a:pPr algn="ctr">
              <a:buSzPct val="100000"/>
              <a:defRPr/>
            </a:pPr>
            <a:r>
              <a:rPr lang="de-AT" sz="2800" b="1" dirty="0" err="1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most</a:t>
            </a:r>
            <a:r>
              <a:rPr lang="de-AT" sz="2800" b="1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800" b="1" dirty="0" err="1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affected</a:t>
            </a:r>
            <a:r>
              <a:rPr lang="de-AT" sz="2800" b="1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800" b="1" dirty="0" err="1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by</a:t>
            </a:r>
            <a:r>
              <a:rPr lang="de-AT" sz="2800" b="1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800" b="1" dirty="0" err="1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the</a:t>
            </a:r>
            <a:r>
              <a:rPr lang="de-AT" sz="2800" b="1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Migrant Crisis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3708" y="110836"/>
            <a:ext cx="1234440" cy="950976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530449" y="2959123"/>
            <a:ext cx="861355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SzPct val="100000"/>
              <a:defRPr/>
            </a:pPr>
            <a:r>
              <a:rPr lang="de-AT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Challenges</a:t>
            </a:r>
            <a:r>
              <a:rPr lang="de-AT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:</a:t>
            </a:r>
          </a:p>
          <a:p>
            <a:pPr algn="ctr">
              <a:buSzPct val="100000"/>
              <a:defRPr/>
            </a:pPr>
            <a:r>
              <a:rPr lang="de-AT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The </a:t>
            </a:r>
            <a:r>
              <a:rPr lang="de-AT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sheer</a:t>
            </a:r>
            <a:r>
              <a:rPr lang="de-AT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number</a:t>
            </a:r>
            <a:r>
              <a:rPr lang="de-AT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of</a:t>
            </a:r>
            <a:r>
              <a:rPr lang="de-AT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migrants</a:t>
            </a:r>
            <a:r>
              <a:rPr lang="de-AT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 </a:t>
            </a:r>
          </a:p>
          <a:p>
            <a:pPr algn="ctr">
              <a:buSzPct val="100000"/>
              <a:defRPr/>
            </a:pPr>
            <a:r>
              <a:rPr lang="de-AT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Different </a:t>
            </a:r>
            <a:r>
              <a:rPr lang="de-AT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languages</a:t>
            </a:r>
            <a:r>
              <a:rPr lang="de-AT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/</a:t>
            </a:r>
            <a:r>
              <a:rPr lang="de-AT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too</a:t>
            </a:r>
            <a:r>
              <a:rPr lang="de-AT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few</a:t>
            </a:r>
            <a:r>
              <a:rPr lang="de-AT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interpreters</a:t>
            </a:r>
            <a:r>
              <a:rPr lang="de-AT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</a:p>
          <a:p>
            <a:pPr algn="ctr">
              <a:buSzPct val="100000"/>
              <a:defRPr/>
            </a:pPr>
            <a:r>
              <a:rPr lang="de-AT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Security </a:t>
            </a:r>
            <a:r>
              <a:rPr lang="de-AT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issues</a:t>
            </a:r>
            <a:r>
              <a:rPr lang="de-AT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/lack </a:t>
            </a:r>
            <a:r>
              <a:rPr lang="de-AT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of</a:t>
            </a:r>
            <a:r>
              <a:rPr lang="de-AT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registration</a:t>
            </a:r>
            <a:endParaRPr lang="de-AT" sz="2800" b="1" dirty="0"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ctr">
              <a:buSzPct val="100000"/>
              <a:defRPr/>
            </a:pPr>
            <a:r>
              <a:rPr lang="de-AT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Accomodation</a:t>
            </a:r>
            <a:r>
              <a:rPr lang="de-AT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/</a:t>
            </a:r>
            <a:r>
              <a:rPr lang="de-AT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food</a:t>
            </a:r>
            <a:endParaRPr lang="de-AT" sz="2800" b="1" dirty="0"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ctr">
              <a:buSzPct val="100000"/>
              <a:defRPr/>
            </a:pPr>
            <a:endParaRPr lang="de-AT" sz="2800" b="1" dirty="0"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ctr">
              <a:buSzPct val="100000"/>
              <a:defRPr/>
            </a:pPr>
            <a:r>
              <a:rPr lang="de-AT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Overwhelming</a:t>
            </a:r>
            <a:r>
              <a:rPr lang="de-AT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voluntary</a:t>
            </a:r>
            <a:r>
              <a:rPr lang="de-AT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help</a:t>
            </a:r>
            <a:r>
              <a:rPr lang="de-AT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</a:p>
          <a:p>
            <a:pPr algn="ctr">
              <a:buSzPct val="100000"/>
              <a:defRPr/>
            </a:pPr>
            <a:r>
              <a:rPr lang="de-AT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but also </a:t>
            </a:r>
            <a:r>
              <a:rPr lang="de-AT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fear</a:t>
            </a:r>
            <a:r>
              <a:rPr lang="de-AT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among</a:t>
            </a:r>
            <a:r>
              <a:rPr lang="de-AT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the</a:t>
            </a:r>
            <a:r>
              <a:rPr lang="de-AT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8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host population</a:t>
            </a:r>
            <a:endParaRPr lang="de-AT" sz="2800" b="1" dirty="0"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5221008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Grafik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607"/>
            <a:ext cx="9021763" cy="6345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79375"/>
            <a:ext cx="4140200" cy="6345238"/>
          </a:xfrm>
          <a:solidFill>
            <a:schemeClr val="bg1">
              <a:alpha val="72000"/>
            </a:schemeClr>
          </a:solidFill>
        </p:spPr>
        <p:txBody>
          <a:bodyPr/>
          <a:lstStyle/>
          <a:p>
            <a:pPr marL="609600" indent="-609600" eaLnBrk="1" hangingPunct="1">
              <a:buFontTx/>
              <a:buNone/>
              <a:defRPr/>
            </a:pPr>
            <a:endParaRPr lang="de-AT" altLang="de-DE" b="1" dirty="0">
              <a:latin typeface="+mj-lt"/>
            </a:endParaRPr>
          </a:p>
          <a:p>
            <a:pPr marL="1009650" lvl="1" indent="-609600" eaLnBrk="1" hangingPunct="1">
              <a:spcBef>
                <a:spcPts val="0"/>
              </a:spcBef>
              <a:buFontTx/>
              <a:buNone/>
              <a:defRPr/>
            </a:pPr>
            <a:r>
              <a:rPr lang="de-AT" altLang="de-DE" sz="2400" dirty="0">
                <a:latin typeface="+mj-lt"/>
              </a:rPr>
              <a:t>Situation in </a:t>
            </a:r>
            <a:r>
              <a:rPr lang="de-AT" altLang="de-DE" sz="2400" dirty="0" err="1">
                <a:latin typeface="+mj-lt"/>
              </a:rPr>
              <a:t>from</a:t>
            </a:r>
            <a:r>
              <a:rPr lang="de-AT" altLang="de-DE" sz="2400" dirty="0">
                <a:latin typeface="+mj-lt"/>
              </a:rPr>
              <a:t> </a:t>
            </a:r>
          </a:p>
          <a:p>
            <a:pPr marL="1009650" lvl="1" indent="-609600" eaLnBrk="1" hangingPunct="1">
              <a:spcBef>
                <a:spcPts val="0"/>
              </a:spcBef>
              <a:buFontTx/>
              <a:buNone/>
              <a:defRPr/>
            </a:pPr>
            <a:r>
              <a:rPr lang="de-AT" altLang="de-DE" sz="2400" dirty="0" err="1">
                <a:latin typeface="+mj-lt"/>
              </a:rPr>
              <a:t>summer</a:t>
            </a:r>
            <a:r>
              <a:rPr lang="de-AT" altLang="de-DE" sz="2400" dirty="0">
                <a:latin typeface="+mj-lt"/>
              </a:rPr>
              <a:t> 2015 </a:t>
            </a:r>
            <a:r>
              <a:rPr lang="de-AT" altLang="de-DE" sz="2400" dirty="0" err="1">
                <a:latin typeface="+mj-lt"/>
              </a:rPr>
              <a:t>to</a:t>
            </a:r>
            <a:r>
              <a:rPr lang="de-AT" altLang="de-DE" sz="2400" dirty="0">
                <a:latin typeface="+mj-lt"/>
              </a:rPr>
              <a:t> </a:t>
            </a:r>
          </a:p>
          <a:p>
            <a:pPr marL="1009650" lvl="1" indent="-609600" eaLnBrk="1" hangingPunct="1">
              <a:spcBef>
                <a:spcPts val="0"/>
              </a:spcBef>
              <a:buFontTx/>
              <a:buNone/>
              <a:defRPr/>
            </a:pPr>
            <a:r>
              <a:rPr lang="de-AT" altLang="de-DE" sz="2400" dirty="0">
                <a:latin typeface="+mj-lt"/>
              </a:rPr>
              <a:t>spring 2016</a:t>
            </a:r>
            <a:endParaRPr lang="de-AT" altLang="de-DE" sz="2400" b="1" dirty="0">
              <a:latin typeface="+mj-lt"/>
            </a:endParaRPr>
          </a:p>
        </p:txBody>
      </p:sp>
      <p:sp>
        <p:nvSpPr>
          <p:cNvPr id="2" name="Pfeil: nach links und rechts 1"/>
          <p:cNvSpPr/>
          <p:nvPr/>
        </p:nvSpPr>
        <p:spPr bwMode="auto">
          <a:xfrm rot="19771450">
            <a:off x="4291584" y="3657600"/>
            <a:ext cx="1216152" cy="484632"/>
          </a:xfrm>
          <a:prstGeom prst="left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Franklin Gothic Book" panose="020B05030201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Pfeil: nach links und rechts 4"/>
          <p:cNvSpPr/>
          <p:nvPr/>
        </p:nvSpPr>
        <p:spPr bwMode="auto">
          <a:xfrm rot="2863399">
            <a:off x="4350197" y="3622605"/>
            <a:ext cx="1216152" cy="484632"/>
          </a:xfrm>
          <a:prstGeom prst="left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ranklin Gothic Book" panose="020B05030201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4369922" y="4053117"/>
            <a:ext cx="284244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AT" altLang="de-DE" sz="2400" dirty="0" err="1"/>
              <a:t>Nearly</a:t>
            </a:r>
            <a:r>
              <a:rPr lang="de-AT" altLang="de-DE" sz="2400" dirty="0"/>
              <a:t> </a:t>
            </a:r>
            <a:r>
              <a:rPr lang="de-AT" altLang="de-DE" sz="2400" dirty="0" err="1"/>
              <a:t>closed</a:t>
            </a:r>
            <a:r>
              <a:rPr lang="de-AT" altLang="de-DE" sz="2400" dirty="0"/>
              <a:t>  </a:t>
            </a:r>
            <a:r>
              <a:rPr lang="de-AT" altLang="de-DE" sz="2400" dirty="0" err="1"/>
              <a:t>since</a:t>
            </a:r>
            <a:r>
              <a:rPr lang="de-AT" altLang="de-DE" sz="2400" dirty="0"/>
              <a:t> </a:t>
            </a:r>
          </a:p>
          <a:p>
            <a:r>
              <a:rPr lang="de-AT" altLang="de-DE" sz="2400" dirty="0"/>
              <a:t>spring 2016</a:t>
            </a:r>
            <a:endParaRPr lang="de-AT" sz="2400" dirty="0"/>
          </a:p>
        </p:txBody>
      </p:sp>
      <p:sp>
        <p:nvSpPr>
          <p:cNvPr id="4" name="Rechteck 3"/>
          <p:cNvSpPr/>
          <p:nvPr/>
        </p:nvSpPr>
        <p:spPr>
          <a:xfrm>
            <a:off x="3663318" y="5027168"/>
            <a:ext cx="344895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AT" altLang="de-DE" sz="2400" b="1" dirty="0"/>
              <a:t>Enhanced </a:t>
            </a:r>
            <a:r>
              <a:rPr lang="de-AT" altLang="de-DE" sz="2400" b="1" dirty="0" err="1"/>
              <a:t>use</a:t>
            </a:r>
            <a:r>
              <a:rPr lang="de-AT" altLang="de-DE" sz="2400" b="1" dirty="0"/>
              <a:t> </a:t>
            </a:r>
            <a:r>
              <a:rPr lang="de-AT" altLang="de-DE" sz="2400" b="1" dirty="0" err="1"/>
              <a:t>of</a:t>
            </a:r>
            <a:r>
              <a:rPr lang="de-AT" altLang="de-DE" sz="2400" b="1" dirty="0"/>
              <a:t> </a:t>
            </a:r>
            <a:r>
              <a:rPr lang="de-AT" altLang="de-DE" sz="2400" b="1" dirty="0" err="1"/>
              <a:t>the</a:t>
            </a:r>
            <a:endParaRPr lang="de-AT" altLang="de-DE" sz="2400" b="1" dirty="0"/>
          </a:p>
          <a:p>
            <a:r>
              <a:rPr lang="de-AT" altLang="de-DE" sz="2400" b="1" dirty="0"/>
              <a:t> </a:t>
            </a:r>
            <a:r>
              <a:rPr lang="de-AT" altLang="de-DE" sz="2400" b="1" dirty="0" err="1"/>
              <a:t>central</a:t>
            </a:r>
            <a:r>
              <a:rPr lang="de-AT" altLang="de-DE" sz="2400" b="1" dirty="0"/>
              <a:t> route </a:t>
            </a:r>
            <a:r>
              <a:rPr lang="de-AT" altLang="de-DE" sz="2400" b="1" dirty="0" err="1"/>
              <a:t>since</a:t>
            </a:r>
            <a:r>
              <a:rPr lang="de-AT" altLang="de-DE" sz="2400" b="1" dirty="0"/>
              <a:t> 2016</a:t>
            </a:r>
            <a:endParaRPr lang="de-AT" sz="2400" b="1" dirty="0"/>
          </a:p>
        </p:txBody>
      </p:sp>
    </p:spTree>
    <p:extLst>
      <p:ext uri="{BB962C8B-B14F-4D97-AF65-F5344CB8AC3E}">
        <p14:creationId xmlns:p14="http://schemas.microsoft.com/office/powerpoint/2010/main" val="20410589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uppieren 3"/>
          <p:cNvGrpSpPr>
            <a:grpSpLocks/>
          </p:cNvGrpSpPr>
          <p:nvPr/>
        </p:nvGrpSpPr>
        <p:grpSpPr bwMode="auto">
          <a:xfrm>
            <a:off x="-828676" y="136526"/>
            <a:ext cx="6623051" cy="5915024"/>
            <a:chOff x="-106364" y="136526"/>
            <a:chExt cx="6623052" cy="5915024"/>
          </a:xfrm>
        </p:grpSpPr>
        <p:pic>
          <p:nvPicPr>
            <p:cNvPr id="10245" name="Grafik 205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1688" y="1509713"/>
              <a:ext cx="5715000" cy="4541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3" name="Bogen 2052"/>
            <p:cNvSpPr/>
            <p:nvPr/>
          </p:nvSpPr>
          <p:spPr>
            <a:xfrm rot="4740000">
              <a:off x="415924" y="128588"/>
              <a:ext cx="5262563" cy="6307139"/>
            </a:xfrm>
            <a:prstGeom prst="arc">
              <a:avLst>
                <a:gd name="adj1" fmla="val 15643506"/>
                <a:gd name="adj2" fmla="val 2091668"/>
              </a:avLst>
            </a:prstGeom>
            <a:ln w="69850">
              <a:solidFill>
                <a:srgbClr val="FF0000"/>
              </a:solidFill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39" name="Bogen 38"/>
            <p:cNvSpPr/>
            <p:nvPr/>
          </p:nvSpPr>
          <p:spPr>
            <a:xfrm rot="4740000">
              <a:off x="77787" y="473075"/>
              <a:ext cx="4319588" cy="3646489"/>
            </a:xfrm>
            <a:prstGeom prst="arc">
              <a:avLst>
                <a:gd name="adj1" fmla="val 16200000"/>
                <a:gd name="adj2" fmla="val 2565571"/>
              </a:avLst>
            </a:prstGeom>
            <a:noFill/>
            <a:ln w="69850">
              <a:solidFill>
                <a:srgbClr val="FFFF00"/>
              </a:solidFill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40" name="Bogen 39"/>
            <p:cNvSpPr/>
            <p:nvPr/>
          </p:nvSpPr>
          <p:spPr>
            <a:xfrm rot="5400000">
              <a:off x="529430" y="469107"/>
              <a:ext cx="1400175" cy="2566988"/>
            </a:xfrm>
            <a:prstGeom prst="arc">
              <a:avLst>
                <a:gd name="adj1" fmla="val 16200000"/>
                <a:gd name="adj2" fmla="val 705475"/>
              </a:avLst>
            </a:prstGeom>
            <a:ln w="69850"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10249" name="Textfeld 52"/>
            <p:cNvSpPr txBox="1">
              <a:spLocks noChangeArrowheads="1"/>
            </p:cNvSpPr>
            <p:nvPr/>
          </p:nvSpPr>
          <p:spPr bwMode="auto">
            <a:xfrm>
              <a:off x="2365375" y="2355850"/>
              <a:ext cx="1582738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de-DE" altLang="de-DE" sz="1400" b="0" dirty="0">
                  <a:solidFill>
                    <a:srgbClr val="FFFF00"/>
                  </a:solidFill>
                  <a:latin typeface="Cooper Black" panose="0208090404030B020404" pitchFamily="18" charset="0"/>
                  <a:ea typeface="MS PGothic" panose="020B0600070205080204" pitchFamily="34" charset="-128"/>
                </a:rPr>
                <a:t>Phase 2: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de-DE" altLang="de-DE" sz="1400" b="0" dirty="0">
                  <a:solidFill>
                    <a:srgbClr val="FFFF00"/>
                  </a:solidFill>
                  <a:latin typeface="Cooper Black" panose="0208090404030B020404" pitchFamily="18" charset="0"/>
                  <a:ea typeface="MS PGothic" panose="020B0600070205080204" pitchFamily="34" charset="-128"/>
                </a:rPr>
                <a:t>Flight </a:t>
              </a:r>
              <a:r>
                <a:rPr lang="de-DE" altLang="de-DE" sz="1400" b="0" dirty="0" err="1">
                  <a:solidFill>
                    <a:srgbClr val="FFFF00"/>
                  </a:solidFill>
                  <a:latin typeface="Cooper Black" panose="0208090404030B020404" pitchFamily="18" charset="0"/>
                  <a:ea typeface="MS PGothic" panose="020B0600070205080204" pitchFamily="34" charset="-128"/>
                </a:rPr>
                <a:t>and</a:t>
              </a:r>
              <a:r>
                <a:rPr lang="de-DE" altLang="de-DE" sz="1400" b="0" dirty="0">
                  <a:solidFill>
                    <a:srgbClr val="FFFF00"/>
                  </a:solidFill>
                  <a:latin typeface="Cooper Black" panose="0208090404030B020404" pitchFamily="18" charset="0"/>
                  <a:ea typeface="MS PGothic" panose="020B0600070205080204" pitchFamily="34" charset="-128"/>
                </a:rPr>
                <a:t> Transit</a:t>
              </a:r>
            </a:p>
          </p:txBody>
        </p:sp>
        <p:sp>
          <p:nvSpPr>
            <p:cNvPr id="10250" name="Textfeld 54"/>
            <p:cNvSpPr txBox="1">
              <a:spLocks noChangeArrowheads="1"/>
            </p:cNvSpPr>
            <p:nvPr/>
          </p:nvSpPr>
          <p:spPr bwMode="auto">
            <a:xfrm>
              <a:off x="4170363" y="3933825"/>
              <a:ext cx="1582737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de-DE" altLang="de-DE" sz="1400" b="0" dirty="0">
                  <a:solidFill>
                    <a:srgbClr val="FF0000"/>
                  </a:solidFill>
                  <a:latin typeface="Cooper Black" panose="0208090404030B020404" pitchFamily="18" charset="0"/>
                  <a:ea typeface="MS PGothic" panose="020B0600070205080204" pitchFamily="34" charset="-128"/>
                </a:rPr>
                <a:t>Phase 1: Expulsion</a:t>
              </a:r>
            </a:p>
          </p:txBody>
        </p:sp>
        <p:pic>
          <p:nvPicPr>
            <p:cNvPr id="10251" name="Grafik 205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2663" y="1314450"/>
              <a:ext cx="1181100" cy="862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8" name="Ellipse 2057"/>
            <p:cNvSpPr/>
            <p:nvPr/>
          </p:nvSpPr>
          <p:spPr>
            <a:xfrm>
              <a:off x="2112962" y="1644650"/>
              <a:ext cx="65088" cy="63500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46" name="Ellipse 45"/>
            <p:cNvSpPr/>
            <p:nvPr/>
          </p:nvSpPr>
          <p:spPr>
            <a:xfrm>
              <a:off x="2025650" y="1871663"/>
              <a:ext cx="65087" cy="63500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47" name="Ellipse 46"/>
            <p:cNvSpPr/>
            <p:nvPr/>
          </p:nvSpPr>
          <p:spPr>
            <a:xfrm>
              <a:off x="1851025" y="2046288"/>
              <a:ext cx="65087" cy="65087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48" name="Ellipse 47"/>
            <p:cNvSpPr/>
            <p:nvPr/>
          </p:nvSpPr>
          <p:spPr>
            <a:xfrm>
              <a:off x="1673225" y="2111375"/>
              <a:ext cx="63500" cy="63500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49" name="Ellipse 48"/>
            <p:cNvSpPr/>
            <p:nvPr/>
          </p:nvSpPr>
          <p:spPr>
            <a:xfrm>
              <a:off x="1487487" y="2078038"/>
              <a:ext cx="63500" cy="65087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10257" name="Textfeld 50"/>
            <p:cNvSpPr txBox="1">
              <a:spLocks noChangeArrowheads="1"/>
            </p:cNvSpPr>
            <p:nvPr/>
          </p:nvSpPr>
          <p:spPr bwMode="auto">
            <a:xfrm>
              <a:off x="881063" y="1484313"/>
              <a:ext cx="1582737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de-DE" altLang="de-DE" sz="1400" b="0" dirty="0">
                  <a:latin typeface="Cooper Black" panose="0208090404030B020404" pitchFamily="18" charset="0"/>
                  <a:ea typeface="MS PGothic" panose="020B0600070205080204" pitchFamily="34" charset="-128"/>
                </a:rPr>
                <a:t>Phase 3: Arrival </a:t>
              </a:r>
              <a:r>
                <a:rPr lang="de-DE" altLang="de-DE" sz="1400" b="0" dirty="0" err="1">
                  <a:latin typeface="Cooper Black" panose="0208090404030B020404" pitchFamily="18" charset="0"/>
                  <a:ea typeface="MS PGothic" panose="020B0600070205080204" pitchFamily="34" charset="-128"/>
                </a:rPr>
                <a:t>and</a:t>
              </a:r>
              <a:r>
                <a:rPr lang="de-DE" altLang="de-DE" sz="1400" b="0" dirty="0">
                  <a:latin typeface="Cooper Black" panose="0208090404030B020404" pitchFamily="18" charset="0"/>
                  <a:ea typeface="MS PGothic" panose="020B0600070205080204" pitchFamily="34" charset="-128"/>
                </a:rPr>
                <a:t> Integration</a:t>
              </a:r>
            </a:p>
          </p:txBody>
        </p:sp>
      </p:grpSp>
      <p:sp>
        <p:nvSpPr>
          <p:cNvPr id="2" name="Rechteck 1"/>
          <p:cNvSpPr/>
          <p:nvPr/>
        </p:nvSpPr>
        <p:spPr>
          <a:xfrm>
            <a:off x="5505938" y="3010257"/>
            <a:ext cx="3757612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lvl="1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de-AT" altLang="de-DE" u="sng" dirty="0">
                <a:latin typeface="Franklin Gothic Book" panose="020B0503020102020204" pitchFamily="34" charset="0"/>
              </a:rPr>
              <a:t>Phase 1</a:t>
            </a:r>
            <a:br>
              <a:rPr lang="de-AT" altLang="de-DE" u="sng" dirty="0">
                <a:latin typeface="Franklin Gothic Book" panose="020B0503020102020204" pitchFamily="34" charset="0"/>
              </a:rPr>
            </a:br>
            <a:r>
              <a:rPr lang="de-AT" altLang="de-DE" dirty="0">
                <a:latin typeface="Franklin Gothic Book" panose="020B0503020102020204" pitchFamily="34" charset="0"/>
              </a:rPr>
              <a:t>Expulsion</a:t>
            </a:r>
          </a:p>
          <a:p>
            <a:pPr marL="400050" lvl="1" eaLnBrk="1" hangingPunct="1">
              <a:defRPr/>
            </a:pPr>
            <a:endParaRPr lang="de-AT" altLang="de-DE" dirty="0">
              <a:latin typeface="Franklin Gothic Book" panose="020B0503020102020204" pitchFamily="34" charset="0"/>
            </a:endParaRPr>
          </a:p>
          <a:p>
            <a:pPr marL="742950" lvl="1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de-AT" altLang="de-DE" u="sng" dirty="0">
                <a:latin typeface="Franklin Gothic Book" panose="020B0503020102020204" pitchFamily="34" charset="0"/>
              </a:rPr>
              <a:t>Phase 2</a:t>
            </a:r>
            <a:br>
              <a:rPr lang="de-AT" altLang="de-DE" u="sng" dirty="0">
                <a:latin typeface="Franklin Gothic Book" panose="020B0503020102020204" pitchFamily="34" charset="0"/>
              </a:rPr>
            </a:br>
            <a:r>
              <a:rPr lang="de-AT" altLang="de-DE" dirty="0">
                <a:latin typeface="Franklin Gothic Book" panose="020B0503020102020204" pitchFamily="34" charset="0"/>
              </a:rPr>
              <a:t>Flight </a:t>
            </a:r>
            <a:r>
              <a:rPr lang="de-AT" altLang="de-DE" dirty="0" err="1">
                <a:latin typeface="Franklin Gothic Book" panose="020B0503020102020204" pitchFamily="34" charset="0"/>
              </a:rPr>
              <a:t>and</a:t>
            </a:r>
            <a:r>
              <a:rPr lang="de-AT" altLang="de-DE" dirty="0">
                <a:latin typeface="Franklin Gothic Book" panose="020B0503020102020204" pitchFamily="34" charset="0"/>
              </a:rPr>
              <a:t> Transit</a:t>
            </a:r>
          </a:p>
          <a:p>
            <a:pPr marL="400050" lvl="1" eaLnBrk="1" hangingPunct="1">
              <a:defRPr/>
            </a:pPr>
            <a:endParaRPr lang="de-AT" altLang="de-DE" dirty="0">
              <a:latin typeface="Franklin Gothic Book" panose="020B0503020102020204" pitchFamily="34" charset="0"/>
            </a:endParaRPr>
          </a:p>
          <a:p>
            <a:pPr marL="742950" lvl="1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de-AT" altLang="de-DE" u="sng" dirty="0">
                <a:latin typeface="Franklin Gothic Book" panose="020B0503020102020204" pitchFamily="34" charset="0"/>
              </a:rPr>
              <a:t>Phase 3</a:t>
            </a:r>
            <a:br>
              <a:rPr lang="de-AT" altLang="de-DE" u="sng" dirty="0">
                <a:latin typeface="Franklin Gothic Book" panose="020B0503020102020204" pitchFamily="34" charset="0"/>
              </a:rPr>
            </a:br>
            <a:r>
              <a:rPr lang="de-AT" altLang="de-DE" dirty="0">
                <a:latin typeface="Franklin Gothic Book" panose="020B0503020102020204" pitchFamily="34" charset="0"/>
              </a:rPr>
              <a:t>Arrival </a:t>
            </a:r>
            <a:r>
              <a:rPr lang="de-AT" altLang="de-DE" dirty="0" err="1">
                <a:latin typeface="Franklin Gothic Book" panose="020B0503020102020204" pitchFamily="34" charset="0"/>
              </a:rPr>
              <a:t>and</a:t>
            </a:r>
            <a:r>
              <a:rPr lang="de-AT" altLang="de-DE" dirty="0">
                <a:latin typeface="Franklin Gothic Book" panose="020B0503020102020204" pitchFamily="34" charset="0"/>
              </a:rPr>
              <a:t> Integration</a:t>
            </a:r>
          </a:p>
          <a:p>
            <a:pPr marL="400050" lvl="1" eaLnBrk="1" hangingPunct="1">
              <a:defRPr/>
            </a:pPr>
            <a:endParaRPr lang="de-AT" altLang="de-DE" dirty="0">
              <a:latin typeface="Franklin Gothic Book" panose="020B0503020102020204" pitchFamily="34" charset="0"/>
            </a:endParaRP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5798670" y="1390649"/>
            <a:ext cx="3172148" cy="1439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de-AT" altLang="de-DE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Three</a:t>
            </a:r>
            <a:r>
              <a:rPr lang="de-AT" altLang="de-DE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AT" altLang="de-DE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Phases</a:t>
            </a:r>
            <a:r>
              <a:rPr lang="de-AT" altLang="de-DE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AT" altLang="de-DE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de-AT" altLang="de-DE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Migration</a:t>
            </a:r>
            <a:endParaRPr lang="de-DE" altLang="de-DE" sz="4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" pitchFamily="34" charset="0"/>
            </a:endParaRPr>
          </a:p>
        </p:txBody>
      </p:sp>
      <p:pic>
        <p:nvPicPr>
          <p:cNvPr id="18" name="Pictur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208818" y="110836"/>
            <a:ext cx="762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Grafik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3708" y="110836"/>
            <a:ext cx="1234440" cy="95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49487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08818" y="110836"/>
            <a:ext cx="762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3216275" y="502126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 altLang="de-DE"/>
          </a:p>
        </p:txBody>
      </p:sp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184231" y="1061812"/>
            <a:ext cx="8998274" cy="397249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9pPr>
          </a:lstStyle>
          <a:p>
            <a:pPr algn="ctr">
              <a:buSzPct val="100000"/>
              <a:defRPr/>
            </a:pPr>
            <a:r>
              <a:rPr lang="de-AT" sz="2800" b="1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Study Group 3</a:t>
            </a:r>
          </a:p>
          <a:p>
            <a:pPr algn="ctr">
              <a:buSzPct val="100000"/>
              <a:defRPr/>
            </a:pPr>
            <a:endParaRPr lang="de-AT" sz="2800" b="1" dirty="0">
              <a:solidFill>
                <a:srgbClr val="33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ctr">
              <a:buSzPct val="100000"/>
              <a:defRPr/>
            </a:pPr>
            <a:r>
              <a:rPr lang="de-AT" sz="2800" b="1" dirty="0" err="1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Results</a:t>
            </a:r>
            <a:r>
              <a:rPr lang="de-AT" sz="2800" b="1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800" b="1" dirty="0" err="1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of</a:t>
            </a:r>
            <a:r>
              <a:rPr lang="de-AT" sz="2800" b="1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an Austrian National Symposium 2016</a:t>
            </a:r>
          </a:p>
          <a:p>
            <a:pPr algn="ctr">
              <a:buSzPct val="100000"/>
              <a:defRPr/>
            </a:pPr>
            <a:endParaRPr lang="de-AT" sz="2800" b="1" dirty="0">
              <a:solidFill>
                <a:srgbClr val="33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ctr">
              <a:buSzPct val="100000"/>
              <a:defRPr/>
            </a:pPr>
            <a:r>
              <a:rPr lang="de-AT" sz="2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Communicative</a:t>
            </a:r>
            <a:r>
              <a:rPr lang="de-AT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Competence</a:t>
            </a:r>
          </a:p>
          <a:p>
            <a:pPr algn="ctr">
              <a:buSzPct val="100000"/>
              <a:defRPr/>
            </a:pPr>
            <a:r>
              <a:rPr lang="de-AT" sz="2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Necessity</a:t>
            </a:r>
            <a:r>
              <a:rPr lang="de-AT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of</a:t>
            </a:r>
            <a:r>
              <a:rPr lang="de-AT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Cultural Mediators</a:t>
            </a:r>
          </a:p>
          <a:p>
            <a:pPr algn="ctr">
              <a:buSzPct val="100000"/>
              <a:defRPr/>
            </a:pPr>
            <a:r>
              <a:rPr lang="de-AT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Use </a:t>
            </a:r>
            <a:r>
              <a:rPr lang="de-AT" sz="2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of</a:t>
            </a:r>
            <a:r>
              <a:rPr lang="de-AT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Fact-</a:t>
            </a:r>
            <a:r>
              <a:rPr lang="de-AT" sz="2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oriented</a:t>
            </a:r>
            <a:r>
              <a:rPr lang="de-AT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Language</a:t>
            </a:r>
          </a:p>
          <a:p>
            <a:pPr algn="ctr">
              <a:buSzPct val="100000"/>
              <a:defRPr/>
            </a:pPr>
            <a:r>
              <a:rPr lang="de-AT" sz="2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Structural</a:t>
            </a:r>
            <a:r>
              <a:rPr lang="de-AT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Multilingualism</a:t>
            </a:r>
            <a:r>
              <a:rPr lang="de-AT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in </a:t>
            </a:r>
            <a:r>
              <a:rPr lang="de-AT" sz="28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Organisations </a:t>
            </a:r>
            <a:endParaRPr lang="de-AT" sz="28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ctr">
              <a:buSzPct val="100000"/>
              <a:defRPr/>
            </a:pPr>
            <a:r>
              <a:rPr lang="de-AT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Providing Language Survival Booklets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3708" y="110836"/>
            <a:ext cx="1234440" cy="95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43842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08818" y="110836"/>
            <a:ext cx="762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3216275" y="502126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 altLang="de-DE"/>
          </a:p>
        </p:txBody>
      </p:sp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3289677" y="1061812"/>
            <a:ext cx="2787408" cy="341850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9pPr>
          </a:lstStyle>
          <a:p>
            <a:pPr algn="ctr">
              <a:buSzPct val="100000"/>
              <a:defRPr/>
            </a:pPr>
            <a:r>
              <a:rPr lang="de-AT" sz="2800" b="1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Study Group 3</a:t>
            </a:r>
          </a:p>
          <a:p>
            <a:pPr algn="ctr">
              <a:buSzPct val="100000"/>
              <a:defRPr/>
            </a:pPr>
            <a:r>
              <a:rPr lang="de-AT" sz="2800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Participants</a:t>
            </a:r>
            <a:endParaRPr lang="de-AT" sz="2800" b="1" dirty="0">
              <a:solidFill>
                <a:srgbClr val="33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buSzPct val="100000"/>
              <a:defRPr/>
            </a:pP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Peter Armbrust</a:t>
            </a:r>
          </a:p>
          <a:p>
            <a:pPr>
              <a:buSzPct val="100000"/>
              <a:defRPr/>
            </a:pP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Štefan</a:t>
            </a: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Blahušiak</a:t>
            </a:r>
            <a:endParaRPr lang="de-AT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buSzPct val="100000"/>
              <a:defRPr/>
            </a:pP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Dariusz 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Chrzaszsz</a:t>
            </a:r>
            <a:endParaRPr lang="de-AT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buSzPct val="100000"/>
              <a:defRPr/>
            </a:pP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Thomas 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Fronek</a:t>
            </a:r>
            <a:endParaRPr lang="de-AT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buSzPct val="100000"/>
              <a:defRPr/>
            </a:pP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Tomáš</a:t>
            </a: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Kembicky</a:t>
            </a:r>
            <a:endParaRPr lang="de-AT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buSzPct val="100000"/>
              <a:defRPr/>
            </a:pP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Zsolt 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Mikusi</a:t>
            </a:r>
            <a:endParaRPr lang="de-AT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buSzPct val="100000"/>
              <a:defRPr/>
            </a:pP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Daire</a:t>
            </a: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Roache</a:t>
            </a:r>
            <a:endParaRPr lang="de-AT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buSzPct val="100000"/>
              <a:defRPr/>
            </a:pP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Wolfgang 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Zecha</a:t>
            </a:r>
            <a:endParaRPr lang="de-AT" sz="20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3708" y="110836"/>
            <a:ext cx="1234440" cy="95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09298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08818" y="110836"/>
            <a:ext cx="762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3216275" y="502126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 altLang="de-DE"/>
          </a:p>
        </p:txBody>
      </p:sp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1302783" y="929609"/>
            <a:ext cx="6428660" cy="114095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9pPr>
          </a:lstStyle>
          <a:p>
            <a:pPr algn="ctr">
              <a:buSzPct val="100000"/>
              <a:defRPr/>
            </a:pPr>
            <a:r>
              <a:rPr lang="de-AT" sz="2800" b="1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Study Group 3</a:t>
            </a:r>
          </a:p>
          <a:p>
            <a:pPr algn="ctr">
              <a:buSzPct val="100000"/>
              <a:defRPr/>
            </a:pPr>
            <a:r>
              <a:rPr lang="de-AT" sz="20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Military </a:t>
            </a:r>
            <a:r>
              <a:rPr lang="de-AT" sz="2000" b="1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Assistance </a:t>
            </a:r>
            <a:r>
              <a:rPr lang="de-AT" sz="2000" b="1" dirty="0" err="1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with</a:t>
            </a:r>
            <a:r>
              <a:rPr lang="de-AT" sz="2000" b="1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the</a:t>
            </a:r>
            <a:r>
              <a:rPr lang="de-AT" sz="2000" b="1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Language </a:t>
            </a:r>
            <a:r>
              <a:rPr lang="de-AT" sz="2000" b="1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Problems </a:t>
            </a:r>
            <a:endParaRPr lang="de-AT" sz="2000" b="1" dirty="0" smtClean="0">
              <a:solidFill>
                <a:srgbClr val="33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ctr">
              <a:buSzPct val="100000"/>
              <a:defRPr/>
            </a:pPr>
            <a:r>
              <a:rPr lang="de-AT" sz="2000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related</a:t>
            </a:r>
            <a:r>
              <a:rPr lang="de-AT" sz="20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to</a:t>
            </a:r>
            <a:r>
              <a:rPr lang="de-AT" sz="2000" b="1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the</a:t>
            </a:r>
            <a:r>
              <a:rPr lang="de-AT" sz="20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Migrant </a:t>
            </a:r>
            <a:r>
              <a:rPr lang="de-AT" sz="2000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Crisis</a:t>
            </a:r>
            <a:endParaRPr lang="de-AT" sz="2000" b="1" dirty="0">
              <a:solidFill>
                <a:srgbClr val="33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3708" y="110836"/>
            <a:ext cx="1234440" cy="950976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748145" y="2056686"/>
            <a:ext cx="7841673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SzPct val="100000"/>
              <a:defRPr/>
            </a:pP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Experiences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Remarks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Expectations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….:</a:t>
            </a:r>
          </a:p>
          <a:p>
            <a:pPr algn="ctr">
              <a:buSzPct val="100000"/>
              <a:defRPr/>
            </a:pPr>
            <a:endParaRPr lang="de-AT" b="1" dirty="0"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buSzPct val="100000"/>
              <a:defRPr/>
            </a:pP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Difference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between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refugees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and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job-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seekers</a:t>
            </a:r>
            <a:endParaRPr lang="de-AT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buSzPct val="100000"/>
              <a:defRPr/>
            </a:pP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Number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of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interpreters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</a:p>
          <a:p>
            <a:pPr>
              <a:buSzPct val="100000"/>
              <a:defRPr/>
            </a:pPr>
            <a:r>
              <a:rPr lang="de-AT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O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bservers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of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dialects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to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clarify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the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reasons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and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credibility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of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refugees</a:t>
            </a:r>
            <a:endParaRPr lang="de-AT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buSzPct val="100000"/>
              <a:defRPr/>
            </a:pP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Maintain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registration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and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control</a:t>
            </a:r>
            <a:endParaRPr lang="de-AT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buSzPct val="100000"/>
              <a:defRPr/>
            </a:pP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Identification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of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the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role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of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the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military</a:t>
            </a:r>
            <a:endParaRPr lang="de-AT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buSzPct val="100000"/>
              <a:defRPr/>
            </a:pP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National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or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even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international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challenges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and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tasks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– </a:t>
            </a:r>
          </a:p>
          <a:p>
            <a:pPr>
              <a:buSzPct val="100000"/>
              <a:defRPr/>
            </a:pP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saving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ressources</a:t>
            </a:r>
            <a:endParaRPr lang="de-AT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buSzPct val="100000"/>
              <a:defRPr/>
            </a:pP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Should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only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the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military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learn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languages</a:t>
            </a:r>
            <a:endParaRPr lang="de-AT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buSzPct val="100000"/>
              <a:defRPr/>
            </a:pP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Military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only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as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assistance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to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domestic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emergency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services</a:t>
            </a:r>
            <a:endParaRPr lang="de-AT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buSzPct val="100000"/>
              <a:defRPr/>
            </a:pP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Military must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be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impartial</a:t>
            </a:r>
            <a:endParaRPr lang="de-AT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buSzPct val="100000"/>
              <a:defRPr/>
            </a:pP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Assistance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by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former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migrants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very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helpful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, but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tribal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rivalries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possibly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imported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(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monitoring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and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listening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only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is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also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helpful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)</a:t>
            </a:r>
          </a:p>
          <a:p>
            <a:pPr>
              <a:buSzPct val="100000"/>
              <a:defRPr/>
            </a:pP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Use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of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English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if</a:t>
            </a: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necessary</a:t>
            </a:r>
            <a:endParaRPr lang="de-AT" b="1" dirty="0"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ctr">
              <a:buSzPct val="100000"/>
              <a:defRPr/>
            </a:pPr>
            <a:r>
              <a:rPr lang="de-AT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endParaRPr lang="de-AT" b="1" dirty="0"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192082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08818" y="110836"/>
            <a:ext cx="762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3216275" y="502126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 altLang="de-DE"/>
          </a:p>
        </p:txBody>
      </p:sp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1056279" y="1061812"/>
            <a:ext cx="7254207" cy="464960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9pPr>
          </a:lstStyle>
          <a:p>
            <a:pPr algn="ctr">
              <a:buSzPct val="100000"/>
              <a:defRPr/>
            </a:pPr>
            <a:r>
              <a:rPr lang="de-AT" sz="2800" b="1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Study Group </a:t>
            </a:r>
            <a:r>
              <a:rPr lang="de-AT" sz="28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3</a:t>
            </a:r>
            <a:endParaRPr lang="de-AT" sz="2800" b="1" dirty="0">
              <a:solidFill>
                <a:srgbClr val="33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ctr">
              <a:buSzPct val="100000"/>
              <a:defRPr/>
            </a:pPr>
            <a:r>
              <a:rPr lang="de-AT" sz="2800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Question</a:t>
            </a:r>
            <a:r>
              <a:rPr lang="de-AT" sz="28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800" b="1" dirty="0" err="1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to</a:t>
            </a:r>
            <a:r>
              <a:rPr lang="de-AT" sz="2800" b="1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800" b="1" dirty="0" err="1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work</a:t>
            </a:r>
            <a:r>
              <a:rPr lang="de-AT" sz="2800" b="1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8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on</a:t>
            </a:r>
            <a:endParaRPr lang="de-AT" sz="2800" b="1" dirty="0">
              <a:solidFill>
                <a:srgbClr val="33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ctr">
              <a:buSzPct val="100000"/>
              <a:defRPr/>
            </a:pP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How</a:t>
            </a: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can</a:t>
            </a:r>
            <a:r>
              <a:rPr lang="de-AT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military</a:t>
            </a:r>
            <a:r>
              <a:rPr lang="de-AT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assistance</a:t>
            </a:r>
            <a:r>
              <a:rPr lang="de-AT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</a:p>
          <a:p>
            <a:pPr algn="ctr">
              <a:buSzPct val="100000"/>
              <a:defRPr/>
            </a:pPr>
            <a:r>
              <a:rPr lang="de-AT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contribute</a:t>
            </a:r>
            <a:r>
              <a:rPr lang="de-AT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to</a:t>
            </a:r>
            <a:r>
              <a:rPr lang="de-AT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solving</a:t>
            </a:r>
            <a:r>
              <a:rPr lang="de-AT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language-related</a:t>
            </a:r>
            <a:r>
              <a:rPr lang="de-AT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problems</a:t>
            </a: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</a:p>
          <a:p>
            <a:pPr algn="ctr">
              <a:buSzPct val="100000"/>
              <a:defRPr/>
            </a:pPr>
            <a:endParaRPr lang="de-AT" sz="20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buSzPct val="100000"/>
              <a:defRPr/>
            </a:pP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Use</a:t>
            </a: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of</a:t>
            </a: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military</a:t>
            </a: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translators</a:t>
            </a:r>
            <a:endParaRPr lang="de-AT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buSzPct val="100000"/>
              <a:defRPr/>
            </a:pP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Recruits</a:t>
            </a: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with</a:t>
            </a: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a 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migration</a:t>
            </a: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background</a:t>
            </a: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</a:p>
          <a:p>
            <a:pPr>
              <a:buSzPct val="100000"/>
              <a:defRPr/>
            </a:pP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Provide</a:t>
            </a: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central</a:t>
            </a: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points</a:t>
            </a: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(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language</a:t>
            </a: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interpreters</a:t>
            </a: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)</a:t>
            </a:r>
          </a:p>
          <a:p>
            <a:pPr>
              <a:buSzPct val="100000"/>
              <a:defRPr/>
            </a:pP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Military 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psychologists</a:t>
            </a:r>
            <a:endParaRPr lang="de-AT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buSzPct val="100000"/>
              <a:defRPr/>
            </a:pP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Mobile 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virtual</a:t>
            </a: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comunications</a:t>
            </a: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set</a:t>
            </a: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(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provided</a:t>
            </a: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by</a:t>
            </a: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military</a:t>
            </a: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)</a:t>
            </a:r>
          </a:p>
          <a:p>
            <a:pPr>
              <a:buSzPct val="100000"/>
              <a:defRPr/>
            </a:pP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Language 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survival</a:t>
            </a: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booklets</a:t>
            </a: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and</a:t>
            </a: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applications</a:t>
            </a:r>
            <a:endParaRPr lang="de-AT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buSzPct val="100000"/>
              <a:defRPr/>
            </a:pP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Cimic</a:t>
            </a: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ressources</a:t>
            </a:r>
            <a:endParaRPr lang="de-AT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buSzPct val="100000"/>
              <a:defRPr/>
            </a:pPr>
            <a:endParaRPr lang="de-AT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ctr">
              <a:buSzPct val="100000"/>
              <a:defRPr/>
            </a:pPr>
            <a:endParaRPr lang="de-AT" sz="20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3708" y="110836"/>
            <a:ext cx="1234440" cy="95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91061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08818" y="110836"/>
            <a:ext cx="762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3216275" y="502126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 altLang="de-DE"/>
          </a:p>
        </p:txBody>
      </p:sp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1030248" y="1101436"/>
            <a:ext cx="7306272" cy="323383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9pPr>
          </a:lstStyle>
          <a:p>
            <a:pPr algn="ctr">
              <a:buSzPct val="100000"/>
              <a:defRPr/>
            </a:pPr>
            <a:r>
              <a:rPr lang="de-AT" sz="2800" b="1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Study Group </a:t>
            </a:r>
            <a:r>
              <a:rPr lang="de-AT" sz="28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3</a:t>
            </a:r>
            <a:endParaRPr lang="de-AT" sz="2800" b="1" dirty="0">
              <a:solidFill>
                <a:srgbClr val="33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ctr">
              <a:buSzPct val="100000"/>
              <a:defRPr/>
            </a:pPr>
            <a:r>
              <a:rPr lang="de-AT" sz="2800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Question</a:t>
            </a:r>
            <a:r>
              <a:rPr lang="de-AT" sz="28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800" b="1" dirty="0" err="1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to</a:t>
            </a:r>
            <a:r>
              <a:rPr lang="de-AT" sz="2800" b="1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800" b="1" dirty="0" err="1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work</a:t>
            </a:r>
            <a:r>
              <a:rPr lang="de-AT" sz="2800" b="1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8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on</a:t>
            </a:r>
            <a:endParaRPr lang="de-AT" sz="2800" b="1" dirty="0">
              <a:solidFill>
                <a:srgbClr val="33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ctr">
              <a:buSzPct val="100000"/>
              <a:defRPr/>
            </a:pPr>
            <a:r>
              <a:rPr lang="de-AT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Which</a:t>
            </a: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competencies</a:t>
            </a:r>
            <a:r>
              <a:rPr lang="de-AT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should</a:t>
            </a:r>
            <a:r>
              <a:rPr lang="de-AT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a </a:t>
            </a:r>
            <a:r>
              <a:rPr lang="de-AT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cultural</a:t>
            </a:r>
            <a:r>
              <a:rPr lang="de-AT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mediator</a:t>
            </a:r>
            <a:r>
              <a:rPr lang="de-AT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have</a:t>
            </a:r>
            <a:r>
              <a:rPr lang="de-AT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</a:p>
          <a:p>
            <a:pPr>
              <a:buSzPct val="100000"/>
              <a:defRPr/>
            </a:pPr>
            <a:endParaRPr lang="de-AT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buSzPct val="100000"/>
              <a:defRPr/>
            </a:pP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Cimic</a:t>
            </a: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operators</a:t>
            </a:r>
            <a:r>
              <a:rPr lang="de-AT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are</a:t>
            </a:r>
            <a:r>
              <a:rPr lang="de-AT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trained</a:t>
            </a:r>
            <a:r>
              <a:rPr lang="de-AT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as</a:t>
            </a:r>
            <a:r>
              <a:rPr lang="de-AT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cultural</a:t>
            </a:r>
            <a:r>
              <a:rPr lang="de-AT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mediators</a:t>
            </a:r>
            <a:endParaRPr lang="de-AT" sz="20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buSzPct val="100000"/>
              <a:defRPr/>
            </a:pP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Cultural 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training</a:t>
            </a: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for</a:t>
            </a: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all 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troops</a:t>
            </a:r>
            <a:endParaRPr lang="de-AT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buSzPct val="100000"/>
              <a:defRPr/>
            </a:pP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Cultural 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awareness</a:t>
            </a: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for</a:t>
            </a: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all 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troops</a:t>
            </a:r>
            <a:endParaRPr lang="de-AT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buSzPct val="100000"/>
              <a:defRPr/>
            </a:pPr>
            <a:r>
              <a:rPr lang="de-AT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Gender </a:t>
            </a:r>
            <a:r>
              <a:rPr lang="de-AT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awareness</a:t>
            </a:r>
            <a:endParaRPr lang="de-AT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buSzPct val="100000"/>
              <a:defRPr/>
            </a:pPr>
            <a:endParaRPr lang="de-AT" sz="20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3708" y="110836"/>
            <a:ext cx="1234440" cy="95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91061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äsentation_ÖBH_87998360985992336_261872231_7530506025556310892">
  <a:themeElements>
    <a:clrScheme name="Präsentation_ÖBH_87998360985992336_261872231_753050602555631089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äsentation_ÖBH_87998360985992336_261872231_7530506025556310892">
      <a:majorFont>
        <a:latin typeface="Franklin Gothic Book"/>
        <a:ea typeface=""/>
        <a:cs typeface="Arial"/>
      </a:majorFont>
      <a:minorFont>
        <a:latin typeface="Franklin Gothic Book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Franklin Gothic Book" panose="020B05030201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Franklin Gothic Book" panose="020B05030201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Präsentation_ÖBH_87998360985992336_261872231_753050602555631089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äsentation_ÖBH_87998360985992336_261872231_753050602555631089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äsentation_ÖBH_87998360985992336_261872231_753050602555631089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äsentation_ÖBH_87998360985992336_261872231_753050602555631089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äsentation_ÖBH_87998360985992336_261872231_753050602555631089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äsentation_ÖBH_87998360985992336_261872231_753050602555631089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_ÖBH_87998360985992336_261872231_753050602555631089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_ÖBH_87998360985992336_261872231_753050602555631089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_ÖBH_87998360985992336_261872231_753050602555631089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_ÖBH_87998360985992336_261872231_753050602555631089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_ÖBH_87998360985992336_261872231_753050602555631089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_ÖBH_87998360985992336_261872231_753050602555631089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Larissa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Präsentation_ÖBH_87998360985992336_261872231_7530506025556310892</Template>
  <TotalTime>0</TotalTime>
  <Words>484</Words>
  <Application>Microsoft Office PowerPoint</Application>
  <PresentationFormat>Bildschirmpräsentation (4:3)</PresentationFormat>
  <Paragraphs>137</Paragraphs>
  <Slides>11</Slides>
  <Notes>11</Notes>
  <HiddenSlides>0</HiddenSlides>
  <MMClips>0</MMClips>
  <ScaleCrop>false</ScaleCrop>
  <HeadingPairs>
    <vt:vector size="6" baseType="variant"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3" baseType="lpstr">
      <vt:lpstr>Präsentation_ÖBH_87998360985992336_261872231_7530506025556310892</vt:lpstr>
      <vt:lpstr>CorelDRAW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BMLV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xsxn</dc:creator>
  <cp:lastModifiedBy>BMLV</cp:lastModifiedBy>
  <cp:revision>115</cp:revision>
  <dcterms:created xsi:type="dcterms:W3CDTF">2014-04-30T07:06:41Z</dcterms:created>
  <dcterms:modified xsi:type="dcterms:W3CDTF">2017-05-17T13:54:09Z</dcterms:modified>
</cp:coreProperties>
</file>