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6" r:id="rId2"/>
    <p:sldId id="257" r:id="rId3"/>
    <p:sldId id="559" r:id="rId4"/>
    <p:sldId id="557" r:id="rId5"/>
    <p:sldId id="552" r:id="rId6"/>
    <p:sldId id="458" r:id="rId7"/>
    <p:sldId id="507" r:id="rId8"/>
    <p:sldId id="508" r:id="rId9"/>
    <p:sldId id="448" r:id="rId10"/>
    <p:sldId id="542" r:id="rId11"/>
    <p:sldId id="543" r:id="rId12"/>
    <p:sldId id="534" r:id="rId13"/>
    <p:sldId id="463" r:id="rId14"/>
    <p:sldId id="536" r:id="rId15"/>
    <p:sldId id="535" r:id="rId16"/>
    <p:sldId id="544" r:id="rId17"/>
    <p:sldId id="545" r:id="rId18"/>
    <p:sldId id="547" r:id="rId19"/>
    <p:sldId id="538" r:id="rId20"/>
    <p:sldId id="548" r:id="rId21"/>
    <p:sldId id="558" r:id="rId22"/>
    <p:sldId id="549" r:id="rId23"/>
    <p:sldId id="550" r:id="rId24"/>
    <p:sldId id="539" r:id="rId25"/>
    <p:sldId id="537" r:id="rId26"/>
    <p:sldId id="553" r:id="rId27"/>
    <p:sldId id="554" r:id="rId28"/>
    <p:sldId id="527" r:id="rId29"/>
    <p:sldId id="555" r:id="rId30"/>
    <p:sldId id="551" r:id="rId31"/>
    <p:sldId id="533" r:id="rId32"/>
    <p:sldId id="540" r:id="rId33"/>
    <p:sldId id="556" r:id="rId34"/>
    <p:sldId id="541" r:id="rId35"/>
    <p:sldId id="497" r:id="rId36"/>
  </p:sldIdLst>
  <p:sldSz cx="9906000" cy="6858000" type="A4"/>
  <p:notesSz cx="6797675" cy="9926638"/>
  <p:defaultTextStyle>
    <a:defPPr>
      <a:defRPr lang="it-IT"/>
    </a:defPPr>
    <a:lvl1pPr algn="l" defTabSz="1071563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534988" indent="-77788" algn="l" defTabSz="1071563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1071563" indent="-157163" algn="l" defTabSz="1071563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608138" indent="-236538" algn="l" defTabSz="1071563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2144713" indent="-315913" algn="l" defTabSz="1071563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30F01"/>
    <a:srgbClr val="008000"/>
    <a:srgbClr val="FFFF00"/>
    <a:srgbClr val="990000"/>
    <a:srgbClr val="1003BD"/>
    <a:srgbClr val="FF0000"/>
    <a:srgbClr val="CCFFFF"/>
    <a:srgbClr val="0066FF"/>
    <a:srgbClr val="1BA5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34587" autoAdjust="0"/>
    <p:restoredTop sz="87906" autoAdjust="0"/>
  </p:normalViewPr>
  <p:slideViewPr>
    <p:cSldViewPr>
      <p:cViewPr>
        <p:scale>
          <a:sx n="90" d="100"/>
          <a:sy n="90" d="100"/>
        </p:scale>
        <p:origin x="-1696" y="72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4" d="100"/>
        <a:sy n="124" d="100"/>
      </p:scale>
      <p:origin x="0" y="9354"/>
    </p:cViewPr>
  </p:sorterViewPr>
  <p:notesViewPr>
    <p:cSldViewPr>
      <p:cViewPr varScale="1">
        <p:scale>
          <a:sx n="82" d="100"/>
          <a:sy n="82" d="100"/>
        </p:scale>
        <p:origin x="-3180" y="-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notesMaster" Target="notesMasters/notesMaster1.xml"/><Relationship Id="rId38" Type="http://schemas.openxmlformats.org/officeDocument/2006/relationships/printerSettings" Target="printerSettings/printerSettings1.bin"/><Relationship Id="rId39" Type="http://schemas.openxmlformats.org/officeDocument/2006/relationships/presProps" Target="presProps.xml"/><Relationship Id="rId40" Type="http://schemas.openxmlformats.org/officeDocument/2006/relationships/viewProps" Target="viewProps.xml"/><Relationship Id="rId41" Type="http://schemas.openxmlformats.org/officeDocument/2006/relationships/theme" Target="theme/theme1.xml"/><Relationship Id="rId4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8975" y="390525"/>
            <a:ext cx="5362575" cy="3713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357188" y="4298950"/>
            <a:ext cx="6065837" cy="52752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  <a:endParaRPr lang="it-IT" noProof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1072743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A106596-504C-4357-A9D0-BAFE0FEB7BDE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50263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1071563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34988" algn="l" defTabSz="1071563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71563" algn="l" defTabSz="1071563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608138" algn="l" defTabSz="1071563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144713" algn="l" defTabSz="1071563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81859" algn="l" defTabSz="107274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18230" algn="l" defTabSz="107274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754602" algn="l" defTabSz="107274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290974" algn="l" defTabSz="107274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0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7171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1071563" fontAlgn="base">
              <a:spcBef>
                <a:spcPct val="0"/>
              </a:spcBef>
              <a:spcAft>
                <a:spcPct val="0"/>
              </a:spcAft>
              <a:defRPr/>
            </a:pPr>
            <a:fld id="{13D3833D-07BE-4EA1-A3E7-317DACE4D8CE}" type="slidenum">
              <a:rPr lang="it-IT">
                <a:cs typeface="Arial" charset="0"/>
              </a:rPr>
              <a:pPr defTabSz="1071563"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it-IT">
              <a:cs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25237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20916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20916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13403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20916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20916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20916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20916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71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06292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062926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20916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209169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209169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209169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062926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209169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209169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209169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850336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29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85033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062926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30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062926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31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796576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32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062926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33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062926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34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062926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4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dirty="0" smtClean="0"/>
          </a:p>
        </p:txBody>
      </p:sp>
      <p:sp>
        <p:nvSpPr>
          <p:cNvPr id="12291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1071563" fontAlgn="base">
              <a:spcBef>
                <a:spcPct val="0"/>
              </a:spcBef>
              <a:spcAft>
                <a:spcPct val="0"/>
              </a:spcAft>
              <a:defRPr/>
            </a:pPr>
            <a:fld id="{04ABB250-BB1F-4163-8243-2EEDF35BB625}" type="slidenum">
              <a:rPr lang="it-IT">
                <a:cs typeface="Arial" charset="0"/>
              </a:rPr>
              <a:pPr defTabSz="1071563" fontAlgn="base">
                <a:spcBef>
                  <a:spcPct val="0"/>
                </a:spcBef>
                <a:spcAft>
                  <a:spcPct val="0"/>
                </a:spcAft>
                <a:defRPr/>
              </a:pPr>
              <a:t>35</a:t>
            </a:fld>
            <a:endParaRPr lang="it-IT"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06292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06292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20916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6942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13864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2523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Relationship Id="rId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0066FF">
              <a:alpha val="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72743" fontAlgn="auto">
              <a:spcBef>
                <a:spcPts val="0"/>
              </a:spcBef>
              <a:spcAft>
                <a:spcPts val="0"/>
              </a:spcAft>
              <a:defRPr/>
            </a:pPr>
            <a:endParaRPr lang="it-IT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gency FB" pitchFamily="34" charset="0"/>
            </a:endParaRPr>
          </a:p>
        </p:txBody>
      </p:sp>
      <p:sp>
        <p:nvSpPr>
          <p:cNvPr id="8" name="Rectangle 4"/>
          <p:cNvSpPr>
            <a:spLocks/>
          </p:cNvSpPr>
          <p:nvPr userDrawn="1"/>
        </p:nvSpPr>
        <p:spPr bwMode="auto">
          <a:xfrm>
            <a:off x="0" y="6499384"/>
            <a:ext cx="9777535" cy="288000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ctr"/>
          <a:lstStyle/>
          <a:p>
            <a:pPr marL="180975" defTabSz="1072743" fontAlgn="auto">
              <a:spcBef>
                <a:spcPts val="0"/>
              </a:spcBef>
              <a:spcAft>
                <a:spcPts val="0"/>
              </a:spcAft>
              <a:tabLst>
                <a:tab pos="809625" algn="l"/>
              </a:tabLst>
              <a:defRPr/>
            </a:pPr>
            <a:fld id="{EDAFDD6B-7E03-4E08-A3B9-CE963E3C2EEC}" type="slidenum">
              <a:rPr lang="it-IT" sz="1400" b="1">
                <a:ln w="0"/>
                <a:solidFill>
                  <a:srgbClr val="FFFF00"/>
                </a:solidFill>
                <a:effectLst>
                  <a:reflection blurRad="12700" stA="50000" endPos="50000" dist="5000" dir="5400000" sy="-100000" rotWithShape="0"/>
                </a:effectLst>
                <a:latin typeface="+mn-lt"/>
                <a:cs typeface="Times New Roman" pitchFamily="18" charset="0"/>
              </a:rPr>
              <a:pPr marL="180975" defTabSz="1072743" fontAlgn="auto">
                <a:spcBef>
                  <a:spcPts val="0"/>
                </a:spcBef>
                <a:spcAft>
                  <a:spcPts val="0"/>
                </a:spcAft>
                <a:tabLst>
                  <a:tab pos="809625" algn="l"/>
                </a:tabLst>
                <a:defRPr/>
              </a:pPr>
              <a:t>‹n.›</a:t>
            </a:fld>
            <a:r>
              <a:rPr lang="it-IT" sz="1400" b="1" dirty="0">
                <a:ln w="0"/>
                <a:solidFill>
                  <a:srgbClr val="FFFF00"/>
                </a:solidFill>
                <a:effectLst>
                  <a:reflection blurRad="12700" stA="50000" endPos="50000" dist="5000" dir="5400000" sy="-100000" rotWithShape="0"/>
                </a:effectLst>
                <a:latin typeface="+mn-lt"/>
                <a:cs typeface="Times New Roman" pitchFamily="18" charset="0"/>
              </a:rPr>
              <a:t> / </a:t>
            </a:r>
            <a:fld id="{775A72BA-5D07-4E64-AF92-A77D95ABD5F6}" type="slidenum">
              <a:rPr lang="it-IT" sz="1400" b="1">
                <a:ln w="0"/>
                <a:solidFill>
                  <a:srgbClr val="FFFF00"/>
                </a:solidFill>
                <a:effectLst>
                  <a:reflection blurRad="12700" stA="50000" endPos="50000" dist="5000" dir="5400000" sy="-100000" rotWithShape="0"/>
                </a:effectLst>
                <a:latin typeface="+mn-lt"/>
                <a:cs typeface="Times New Roman" pitchFamily="18" charset="0"/>
              </a:rPr>
              <a:pPr marL="180975" defTabSz="1072743" fontAlgn="auto">
                <a:spcBef>
                  <a:spcPts val="0"/>
                </a:spcBef>
                <a:spcAft>
                  <a:spcPts val="0"/>
                </a:spcAft>
                <a:tabLst>
                  <a:tab pos="809625" algn="l"/>
                </a:tabLst>
                <a:defRPr/>
              </a:pPr>
              <a:t>‹n.›</a:t>
            </a:fld>
            <a:endParaRPr lang="it-IT" sz="1400" b="1" i="1" dirty="0">
              <a:ln w="0"/>
              <a:solidFill>
                <a:srgbClr val="FFFF00"/>
              </a:solidFill>
              <a:effectLst>
                <a:reflection blurRad="12700" stA="50000" endPos="50000" dist="5000" dir="5400000" sy="-100000" rotWithShape="0"/>
              </a:effectLst>
              <a:latin typeface="Century" pitchFamily="18" charset="0"/>
              <a:cs typeface="Times New Roman" pitchFamily="18" charset="0"/>
              <a:sym typeface="TeX Gyre Heros" charset="0"/>
            </a:endParaRPr>
          </a:p>
        </p:txBody>
      </p:sp>
      <p:pic>
        <p:nvPicPr>
          <p:cNvPr id="7" name="Immagine 6" descr="CFAE_03_LatDX_96dpi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 bwMode="blackGray">
          <a:xfrm>
            <a:off x="5000660" y="12062"/>
            <a:ext cx="5024438" cy="6774524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</p:sldLayoutIdLst>
  <p:txStyles>
    <p:titleStyle>
      <a:lvl1pPr algn="ctr" defTabSz="1071563" rtl="0" eaLnBrk="0" fontAlgn="base" hangingPunct="0">
        <a:spcBef>
          <a:spcPct val="0"/>
        </a:spcBef>
        <a:spcAft>
          <a:spcPct val="0"/>
        </a:spcAft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1071563" rtl="0" eaLnBrk="0" fontAlgn="base" hangingPunct="0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2pPr>
      <a:lvl3pPr algn="ctr" defTabSz="1071563" rtl="0" eaLnBrk="0" fontAlgn="base" hangingPunct="0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3pPr>
      <a:lvl4pPr algn="ctr" defTabSz="1071563" rtl="0" eaLnBrk="0" fontAlgn="base" hangingPunct="0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4pPr>
      <a:lvl5pPr algn="ctr" defTabSz="1071563" rtl="0" eaLnBrk="0" fontAlgn="base" hangingPunct="0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5pPr>
      <a:lvl6pPr marL="457200" algn="ctr" defTabSz="1071563" rtl="0" fontAlgn="base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6pPr>
      <a:lvl7pPr marL="914400" algn="ctr" defTabSz="1071563" rtl="0" fontAlgn="base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7pPr>
      <a:lvl8pPr marL="1371600" algn="ctr" defTabSz="1071563" rtl="0" fontAlgn="base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8pPr>
      <a:lvl9pPr marL="1828800" algn="ctr" defTabSz="1071563" rtl="0" fontAlgn="base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9pPr>
    </p:titleStyle>
    <p:bodyStyle>
      <a:lvl1pPr marL="401638" indent="-401638" algn="l" defTabSz="107156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71538" indent="-334963" algn="l" defTabSz="107156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39850" indent="-266700" algn="l" defTabSz="107156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876425" indent="-266700" algn="l" defTabSz="107156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413000" indent="-266700" algn="l" defTabSz="1071563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950045" indent="-268186" algn="l" defTabSz="1072743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486416" indent="-268186" algn="l" defTabSz="1072743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4022788" indent="-268186" algn="l" defTabSz="1072743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559160" indent="-268186" algn="l" defTabSz="1072743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107274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36372" algn="l" defTabSz="107274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72743" algn="l" defTabSz="107274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09115" algn="l" defTabSz="107274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45487" algn="l" defTabSz="107274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81859" algn="l" defTabSz="107274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18230" algn="l" defTabSz="107274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754602" algn="l" defTabSz="107274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290974" algn="l" defTabSz="107274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microsoft.com/office/2007/relationships/hdphoto" Target="../media/hdphoto1.wdp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3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4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4" Type="http://schemas.openxmlformats.org/officeDocument/2006/relationships/image" Target="../media/image10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5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5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6.jpeg"/><Relationship Id="rId5" Type="http://schemas.openxmlformats.org/officeDocument/2006/relationships/image" Target="../media/image17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8.jpeg"/><Relationship Id="rId5" Type="http://schemas.openxmlformats.org/officeDocument/2006/relationships/image" Target="../media/image19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4" Type="http://schemas.openxmlformats.org/officeDocument/2006/relationships/image" Target="../media/image10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20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21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5.jpeg"/><Relationship Id="rId5" Type="http://schemas.openxmlformats.org/officeDocument/2006/relationships/image" Target="../media/image6.jpeg"/><Relationship Id="rId6" Type="http://schemas.openxmlformats.org/officeDocument/2006/relationships/image" Target="../media/image7.jpeg"/><Relationship Id="rId7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4" Type="http://schemas.openxmlformats.org/officeDocument/2006/relationships/image" Target="../media/image10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22.jpeg"/><Relationship Id="rId5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4" Type="http://schemas.openxmlformats.org/officeDocument/2006/relationships/image" Target="../media/image10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4" Type="http://schemas.openxmlformats.org/officeDocument/2006/relationships/image" Target="../media/image10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1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3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\\Fs001\Fotografico\Foto CenForAvEn (area riservata)\Riservate Comandante\Libro Bianco\interni\D910 Laboratori  e biblioteca 18 11 14\DSC_6824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B8B8B8"/>
              </a:clrFrom>
              <a:clrTo>
                <a:srgbClr val="B8B8B8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496616" y="1305503"/>
            <a:ext cx="6502597" cy="43265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6" name="Immagine 5" descr="Sma_new_2013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6688" y="14287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asellaDiTesto 6"/>
          <p:cNvSpPr txBox="1"/>
          <p:nvPr/>
        </p:nvSpPr>
        <p:spPr>
          <a:xfrm>
            <a:off x="452438" y="149225"/>
            <a:ext cx="4143375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rgbClr val="FFFF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rgbClr val="FFFF0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0" y="692696"/>
            <a:ext cx="9906000" cy="5863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AVIATION ENGLISH TRAINING CENTER</a:t>
            </a:r>
          </a:p>
          <a:p>
            <a:pPr algn="ctr"/>
            <a:endParaRPr lang="it-IT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3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TAILORING METHODOLOGIES</a:t>
            </a:r>
          </a:p>
          <a:p>
            <a:pPr algn="ctr"/>
            <a:r>
              <a:rPr lang="it-IT" sz="3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FOR BETTER LEARNING</a:t>
            </a:r>
            <a:endParaRPr lang="it-IT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it-IT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it-IT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it-IT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it-IT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it-IT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it-IT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it-IT" sz="9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COL. STEFANO GENSINI</a:t>
            </a:r>
          </a:p>
          <a:p>
            <a:endParaRPr lang="it-IT" sz="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23 </a:t>
            </a:r>
            <a:r>
              <a:rPr lang="it-IT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MAY 2016</a:t>
            </a:r>
            <a:endParaRPr lang="it-IT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2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2800" y="6367463"/>
            <a:ext cx="330200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rocesso 6"/>
          <p:cNvSpPr/>
          <p:nvPr/>
        </p:nvSpPr>
        <p:spPr>
          <a:xfrm>
            <a:off x="344488" y="1039906"/>
            <a:ext cx="9217024" cy="5125398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sp>
        <p:nvSpPr>
          <p:cNvPr id="19" name="CasellaDiTesto 18"/>
          <p:cNvSpPr txBox="1"/>
          <p:nvPr/>
        </p:nvSpPr>
        <p:spPr>
          <a:xfrm>
            <a:off x="704528" y="2980109"/>
            <a:ext cx="2060179" cy="1384995"/>
          </a:xfrm>
          <a:prstGeom prst="rect">
            <a:avLst/>
          </a:prstGeom>
          <a:solidFill>
            <a:srgbClr val="0080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endParaRPr lang="it-IT" sz="2800" b="1" dirty="0" smtClean="0"/>
          </a:p>
          <a:p>
            <a:r>
              <a:rPr lang="it-IT" sz="2800" b="1" dirty="0" smtClean="0"/>
              <a:t>LEARNING</a:t>
            </a:r>
          </a:p>
          <a:p>
            <a:endParaRPr lang="it-IT" sz="2800" b="1" dirty="0" smtClean="0"/>
          </a:p>
        </p:txBody>
      </p:sp>
      <p:sp>
        <p:nvSpPr>
          <p:cNvPr id="20" name="CasellaDiTesto 19"/>
          <p:cNvSpPr txBox="1"/>
          <p:nvPr/>
        </p:nvSpPr>
        <p:spPr>
          <a:xfrm>
            <a:off x="3944888" y="1412776"/>
            <a:ext cx="1980029" cy="1384995"/>
          </a:xfrm>
          <a:prstGeom prst="rect">
            <a:avLst/>
          </a:prstGeom>
          <a:solidFill>
            <a:schemeClr val="tx1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endParaRPr lang="it-IT" sz="2800" b="1" dirty="0" smtClean="0"/>
          </a:p>
          <a:p>
            <a:r>
              <a:rPr lang="it-IT" sz="2800" b="1" dirty="0" smtClean="0"/>
              <a:t>METHODS</a:t>
            </a:r>
          </a:p>
          <a:p>
            <a:endParaRPr lang="it-IT" sz="2800" b="1" dirty="0" smtClean="0"/>
          </a:p>
        </p:txBody>
      </p:sp>
      <p:sp>
        <p:nvSpPr>
          <p:cNvPr id="21" name="CasellaDiTesto 20"/>
          <p:cNvSpPr txBox="1"/>
          <p:nvPr/>
        </p:nvSpPr>
        <p:spPr>
          <a:xfrm>
            <a:off x="3944888" y="2996952"/>
            <a:ext cx="1971887" cy="1384995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endParaRPr lang="it-IT" sz="2800" b="1" dirty="0" smtClean="0"/>
          </a:p>
          <a:p>
            <a:pPr algn="ctr"/>
            <a:r>
              <a:rPr lang="it-IT" sz="2800" b="1" dirty="0" smtClean="0"/>
              <a:t>STYLES</a:t>
            </a:r>
          </a:p>
          <a:p>
            <a:endParaRPr lang="it-IT" sz="2800" b="1" dirty="0" smtClean="0"/>
          </a:p>
        </p:txBody>
      </p:sp>
      <p:sp>
        <p:nvSpPr>
          <p:cNvPr id="22" name="CasellaDiTesto 21"/>
          <p:cNvSpPr txBox="1"/>
          <p:nvPr/>
        </p:nvSpPr>
        <p:spPr>
          <a:xfrm>
            <a:off x="3944888" y="4636293"/>
            <a:ext cx="1971887" cy="1384995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endParaRPr lang="it-IT" sz="2800" b="1" dirty="0" smtClean="0"/>
          </a:p>
          <a:p>
            <a:pPr algn="ctr"/>
            <a:r>
              <a:rPr lang="it-IT" sz="2800" b="1" dirty="0" smtClean="0"/>
              <a:t>SPEEDS</a:t>
            </a:r>
          </a:p>
          <a:p>
            <a:endParaRPr lang="it-IT" sz="2800" b="1" dirty="0" smtClean="0"/>
          </a:p>
        </p:txBody>
      </p:sp>
      <p:sp>
        <p:nvSpPr>
          <p:cNvPr id="12" name="CasellaDiTesto 11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2050" name="Picture 2" descr="\\FS001\Fotografico\Foto CenForAvEn (area riservata)\Riservate Comandante\BILC\DSC_680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7176" y="1244884"/>
            <a:ext cx="2615622" cy="48554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asellaDiTesto 12"/>
          <p:cNvSpPr txBox="1"/>
          <p:nvPr/>
        </p:nvSpPr>
        <p:spPr>
          <a:xfrm>
            <a:off x="8730505" y="6309320"/>
            <a:ext cx="758999" cy="396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3</a:t>
            </a: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/</a:t>
            </a: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22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4" name="Ovale 13"/>
          <p:cNvSpPr/>
          <p:nvPr/>
        </p:nvSpPr>
        <p:spPr>
          <a:xfrm>
            <a:off x="812800" y="1124744"/>
            <a:ext cx="6372448" cy="496855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CasellaDiTesto 14"/>
          <p:cNvSpPr txBox="1"/>
          <p:nvPr/>
        </p:nvSpPr>
        <p:spPr>
          <a:xfrm>
            <a:off x="1208584" y="2924944"/>
            <a:ext cx="519443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7200" b="1" dirty="0" smtClean="0">
                <a:solidFill>
                  <a:srgbClr val="FF0000"/>
                </a:solidFill>
              </a:rPr>
              <a:t>TAILORING</a:t>
            </a:r>
            <a:endParaRPr lang="it-IT" sz="7200" b="1" dirty="0">
              <a:solidFill>
                <a:srgbClr val="FF0000"/>
              </a:solidFill>
            </a:endParaRPr>
          </a:p>
        </p:txBody>
      </p:sp>
      <p:sp>
        <p:nvSpPr>
          <p:cNvPr id="16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TRANSFORMATION: FROM ELT TO ESP</a:t>
            </a:r>
            <a:endParaRPr lang="it-IT" sz="3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83852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TRANSFORMATION: FROM ELT TO ESP</a:t>
            </a:r>
            <a:endParaRPr lang="it-IT" sz="3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5961113" y="1340768"/>
            <a:ext cx="3240359" cy="523220"/>
          </a:xfrm>
          <a:prstGeom prst="rect">
            <a:avLst/>
          </a:prstGeom>
          <a:solidFill>
            <a:srgbClr val="630F0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it-IT" sz="2800" b="1" dirty="0" smtClean="0"/>
              <a:t>YEARS 2007-2012</a:t>
            </a:r>
          </a:p>
        </p:txBody>
      </p:sp>
      <p:sp>
        <p:nvSpPr>
          <p:cNvPr id="15" name="CasellaDiTesto 14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17" name="Immagine 10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CasellaDiTesto 17"/>
          <p:cNvSpPr txBox="1"/>
          <p:nvPr/>
        </p:nvSpPr>
        <p:spPr>
          <a:xfrm>
            <a:off x="8730505" y="6309320"/>
            <a:ext cx="758999" cy="396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4</a:t>
            </a: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/</a:t>
            </a: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22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cxnSp>
        <p:nvCxnSpPr>
          <p:cNvPr id="5" name="Connettore 2 4"/>
          <p:cNvCxnSpPr/>
          <p:nvPr/>
        </p:nvCxnSpPr>
        <p:spPr>
          <a:xfrm flipV="1">
            <a:off x="992560" y="1628800"/>
            <a:ext cx="0" cy="4032448"/>
          </a:xfrm>
          <a:prstGeom prst="straightConnector1">
            <a:avLst/>
          </a:prstGeom>
          <a:ln w="76200" cmpd="sng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2 8"/>
          <p:cNvCxnSpPr/>
          <p:nvPr/>
        </p:nvCxnSpPr>
        <p:spPr>
          <a:xfrm>
            <a:off x="992560" y="5661248"/>
            <a:ext cx="8136904" cy="0"/>
          </a:xfrm>
          <a:prstGeom prst="straightConnector1">
            <a:avLst/>
          </a:prstGeom>
          <a:ln w="76200" cmpd="sng">
            <a:solidFill>
              <a:srgbClr val="FFFF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ttangolo 9"/>
          <p:cNvSpPr/>
          <p:nvPr/>
        </p:nvSpPr>
        <p:spPr>
          <a:xfrm>
            <a:off x="1424608" y="3356992"/>
            <a:ext cx="3456384" cy="208823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CasellaDiTesto 10"/>
          <p:cNvSpPr txBox="1"/>
          <p:nvPr/>
        </p:nvSpPr>
        <p:spPr>
          <a:xfrm>
            <a:off x="2432720" y="4005064"/>
            <a:ext cx="1656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 smtClean="0"/>
              <a:t> ELT</a:t>
            </a:r>
            <a:endParaRPr lang="it-IT" sz="4000" b="1" dirty="0"/>
          </a:p>
        </p:txBody>
      </p:sp>
      <p:sp>
        <p:nvSpPr>
          <p:cNvPr id="23" name="Parentesi graffa aperta 22"/>
          <p:cNvSpPr/>
          <p:nvPr/>
        </p:nvSpPr>
        <p:spPr>
          <a:xfrm rot="5400000">
            <a:off x="2900772" y="1232755"/>
            <a:ext cx="432048" cy="3384376"/>
          </a:xfrm>
          <a:prstGeom prst="leftBrace">
            <a:avLst/>
          </a:prstGeom>
          <a:ln w="76200" cmpd="sng">
            <a:solidFill>
              <a:srgbClr val="CCFFFF"/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>
              <a:ln w="76200" cmpd="sng">
                <a:solidFill>
                  <a:schemeClr val="tx1"/>
                </a:solidFill>
              </a:ln>
            </a:endParaRPr>
          </a:p>
        </p:txBody>
      </p:sp>
      <p:sp>
        <p:nvSpPr>
          <p:cNvPr id="24" name="CasellaDiTesto 23"/>
          <p:cNvSpPr txBox="1"/>
          <p:nvPr/>
        </p:nvSpPr>
        <p:spPr>
          <a:xfrm>
            <a:off x="2072680" y="2041684"/>
            <a:ext cx="2232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/>
              <a:t> 12 WEEKS</a:t>
            </a:r>
            <a:endParaRPr lang="it-IT" sz="2800" b="1" dirty="0"/>
          </a:p>
        </p:txBody>
      </p:sp>
    </p:spTree>
    <p:extLst>
      <p:ext uri="{BB962C8B-B14F-4D97-AF65-F5344CB8AC3E}">
        <p14:creationId xmlns:p14="http://schemas.microsoft.com/office/powerpoint/2010/main" val="2123719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TRANSFORMATION: FROM ELT TO ESP</a:t>
            </a:r>
            <a:endParaRPr lang="it-IT" sz="3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5961113" y="1340768"/>
            <a:ext cx="3240359" cy="523220"/>
          </a:xfrm>
          <a:prstGeom prst="rect">
            <a:avLst/>
          </a:prstGeom>
          <a:solidFill>
            <a:srgbClr val="0080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it-IT" sz="2800" b="1" dirty="0" smtClean="0"/>
              <a:t>YEARS 2012-2013</a:t>
            </a:r>
          </a:p>
        </p:txBody>
      </p:sp>
      <p:sp>
        <p:nvSpPr>
          <p:cNvPr id="15" name="CasellaDiTesto 14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17" name="Immagine 10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CasellaDiTesto 17"/>
          <p:cNvSpPr txBox="1"/>
          <p:nvPr/>
        </p:nvSpPr>
        <p:spPr>
          <a:xfrm>
            <a:off x="8730505" y="6309320"/>
            <a:ext cx="758999" cy="396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5</a:t>
            </a: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/</a:t>
            </a: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22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cxnSp>
        <p:nvCxnSpPr>
          <p:cNvPr id="5" name="Connettore 2 4"/>
          <p:cNvCxnSpPr/>
          <p:nvPr/>
        </p:nvCxnSpPr>
        <p:spPr>
          <a:xfrm flipV="1">
            <a:off x="992560" y="1628800"/>
            <a:ext cx="0" cy="4032448"/>
          </a:xfrm>
          <a:prstGeom prst="straightConnector1">
            <a:avLst/>
          </a:prstGeom>
          <a:ln w="76200" cmpd="sng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2 8"/>
          <p:cNvCxnSpPr/>
          <p:nvPr/>
        </p:nvCxnSpPr>
        <p:spPr>
          <a:xfrm>
            <a:off x="992560" y="5661248"/>
            <a:ext cx="8136904" cy="0"/>
          </a:xfrm>
          <a:prstGeom prst="straightConnector1">
            <a:avLst/>
          </a:prstGeom>
          <a:ln w="76200" cmpd="sng">
            <a:solidFill>
              <a:srgbClr val="FFFF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ttangolo 9"/>
          <p:cNvSpPr/>
          <p:nvPr/>
        </p:nvSpPr>
        <p:spPr>
          <a:xfrm>
            <a:off x="1208584" y="3284984"/>
            <a:ext cx="1152128" cy="208823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CasellaDiTesto 10"/>
          <p:cNvSpPr txBox="1"/>
          <p:nvPr/>
        </p:nvSpPr>
        <p:spPr>
          <a:xfrm>
            <a:off x="1064568" y="4201924"/>
            <a:ext cx="12961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 smtClean="0"/>
              <a:t> ELT</a:t>
            </a:r>
            <a:endParaRPr lang="it-IT" sz="4000" b="1" dirty="0"/>
          </a:p>
        </p:txBody>
      </p:sp>
      <p:sp>
        <p:nvSpPr>
          <p:cNvPr id="29" name="Rettangolo 28"/>
          <p:cNvSpPr/>
          <p:nvPr/>
        </p:nvSpPr>
        <p:spPr>
          <a:xfrm>
            <a:off x="2504728" y="3284984"/>
            <a:ext cx="1152128" cy="208823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CasellaDiTesto 26"/>
          <p:cNvSpPr txBox="1"/>
          <p:nvPr/>
        </p:nvSpPr>
        <p:spPr>
          <a:xfrm>
            <a:off x="2360712" y="4233282"/>
            <a:ext cx="12961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 smtClean="0"/>
              <a:t> ELT</a:t>
            </a:r>
            <a:endParaRPr lang="it-IT" sz="4000" b="1" dirty="0"/>
          </a:p>
        </p:txBody>
      </p:sp>
      <p:sp>
        <p:nvSpPr>
          <p:cNvPr id="30" name="Rettangolo 29"/>
          <p:cNvSpPr/>
          <p:nvPr/>
        </p:nvSpPr>
        <p:spPr>
          <a:xfrm>
            <a:off x="3800872" y="3284984"/>
            <a:ext cx="1152128" cy="208823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CasellaDiTesto 30"/>
          <p:cNvSpPr txBox="1"/>
          <p:nvPr/>
        </p:nvSpPr>
        <p:spPr>
          <a:xfrm>
            <a:off x="3656856" y="4221088"/>
            <a:ext cx="12961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 smtClean="0"/>
              <a:t> ELT</a:t>
            </a:r>
            <a:endParaRPr lang="it-IT" sz="4000" b="1" dirty="0"/>
          </a:p>
        </p:txBody>
      </p:sp>
      <p:sp>
        <p:nvSpPr>
          <p:cNvPr id="35" name="Parentesi graffa aperta 34"/>
          <p:cNvSpPr/>
          <p:nvPr/>
        </p:nvSpPr>
        <p:spPr>
          <a:xfrm rot="5400000">
            <a:off x="4160912" y="2420887"/>
            <a:ext cx="432048" cy="1008112"/>
          </a:xfrm>
          <a:prstGeom prst="leftBrace">
            <a:avLst/>
          </a:prstGeom>
          <a:ln w="76200" cmpd="sng">
            <a:solidFill>
              <a:srgbClr val="CCFFFF"/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>
              <a:ln w="76200" cmpd="sng">
                <a:solidFill>
                  <a:schemeClr val="tx1"/>
                </a:solidFill>
              </a:ln>
            </a:endParaRPr>
          </a:p>
        </p:txBody>
      </p:sp>
      <p:sp>
        <p:nvSpPr>
          <p:cNvPr id="36" name="Parentesi graffa aperta 35"/>
          <p:cNvSpPr/>
          <p:nvPr/>
        </p:nvSpPr>
        <p:spPr>
          <a:xfrm rot="5400000">
            <a:off x="1568624" y="2420888"/>
            <a:ext cx="432048" cy="1008112"/>
          </a:xfrm>
          <a:prstGeom prst="leftBrace">
            <a:avLst/>
          </a:prstGeom>
          <a:ln w="76200" cmpd="sng">
            <a:solidFill>
              <a:srgbClr val="CCFFFF"/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ln w="76200" cmpd="sng">
                <a:solidFill>
                  <a:schemeClr val="tx1"/>
                </a:solidFill>
              </a:ln>
            </a:endParaRPr>
          </a:p>
        </p:txBody>
      </p:sp>
      <p:sp>
        <p:nvSpPr>
          <p:cNvPr id="37" name="Parentesi graffa aperta 36"/>
          <p:cNvSpPr/>
          <p:nvPr/>
        </p:nvSpPr>
        <p:spPr>
          <a:xfrm rot="5400000">
            <a:off x="2864768" y="2420888"/>
            <a:ext cx="432048" cy="1008112"/>
          </a:xfrm>
          <a:prstGeom prst="leftBrace">
            <a:avLst/>
          </a:prstGeom>
          <a:ln w="76200" cmpd="sng">
            <a:solidFill>
              <a:srgbClr val="CCFFFF"/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ln w="76200" cmpd="sng">
                <a:solidFill>
                  <a:schemeClr val="tx1"/>
                </a:solidFill>
              </a:ln>
            </a:endParaRPr>
          </a:p>
        </p:txBody>
      </p:sp>
      <p:sp>
        <p:nvSpPr>
          <p:cNvPr id="38" name="CasellaDiTesto 37"/>
          <p:cNvSpPr txBox="1"/>
          <p:nvPr/>
        </p:nvSpPr>
        <p:spPr>
          <a:xfrm>
            <a:off x="2072680" y="2041684"/>
            <a:ext cx="2232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/>
              <a:t> 4 WEEKS</a:t>
            </a:r>
            <a:endParaRPr lang="it-IT" sz="2800" b="1" dirty="0"/>
          </a:p>
        </p:txBody>
      </p:sp>
    </p:spTree>
    <p:extLst>
      <p:ext uri="{BB962C8B-B14F-4D97-AF65-F5344CB8AC3E}">
        <p14:creationId xmlns:p14="http://schemas.microsoft.com/office/powerpoint/2010/main" val="1805114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2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2800" y="6367463"/>
            <a:ext cx="330200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2576736" y="1196752"/>
            <a:ext cx="57606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/>
              <a:t>THE MODULAR APPROACH</a:t>
            </a:r>
            <a:endParaRPr lang="it-IT" sz="3200" b="1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3224808" y="1988840"/>
            <a:ext cx="3528392" cy="415498"/>
          </a:xfrm>
          <a:prstGeom prst="rect">
            <a:avLst/>
          </a:prstGeom>
          <a:solidFill>
            <a:schemeClr val="bg2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it-IT" b="1" dirty="0" smtClean="0"/>
              <a:t>STARTER</a:t>
            </a:r>
            <a:endParaRPr lang="it-IT" b="1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3224808" y="2636912"/>
            <a:ext cx="3528392" cy="415498"/>
          </a:xfrm>
          <a:prstGeom prst="rect">
            <a:avLst/>
          </a:prstGeom>
          <a:solidFill>
            <a:schemeClr val="bg2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it-IT" b="1" dirty="0" smtClean="0"/>
              <a:t>ELEMENTARY</a:t>
            </a:r>
            <a:endParaRPr lang="it-IT" b="1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3224808" y="3284984"/>
            <a:ext cx="3528392" cy="415498"/>
          </a:xfrm>
          <a:prstGeom prst="rect">
            <a:avLst/>
          </a:prstGeom>
          <a:solidFill>
            <a:schemeClr val="bg2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it-IT" b="1" dirty="0" smtClean="0"/>
              <a:t>PRE-INTERMEDIATE</a:t>
            </a:r>
            <a:endParaRPr lang="it-IT" b="1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3224808" y="4077072"/>
            <a:ext cx="3528392" cy="415498"/>
          </a:xfrm>
          <a:prstGeom prst="rect">
            <a:avLst/>
          </a:prstGeom>
          <a:solidFill>
            <a:schemeClr val="tx2">
              <a:lumMod val="2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it-IT" b="1" dirty="0" smtClean="0"/>
              <a:t>INTERMEDIATE</a:t>
            </a:r>
            <a:endParaRPr lang="it-IT" b="1" dirty="0"/>
          </a:p>
        </p:txBody>
      </p:sp>
      <p:sp>
        <p:nvSpPr>
          <p:cNvPr id="17" name="CasellaDiTesto 16"/>
          <p:cNvSpPr txBox="1"/>
          <p:nvPr/>
        </p:nvSpPr>
        <p:spPr>
          <a:xfrm>
            <a:off x="3224808" y="4653136"/>
            <a:ext cx="3528392" cy="415498"/>
          </a:xfrm>
          <a:prstGeom prst="rect">
            <a:avLst/>
          </a:prstGeom>
          <a:solidFill>
            <a:schemeClr val="tx2">
              <a:lumMod val="2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it-IT" b="1" dirty="0" smtClean="0"/>
              <a:t>UPPER-INTERMEDIATE</a:t>
            </a:r>
            <a:endParaRPr lang="it-IT" b="1" dirty="0"/>
          </a:p>
        </p:txBody>
      </p:sp>
      <p:sp>
        <p:nvSpPr>
          <p:cNvPr id="18" name="CasellaDiTesto 17"/>
          <p:cNvSpPr txBox="1"/>
          <p:nvPr/>
        </p:nvSpPr>
        <p:spPr>
          <a:xfrm>
            <a:off x="3224808" y="5301208"/>
            <a:ext cx="3528392" cy="415498"/>
          </a:xfrm>
          <a:prstGeom prst="rect">
            <a:avLst/>
          </a:prstGeom>
          <a:solidFill>
            <a:schemeClr val="tx2">
              <a:lumMod val="2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it-IT" b="1" dirty="0" smtClean="0"/>
              <a:t>ADVANCED</a:t>
            </a:r>
            <a:endParaRPr lang="it-IT" b="1" dirty="0"/>
          </a:p>
        </p:txBody>
      </p:sp>
      <p:pic>
        <p:nvPicPr>
          <p:cNvPr id="3074" name="Picture 2" descr="\\FS001\Fotografico\Foto CenForAvEn (area riservata)\Riservate Comandante\BILC\DSC_284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496" y="1822632"/>
            <a:ext cx="2712566" cy="40768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CasellaDiTesto 19"/>
          <p:cNvSpPr txBox="1"/>
          <p:nvPr/>
        </p:nvSpPr>
        <p:spPr>
          <a:xfrm>
            <a:off x="7113240" y="1988840"/>
            <a:ext cx="1985367" cy="1708160"/>
          </a:xfrm>
          <a:prstGeom prst="rect">
            <a:avLst/>
          </a:prstGeom>
          <a:solidFill>
            <a:schemeClr val="accent1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endParaRPr lang="it-IT" b="1" dirty="0" smtClean="0"/>
          </a:p>
          <a:p>
            <a:pPr algn="ctr"/>
            <a:endParaRPr lang="it-IT" b="1" dirty="0" smtClean="0">
              <a:solidFill>
                <a:srgbClr val="FFFF00"/>
              </a:solidFill>
            </a:endParaRPr>
          </a:p>
          <a:p>
            <a:pPr algn="ctr"/>
            <a:r>
              <a:rPr lang="it-IT" b="1" dirty="0" smtClean="0">
                <a:solidFill>
                  <a:srgbClr val="FFFF00"/>
                </a:solidFill>
              </a:rPr>
              <a:t>E-LEARNING</a:t>
            </a:r>
          </a:p>
          <a:p>
            <a:endParaRPr lang="it-IT" b="1" dirty="0"/>
          </a:p>
          <a:p>
            <a:endParaRPr lang="it-IT" b="1" dirty="0"/>
          </a:p>
        </p:txBody>
      </p:sp>
      <p:sp>
        <p:nvSpPr>
          <p:cNvPr id="21" name="CasellaDiTesto 20"/>
          <p:cNvSpPr txBox="1"/>
          <p:nvPr/>
        </p:nvSpPr>
        <p:spPr>
          <a:xfrm>
            <a:off x="7113240" y="4077072"/>
            <a:ext cx="1985367" cy="1708160"/>
          </a:xfrm>
          <a:prstGeom prst="rect">
            <a:avLst/>
          </a:prstGeom>
          <a:solidFill>
            <a:schemeClr val="tx2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endParaRPr lang="it-IT" b="1" dirty="0" smtClean="0"/>
          </a:p>
          <a:p>
            <a:pPr algn="ctr"/>
            <a:endParaRPr lang="it-IT" b="1" dirty="0" smtClean="0">
              <a:solidFill>
                <a:srgbClr val="FFFF00"/>
              </a:solidFill>
            </a:endParaRPr>
          </a:p>
          <a:p>
            <a:pPr algn="ctr"/>
            <a:r>
              <a:rPr lang="it-IT" b="1" dirty="0" smtClean="0">
                <a:solidFill>
                  <a:srgbClr val="FFFF00"/>
                </a:solidFill>
              </a:rPr>
              <a:t>RESIDENT</a:t>
            </a:r>
          </a:p>
          <a:p>
            <a:endParaRPr lang="it-IT" b="1" dirty="0"/>
          </a:p>
          <a:p>
            <a:endParaRPr lang="it-IT" b="1" dirty="0"/>
          </a:p>
        </p:txBody>
      </p:sp>
      <p:sp>
        <p:nvSpPr>
          <p:cNvPr id="22" name="CasellaDiTesto 21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23" name="CasellaDiTesto 22"/>
          <p:cNvSpPr txBox="1"/>
          <p:nvPr/>
        </p:nvSpPr>
        <p:spPr>
          <a:xfrm>
            <a:off x="8625409" y="6309320"/>
            <a:ext cx="8640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6</a:t>
            </a: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/</a:t>
            </a: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22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24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TRANSFORMATION: FROM ELT TO ESP</a:t>
            </a:r>
            <a:endParaRPr lang="it-IT" sz="3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89512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TRANSFORMATION: FROM ELT TO ESP</a:t>
            </a:r>
            <a:endParaRPr lang="it-IT" sz="3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5961113" y="1340768"/>
            <a:ext cx="3240359" cy="523220"/>
          </a:xfrm>
          <a:prstGeom prst="rect">
            <a:avLst/>
          </a:prstGeom>
          <a:solidFill>
            <a:srgbClr val="0080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it-IT" sz="2800" b="1" dirty="0" smtClean="0"/>
              <a:t>YEARS 2012-2013</a:t>
            </a:r>
          </a:p>
        </p:txBody>
      </p:sp>
      <p:sp>
        <p:nvSpPr>
          <p:cNvPr id="15" name="CasellaDiTesto 14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17" name="Immagine 10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CasellaDiTesto 17"/>
          <p:cNvSpPr txBox="1"/>
          <p:nvPr/>
        </p:nvSpPr>
        <p:spPr>
          <a:xfrm>
            <a:off x="8730505" y="6309320"/>
            <a:ext cx="758999" cy="396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7</a:t>
            </a: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/</a:t>
            </a: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22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cxnSp>
        <p:nvCxnSpPr>
          <p:cNvPr id="5" name="Connettore 2 4"/>
          <p:cNvCxnSpPr/>
          <p:nvPr/>
        </p:nvCxnSpPr>
        <p:spPr>
          <a:xfrm flipV="1">
            <a:off x="992560" y="1628800"/>
            <a:ext cx="0" cy="4032448"/>
          </a:xfrm>
          <a:prstGeom prst="straightConnector1">
            <a:avLst/>
          </a:prstGeom>
          <a:ln w="76200" cmpd="sng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2 8"/>
          <p:cNvCxnSpPr/>
          <p:nvPr/>
        </p:nvCxnSpPr>
        <p:spPr>
          <a:xfrm>
            <a:off x="992560" y="5661248"/>
            <a:ext cx="8136904" cy="0"/>
          </a:xfrm>
          <a:prstGeom prst="straightConnector1">
            <a:avLst/>
          </a:prstGeom>
          <a:ln w="76200" cmpd="sng">
            <a:solidFill>
              <a:srgbClr val="FFFF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ttangolo 9"/>
          <p:cNvSpPr/>
          <p:nvPr/>
        </p:nvSpPr>
        <p:spPr>
          <a:xfrm>
            <a:off x="1208584" y="3284984"/>
            <a:ext cx="1152128" cy="208823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CasellaDiTesto 10"/>
          <p:cNvSpPr txBox="1"/>
          <p:nvPr/>
        </p:nvSpPr>
        <p:spPr>
          <a:xfrm>
            <a:off x="1064568" y="4201924"/>
            <a:ext cx="12961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 smtClean="0"/>
              <a:t> ELT</a:t>
            </a:r>
            <a:endParaRPr lang="it-IT" sz="4000" b="1" dirty="0"/>
          </a:p>
        </p:txBody>
      </p:sp>
      <p:sp>
        <p:nvSpPr>
          <p:cNvPr id="29" name="Rettangolo 28"/>
          <p:cNvSpPr/>
          <p:nvPr/>
        </p:nvSpPr>
        <p:spPr>
          <a:xfrm>
            <a:off x="2504728" y="3284984"/>
            <a:ext cx="1152128" cy="208823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CasellaDiTesto 26"/>
          <p:cNvSpPr txBox="1"/>
          <p:nvPr/>
        </p:nvSpPr>
        <p:spPr>
          <a:xfrm>
            <a:off x="2360712" y="4233282"/>
            <a:ext cx="12961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 smtClean="0"/>
              <a:t> ELT</a:t>
            </a:r>
            <a:endParaRPr lang="it-IT" sz="4000" b="1" dirty="0"/>
          </a:p>
        </p:txBody>
      </p:sp>
      <p:sp>
        <p:nvSpPr>
          <p:cNvPr id="30" name="Rettangolo 29"/>
          <p:cNvSpPr/>
          <p:nvPr/>
        </p:nvSpPr>
        <p:spPr>
          <a:xfrm>
            <a:off x="3800872" y="3284984"/>
            <a:ext cx="1152128" cy="208823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CasellaDiTesto 30"/>
          <p:cNvSpPr txBox="1"/>
          <p:nvPr/>
        </p:nvSpPr>
        <p:spPr>
          <a:xfrm>
            <a:off x="3656856" y="4221088"/>
            <a:ext cx="12961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 smtClean="0"/>
              <a:t> ELT</a:t>
            </a:r>
            <a:endParaRPr lang="it-IT" sz="4000" b="1" dirty="0"/>
          </a:p>
        </p:txBody>
      </p:sp>
      <p:sp>
        <p:nvSpPr>
          <p:cNvPr id="32" name="Rettangolo 31"/>
          <p:cNvSpPr/>
          <p:nvPr/>
        </p:nvSpPr>
        <p:spPr>
          <a:xfrm>
            <a:off x="6969224" y="3284984"/>
            <a:ext cx="1152128" cy="2088232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3" name="CasellaDiTesto 32"/>
          <p:cNvSpPr txBox="1"/>
          <p:nvPr/>
        </p:nvSpPr>
        <p:spPr>
          <a:xfrm>
            <a:off x="6825208" y="4221088"/>
            <a:ext cx="15121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 smtClean="0"/>
              <a:t> ESP</a:t>
            </a:r>
            <a:endParaRPr lang="it-IT" sz="4000" b="1" dirty="0"/>
          </a:p>
        </p:txBody>
      </p:sp>
    </p:spTree>
    <p:extLst>
      <p:ext uri="{BB962C8B-B14F-4D97-AF65-F5344CB8AC3E}">
        <p14:creationId xmlns:p14="http://schemas.microsoft.com/office/powerpoint/2010/main" val="1894391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TRANSFORMATION: FROM ELT TO ESP</a:t>
            </a:r>
            <a:endParaRPr lang="it-IT" sz="3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5961113" y="1340768"/>
            <a:ext cx="3240359" cy="523220"/>
          </a:xfrm>
          <a:prstGeom prst="rect">
            <a:avLst/>
          </a:prstGeom>
          <a:solidFill>
            <a:srgbClr val="0000FF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it-IT" sz="2800" b="1" dirty="0" smtClean="0"/>
              <a:t>YEARS 2014-2016</a:t>
            </a:r>
          </a:p>
        </p:txBody>
      </p:sp>
      <p:sp>
        <p:nvSpPr>
          <p:cNvPr id="15" name="CasellaDiTesto 14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17" name="Immagine 10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CasellaDiTesto 17"/>
          <p:cNvSpPr txBox="1"/>
          <p:nvPr/>
        </p:nvSpPr>
        <p:spPr>
          <a:xfrm>
            <a:off x="8730505" y="6309320"/>
            <a:ext cx="758999" cy="396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8</a:t>
            </a: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/22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cxnSp>
        <p:nvCxnSpPr>
          <p:cNvPr id="5" name="Connettore 2 4"/>
          <p:cNvCxnSpPr/>
          <p:nvPr/>
        </p:nvCxnSpPr>
        <p:spPr>
          <a:xfrm flipV="1">
            <a:off x="992560" y="1628800"/>
            <a:ext cx="0" cy="4032448"/>
          </a:xfrm>
          <a:prstGeom prst="straightConnector1">
            <a:avLst/>
          </a:prstGeom>
          <a:ln w="76200" cmpd="sng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2 8"/>
          <p:cNvCxnSpPr/>
          <p:nvPr/>
        </p:nvCxnSpPr>
        <p:spPr>
          <a:xfrm>
            <a:off x="992560" y="5661248"/>
            <a:ext cx="8136904" cy="0"/>
          </a:xfrm>
          <a:prstGeom prst="straightConnector1">
            <a:avLst/>
          </a:prstGeom>
          <a:ln w="76200" cmpd="sng">
            <a:solidFill>
              <a:srgbClr val="FFFF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ttangolo 9"/>
          <p:cNvSpPr/>
          <p:nvPr/>
        </p:nvSpPr>
        <p:spPr>
          <a:xfrm>
            <a:off x="1208584" y="3284984"/>
            <a:ext cx="1152128" cy="208823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CasellaDiTesto 10"/>
          <p:cNvSpPr txBox="1"/>
          <p:nvPr/>
        </p:nvSpPr>
        <p:spPr>
          <a:xfrm>
            <a:off x="1064568" y="4201924"/>
            <a:ext cx="12961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 smtClean="0"/>
              <a:t> ELT</a:t>
            </a:r>
            <a:endParaRPr lang="it-IT" sz="4000" b="1" dirty="0"/>
          </a:p>
        </p:txBody>
      </p:sp>
      <p:sp>
        <p:nvSpPr>
          <p:cNvPr id="29" name="Rettangolo 28"/>
          <p:cNvSpPr/>
          <p:nvPr/>
        </p:nvSpPr>
        <p:spPr>
          <a:xfrm>
            <a:off x="2504728" y="3284984"/>
            <a:ext cx="1152128" cy="208823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CasellaDiTesto 26"/>
          <p:cNvSpPr txBox="1"/>
          <p:nvPr/>
        </p:nvSpPr>
        <p:spPr>
          <a:xfrm>
            <a:off x="2360712" y="4233282"/>
            <a:ext cx="12961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 smtClean="0"/>
              <a:t> ELT</a:t>
            </a:r>
            <a:endParaRPr lang="it-IT" sz="4000" b="1" dirty="0"/>
          </a:p>
        </p:txBody>
      </p:sp>
      <p:sp>
        <p:nvSpPr>
          <p:cNvPr id="30" name="Rettangolo 29"/>
          <p:cNvSpPr/>
          <p:nvPr/>
        </p:nvSpPr>
        <p:spPr>
          <a:xfrm>
            <a:off x="3800872" y="3284984"/>
            <a:ext cx="1152128" cy="208823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CasellaDiTesto 30"/>
          <p:cNvSpPr txBox="1"/>
          <p:nvPr/>
        </p:nvSpPr>
        <p:spPr>
          <a:xfrm>
            <a:off x="3656856" y="4221088"/>
            <a:ext cx="12961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 smtClean="0"/>
              <a:t> ELT</a:t>
            </a:r>
            <a:endParaRPr lang="it-IT" sz="4000" b="1" dirty="0"/>
          </a:p>
        </p:txBody>
      </p:sp>
      <p:sp>
        <p:nvSpPr>
          <p:cNvPr id="32" name="Rettangolo 31"/>
          <p:cNvSpPr/>
          <p:nvPr/>
        </p:nvSpPr>
        <p:spPr>
          <a:xfrm>
            <a:off x="6825208" y="3284984"/>
            <a:ext cx="1152128" cy="2088232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3" name="CasellaDiTesto 32"/>
          <p:cNvSpPr txBox="1"/>
          <p:nvPr/>
        </p:nvSpPr>
        <p:spPr>
          <a:xfrm>
            <a:off x="6681192" y="4221088"/>
            <a:ext cx="15121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 smtClean="0"/>
              <a:t> ESP</a:t>
            </a:r>
            <a:endParaRPr lang="it-IT" sz="4000" b="1" dirty="0"/>
          </a:p>
        </p:txBody>
      </p:sp>
      <p:sp>
        <p:nvSpPr>
          <p:cNvPr id="19" name="Rettangolo 18"/>
          <p:cNvSpPr/>
          <p:nvPr/>
        </p:nvSpPr>
        <p:spPr>
          <a:xfrm>
            <a:off x="5529064" y="3284984"/>
            <a:ext cx="1152128" cy="2088232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CasellaDiTesto 19"/>
          <p:cNvSpPr txBox="1"/>
          <p:nvPr/>
        </p:nvSpPr>
        <p:spPr>
          <a:xfrm>
            <a:off x="5385048" y="4221088"/>
            <a:ext cx="15121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 smtClean="0"/>
              <a:t> ESP</a:t>
            </a:r>
            <a:endParaRPr lang="it-IT" sz="4000" b="1" dirty="0"/>
          </a:p>
        </p:txBody>
      </p:sp>
      <p:sp>
        <p:nvSpPr>
          <p:cNvPr id="21" name="Rettangolo 20"/>
          <p:cNvSpPr/>
          <p:nvPr/>
        </p:nvSpPr>
        <p:spPr>
          <a:xfrm>
            <a:off x="8193360" y="3284984"/>
            <a:ext cx="1152128" cy="2088232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solidFill>
              <a:srgbClr val="FFFF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CasellaDiTesto 21"/>
          <p:cNvSpPr txBox="1"/>
          <p:nvPr/>
        </p:nvSpPr>
        <p:spPr>
          <a:xfrm>
            <a:off x="8049344" y="4221088"/>
            <a:ext cx="15121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 smtClean="0"/>
              <a:t> ESP</a:t>
            </a:r>
            <a:endParaRPr lang="it-IT" sz="4000" b="1" dirty="0"/>
          </a:p>
        </p:txBody>
      </p:sp>
      <p:sp>
        <p:nvSpPr>
          <p:cNvPr id="4" name="Freccia destra 3"/>
          <p:cNvSpPr/>
          <p:nvPr/>
        </p:nvSpPr>
        <p:spPr>
          <a:xfrm>
            <a:off x="5673080" y="1988840"/>
            <a:ext cx="3528392" cy="1008112"/>
          </a:xfrm>
          <a:prstGeom prst="rightArrow">
            <a:avLst/>
          </a:prstGeom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n w="76200" cmpd="sng"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479134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TRANSFORMATION: FROM ELT TO ESP</a:t>
            </a:r>
            <a:endParaRPr lang="it-IT" sz="3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17" name="Immagine 10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CasellaDiTesto 17"/>
          <p:cNvSpPr txBox="1"/>
          <p:nvPr/>
        </p:nvSpPr>
        <p:spPr>
          <a:xfrm>
            <a:off x="8730505" y="6309320"/>
            <a:ext cx="758999" cy="396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9</a:t>
            </a: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/22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488504" y="2679708"/>
            <a:ext cx="1314872" cy="146937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400" b="1" dirty="0" smtClean="0">
                <a:latin typeface="Arial" pitchFamily="34" charset="0"/>
                <a:cs typeface="Arial" pitchFamily="34" charset="0"/>
              </a:rPr>
              <a:t>ELT</a:t>
            </a:r>
            <a:endParaRPr lang="it-IT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2576736" y="2276872"/>
            <a:ext cx="2016224" cy="2088232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800" b="1" dirty="0" smtClean="0">
                <a:latin typeface="Arial" pitchFamily="34" charset="0"/>
                <a:cs typeface="Arial" pitchFamily="34" charset="0"/>
              </a:rPr>
              <a:t>ESP</a:t>
            </a:r>
            <a:endParaRPr lang="it-IT"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Freccia a destra 11"/>
          <p:cNvSpPr/>
          <p:nvPr/>
        </p:nvSpPr>
        <p:spPr>
          <a:xfrm>
            <a:off x="1928664" y="2736934"/>
            <a:ext cx="504056" cy="1268130"/>
          </a:xfrm>
          <a:prstGeom prst="rightArrow">
            <a:avLst>
              <a:gd name="adj1" fmla="val 50000"/>
              <a:gd name="adj2" fmla="val 3523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Rettangolo 25"/>
          <p:cNvSpPr/>
          <p:nvPr/>
        </p:nvSpPr>
        <p:spPr>
          <a:xfrm>
            <a:off x="4808984" y="1254355"/>
            <a:ext cx="4392488" cy="1238541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>
                <a:latin typeface="Arial" pitchFamily="34" charset="0"/>
                <a:cs typeface="Arial" pitchFamily="34" charset="0"/>
              </a:rPr>
              <a:t>TO SUIT SPECIFIC NEEDS OF A PROFESSION</a:t>
            </a:r>
            <a:endParaRPr lang="it-IT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Rettangolo 27"/>
          <p:cNvSpPr/>
          <p:nvPr/>
        </p:nvSpPr>
        <p:spPr>
          <a:xfrm>
            <a:off x="4808984" y="2766523"/>
            <a:ext cx="4392488" cy="1238541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>
                <a:latin typeface="Arial" pitchFamily="34" charset="0"/>
                <a:cs typeface="Arial" pitchFamily="34" charset="0"/>
              </a:rPr>
              <a:t>DEVELOPMENTS IN THE FIELD OF LINGUISTICS</a:t>
            </a:r>
            <a:endParaRPr lang="it-IT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Rettangolo 33"/>
          <p:cNvSpPr/>
          <p:nvPr/>
        </p:nvSpPr>
        <p:spPr>
          <a:xfrm>
            <a:off x="4808984" y="4278691"/>
            <a:ext cx="4392488" cy="1238541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>
                <a:latin typeface="Arial" pitchFamily="34" charset="0"/>
                <a:cs typeface="Arial" pitchFamily="34" charset="0"/>
              </a:rPr>
              <a:t>EDUCATIONAL PSYCOLOGY</a:t>
            </a:r>
            <a:endParaRPr lang="it-IT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8285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TRANSFORMATION: FROM ELT TO ESP</a:t>
            </a:r>
            <a:endParaRPr lang="it-IT" sz="3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17" name="Immagine 10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CasellaDiTesto 17"/>
          <p:cNvSpPr txBox="1"/>
          <p:nvPr/>
        </p:nvSpPr>
        <p:spPr>
          <a:xfrm>
            <a:off x="8730505" y="6309320"/>
            <a:ext cx="83100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10</a:t>
            </a: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/22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632520" y="2276872"/>
            <a:ext cx="2016224" cy="2088232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800" b="1" dirty="0" smtClean="0">
                <a:latin typeface="Arial" pitchFamily="34" charset="0"/>
                <a:cs typeface="Arial" pitchFamily="34" charset="0"/>
              </a:rPr>
              <a:t>ESP</a:t>
            </a:r>
            <a:endParaRPr lang="it-IT"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Rettangolo 27"/>
          <p:cNvSpPr/>
          <p:nvPr/>
        </p:nvSpPr>
        <p:spPr>
          <a:xfrm>
            <a:off x="3290887" y="2276872"/>
            <a:ext cx="5910585" cy="2088231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it-IT" sz="2800" b="1" dirty="0" smtClean="0">
                <a:latin typeface="Arial" pitchFamily="34" charset="0"/>
                <a:cs typeface="Arial" pitchFamily="34" charset="0"/>
              </a:rPr>
              <a:t>AN «APPROACH» </a:t>
            </a:r>
          </a:p>
          <a:p>
            <a:pPr algn="ctr"/>
            <a:r>
              <a:rPr lang="it-IT" sz="2800" b="1" dirty="0" smtClean="0">
                <a:latin typeface="Arial" pitchFamily="34" charset="0"/>
                <a:cs typeface="Arial" pitchFamily="34" charset="0"/>
              </a:rPr>
              <a:t>RATHER THAN A «PRODUCT»</a:t>
            </a:r>
          </a:p>
          <a:p>
            <a:pPr algn="ctr"/>
            <a:endParaRPr lang="it-IT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4088904" y="4581128"/>
            <a:ext cx="4475905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HUTCHINSON AND WATER (1987)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883750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2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2800" y="6367463"/>
            <a:ext cx="330200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632520" y="1268760"/>
            <a:ext cx="8640960" cy="523220"/>
          </a:xfrm>
          <a:prstGeom prst="rect">
            <a:avLst/>
          </a:prstGeom>
          <a:solidFill>
            <a:srgbClr val="630F0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WORKING DAY PERIODS</a:t>
            </a:r>
          </a:p>
        </p:txBody>
      </p:sp>
      <p:sp>
        <p:nvSpPr>
          <p:cNvPr id="18" name="CasellaDiTesto 17"/>
          <p:cNvSpPr txBox="1"/>
          <p:nvPr/>
        </p:nvSpPr>
        <p:spPr>
          <a:xfrm>
            <a:off x="560512" y="2477214"/>
            <a:ext cx="4032448" cy="1815882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rgbClr val="FFFF00"/>
                </a:solidFill>
              </a:rPr>
              <a:t>TEACHER</a:t>
            </a:r>
          </a:p>
          <a:p>
            <a:pPr algn="ctr"/>
            <a:r>
              <a:rPr lang="it-IT" sz="2800" b="1" dirty="0" smtClean="0">
                <a:solidFill>
                  <a:srgbClr val="FFFF00"/>
                </a:solidFill>
              </a:rPr>
              <a:t>CENTERED</a:t>
            </a:r>
          </a:p>
          <a:p>
            <a:pPr algn="ctr"/>
            <a:r>
              <a:rPr lang="it-IT" sz="2800" b="1" dirty="0" smtClean="0">
                <a:solidFill>
                  <a:srgbClr val="FFFF00"/>
                </a:solidFill>
              </a:rPr>
              <a:t>STUDY</a:t>
            </a:r>
          </a:p>
          <a:p>
            <a:pPr algn="ctr"/>
            <a:r>
              <a:rPr lang="it-IT" sz="2800" b="1" dirty="0" smtClean="0">
                <a:solidFill>
                  <a:srgbClr val="FFFF00"/>
                </a:solidFill>
              </a:rPr>
              <a:t>APPROACH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5169024" y="2492896"/>
            <a:ext cx="4032448" cy="1815882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rgbClr val="FFFF00"/>
                </a:solidFill>
              </a:rPr>
              <a:t>STUDENT</a:t>
            </a:r>
          </a:p>
          <a:p>
            <a:pPr algn="ctr"/>
            <a:r>
              <a:rPr lang="it-IT" sz="2800" b="1" dirty="0" smtClean="0">
                <a:solidFill>
                  <a:srgbClr val="FFFF00"/>
                </a:solidFill>
              </a:rPr>
              <a:t>CENTERED</a:t>
            </a:r>
          </a:p>
          <a:p>
            <a:pPr algn="ctr"/>
            <a:r>
              <a:rPr lang="it-IT" sz="2800" b="1" dirty="0" smtClean="0">
                <a:solidFill>
                  <a:srgbClr val="FFFF00"/>
                </a:solidFill>
              </a:rPr>
              <a:t>STUDY</a:t>
            </a:r>
          </a:p>
          <a:p>
            <a:pPr algn="ctr"/>
            <a:r>
              <a:rPr lang="it-IT" sz="2800" b="1" dirty="0" smtClean="0">
                <a:solidFill>
                  <a:srgbClr val="FFFF00"/>
                </a:solidFill>
              </a:rPr>
              <a:t>APPROACH</a:t>
            </a:r>
          </a:p>
        </p:txBody>
      </p:sp>
      <p:sp>
        <p:nvSpPr>
          <p:cNvPr id="9" name="Freccia bidirezionale orizzontale 8"/>
          <p:cNvSpPr/>
          <p:nvPr/>
        </p:nvSpPr>
        <p:spPr>
          <a:xfrm>
            <a:off x="1496616" y="4725144"/>
            <a:ext cx="2304256" cy="936104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Freccia bidirezionale orizzontale 18"/>
          <p:cNvSpPr/>
          <p:nvPr/>
        </p:nvSpPr>
        <p:spPr>
          <a:xfrm>
            <a:off x="6033120" y="4725144"/>
            <a:ext cx="2304256" cy="936104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CasellaDiTesto 9"/>
          <p:cNvSpPr txBox="1"/>
          <p:nvPr/>
        </p:nvSpPr>
        <p:spPr>
          <a:xfrm>
            <a:off x="540905" y="4941168"/>
            <a:ext cx="9557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08.00</a:t>
            </a:r>
            <a:endParaRPr lang="it-IT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CasellaDiTesto 24"/>
          <p:cNvSpPr txBox="1"/>
          <p:nvPr/>
        </p:nvSpPr>
        <p:spPr>
          <a:xfrm>
            <a:off x="3853273" y="4941168"/>
            <a:ext cx="9557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13.30</a:t>
            </a:r>
            <a:endParaRPr lang="it-IT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CasellaDiTesto 25"/>
          <p:cNvSpPr txBox="1"/>
          <p:nvPr/>
        </p:nvSpPr>
        <p:spPr>
          <a:xfrm>
            <a:off x="5005401" y="4941168"/>
            <a:ext cx="9557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14.30</a:t>
            </a:r>
            <a:endParaRPr lang="it-IT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CasellaDiTesto 26"/>
          <p:cNvSpPr txBox="1"/>
          <p:nvPr/>
        </p:nvSpPr>
        <p:spPr>
          <a:xfrm>
            <a:off x="8317769" y="4941168"/>
            <a:ext cx="9557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16.30</a:t>
            </a:r>
            <a:endParaRPr lang="it-IT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8625409" y="6309320"/>
            <a:ext cx="8640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11</a:t>
            </a: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/22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20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TRANSFORMATION: FROM ELT TO ESP</a:t>
            </a:r>
            <a:endParaRPr lang="it-IT" sz="3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5844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30175" y="836613"/>
            <a:ext cx="3067050" cy="496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32720" y="4045570"/>
            <a:ext cx="4635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Immagine 10" descr="Sma_new_2013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CasellaDiTesto 11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8200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45234" y="2893442"/>
            <a:ext cx="4635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56656" y="1628800"/>
            <a:ext cx="4635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ttangolo 16"/>
          <p:cNvSpPr/>
          <p:nvPr/>
        </p:nvSpPr>
        <p:spPr>
          <a:xfrm>
            <a:off x="2216696" y="1484784"/>
            <a:ext cx="78488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TRANSFORMATION FROM ELT TO ESP</a:t>
            </a:r>
            <a:endParaRPr lang="it-IT" dirty="0"/>
          </a:p>
        </p:txBody>
      </p:sp>
      <p:sp>
        <p:nvSpPr>
          <p:cNvPr id="18" name="Rettangolo 17"/>
          <p:cNvSpPr/>
          <p:nvPr/>
        </p:nvSpPr>
        <p:spPr>
          <a:xfrm>
            <a:off x="3008784" y="2710661"/>
            <a:ext cx="75175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</a:t>
            </a:r>
            <a:r>
              <a:rPr lang="it-IT" sz="3600" b="1" u="sng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TAILORING AVIATION ENGLISH</a:t>
            </a:r>
            <a:endParaRPr lang="it-IT" u="sng" dirty="0"/>
          </a:p>
        </p:txBody>
      </p:sp>
      <p:sp>
        <p:nvSpPr>
          <p:cNvPr id="19" name="Rettangolo 18"/>
          <p:cNvSpPr/>
          <p:nvPr/>
        </p:nvSpPr>
        <p:spPr>
          <a:xfrm>
            <a:off x="3008784" y="4077072"/>
            <a:ext cx="64374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 </a:t>
            </a:r>
            <a:endParaRPr lang="it-IT" dirty="0"/>
          </a:p>
        </p:txBody>
      </p:sp>
      <p:sp>
        <p:nvSpPr>
          <p:cNvPr id="20" name="Processo 19"/>
          <p:cNvSpPr/>
          <p:nvPr/>
        </p:nvSpPr>
        <p:spPr>
          <a:xfrm>
            <a:off x="344488" y="188640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AGENDA</a:t>
            </a:r>
            <a:endParaRPr lang="it-IT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2000672" y="5085184"/>
            <a:ext cx="79053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CONCLUSIONS</a:t>
            </a:r>
            <a:endParaRPr lang="it-IT" dirty="0"/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65114" y="5125690"/>
            <a:ext cx="4635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ttangolo 14"/>
          <p:cNvSpPr/>
          <p:nvPr/>
        </p:nvSpPr>
        <p:spPr>
          <a:xfrm>
            <a:off x="3008784" y="3934797"/>
            <a:ext cx="75175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GAMIFICATION AND ROLE PLAY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15721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Immagine 10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CasellaDiTesto 11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3008784" y="4077072"/>
            <a:ext cx="64374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 </a:t>
            </a:r>
            <a:endParaRPr lang="it-IT" dirty="0"/>
          </a:p>
        </p:txBody>
      </p:sp>
      <p:pic>
        <p:nvPicPr>
          <p:cNvPr id="1026" name="Picture 2" descr="C:\Users\gensinis\Desktop\al-ross-lion-in-roman-circus-is-thinking-very-unorthodox-about-christian-with-wh-new-yorker-cartoo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6656" y="710936"/>
            <a:ext cx="6686602" cy="5022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TAILORING AVIATION ENGLISH</a:t>
            </a:r>
            <a:endParaRPr lang="it-IT" sz="3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17" name="Immagine 10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CasellaDiTesto 17"/>
          <p:cNvSpPr txBox="1"/>
          <p:nvPr/>
        </p:nvSpPr>
        <p:spPr>
          <a:xfrm>
            <a:off x="8730505" y="6309320"/>
            <a:ext cx="90301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12</a:t>
            </a: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/22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1027" name="Picture 3" descr="C:\Users\gensinis\Desktop\LORETO\2 PROGETTUALITA'\2 PROGETTO DIDATTICA\CORSI A LORETO\ALLIEVO AL CENTRO\LIBRO 1 - ENVIRONMENT AE\UNIT 4\UNIT 4 images\crowded-airspace-cartoon-aircraft-crowd-busy-airport-4119566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512" y="1628800"/>
            <a:ext cx="3549498" cy="35494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CasellaDiTesto 33"/>
          <p:cNvSpPr txBox="1"/>
          <p:nvPr/>
        </p:nvSpPr>
        <p:spPr>
          <a:xfrm>
            <a:off x="7127330" y="3934797"/>
            <a:ext cx="1584175" cy="646331"/>
          </a:xfrm>
          <a:prstGeom prst="rect">
            <a:avLst/>
          </a:prstGeom>
          <a:solidFill>
            <a:schemeClr val="bg2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/>
              <a:t>ESP</a:t>
            </a:r>
            <a:endParaRPr lang="it-IT" sz="2800" b="1" dirty="0" smtClean="0"/>
          </a:p>
        </p:txBody>
      </p:sp>
      <p:sp>
        <p:nvSpPr>
          <p:cNvPr id="35" name="CasellaDiTesto 34"/>
          <p:cNvSpPr txBox="1"/>
          <p:nvPr/>
        </p:nvSpPr>
        <p:spPr>
          <a:xfrm>
            <a:off x="4376937" y="2998693"/>
            <a:ext cx="1584175" cy="646331"/>
          </a:xfrm>
          <a:prstGeom prst="rect">
            <a:avLst/>
          </a:prstGeom>
          <a:solidFill>
            <a:schemeClr val="bg2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/>
              <a:t>AE</a:t>
            </a:r>
            <a:endParaRPr lang="it-IT" sz="2800" b="1" dirty="0" smtClean="0"/>
          </a:p>
        </p:txBody>
      </p:sp>
      <p:sp>
        <p:nvSpPr>
          <p:cNvPr id="36" name="CasellaDiTesto 35"/>
          <p:cNvSpPr txBox="1"/>
          <p:nvPr/>
        </p:nvSpPr>
        <p:spPr>
          <a:xfrm>
            <a:off x="7185248" y="1985910"/>
            <a:ext cx="1584175" cy="646331"/>
          </a:xfrm>
          <a:prstGeom prst="rect">
            <a:avLst/>
          </a:prstGeom>
          <a:solidFill>
            <a:schemeClr val="bg2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/>
              <a:t>ELF</a:t>
            </a:r>
            <a:endParaRPr lang="it-IT" sz="2800" b="1" dirty="0" smtClean="0"/>
          </a:p>
        </p:txBody>
      </p:sp>
      <p:sp>
        <p:nvSpPr>
          <p:cNvPr id="8" name="Freccia a destra 7"/>
          <p:cNvSpPr/>
          <p:nvPr/>
        </p:nvSpPr>
        <p:spPr>
          <a:xfrm>
            <a:off x="6285149" y="3934797"/>
            <a:ext cx="360040" cy="43030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7" name="Freccia a destra 36"/>
          <p:cNvSpPr/>
          <p:nvPr/>
        </p:nvSpPr>
        <p:spPr>
          <a:xfrm>
            <a:off x="6285149" y="2093921"/>
            <a:ext cx="360040" cy="43030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4413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TAILORING AVIATION ENGLISH</a:t>
            </a:r>
            <a:endParaRPr lang="it-IT" sz="3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17" name="Immagine 10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CasellaDiTesto 17"/>
          <p:cNvSpPr txBox="1"/>
          <p:nvPr/>
        </p:nvSpPr>
        <p:spPr>
          <a:xfrm>
            <a:off x="8730505" y="6309320"/>
            <a:ext cx="97502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12</a:t>
            </a: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/22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1027" name="Picture 3" descr="C:\Users\gensinis\Desktop\LORETO\2 PROGETTUALITA'\2 PROGETTO DIDATTICA\CORSI A LORETO\ALLIEVO AL CENTRO\LIBRO 1 - ENVIRONMENT AE\UNIT 4\UNIT 4 images\crowded-airspace-cartoon-aircraft-crowd-busy-airport-4119566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512" y="1628800"/>
            <a:ext cx="3549498" cy="35494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CasellaDiTesto 33"/>
          <p:cNvSpPr txBox="1"/>
          <p:nvPr/>
        </p:nvSpPr>
        <p:spPr>
          <a:xfrm>
            <a:off x="7127330" y="3934797"/>
            <a:ext cx="1584175" cy="646331"/>
          </a:xfrm>
          <a:prstGeom prst="rect">
            <a:avLst/>
          </a:prstGeom>
          <a:solidFill>
            <a:schemeClr val="bg2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/>
              <a:t>ESP</a:t>
            </a:r>
            <a:endParaRPr lang="it-IT" sz="2800" b="1" dirty="0" smtClean="0"/>
          </a:p>
        </p:txBody>
      </p:sp>
      <p:sp>
        <p:nvSpPr>
          <p:cNvPr id="35" name="CasellaDiTesto 34"/>
          <p:cNvSpPr txBox="1"/>
          <p:nvPr/>
        </p:nvSpPr>
        <p:spPr>
          <a:xfrm>
            <a:off x="4376937" y="2998693"/>
            <a:ext cx="1584175" cy="646331"/>
          </a:xfrm>
          <a:prstGeom prst="rect">
            <a:avLst/>
          </a:prstGeom>
          <a:solidFill>
            <a:schemeClr val="bg2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/>
              <a:t>AE</a:t>
            </a:r>
            <a:endParaRPr lang="it-IT" sz="2800" b="1" dirty="0" smtClean="0"/>
          </a:p>
        </p:txBody>
      </p:sp>
      <p:sp>
        <p:nvSpPr>
          <p:cNvPr id="36" name="CasellaDiTesto 35"/>
          <p:cNvSpPr txBox="1"/>
          <p:nvPr/>
        </p:nvSpPr>
        <p:spPr>
          <a:xfrm>
            <a:off x="7185248" y="1985910"/>
            <a:ext cx="1584175" cy="646331"/>
          </a:xfrm>
          <a:prstGeom prst="rect">
            <a:avLst/>
          </a:prstGeom>
          <a:solidFill>
            <a:schemeClr val="bg2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/>
              <a:t>ELF</a:t>
            </a:r>
            <a:endParaRPr lang="it-IT" sz="2800" b="1" dirty="0" smtClean="0"/>
          </a:p>
        </p:txBody>
      </p:sp>
      <p:sp>
        <p:nvSpPr>
          <p:cNvPr id="8" name="Freccia a destra 7"/>
          <p:cNvSpPr/>
          <p:nvPr/>
        </p:nvSpPr>
        <p:spPr>
          <a:xfrm>
            <a:off x="6285149" y="3934797"/>
            <a:ext cx="360040" cy="43030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7" name="Freccia a destra 36"/>
          <p:cNvSpPr/>
          <p:nvPr/>
        </p:nvSpPr>
        <p:spPr>
          <a:xfrm>
            <a:off x="6285149" y="2093921"/>
            <a:ext cx="360040" cy="43030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Ovale 13"/>
          <p:cNvSpPr/>
          <p:nvPr/>
        </p:nvSpPr>
        <p:spPr>
          <a:xfrm>
            <a:off x="6781871" y="3356992"/>
            <a:ext cx="2328133" cy="183533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7027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TAILORING AVIATION ENGLISH</a:t>
            </a:r>
            <a:endParaRPr lang="it-IT" sz="3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3872881" y="1200815"/>
            <a:ext cx="1584175" cy="1508105"/>
          </a:xfrm>
          <a:prstGeom prst="rect">
            <a:avLst/>
          </a:prstGeom>
          <a:solidFill>
            <a:schemeClr val="bg2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endParaRPr lang="it-IT" sz="2800" b="1" dirty="0" smtClean="0"/>
          </a:p>
          <a:p>
            <a:pPr algn="ctr"/>
            <a:r>
              <a:rPr lang="it-IT" sz="3600" b="1" dirty="0" smtClean="0"/>
              <a:t>ESP</a:t>
            </a:r>
          </a:p>
          <a:p>
            <a:endParaRPr lang="it-IT" sz="2800" b="1" dirty="0" smtClean="0"/>
          </a:p>
        </p:txBody>
      </p:sp>
      <p:sp>
        <p:nvSpPr>
          <p:cNvPr id="15" name="CasellaDiTesto 14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17" name="Immagine 10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Rettangolo 24"/>
          <p:cNvSpPr/>
          <p:nvPr/>
        </p:nvSpPr>
        <p:spPr>
          <a:xfrm>
            <a:off x="5385048" y="3645024"/>
            <a:ext cx="1152128" cy="2088232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b="1" dirty="0" smtClean="0"/>
              <a:t>AE</a:t>
            </a:r>
          </a:p>
          <a:p>
            <a:pPr algn="ctr"/>
            <a:r>
              <a:rPr lang="it-IT" sz="3200" b="1" dirty="0" smtClean="0"/>
              <a:t>MAN</a:t>
            </a:r>
            <a:endParaRPr lang="it-IT" sz="3200" b="1" dirty="0"/>
          </a:p>
        </p:txBody>
      </p:sp>
      <p:sp>
        <p:nvSpPr>
          <p:cNvPr id="24" name="Rettangolo 23"/>
          <p:cNvSpPr/>
          <p:nvPr/>
        </p:nvSpPr>
        <p:spPr>
          <a:xfrm>
            <a:off x="4088904" y="3645024"/>
            <a:ext cx="1152128" cy="2088232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b="1" dirty="0" smtClean="0"/>
              <a:t>AE</a:t>
            </a:r>
          </a:p>
          <a:p>
            <a:pPr algn="ctr"/>
            <a:r>
              <a:rPr lang="it-IT" sz="3200" b="1" dirty="0" smtClean="0"/>
              <a:t>ATC</a:t>
            </a:r>
            <a:endParaRPr lang="it-IT" sz="3200" b="1" dirty="0"/>
          </a:p>
        </p:txBody>
      </p:sp>
      <p:sp>
        <p:nvSpPr>
          <p:cNvPr id="19" name="Rettangolo 18"/>
          <p:cNvSpPr/>
          <p:nvPr/>
        </p:nvSpPr>
        <p:spPr>
          <a:xfrm>
            <a:off x="2792760" y="3645024"/>
            <a:ext cx="1152128" cy="2088232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b="1" dirty="0" smtClean="0"/>
              <a:t>AE</a:t>
            </a:r>
          </a:p>
          <a:p>
            <a:pPr algn="ctr"/>
            <a:r>
              <a:rPr lang="it-IT" sz="3200" b="1" dirty="0" smtClean="0"/>
              <a:t>PIL</a:t>
            </a:r>
            <a:endParaRPr lang="it-IT" sz="3200" b="1" dirty="0"/>
          </a:p>
        </p:txBody>
      </p:sp>
      <p:sp>
        <p:nvSpPr>
          <p:cNvPr id="28" name="Parentesi graffa aperta 27"/>
          <p:cNvSpPr/>
          <p:nvPr/>
        </p:nvSpPr>
        <p:spPr>
          <a:xfrm rot="5400000">
            <a:off x="4484948" y="1160748"/>
            <a:ext cx="432048" cy="3816424"/>
          </a:xfrm>
          <a:prstGeom prst="leftBrace">
            <a:avLst>
              <a:gd name="adj1" fmla="val 0"/>
              <a:gd name="adj2" fmla="val 50000"/>
            </a:avLst>
          </a:prstGeom>
          <a:ln w="76200" cmpd="sng">
            <a:solidFill>
              <a:srgbClr val="CCFFFF"/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ln w="76200" cmpd="sng">
                <a:solidFill>
                  <a:schemeClr val="tx1"/>
                </a:solidFill>
              </a:ln>
            </a:endParaRPr>
          </a:p>
        </p:txBody>
      </p:sp>
      <p:pic>
        <p:nvPicPr>
          <p:cNvPr id="1026" name="Picture 2" descr="C:\Users\gensinis\Desktop\LORETO\2 PROGETTUALITA'\2 PROGETTO DIDATTICA\CORSI A LORETO\ALLIEVO AL CENTRO\LIBRO 1 - ENVIRONMENT AE\UNIT 4\UNIT 4 images\Unknown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504" y="1167192"/>
            <a:ext cx="2442824" cy="18297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gensinis\Desktop\LORETO\2 PROGETTUALITA'\2 PROGETTO DIDATTICA\CORSI A LORETO\ALLIEVO AL CENTRO\LIBRO 1 - ENVIRONMENT AE\UNIT 2\UNIT 2 images\images-3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5208" y="1154650"/>
            <a:ext cx="2552686" cy="16986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asellaDiTesto 15"/>
          <p:cNvSpPr txBox="1"/>
          <p:nvPr/>
        </p:nvSpPr>
        <p:spPr>
          <a:xfrm>
            <a:off x="8730505" y="6309320"/>
            <a:ext cx="97502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13</a:t>
            </a: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/22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3030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TAILORING AVIATION ENGLISH</a:t>
            </a:r>
            <a:endParaRPr lang="it-IT" sz="3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5169024" y="1412776"/>
            <a:ext cx="4012988" cy="892552"/>
          </a:xfrm>
          <a:prstGeom prst="rect">
            <a:avLst/>
          </a:prstGeom>
          <a:solidFill>
            <a:schemeClr val="bg2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/>
              <a:t>AUTHENTIC MATERIALS</a:t>
            </a:r>
          </a:p>
          <a:p>
            <a:pPr algn="ctr"/>
            <a:endParaRPr lang="it-IT" sz="2800" b="1" dirty="0" smtClean="0"/>
          </a:p>
        </p:txBody>
      </p:sp>
      <p:sp>
        <p:nvSpPr>
          <p:cNvPr id="15" name="CasellaDiTesto 14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17" name="Immagine 10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Rettangolo 24"/>
          <p:cNvSpPr/>
          <p:nvPr/>
        </p:nvSpPr>
        <p:spPr>
          <a:xfrm>
            <a:off x="3152800" y="2492896"/>
            <a:ext cx="1152128" cy="2088232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b="1" dirty="0" smtClean="0"/>
              <a:t>AE</a:t>
            </a:r>
          </a:p>
          <a:p>
            <a:pPr algn="ctr"/>
            <a:r>
              <a:rPr lang="it-IT" sz="3200" b="1" dirty="0" smtClean="0"/>
              <a:t>MAN</a:t>
            </a:r>
            <a:endParaRPr lang="it-IT" sz="3200" b="1" dirty="0"/>
          </a:p>
        </p:txBody>
      </p:sp>
      <p:sp>
        <p:nvSpPr>
          <p:cNvPr id="24" name="Rettangolo 23"/>
          <p:cNvSpPr/>
          <p:nvPr/>
        </p:nvSpPr>
        <p:spPr>
          <a:xfrm>
            <a:off x="1856656" y="2492896"/>
            <a:ext cx="1152128" cy="2088232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b="1" dirty="0" smtClean="0"/>
              <a:t>AE</a:t>
            </a:r>
          </a:p>
          <a:p>
            <a:pPr algn="ctr"/>
            <a:r>
              <a:rPr lang="it-IT" sz="3200" b="1" dirty="0" smtClean="0"/>
              <a:t>ATC</a:t>
            </a:r>
            <a:endParaRPr lang="it-IT" sz="3200" b="1" dirty="0"/>
          </a:p>
        </p:txBody>
      </p:sp>
      <p:sp>
        <p:nvSpPr>
          <p:cNvPr id="19" name="Rettangolo 18"/>
          <p:cNvSpPr/>
          <p:nvPr/>
        </p:nvSpPr>
        <p:spPr>
          <a:xfrm>
            <a:off x="560512" y="2492896"/>
            <a:ext cx="1152128" cy="2088232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b="1" dirty="0" smtClean="0"/>
              <a:t>AE</a:t>
            </a:r>
          </a:p>
          <a:p>
            <a:pPr algn="ctr"/>
            <a:r>
              <a:rPr lang="it-IT" sz="3200" b="1" dirty="0" smtClean="0"/>
              <a:t>PIL</a:t>
            </a:r>
            <a:endParaRPr lang="it-IT" sz="3200" b="1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5385048" y="2924944"/>
            <a:ext cx="4012988" cy="830997"/>
          </a:xfrm>
          <a:prstGeom prst="rect">
            <a:avLst/>
          </a:prstGeom>
          <a:solidFill>
            <a:schemeClr val="bg2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/>
              <a:t>PURPOSE-RELATED ORIENTATION</a:t>
            </a:r>
            <a:endParaRPr lang="it-IT" sz="2800" b="1" dirty="0" smtClean="0"/>
          </a:p>
        </p:txBody>
      </p:sp>
      <p:sp>
        <p:nvSpPr>
          <p:cNvPr id="20" name="CasellaDiTesto 19"/>
          <p:cNvSpPr txBox="1"/>
          <p:nvPr/>
        </p:nvSpPr>
        <p:spPr>
          <a:xfrm>
            <a:off x="5241032" y="4221088"/>
            <a:ext cx="4012988" cy="892552"/>
          </a:xfrm>
          <a:prstGeom prst="rect">
            <a:avLst/>
          </a:prstGeom>
          <a:solidFill>
            <a:schemeClr val="bg2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/>
              <a:t>SELF-DIRECTION</a:t>
            </a:r>
          </a:p>
          <a:p>
            <a:pPr algn="ctr"/>
            <a:endParaRPr lang="it-IT" sz="2800" b="1" dirty="0" smtClean="0"/>
          </a:p>
        </p:txBody>
      </p:sp>
      <p:sp>
        <p:nvSpPr>
          <p:cNvPr id="4" name="Freccia a destra 3"/>
          <p:cNvSpPr/>
          <p:nvPr/>
        </p:nvSpPr>
        <p:spPr>
          <a:xfrm rot="19961203">
            <a:off x="4536491" y="2220403"/>
            <a:ext cx="504056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Freccia a destra 20"/>
          <p:cNvSpPr/>
          <p:nvPr/>
        </p:nvSpPr>
        <p:spPr>
          <a:xfrm>
            <a:off x="4592960" y="3068960"/>
            <a:ext cx="504056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Freccia a destra 21"/>
          <p:cNvSpPr/>
          <p:nvPr/>
        </p:nvSpPr>
        <p:spPr>
          <a:xfrm rot="1150687">
            <a:off x="4589758" y="4224290"/>
            <a:ext cx="504056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075" name="Picture 3" descr="C:\Users\gensinis\Desktop\LORETO\2 PROGETTUALITA'\2 PROGETTO DIDATTICA\CORSI A LORETO\ALLIEVO AL CENTRO\LIBRO 1 - ENVIRONMENT AE\UNIT 3\UNIT 3 images\images-4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640" y="1210420"/>
            <a:ext cx="1655098" cy="12393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asellaDiTesto 22"/>
          <p:cNvSpPr txBox="1"/>
          <p:nvPr/>
        </p:nvSpPr>
        <p:spPr>
          <a:xfrm>
            <a:off x="4736976" y="5229200"/>
            <a:ext cx="485985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b="1" dirty="0" smtClean="0"/>
              <a:t>CARTER (1983) STREVENS (1988)</a:t>
            </a:r>
          </a:p>
          <a:p>
            <a:pPr algn="ctr"/>
            <a:r>
              <a:rPr lang="it-IT" b="1" dirty="0" smtClean="0"/>
              <a:t>BOJOVIC (2006) GATEHOUSE (2001)</a:t>
            </a:r>
            <a:endParaRPr lang="it-IT" b="1" dirty="0"/>
          </a:p>
        </p:txBody>
      </p:sp>
      <p:pic>
        <p:nvPicPr>
          <p:cNvPr id="3078" name="Picture 6" descr="C:\Users\gensinis\Desktop\aerodromi\images-6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1760" y="4666300"/>
            <a:ext cx="1981919" cy="13188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CasellaDiTesto 25"/>
          <p:cNvSpPr txBox="1"/>
          <p:nvPr/>
        </p:nvSpPr>
        <p:spPr>
          <a:xfrm>
            <a:off x="8730505" y="6309320"/>
            <a:ext cx="97502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14</a:t>
            </a: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/22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610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30175" y="836613"/>
            <a:ext cx="3067050" cy="496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32720" y="4045570"/>
            <a:ext cx="4635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Immagine 10" descr="Sma_new_2013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CasellaDiTesto 11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8200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45234" y="2893442"/>
            <a:ext cx="4635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56656" y="1628800"/>
            <a:ext cx="4635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ttangolo 16"/>
          <p:cNvSpPr/>
          <p:nvPr/>
        </p:nvSpPr>
        <p:spPr>
          <a:xfrm>
            <a:off x="2216696" y="1484784"/>
            <a:ext cx="78488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TRANSFORMATION FROM ELT TO ESP</a:t>
            </a:r>
            <a:endParaRPr lang="it-IT" dirty="0"/>
          </a:p>
        </p:txBody>
      </p:sp>
      <p:sp>
        <p:nvSpPr>
          <p:cNvPr id="18" name="Rettangolo 17"/>
          <p:cNvSpPr/>
          <p:nvPr/>
        </p:nvSpPr>
        <p:spPr>
          <a:xfrm>
            <a:off x="3008784" y="2710661"/>
            <a:ext cx="75175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TAILORING AVIATION ENGLISH</a:t>
            </a:r>
            <a:endParaRPr lang="it-IT" dirty="0"/>
          </a:p>
        </p:txBody>
      </p:sp>
      <p:sp>
        <p:nvSpPr>
          <p:cNvPr id="19" name="Rettangolo 18"/>
          <p:cNvSpPr/>
          <p:nvPr/>
        </p:nvSpPr>
        <p:spPr>
          <a:xfrm>
            <a:off x="3008784" y="4077072"/>
            <a:ext cx="64374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 </a:t>
            </a:r>
            <a:endParaRPr lang="it-IT" dirty="0"/>
          </a:p>
        </p:txBody>
      </p:sp>
      <p:sp>
        <p:nvSpPr>
          <p:cNvPr id="20" name="Processo 19"/>
          <p:cNvSpPr/>
          <p:nvPr/>
        </p:nvSpPr>
        <p:spPr>
          <a:xfrm>
            <a:off x="344488" y="188640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AGENDA</a:t>
            </a:r>
            <a:endParaRPr lang="it-IT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2000672" y="5085184"/>
            <a:ext cx="79053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CONCLUSIONS</a:t>
            </a:r>
            <a:endParaRPr lang="it-IT" dirty="0"/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65114" y="5125690"/>
            <a:ext cx="4635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ttangolo 14"/>
          <p:cNvSpPr/>
          <p:nvPr/>
        </p:nvSpPr>
        <p:spPr>
          <a:xfrm>
            <a:off x="3008784" y="3934797"/>
            <a:ext cx="75175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</a:t>
            </a:r>
            <a:r>
              <a:rPr lang="it-IT" sz="3600" b="1" u="sng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GAMIFICATION AND ROLE PLAY </a:t>
            </a:r>
            <a:endParaRPr lang="it-IT" u="sng" dirty="0"/>
          </a:p>
        </p:txBody>
      </p:sp>
    </p:spTree>
    <p:extLst>
      <p:ext uri="{BB962C8B-B14F-4D97-AF65-F5344CB8AC3E}">
        <p14:creationId xmlns:p14="http://schemas.microsoft.com/office/powerpoint/2010/main" val="3636781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GAMIFICATION AND ROLE PLAY</a:t>
            </a:r>
            <a:endParaRPr lang="it-IT" sz="3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17" name="Immagine 10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Connettore 2 4"/>
          <p:cNvCxnSpPr/>
          <p:nvPr/>
        </p:nvCxnSpPr>
        <p:spPr>
          <a:xfrm flipV="1">
            <a:off x="5241032" y="1340768"/>
            <a:ext cx="0" cy="4032448"/>
          </a:xfrm>
          <a:prstGeom prst="straightConnector1">
            <a:avLst/>
          </a:prstGeom>
          <a:ln w="76200" cmpd="sng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ttangolo 29"/>
          <p:cNvSpPr/>
          <p:nvPr/>
        </p:nvSpPr>
        <p:spPr>
          <a:xfrm>
            <a:off x="3296816" y="3140968"/>
            <a:ext cx="1152128" cy="208823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000" b="1" dirty="0" smtClean="0">
                <a:latin typeface="Arial" pitchFamily="34" charset="0"/>
                <a:cs typeface="Arial" pitchFamily="34" charset="0"/>
              </a:rPr>
              <a:t>ELT</a:t>
            </a:r>
            <a:endParaRPr lang="it-IT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6033120" y="3140968"/>
            <a:ext cx="1152128" cy="2088232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b="1" dirty="0" smtClean="0">
                <a:latin typeface="Arial" pitchFamily="34" charset="0"/>
                <a:cs typeface="Arial" pitchFamily="34" charset="0"/>
              </a:rPr>
              <a:t>ESP</a:t>
            </a:r>
            <a:endParaRPr lang="it-IT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8730505" y="6309320"/>
            <a:ext cx="97502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15</a:t>
            </a: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/22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8312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GAMIFICATION AND ROLE PLAY</a:t>
            </a:r>
            <a:endParaRPr lang="it-IT" sz="3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17" name="Immagine 10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Connettore 2 4"/>
          <p:cNvCxnSpPr/>
          <p:nvPr/>
        </p:nvCxnSpPr>
        <p:spPr>
          <a:xfrm>
            <a:off x="3512840" y="2492896"/>
            <a:ext cx="3600400" cy="0"/>
          </a:xfrm>
          <a:prstGeom prst="straightConnector1">
            <a:avLst/>
          </a:prstGeom>
          <a:ln w="76200" cmpd="sng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ttangolo 29"/>
          <p:cNvSpPr/>
          <p:nvPr/>
        </p:nvSpPr>
        <p:spPr>
          <a:xfrm>
            <a:off x="3296816" y="3140968"/>
            <a:ext cx="1152128" cy="208823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000" b="1" dirty="0" smtClean="0">
                <a:latin typeface="Arial" pitchFamily="34" charset="0"/>
                <a:cs typeface="Arial" pitchFamily="34" charset="0"/>
              </a:rPr>
              <a:t>ELT</a:t>
            </a:r>
            <a:endParaRPr lang="it-IT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6033120" y="3140968"/>
            <a:ext cx="1152128" cy="2088232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b="1" dirty="0" smtClean="0">
                <a:latin typeface="Arial" pitchFamily="34" charset="0"/>
                <a:cs typeface="Arial" pitchFamily="34" charset="0"/>
              </a:rPr>
              <a:t>ESP</a:t>
            </a:r>
            <a:endParaRPr lang="it-IT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3224808" y="1916832"/>
            <a:ext cx="45458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/>
              <a:t>TEACHING AS A </a:t>
            </a:r>
            <a:r>
              <a:rPr lang="it-IT" sz="2400" b="1" i="1" dirty="0" smtClean="0"/>
              <a:t>CONTINUUM</a:t>
            </a:r>
            <a:endParaRPr lang="it-IT" sz="2400" b="1" i="1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2504728" y="5415607"/>
            <a:ext cx="58476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/>
              <a:t>DUDLEY-EVANS </a:t>
            </a:r>
            <a:r>
              <a:rPr lang="it-IT" sz="1600" b="1" dirty="0" smtClean="0"/>
              <a:t>AND</a:t>
            </a:r>
            <a:r>
              <a:rPr lang="it-IT" sz="2400" b="1" dirty="0" smtClean="0"/>
              <a:t> ST. JOHNS, (1998)</a:t>
            </a:r>
            <a:endParaRPr lang="it-IT" sz="2400" b="1" i="1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8730505" y="6309320"/>
            <a:ext cx="97502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16</a:t>
            </a: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/22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2209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GAMIFICATION AND ROLE PLAY</a:t>
            </a:r>
            <a:endParaRPr lang="it-IT" sz="3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17" name="Immagine 10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Rettangolo 29"/>
          <p:cNvSpPr/>
          <p:nvPr/>
        </p:nvSpPr>
        <p:spPr>
          <a:xfrm>
            <a:off x="3080792" y="3140968"/>
            <a:ext cx="1152128" cy="208823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000" b="1" dirty="0" smtClean="0">
                <a:latin typeface="Arial" pitchFamily="34" charset="0"/>
                <a:cs typeface="Arial" pitchFamily="34" charset="0"/>
              </a:rPr>
              <a:t>ELT</a:t>
            </a:r>
            <a:endParaRPr lang="it-IT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6321152" y="3140968"/>
            <a:ext cx="1152128" cy="2088232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b="1" dirty="0" smtClean="0">
                <a:latin typeface="Arial" pitchFamily="34" charset="0"/>
                <a:cs typeface="Arial" pitchFamily="34" charset="0"/>
              </a:rPr>
              <a:t>ESP</a:t>
            </a:r>
            <a:endParaRPr lang="it-IT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4369302" y="1551148"/>
            <a:ext cx="1807834" cy="2088232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 smtClean="0">
                <a:latin typeface="Arial" pitchFamily="34" charset="0"/>
                <a:cs typeface="Arial" pitchFamily="34" charset="0"/>
              </a:rPr>
              <a:t>REAL</a:t>
            </a:r>
          </a:p>
          <a:p>
            <a:pPr algn="ctr"/>
            <a:r>
              <a:rPr lang="it-IT" sz="2400" b="1" dirty="0" smtClean="0">
                <a:latin typeface="Arial" pitchFamily="34" charset="0"/>
                <a:cs typeface="Arial" pitchFamily="34" charset="0"/>
              </a:rPr>
              <a:t>EXERCISE</a:t>
            </a:r>
          </a:p>
        </p:txBody>
      </p:sp>
      <p:sp>
        <p:nvSpPr>
          <p:cNvPr id="4" name="Freccia angolare in su 3"/>
          <p:cNvSpPr/>
          <p:nvPr/>
        </p:nvSpPr>
        <p:spPr>
          <a:xfrm rot="10800000">
            <a:off x="3440833" y="2276871"/>
            <a:ext cx="648072" cy="576064"/>
          </a:xfrm>
          <a:prstGeom prst="bentUp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Freccia angolare in su 12"/>
          <p:cNvSpPr/>
          <p:nvPr/>
        </p:nvSpPr>
        <p:spPr>
          <a:xfrm rot="10800000" flipH="1">
            <a:off x="6401545" y="2276871"/>
            <a:ext cx="711695" cy="576064"/>
          </a:xfrm>
          <a:prstGeom prst="bentUp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CasellaDiTesto 15"/>
          <p:cNvSpPr txBox="1"/>
          <p:nvPr/>
        </p:nvSpPr>
        <p:spPr>
          <a:xfrm>
            <a:off x="8730505" y="6309320"/>
            <a:ext cx="97502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17</a:t>
            </a: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/22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3103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2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2800" y="6367463"/>
            <a:ext cx="330200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416496" y="1177588"/>
            <a:ext cx="9073008" cy="523220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rgbClr val="FFFF00"/>
                </a:solidFill>
              </a:rPr>
              <a:t>AVIATION ENGLISH EXERCISE</a:t>
            </a:r>
          </a:p>
        </p:txBody>
      </p:sp>
      <p:sp>
        <p:nvSpPr>
          <p:cNvPr id="20" name="CasellaDiTesto 19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2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GAMIFICATION AND ROLE PLAY</a:t>
            </a:r>
            <a:endParaRPr lang="it-IT" sz="3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510567" y="2063750"/>
            <a:ext cx="6098617" cy="1077218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it-IT" sz="3200" b="1" dirty="0" smtClean="0"/>
              <a:t>A PROBLEM-SOLVING </a:t>
            </a:r>
          </a:p>
          <a:p>
            <a:pPr algn="ctr"/>
            <a:r>
              <a:rPr lang="it-IT" sz="3200" b="1" dirty="0" smtClean="0"/>
              <a:t>TRIAL</a:t>
            </a:r>
            <a:endParaRPr lang="it-IT" sz="3200" b="1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510567" y="3359894"/>
            <a:ext cx="6098617" cy="1077218"/>
          </a:xfrm>
          <a:prstGeom prst="rect">
            <a:avLst/>
          </a:prstGeom>
          <a:solidFill>
            <a:schemeClr val="accent3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it-IT" sz="3200" b="1" dirty="0" smtClean="0"/>
              <a:t>A BASIC- COMMUNICATION </a:t>
            </a:r>
          </a:p>
          <a:p>
            <a:pPr algn="ctr"/>
            <a:r>
              <a:rPr lang="it-IT" sz="3200" b="1" dirty="0" smtClean="0"/>
              <a:t>STRATEGY</a:t>
            </a:r>
            <a:endParaRPr lang="it-IT" sz="3200" b="1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488504" y="4656038"/>
            <a:ext cx="6120680" cy="1077218"/>
          </a:xfrm>
          <a:prstGeom prst="rect">
            <a:avLst/>
          </a:prstGeom>
          <a:solidFill>
            <a:schemeClr val="accent3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it-IT" sz="3200" b="1" dirty="0" smtClean="0"/>
              <a:t>A REAL LIFE LEARNING </a:t>
            </a:r>
          </a:p>
          <a:p>
            <a:pPr algn="ctr"/>
            <a:r>
              <a:rPr lang="it-IT" sz="3200" b="1" dirty="0" smtClean="0"/>
              <a:t>EXPERIENCE</a:t>
            </a:r>
            <a:endParaRPr lang="it-IT" sz="3200" b="1" dirty="0"/>
          </a:p>
        </p:txBody>
      </p:sp>
      <p:pic>
        <p:nvPicPr>
          <p:cNvPr id="17" name="Picture 2" descr="\\FS001\Fotografico\Foto CenForAvEn (area riservata)\2015\D1000 Visita Rostro IV aerop. Falconara 27 07 15\DSC_209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954" y="1916832"/>
            <a:ext cx="2562947" cy="38519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asellaDiTesto 13"/>
          <p:cNvSpPr txBox="1"/>
          <p:nvPr/>
        </p:nvSpPr>
        <p:spPr>
          <a:xfrm>
            <a:off x="8730505" y="6309320"/>
            <a:ext cx="97502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18</a:t>
            </a: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/22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9783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2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2800" y="6367463"/>
            <a:ext cx="330200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416496" y="1177588"/>
            <a:ext cx="9073008" cy="523220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rgbClr val="FFFF00"/>
                </a:solidFill>
              </a:rPr>
              <a:t>AVIATION ENGLISH EXERCISE</a:t>
            </a:r>
          </a:p>
        </p:txBody>
      </p:sp>
      <p:sp>
        <p:nvSpPr>
          <p:cNvPr id="20" name="CasellaDiTesto 19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2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GAMIFICATION AND ROLE PLAY</a:t>
            </a:r>
            <a:endParaRPr lang="it-IT" sz="3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1026" name="Picture 2" descr="C:\Users\gensinis\Desktop\LORETO\2 PROGETTUALITA'\2 PROGETTO DIDATTICA\CORSI A LORETO\ALLIEVO AL CENTRO\LIBRO 1 - ENVIRONMENT AE\UNIT 1\IMAGES\DSC_1388b.jp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075" y="1749564"/>
            <a:ext cx="6130429" cy="40789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438561" y="2268161"/>
            <a:ext cx="3362311" cy="584775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/>
              <a:t>CREATION</a:t>
            </a:r>
            <a:endParaRPr lang="it-IT" sz="3200" b="1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438561" y="2988241"/>
            <a:ext cx="3362312" cy="584775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/>
              <a:t>PRODUCTION</a:t>
            </a:r>
            <a:endParaRPr lang="it-IT" sz="3200" b="1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438560" y="3708321"/>
            <a:ext cx="3362312" cy="584775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/>
              <a:t>MAINTAINING</a:t>
            </a:r>
            <a:endParaRPr lang="it-IT" sz="3200" b="1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438560" y="4428401"/>
            <a:ext cx="3362312" cy="584775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/>
              <a:t>CLOSURE</a:t>
            </a:r>
            <a:endParaRPr lang="it-IT" sz="3200" b="1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778252" y="5356678"/>
            <a:ext cx="24729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/>
              <a:t>DORNEY (2001)</a:t>
            </a:r>
            <a:endParaRPr lang="it-IT" sz="2400" b="1" dirty="0"/>
          </a:p>
        </p:txBody>
      </p:sp>
      <p:sp>
        <p:nvSpPr>
          <p:cNvPr id="5" name="Freccia in giù 4"/>
          <p:cNvSpPr/>
          <p:nvPr/>
        </p:nvSpPr>
        <p:spPr>
          <a:xfrm>
            <a:off x="1749340" y="1861551"/>
            <a:ext cx="755388" cy="3513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/>
          <p:cNvSpPr txBox="1"/>
          <p:nvPr/>
        </p:nvSpPr>
        <p:spPr>
          <a:xfrm>
            <a:off x="8730505" y="6309320"/>
            <a:ext cx="97502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19</a:t>
            </a: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/22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5000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Immagine 10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CasellaDiTesto 11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3008784" y="4077072"/>
            <a:ext cx="64374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 </a:t>
            </a:r>
            <a:endParaRPr lang="it-IT" dirty="0"/>
          </a:p>
        </p:txBody>
      </p:sp>
      <p:pic>
        <p:nvPicPr>
          <p:cNvPr id="1027" name="Picture 3" descr="\\FS001\Fotografico\Foto CenForAvEn (area riservata)\Riservate Comandante\Conferenza Lettonia\DSC_205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4768" y="1198342"/>
            <a:ext cx="2808312" cy="4606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\\FS001\Fotografico\Foto CenForAvEn (area riservata)\Riservate Comandante\Conferenza Lettonia\DSC_680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040" y="1365622"/>
            <a:ext cx="2374542" cy="4439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\\FS001\Fotografico\Foto CenForAvEn (area riservata)\Riservate Comandante\Conferenza Lettonia\DSC_687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1272" y="1288147"/>
            <a:ext cx="2199956" cy="4517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\\FS001\Fotografico\Foto CenForAvEn (area riservata)\Riservate Comandante\Conferenza Lettonia\DSC_706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496" y="1129989"/>
            <a:ext cx="2500570" cy="467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sellaDiTesto 10"/>
          <p:cNvSpPr txBox="1"/>
          <p:nvPr/>
        </p:nvSpPr>
        <p:spPr>
          <a:xfrm>
            <a:off x="416496" y="548680"/>
            <a:ext cx="9217024" cy="1384995"/>
          </a:xfrm>
          <a:prstGeom prst="rect">
            <a:avLst/>
          </a:prstGeom>
          <a:solidFill>
            <a:schemeClr val="bg2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endParaRPr lang="it-IT" sz="2800" b="1" dirty="0" smtClean="0"/>
          </a:p>
          <a:p>
            <a:pPr algn="ctr"/>
            <a:r>
              <a:rPr lang="it-IT" sz="2800" b="1" dirty="0" smtClean="0"/>
              <a:t>ITALIAN AVIATION ENGLISH TRAINING CENTER</a:t>
            </a:r>
          </a:p>
          <a:p>
            <a:pPr algn="ctr"/>
            <a:r>
              <a:rPr lang="it-IT" sz="2800" b="1" dirty="0" smtClean="0"/>
              <a:t>Loreto</a:t>
            </a:r>
          </a:p>
        </p:txBody>
      </p:sp>
    </p:spTree>
    <p:extLst>
      <p:ext uri="{BB962C8B-B14F-4D97-AF65-F5344CB8AC3E}">
        <p14:creationId xmlns:p14="http://schemas.microsoft.com/office/powerpoint/2010/main" val="553116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30175" y="836613"/>
            <a:ext cx="3067050" cy="496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32720" y="4045570"/>
            <a:ext cx="4635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Immagine 10" descr="Sma_new_2013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CasellaDiTesto 11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8200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45234" y="2893442"/>
            <a:ext cx="4635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56656" y="1628800"/>
            <a:ext cx="4635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ttangolo 16"/>
          <p:cNvSpPr/>
          <p:nvPr/>
        </p:nvSpPr>
        <p:spPr>
          <a:xfrm>
            <a:off x="2216696" y="1484784"/>
            <a:ext cx="78488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TRANSFORMATION FROM ELT TO ESP</a:t>
            </a:r>
            <a:endParaRPr lang="it-IT" dirty="0"/>
          </a:p>
        </p:txBody>
      </p:sp>
      <p:sp>
        <p:nvSpPr>
          <p:cNvPr id="18" name="Rettangolo 17"/>
          <p:cNvSpPr/>
          <p:nvPr/>
        </p:nvSpPr>
        <p:spPr>
          <a:xfrm>
            <a:off x="3008784" y="2710661"/>
            <a:ext cx="75175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TAILORING AVIATION ENGLISH</a:t>
            </a:r>
            <a:endParaRPr lang="it-IT" dirty="0"/>
          </a:p>
        </p:txBody>
      </p:sp>
      <p:sp>
        <p:nvSpPr>
          <p:cNvPr id="19" name="Rettangolo 18"/>
          <p:cNvSpPr/>
          <p:nvPr/>
        </p:nvSpPr>
        <p:spPr>
          <a:xfrm>
            <a:off x="3008784" y="4077072"/>
            <a:ext cx="64374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 </a:t>
            </a:r>
            <a:endParaRPr lang="it-IT" dirty="0"/>
          </a:p>
        </p:txBody>
      </p:sp>
      <p:sp>
        <p:nvSpPr>
          <p:cNvPr id="20" name="Processo 19"/>
          <p:cNvSpPr/>
          <p:nvPr/>
        </p:nvSpPr>
        <p:spPr>
          <a:xfrm>
            <a:off x="344488" y="188640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AGENDA</a:t>
            </a:r>
            <a:endParaRPr lang="it-IT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2000672" y="5085184"/>
            <a:ext cx="79053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</a:t>
            </a:r>
            <a:r>
              <a:rPr lang="it-IT" sz="3600" b="1" u="sng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CONCLUSIONS</a:t>
            </a:r>
            <a:endParaRPr lang="it-IT" u="sng" dirty="0"/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65114" y="5125690"/>
            <a:ext cx="4635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ttangolo 14"/>
          <p:cNvSpPr/>
          <p:nvPr/>
        </p:nvSpPr>
        <p:spPr>
          <a:xfrm>
            <a:off x="3008784" y="3934797"/>
            <a:ext cx="75175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GAMIFICATION AND ROLE PLAY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3565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2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2800" y="6367463"/>
            <a:ext cx="330200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560512" y="332656"/>
            <a:ext cx="8856984" cy="1008112"/>
          </a:xfrm>
          <a:prstGeom prst="rect">
            <a:avLst/>
          </a:prstGeom>
          <a:solidFill>
            <a:schemeClr val="bg2">
              <a:lumMod val="75000"/>
            </a:schemeClr>
          </a:solidFill>
          <a:ln w="76200" cmpd="sng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000" dirty="0" smtClean="0">
                <a:solidFill>
                  <a:schemeClr val="tx1"/>
                </a:solidFill>
              </a:rPr>
              <a:t>IT AE TRNG CENTER - FUTURE PROGRAMS</a:t>
            </a:r>
            <a:endParaRPr lang="it-IT" sz="4000" dirty="0">
              <a:solidFill>
                <a:schemeClr val="tx1"/>
              </a:solidFill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1064568" y="2204864"/>
            <a:ext cx="7920880" cy="1008112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76200" cmpd="sng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000" dirty="0" smtClean="0"/>
              <a:t>MODERNIZED TEACHING</a:t>
            </a:r>
            <a:endParaRPr lang="it-IT" sz="4000" dirty="0"/>
          </a:p>
        </p:txBody>
      </p:sp>
      <p:sp>
        <p:nvSpPr>
          <p:cNvPr id="13" name="Rettangolo 12"/>
          <p:cNvSpPr/>
          <p:nvPr/>
        </p:nvSpPr>
        <p:spPr>
          <a:xfrm>
            <a:off x="1064568" y="3429000"/>
            <a:ext cx="7920880" cy="1008112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76200" cmpd="sng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000" dirty="0" smtClean="0"/>
              <a:t>INTERNATIONAL OFFER</a:t>
            </a:r>
            <a:endParaRPr lang="it-IT" sz="4000" dirty="0"/>
          </a:p>
        </p:txBody>
      </p:sp>
      <p:sp>
        <p:nvSpPr>
          <p:cNvPr id="14" name="Rettangolo 13"/>
          <p:cNvSpPr/>
          <p:nvPr/>
        </p:nvSpPr>
        <p:spPr>
          <a:xfrm>
            <a:off x="1064568" y="4725144"/>
            <a:ext cx="7920880" cy="1008112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76200" cmpd="sng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000" dirty="0" smtClean="0"/>
              <a:t> GLOBAL NETWORKING</a:t>
            </a:r>
            <a:endParaRPr lang="it-IT" sz="4000" dirty="0"/>
          </a:p>
        </p:txBody>
      </p:sp>
      <p:sp>
        <p:nvSpPr>
          <p:cNvPr id="2" name="Freccia in giù 1"/>
          <p:cNvSpPr/>
          <p:nvPr/>
        </p:nvSpPr>
        <p:spPr>
          <a:xfrm>
            <a:off x="4520952" y="1556792"/>
            <a:ext cx="720080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8730505" y="6309320"/>
            <a:ext cx="97502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20/22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7833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Immagine 10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CasellaDiTesto 11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3008784" y="4077072"/>
            <a:ext cx="64374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 </a:t>
            </a: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72008" y="260648"/>
            <a:ext cx="9849544" cy="84638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AVIATION ENGLISH TODAY: NEW PERSPECTIVES</a:t>
            </a:r>
          </a:p>
          <a:p>
            <a:pPr algn="ctr"/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LORETO: 08-09 JUNE 2017</a:t>
            </a:r>
            <a:endParaRPr lang="it-I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C:\Users\gensinis\Desktop\LORETO\2 PROGETTUALITA'\5 PROGETTO COMUNICAZIONE\4 FOTO\INFRASTRUTTURE\CORRIDOIO STORICO\4A - tematiche CENFOAVEN\002 42x25 DSC_6861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0F4F7"/>
              </a:clrFrom>
              <a:clrTo>
                <a:srgbClr val="F0F4F7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0793" y="1844824"/>
            <a:ext cx="6814784" cy="40566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Tabel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4173916"/>
              </p:ext>
            </p:extLst>
          </p:nvPr>
        </p:nvGraphicFramePr>
        <p:xfrm>
          <a:off x="272480" y="4282792"/>
          <a:ext cx="6531331" cy="1234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4312"/>
                <a:gridCol w="5107019"/>
              </a:tblGrid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DAY 2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TEACHING AVIATION ENGLISH TODAY</a:t>
                      </a:r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TRAINING CENTERS</a:t>
                      </a:r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RESEARCH FACULTIES</a:t>
                      </a:r>
                      <a:endParaRPr lang="it-IT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0944913"/>
              </p:ext>
            </p:extLst>
          </p:nvPr>
        </p:nvGraphicFramePr>
        <p:xfrm>
          <a:off x="272480" y="2770624"/>
          <a:ext cx="6552728" cy="1234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8979"/>
                <a:gridCol w="5123749"/>
              </a:tblGrid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DAY 1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AVIATION</a:t>
                      </a:r>
                      <a:r>
                        <a:rPr lang="it-IT" baseline="0" dirty="0" smtClean="0"/>
                        <a:t> TODAY - </a:t>
                      </a:r>
                      <a:r>
                        <a:rPr lang="it-IT" dirty="0" smtClean="0"/>
                        <a:t>INTERNATIONAL</a:t>
                      </a:r>
                      <a:r>
                        <a:rPr lang="it-IT" baseline="0" dirty="0" smtClean="0"/>
                        <a:t> POLICY</a:t>
                      </a:r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EASA</a:t>
                      </a:r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EUROCONTROL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" name="Picture 2" descr="C:\Users\gensinis\Desktop\Logo con trasparenza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333" y="908720"/>
            <a:ext cx="2895927" cy="2045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sellaDiTesto 10"/>
          <p:cNvSpPr txBox="1"/>
          <p:nvPr/>
        </p:nvSpPr>
        <p:spPr>
          <a:xfrm>
            <a:off x="8730505" y="6309320"/>
            <a:ext cx="97502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21/22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6781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Immagine 10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CasellaDiTesto 11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3008784" y="4077072"/>
            <a:ext cx="64374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 </a:t>
            </a:r>
            <a:endParaRPr lang="it-IT" dirty="0"/>
          </a:p>
        </p:txBody>
      </p:sp>
      <p:pic>
        <p:nvPicPr>
          <p:cNvPr id="3" name="Immagine 2" descr="2010-03-10_atc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712" y="1844824"/>
            <a:ext cx="5080000" cy="3581400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8730505" y="6309320"/>
            <a:ext cx="97502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2</a:t>
            </a: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2</a:t>
            </a: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/22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7392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Immagine 10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CasellaDiTesto 11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3008784" y="4077072"/>
            <a:ext cx="64374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 </a:t>
            </a:r>
            <a:endParaRPr lang="it-IT" dirty="0"/>
          </a:p>
        </p:txBody>
      </p:sp>
      <p:sp>
        <p:nvSpPr>
          <p:cNvPr id="20" name="Processo 19"/>
          <p:cNvSpPr/>
          <p:nvPr/>
        </p:nvSpPr>
        <p:spPr>
          <a:xfrm>
            <a:off x="344488" y="188640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“I WANT TO BECOME A PRIVATE PILOT !!!!!”</a:t>
            </a:r>
            <a:endParaRPr lang="it-IT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3" name="Immagine 2" descr="2010-03-10_atc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712" y="1844824"/>
            <a:ext cx="5080000" cy="3581400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8730505" y="6309320"/>
            <a:ext cx="97502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2</a:t>
            </a: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2</a:t>
            </a: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/22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9524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89" name="Immagine 2" descr="Sma_new_2013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2800" y="6367463"/>
            <a:ext cx="330200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1" name="Text Box 5"/>
          <p:cNvSpPr txBox="1">
            <a:spLocks noChangeArrowheads="1"/>
          </p:cNvSpPr>
          <p:nvPr/>
        </p:nvSpPr>
        <p:spPr bwMode="auto">
          <a:xfrm>
            <a:off x="2209800" y="2489537"/>
            <a:ext cx="569552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914400"/>
            <a:r>
              <a:rPr lang="it-IT" sz="6000" b="1" dirty="0" smtClean="0">
                <a:solidFill>
                  <a:srgbClr val="FFFF00"/>
                </a:solidFill>
              </a:rPr>
              <a:t>QUESTIONS ?</a:t>
            </a:r>
            <a:endParaRPr lang="it-IT" sz="6000" b="1" dirty="0">
              <a:solidFill>
                <a:srgbClr val="FFFF0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35061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30175" y="836613"/>
            <a:ext cx="3067050" cy="496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32720" y="4045570"/>
            <a:ext cx="4635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Immagine 10" descr="Sma_new_2013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CasellaDiTesto 11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8200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45234" y="2893442"/>
            <a:ext cx="4635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56656" y="1628800"/>
            <a:ext cx="4635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ttangolo 16"/>
          <p:cNvSpPr/>
          <p:nvPr/>
        </p:nvSpPr>
        <p:spPr>
          <a:xfrm>
            <a:off x="2216696" y="1484784"/>
            <a:ext cx="78488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TRANSFORMATION FROM ELT TO ESP</a:t>
            </a:r>
            <a:endParaRPr lang="it-IT" dirty="0"/>
          </a:p>
        </p:txBody>
      </p:sp>
      <p:sp>
        <p:nvSpPr>
          <p:cNvPr id="18" name="Rettangolo 17"/>
          <p:cNvSpPr/>
          <p:nvPr/>
        </p:nvSpPr>
        <p:spPr>
          <a:xfrm>
            <a:off x="3008784" y="2710661"/>
            <a:ext cx="75175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TAILORING AVIATION ENGLISH</a:t>
            </a:r>
            <a:endParaRPr lang="it-IT" dirty="0"/>
          </a:p>
        </p:txBody>
      </p:sp>
      <p:sp>
        <p:nvSpPr>
          <p:cNvPr id="19" name="Rettangolo 18"/>
          <p:cNvSpPr/>
          <p:nvPr/>
        </p:nvSpPr>
        <p:spPr>
          <a:xfrm>
            <a:off x="3008784" y="4077072"/>
            <a:ext cx="64374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 </a:t>
            </a:r>
            <a:endParaRPr lang="it-IT" dirty="0"/>
          </a:p>
        </p:txBody>
      </p:sp>
      <p:sp>
        <p:nvSpPr>
          <p:cNvPr id="20" name="Processo 19"/>
          <p:cNvSpPr/>
          <p:nvPr/>
        </p:nvSpPr>
        <p:spPr>
          <a:xfrm>
            <a:off x="344488" y="188640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AGENDA</a:t>
            </a:r>
            <a:endParaRPr lang="it-IT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2000672" y="5085184"/>
            <a:ext cx="79053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CONCLUSIONS</a:t>
            </a:r>
            <a:endParaRPr lang="it-IT" dirty="0"/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65114" y="5125690"/>
            <a:ext cx="4635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ttangolo 14"/>
          <p:cNvSpPr/>
          <p:nvPr/>
        </p:nvSpPr>
        <p:spPr>
          <a:xfrm>
            <a:off x="3008784" y="3934797"/>
            <a:ext cx="75175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GAMIFICATION AND ROLE PLAY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7012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30175" y="836613"/>
            <a:ext cx="3067050" cy="496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32720" y="4045570"/>
            <a:ext cx="4635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Immagine 10" descr="Sma_new_2013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CasellaDiTesto 11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8200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45234" y="2893442"/>
            <a:ext cx="4635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56656" y="1628800"/>
            <a:ext cx="4635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ttangolo 16"/>
          <p:cNvSpPr/>
          <p:nvPr/>
        </p:nvSpPr>
        <p:spPr>
          <a:xfrm>
            <a:off x="2216696" y="1484784"/>
            <a:ext cx="78488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</a:t>
            </a:r>
            <a:r>
              <a:rPr lang="it-IT" sz="3600" b="1" u="sng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TRANSFORMATION FROM ELT TO ESP</a:t>
            </a:r>
            <a:endParaRPr lang="it-IT" u="sng" dirty="0"/>
          </a:p>
        </p:txBody>
      </p:sp>
      <p:sp>
        <p:nvSpPr>
          <p:cNvPr id="18" name="Rettangolo 17"/>
          <p:cNvSpPr/>
          <p:nvPr/>
        </p:nvSpPr>
        <p:spPr>
          <a:xfrm>
            <a:off x="3008784" y="2710661"/>
            <a:ext cx="75175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TAILORING AVIATION ENGLISH</a:t>
            </a:r>
            <a:endParaRPr lang="it-IT" dirty="0"/>
          </a:p>
        </p:txBody>
      </p:sp>
      <p:sp>
        <p:nvSpPr>
          <p:cNvPr id="19" name="Rettangolo 18"/>
          <p:cNvSpPr/>
          <p:nvPr/>
        </p:nvSpPr>
        <p:spPr>
          <a:xfrm>
            <a:off x="3008784" y="4077072"/>
            <a:ext cx="64374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 </a:t>
            </a:r>
            <a:endParaRPr lang="it-IT" dirty="0"/>
          </a:p>
        </p:txBody>
      </p:sp>
      <p:sp>
        <p:nvSpPr>
          <p:cNvPr id="20" name="Processo 19"/>
          <p:cNvSpPr/>
          <p:nvPr/>
        </p:nvSpPr>
        <p:spPr>
          <a:xfrm>
            <a:off x="344488" y="188640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AGENDA</a:t>
            </a:r>
            <a:endParaRPr lang="it-IT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2000672" y="5085184"/>
            <a:ext cx="79053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CONCLUSIONS</a:t>
            </a:r>
            <a:endParaRPr lang="it-IT" dirty="0"/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65114" y="5125690"/>
            <a:ext cx="4635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ttangolo 14"/>
          <p:cNvSpPr/>
          <p:nvPr/>
        </p:nvSpPr>
        <p:spPr>
          <a:xfrm>
            <a:off x="3008784" y="3934797"/>
            <a:ext cx="75175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GAMIFICATION AND ROLE PLAY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93149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TRANSFORMATION: FROM ELT TO ESP</a:t>
            </a:r>
            <a:endParaRPr lang="it-IT" sz="3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5961113" y="1340768"/>
            <a:ext cx="3240359" cy="523220"/>
          </a:xfrm>
          <a:prstGeom prst="rect">
            <a:avLst/>
          </a:prstGeom>
          <a:solidFill>
            <a:srgbClr val="630F0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it-IT" sz="2800" b="1" dirty="0" smtClean="0"/>
              <a:t>YEARS 2007-2012</a:t>
            </a:r>
          </a:p>
        </p:txBody>
      </p:sp>
      <p:sp>
        <p:nvSpPr>
          <p:cNvPr id="15" name="CasellaDiTesto 14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17" name="Immagine 10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CasellaDiTesto 17"/>
          <p:cNvSpPr txBox="1"/>
          <p:nvPr/>
        </p:nvSpPr>
        <p:spPr>
          <a:xfrm>
            <a:off x="8730505" y="6309320"/>
            <a:ext cx="758999" cy="396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1</a:t>
            </a: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/</a:t>
            </a: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22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cxnSp>
        <p:nvCxnSpPr>
          <p:cNvPr id="5" name="Connettore 2 4"/>
          <p:cNvCxnSpPr/>
          <p:nvPr/>
        </p:nvCxnSpPr>
        <p:spPr>
          <a:xfrm flipV="1">
            <a:off x="992560" y="1628800"/>
            <a:ext cx="0" cy="4032448"/>
          </a:xfrm>
          <a:prstGeom prst="straightConnector1">
            <a:avLst/>
          </a:prstGeom>
          <a:ln w="76200" cmpd="sng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2 8"/>
          <p:cNvCxnSpPr/>
          <p:nvPr/>
        </p:nvCxnSpPr>
        <p:spPr>
          <a:xfrm>
            <a:off x="992560" y="5661248"/>
            <a:ext cx="8136904" cy="0"/>
          </a:xfrm>
          <a:prstGeom prst="straightConnector1">
            <a:avLst/>
          </a:prstGeom>
          <a:ln w="76200" cmpd="sng">
            <a:solidFill>
              <a:srgbClr val="FFFF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ttangolo 9"/>
          <p:cNvSpPr/>
          <p:nvPr/>
        </p:nvSpPr>
        <p:spPr>
          <a:xfrm>
            <a:off x="1424608" y="3356992"/>
            <a:ext cx="3456384" cy="208823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CasellaDiTesto 10"/>
          <p:cNvSpPr txBox="1"/>
          <p:nvPr/>
        </p:nvSpPr>
        <p:spPr>
          <a:xfrm>
            <a:off x="2432720" y="4005064"/>
            <a:ext cx="1656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 smtClean="0"/>
              <a:t> ELT</a:t>
            </a:r>
            <a:endParaRPr lang="it-IT" sz="4000" b="1" dirty="0"/>
          </a:p>
        </p:txBody>
      </p:sp>
      <p:sp>
        <p:nvSpPr>
          <p:cNvPr id="23" name="Parentesi graffa aperta 22"/>
          <p:cNvSpPr/>
          <p:nvPr/>
        </p:nvSpPr>
        <p:spPr>
          <a:xfrm rot="5400000">
            <a:off x="2900772" y="1232755"/>
            <a:ext cx="432048" cy="3384376"/>
          </a:xfrm>
          <a:prstGeom prst="leftBrace">
            <a:avLst/>
          </a:prstGeom>
          <a:ln w="76200" cmpd="sng">
            <a:solidFill>
              <a:srgbClr val="CCFFFF"/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>
              <a:ln w="76200" cmpd="sng">
                <a:solidFill>
                  <a:schemeClr val="tx1"/>
                </a:solidFill>
              </a:ln>
            </a:endParaRPr>
          </a:p>
        </p:txBody>
      </p:sp>
      <p:sp>
        <p:nvSpPr>
          <p:cNvPr id="24" name="CasellaDiTesto 23"/>
          <p:cNvSpPr txBox="1"/>
          <p:nvPr/>
        </p:nvSpPr>
        <p:spPr>
          <a:xfrm>
            <a:off x="2072680" y="2041684"/>
            <a:ext cx="2232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/>
              <a:t> 12 WEEKS</a:t>
            </a:r>
            <a:endParaRPr lang="it-IT" sz="2800" b="1" dirty="0"/>
          </a:p>
        </p:txBody>
      </p:sp>
    </p:spTree>
    <p:extLst>
      <p:ext uri="{BB962C8B-B14F-4D97-AF65-F5344CB8AC3E}">
        <p14:creationId xmlns:p14="http://schemas.microsoft.com/office/powerpoint/2010/main" val="547687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2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2800" y="6367463"/>
            <a:ext cx="330200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rocesso 6"/>
          <p:cNvSpPr/>
          <p:nvPr/>
        </p:nvSpPr>
        <p:spPr>
          <a:xfrm>
            <a:off x="344488" y="1039906"/>
            <a:ext cx="9217024" cy="5125398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sp>
        <p:nvSpPr>
          <p:cNvPr id="20" name="CasellaDiTesto 19"/>
          <p:cNvSpPr txBox="1"/>
          <p:nvPr/>
        </p:nvSpPr>
        <p:spPr>
          <a:xfrm>
            <a:off x="3944888" y="1412776"/>
            <a:ext cx="1980029" cy="1384995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endParaRPr lang="it-IT" sz="2800" b="1" dirty="0" smtClean="0"/>
          </a:p>
          <a:p>
            <a:r>
              <a:rPr lang="it-IT" sz="2800" b="1" dirty="0" smtClean="0"/>
              <a:t>METHODS</a:t>
            </a:r>
          </a:p>
          <a:p>
            <a:endParaRPr lang="it-IT" sz="2800" b="1" dirty="0" smtClean="0"/>
          </a:p>
        </p:txBody>
      </p:sp>
      <p:sp>
        <p:nvSpPr>
          <p:cNvPr id="21" name="CasellaDiTesto 20"/>
          <p:cNvSpPr txBox="1"/>
          <p:nvPr/>
        </p:nvSpPr>
        <p:spPr>
          <a:xfrm>
            <a:off x="3944888" y="2996952"/>
            <a:ext cx="1971887" cy="1384995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endParaRPr lang="it-IT" sz="2800" b="1" dirty="0" smtClean="0"/>
          </a:p>
          <a:p>
            <a:pPr algn="ctr"/>
            <a:r>
              <a:rPr lang="it-IT" sz="2800" b="1" dirty="0" smtClean="0"/>
              <a:t>STYLES</a:t>
            </a:r>
          </a:p>
          <a:p>
            <a:endParaRPr lang="it-IT" sz="2800" b="1" dirty="0" smtClean="0"/>
          </a:p>
        </p:txBody>
      </p:sp>
      <p:sp>
        <p:nvSpPr>
          <p:cNvPr id="22" name="CasellaDiTesto 21"/>
          <p:cNvSpPr txBox="1"/>
          <p:nvPr/>
        </p:nvSpPr>
        <p:spPr>
          <a:xfrm>
            <a:off x="3944888" y="4636293"/>
            <a:ext cx="1971887" cy="1384995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endParaRPr lang="it-IT" sz="2800" b="1" dirty="0" smtClean="0"/>
          </a:p>
          <a:p>
            <a:pPr algn="ctr"/>
            <a:r>
              <a:rPr lang="it-IT" sz="2800" b="1" dirty="0" smtClean="0"/>
              <a:t>SPEEDS</a:t>
            </a:r>
          </a:p>
          <a:p>
            <a:endParaRPr lang="it-IT" sz="2800" b="1" dirty="0" smtClean="0"/>
          </a:p>
        </p:txBody>
      </p:sp>
      <p:sp>
        <p:nvSpPr>
          <p:cNvPr id="23" name="CasellaDiTesto 22"/>
          <p:cNvSpPr txBox="1"/>
          <p:nvPr/>
        </p:nvSpPr>
        <p:spPr>
          <a:xfrm>
            <a:off x="7357317" y="2996952"/>
            <a:ext cx="1959191" cy="1384995"/>
          </a:xfrm>
          <a:prstGeom prst="rect">
            <a:avLst/>
          </a:prstGeom>
          <a:solidFill>
            <a:srgbClr val="0080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endParaRPr lang="it-IT" sz="2800" b="1" dirty="0" smtClean="0"/>
          </a:p>
          <a:p>
            <a:r>
              <a:rPr lang="it-IT" sz="2800" b="1" dirty="0" smtClean="0"/>
              <a:t>SCHOOLS</a:t>
            </a:r>
          </a:p>
          <a:p>
            <a:endParaRPr lang="it-IT" sz="2800" b="1" dirty="0" smtClean="0"/>
          </a:p>
        </p:txBody>
      </p:sp>
      <p:sp>
        <p:nvSpPr>
          <p:cNvPr id="11" name="CasellaDiTesto 10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8730505" y="6309320"/>
            <a:ext cx="758999" cy="396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2</a:t>
            </a: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/</a:t>
            </a: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22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3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TRANSFORMATION: FROM ELT TO ESP</a:t>
            </a:r>
            <a:endParaRPr lang="it-IT" sz="3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15" name="Picture 7" descr="\\FS001\Fotografico\Foto CenForAvEn (area riservata)\Riservate Comandante\Conferenza Lettonia\DSC_885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741" y="1484784"/>
            <a:ext cx="2355829" cy="43204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4290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7" descr="\\FS001\Fotografico\Foto CenForAvEn (area riservata)\Riservate Comandante\Conferenza Lettonia\DSC_885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721" y="1432163"/>
            <a:ext cx="2463071" cy="45171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magine 2" descr="Sma_new_2013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2800" y="6367463"/>
            <a:ext cx="330200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rocesso 6"/>
          <p:cNvSpPr/>
          <p:nvPr/>
        </p:nvSpPr>
        <p:spPr>
          <a:xfrm>
            <a:off x="344488" y="1039906"/>
            <a:ext cx="9217024" cy="5125398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sp>
        <p:nvSpPr>
          <p:cNvPr id="20" name="CasellaDiTesto 19"/>
          <p:cNvSpPr txBox="1"/>
          <p:nvPr/>
        </p:nvSpPr>
        <p:spPr>
          <a:xfrm>
            <a:off x="3944888" y="1412776"/>
            <a:ext cx="1980029" cy="1384995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endParaRPr lang="it-IT" sz="2800" b="1" dirty="0" smtClean="0"/>
          </a:p>
          <a:p>
            <a:r>
              <a:rPr lang="it-IT" sz="2800" b="1" dirty="0" smtClean="0"/>
              <a:t>METHODS</a:t>
            </a:r>
          </a:p>
          <a:p>
            <a:endParaRPr lang="it-IT" sz="2800" b="1" dirty="0" smtClean="0"/>
          </a:p>
        </p:txBody>
      </p:sp>
      <p:sp>
        <p:nvSpPr>
          <p:cNvPr id="21" name="CasellaDiTesto 20"/>
          <p:cNvSpPr txBox="1"/>
          <p:nvPr/>
        </p:nvSpPr>
        <p:spPr>
          <a:xfrm>
            <a:off x="3944888" y="2996952"/>
            <a:ext cx="1971887" cy="1384995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endParaRPr lang="it-IT" sz="2800" b="1" dirty="0" smtClean="0"/>
          </a:p>
          <a:p>
            <a:pPr algn="ctr"/>
            <a:r>
              <a:rPr lang="it-IT" sz="2800" b="1" dirty="0" smtClean="0"/>
              <a:t>STYLES</a:t>
            </a:r>
          </a:p>
          <a:p>
            <a:endParaRPr lang="it-IT" sz="2800" b="1" dirty="0" smtClean="0"/>
          </a:p>
        </p:txBody>
      </p:sp>
      <p:sp>
        <p:nvSpPr>
          <p:cNvPr id="22" name="CasellaDiTesto 21"/>
          <p:cNvSpPr txBox="1"/>
          <p:nvPr/>
        </p:nvSpPr>
        <p:spPr>
          <a:xfrm>
            <a:off x="3944888" y="4636293"/>
            <a:ext cx="1971887" cy="1384995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endParaRPr lang="it-IT" sz="2800" b="1" dirty="0" smtClean="0"/>
          </a:p>
          <a:p>
            <a:pPr algn="ctr"/>
            <a:r>
              <a:rPr lang="it-IT" sz="2800" b="1" dirty="0" smtClean="0"/>
              <a:t>SPEEDS</a:t>
            </a:r>
          </a:p>
          <a:p>
            <a:endParaRPr lang="it-IT" sz="2800" b="1" dirty="0" smtClean="0"/>
          </a:p>
        </p:txBody>
      </p:sp>
      <p:sp>
        <p:nvSpPr>
          <p:cNvPr id="23" name="CasellaDiTesto 22"/>
          <p:cNvSpPr txBox="1"/>
          <p:nvPr/>
        </p:nvSpPr>
        <p:spPr>
          <a:xfrm>
            <a:off x="7357317" y="2996952"/>
            <a:ext cx="1959191" cy="1384995"/>
          </a:xfrm>
          <a:prstGeom prst="rect">
            <a:avLst/>
          </a:prstGeom>
          <a:solidFill>
            <a:srgbClr val="0080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endParaRPr lang="it-IT" sz="2800" b="1" dirty="0" smtClean="0"/>
          </a:p>
          <a:p>
            <a:r>
              <a:rPr lang="it-IT" sz="2800" b="1" dirty="0" smtClean="0"/>
              <a:t>SCHOOLS</a:t>
            </a:r>
          </a:p>
          <a:p>
            <a:endParaRPr lang="it-IT" sz="2800" b="1" dirty="0" smtClean="0"/>
          </a:p>
        </p:txBody>
      </p:sp>
      <p:sp>
        <p:nvSpPr>
          <p:cNvPr id="13" name="CasellaDiTesto 12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8730505" y="6309320"/>
            <a:ext cx="758999" cy="396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2</a:t>
            </a: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/</a:t>
            </a: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22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5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TRANSFORMATION: FROM ELT TO ESP</a:t>
            </a:r>
            <a:endParaRPr lang="it-IT" sz="3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Ovale 2"/>
          <p:cNvSpPr/>
          <p:nvPr/>
        </p:nvSpPr>
        <p:spPr>
          <a:xfrm>
            <a:off x="812800" y="1124744"/>
            <a:ext cx="6372448" cy="496855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1208584" y="2924944"/>
            <a:ext cx="529702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7200" b="1" dirty="0" smtClean="0">
                <a:solidFill>
                  <a:srgbClr val="FF0000"/>
                </a:solidFill>
              </a:rPr>
              <a:t>STANDARD</a:t>
            </a:r>
            <a:endParaRPr lang="it-IT" sz="7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9468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2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2800" y="6367463"/>
            <a:ext cx="330200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rocesso 6"/>
          <p:cNvSpPr/>
          <p:nvPr/>
        </p:nvSpPr>
        <p:spPr>
          <a:xfrm>
            <a:off x="344488" y="1039906"/>
            <a:ext cx="9217024" cy="5125398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sp>
        <p:nvSpPr>
          <p:cNvPr id="19" name="CasellaDiTesto 18"/>
          <p:cNvSpPr txBox="1"/>
          <p:nvPr/>
        </p:nvSpPr>
        <p:spPr>
          <a:xfrm>
            <a:off x="704528" y="2980109"/>
            <a:ext cx="2060179" cy="1384995"/>
          </a:xfrm>
          <a:prstGeom prst="rect">
            <a:avLst/>
          </a:prstGeom>
          <a:solidFill>
            <a:srgbClr val="0080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endParaRPr lang="it-IT" sz="2800" b="1" dirty="0" smtClean="0"/>
          </a:p>
          <a:p>
            <a:r>
              <a:rPr lang="it-IT" sz="2800" b="1" dirty="0" smtClean="0"/>
              <a:t>LEARNING</a:t>
            </a:r>
          </a:p>
          <a:p>
            <a:endParaRPr lang="it-IT" sz="2800" b="1" dirty="0" smtClean="0"/>
          </a:p>
        </p:txBody>
      </p:sp>
      <p:sp>
        <p:nvSpPr>
          <p:cNvPr id="20" name="CasellaDiTesto 19"/>
          <p:cNvSpPr txBox="1"/>
          <p:nvPr/>
        </p:nvSpPr>
        <p:spPr>
          <a:xfrm>
            <a:off x="3944888" y="1412776"/>
            <a:ext cx="1980029" cy="1384995"/>
          </a:xfrm>
          <a:prstGeom prst="rect">
            <a:avLst/>
          </a:prstGeom>
          <a:solidFill>
            <a:schemeClr val="tx1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endParaRPr lang="it-IT" sz="2800" b="1" dirty="0" smtClean="0"/>
          </a:p>
          <a:p>
            <a:r>
              <a:rPr lang="it-IT" sz="2800" b="1" dirty="0" smtClean="0"/>
              <a:t>METHODS</a:t>
            </a:r>
          </a:p>
          <a:p>
            <a:endParaRPr lang="it-IT" sz="2800" b="1" dirty="0" smtClean="0"/>
          </a:p>
        </p:txBody>
      </p:sp>
      <p:sp>
        <p:nvSpPr>
          <p:cNvPr id="21" name="CasellaDiTesto 20"/>
          <p:cNvSpPr txBox="1"/>
          <p:nvPr/>
        </p:nvSpPr>
        <p:spPr>
          <a:xfrm>
            <a:off x="3944888" y="2996952"/>
            <a:ext cx="1971887" cy="1384995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endParaRPr lang="it-IT" sz="2800" b="1" dirty="0" smtClean="0"/>
          </a:p>
          <a:p>
            <a:pPr algn="ctr"/>
            <a:r>
              <a:rPr lang="it-IT" sz="2800" b="1" dirty="0" smtClean="0"/>
              <a:t>STYLES</a:t>
            </a:r>
          </a:p>
          <a:p>
            <a:endParaRPr lang="it-IT" sz="2800" b="1" dirty="0" smtClean="0"/>
          </a:p>
        </p:txBody>
      </p:sp>
      <p:sp>
        <p:nvSpPr>
          <p:cNvPr id="22" name="CasellaDiTesto 21"/>
          <p:cNvSpPr txBox="1"/>
          <p:nvPr/>
        </p:nvSpPr>
        <p:spPr>
          <a:xfrm>
            <a:off x="3944888" y="4636293"/>
            <a:ext cx="1971887" cy="1384995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endParaRPr lang="it-IT" sz="2800" b="1" dirty="0" smtClean="0"/>
          </a:p>
          <a:p>
            <a:pPr algn="ctr"/>
            <a:r>
              <a:rPr lang="it-IT" sz="2800" b="1" dirty="0" smtClean="0"/>
              <a:t>SPEEDS</a:t>
            </a:r>
          </a:p>
          <a:p>
            <a:endParaRPr lang="it-IT" sz="2800" b="1" dirty="0" smtClean="0"/>
          </a:p>
        </p:txBody>
      </p:sp>
      <p:sp>
        <p:nvSpPr>
          <p:cNvPr id="12" name="CasellaDiTesto 11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2050" name="Picture 2" descr="\\FS001\Fotografico\Foto CenForAvEn (area riservata)\Riservate Comandante\BILC\DSC_680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7176" y="1244884"/>
            <a:ext cx="2615622" cy="48554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asellaDiTesto 12"/>
          <p:cNvSpPr txBox="1"/>
          <p:nvPr/>
        </p:nvSpPr>
        <p:spPr>
          <a:xfrm>
            <a:off x="8730505" y="6309320"/>
            <a:ext cx="758999" cy="396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3</a:t>
            </a: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/</a:t>
            </a: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22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4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TRANSFORMATION: FROM ELT TO ESP</a:t>
            </a:r>
            <a:endParaRPr lang="it-IT" sz="3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09873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6939</TotalTime>
  <Words>716</Words>
  <Application>Microsoft Macintosh PowerPoint</Application>
  <PresentationFormat>A4 (21x29,7 cm)</PresentationFormat>
  <Paragraphs>327</Paragraphs>
  <Slides>35</Slides>
  <Notes>35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35</vt:i4>
      </vt:variant>
    </vt:vector>
  </HeadingPairs>
  <TitlesOfParts>
    <vt:vector size="36" baseType="lpstr">
      <vt:lpstr>Tema di Office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Antonio Di ieva</dc:creator>
  <cp:lastModifiedBy>office</cp:lastModifiedBy>
  <cp:revision>410</cp:revision>
  <cp:lastPrinted>2013-01-28T13:14:11Z</cp:lastPrinted>
  <dcterms:created xsi:type="dcterms:W3CDTF">2014-10-12T09:54:15Z</dcterms:created>
  <dcterms:modified xsi:type="dcterms:W3CDTF">2016-05-23T04:00:55Z</dcterms:modified>
</cp:coreProperties>
</file>