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64" r:id="rId2"/>
    <p:sldId id="267" r:id="rId3"/>
    <p:sldId id="266" r:id="rId4"/>
    <p:sldId id="268" r:id="rId5"/>
    <p:sldId id="291" r:id="rId6"/>
    <p:sldId id="286" r:id="rId7"/>
    <p:sldId id="292" r:id="rId8"/>
    <p:sldId id="293" r:id="rId9"/>
    <p:sldId id="272" r:id="rId10"/>
    <p:sldId id="273" r:id="rId11"/>
    <p:sldId id="294" r:id="rId12"/>
    <p:sldId id="274" r:id="rId13"/>
    <p:sldId id="289" r:id="rId14"/>
    <p:sldId id="276" r:id="rId15"/>
    <p:sldId id="288" r:id="rId16"/>
    <p:sldId id="278" r:id="rId17"/>
    <p:sldId id="281" r:id="rId18"/>
    <p:sldId id="283" r:id="rId19"/>
    <p:sldId id="284" r:id="rId20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83084" autoAdjust="0"/>
  </p:normalViewPr>
  <p:slideViewPr>
    <p:cSldViewPr snapToGrid="0">
      <p:cViewPr varScale="1">
        <p:scale>
          <a:sx n="37" d="100"/>
          <a:sy n="37" d="100"/>
        </p:scale>
        <p:origin x="706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solidFill>
          <a:srgbClr val="CC0099"/>
        </a:solidFill>
        <a:ln>
          <a:solidFill>
            <a:srgbClr val="7030A0"/>
          </a:solidFill>
        </a:ln>
        <a:effectLst/>
        <a:sp3d>
          <a:contourClr>
            <a:srgbClr val="7030A0"/>
          </a:contourClr>
        </a:sp3d>
      </c:spPr>
    </c:sideWall>
    <c:backWall>
      <c:thickness val="0"/>
      <c:spPr>
        <a:solidFill>
          <a:srgbClr val="FFCCFF"/>
        </a:solidFill>
        <a:ln>
          <a:solidFill>
            <a:srgbClr val="7030A0"/>
          </a:solidFill>
        </a:ln>
        <a:effectLst/>
        <a:sp3d>
          <a:contourClr>
            <a:srgbClr val="7030A0"/>
          </a:contourClr>
        </a:sp3d>
      </c:spPr>
    </c:backWall>
    <c:plotArea>
      <c:layout>
        <c:manualLayout>
          <c:layoutTarget val="inner"/>
          <c:xMode val="edge"/>
          <c:yMode val="edge"/>
          <c:x val="3.2510571595217266E-2"/>
          <c:y val="1.2821761795175319E-2"/>
          <c:w val="0.96748942840478269"/>
          <c:h val="0.8897558249821703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tint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tint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425</c:v>
                </c:pt>
                <c:pt idx="1">
                  <c:v>869</c:v>
                </c:pt>
                <c:pt idx="2">
                  <c:v>740</c:v>
                </c:pt>
                <c:pt idx="3">
                  <c:v>871</c:v>
                </c:pt>
                <c:pt idx="4">
                  <c:v>955</c:v>
                </c:pt>
                <c:pt idx="5">
                  <c:v>850</c:v>
                </c:pt>
                <c:pt idx="6">
                  <c:v>1307</c:v>
                </c:pt>
                <c:pt idx="7">
                  <c:v>1143</c:v>
                </c:pt>
                <c:pt idx="8">
                  <c:v>670</c:v>
                </c:pt>
                <c:pt idx="9">
                  <c:v>808</c:v>
                </c:pt>
                <c:pt idx="10">
                  <c:v>503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A7-46AA-AE02-4274AA93D87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Sheet1!$C$2:$C$12</c:f>
              <c:numCache>
                <c:formatCode>General</c:formatCode>
                <c:ptCount val="11"/>
              </c:numCache>
            </c:numRef>
          </c:val>
          <c:extLst>
            <c:ext xmlns:c16="http://schemas.microsoft.com/office/drawing/2014/chart" uri="{C3380CC4-5D6E-409C-BE32-E72D297353CC}">
              <c16:uniqueId val="{00000001-DEA7-46AA-AE02-4274AA93D87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hade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shade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Sheet1!$D$2:$D$12</c:f>
              <c:numCache>
                <c:formatCode>General</c:formatCode>
                <c:ptCount val="11"/>
              </c:numCache>
            </c:numRef>
          </c:val>
          <c:extLst>
            <c:ext xmlns:c16="http://schemas.microsoft.com/office/drawing/2014/chart" uri="{C3380CC4-5D6E-409C-BE32-E72D297353CC}">
              <c16:uniqueId val="{00000002-DEA7-46AA-AE02-4274AA93D87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shape val="box"/>
        <c:axId val="2136423248"/>
        <c:axId val="2136421616"/>
        <c:axId val="0"/>
      </c:bar3DChart>
      <c:catAx>
        <c:axId val="2136423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6421616"/>
        <c:crosses val="autoZero"/>
        <c:auto val="1"/>
        <c:lblAlgn val="ctr"/>
        <c:lblOffset val="100"/>
        <c:noMultiLvlLbl val="0"/>
      </c:catAx>
      <c:valAx>
        <c:axId val="2136421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66FFFF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64232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600"/>
              <a:t>417</a:t>
            </a:r>
            <a:r>
              <a:rPr lang="en-US" sz="3600" baseline="0"/>
              <a:t> participants</a:t>
            </a:r>
            <a:endParaRPr lang="en-US" sz="36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4A4-4EEB-9273-D8724B65D79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4A4-4EEB-9273-D8724B65D79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F4A4-4EEB-9273-D8724B65D79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D383-441C-A574-7DFC19A68F4A}"/>
              </c:ext>
            </c:extLst>
          </c:dPt>
          <c:dLbls>
            <c:dLbl>
              <c:idx val="0"/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000" dirty="0"/>
                      <a:t>160  Captains </a:t>
                    </a:r>
                    <a:fld id="{D46A401D-81E8-4616-8615-BCDB5A1666F0}" type="PERCENTAGE">
                      <a:rPr lang="en-US" sz="2000"/>
                      <a:pPr>
                        <a:defRPr sz="2000"/>
                      </a:pPr>
                      <a:t>[PERCENTAGE]</a:t>
                    </a:fld>
                    <a:endParaRPr lang="en-US" sz="2000" dirty="0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pattFill prst="pct75">
                      <a:fgClr>
                        <a:schemeClr val="dk1">
                          <a:lumMod val="75000"/>
                          <a:lumOff val="25000"/>
                        </a:schemeClr>
                      </a:fgClr>
                      <a:bgClr>
                        <a:schemeClr val="dk1">
                          <a:lumMod val="65000"/>
                          <a:lumOff val="35000"/>
                        </a:schemeClr>
                      </a:bgClr>
                    </a:pattFill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4A4-4EEB-9273-D8724B65D792}"/>
                </c:ext>
              </c:extLst>
            </c:dLbl>
            <c:dLbl>
              <c:idx val="1"/>
              <c:layout>
                <c:manualLayout>
                  <c:x val="-8.9435700886876593E-3"/>
                  <c:y val="-9.047845464398668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000"/>
                      <a:t>78 NCOs </a:t>
                    </a:r>
                    <a:fld id="{6E772216-66EC-433B-9B5D-5F42E010D318}" type="PERCENTAGE">
                      <a:rPr lang="en-US" sz="2000"/>
                      <a:pPr>
                        <a:defRPr sz="2000"/>
                      </a:pPr>
                      <a:t>[PERCENTAGE]</a:t>
                    </a:fld>
                    <a:endParaRPr lang="en-US" sz="2000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670675116459698"/>
                      <c:h val="0.1664947034092786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4A4-4EEB-9273-D8724B65D792}"/>
                </c:ext>
              </c:extLst>
            </c:dLbl>
            <c:dLbl>
              <c:idx val="2"/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000"/>
                      <a:t>179 Junkers</a:t>
                    </a:r>
                    <a:r>
                      <a:rPr lang="en-US" sz="2000" baseline="0"/>
                      <a:t> </a:t>
                    </a:r>
                    <a:fld id="{2F15FB9B-36D4-46C0-BD30-E414BE6A19C6}" type="PERCENTAGE">
                      <a:rPr lang="en-US" sz="2000"/>
                      <a:pPr>
                        <a:defRPr sz="2000"/>
                      </a:pPr>
                      <a:t>[PERCENTAGE]</a:t>
                    </a:fld>
                    <a:endParaRPr lang="en-US" sz="2000" baseline="0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pattFill prst="pct75">
                      <a:fgClr>
                        <a:schemeClr val="dk1">
                          <a:lumMod val="75000"/>
                          <a:lumOff val="25000"/>
                        </a:schemeClr>
                      </a:fgClr>
                      <a:bgClr>
                        <a:schemeClr val="dk1">
                          <a:lumMod val="65000"/>
                          <a:lumOff val="35000"/>
                        </a:schemeClr>
                      </a:bgClr>
                    </a:pattFill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F4A4-4EEB-9273-D8724B65D792}"/>
                </c:ext>
              </c:extLst>
            </c:dLbl>
            <c:spPr>
              <a:pattFill prst="pct75">
                <a:fgClr>
                  <a:sysClr val="windowText" lastClr="000000">
                    <a:lumMod val="75000"/>
                    <a:lumOff val="25000"/>
                  </a:sysClr>
                </a:fgClr>
                <a:bgClr>
                  <a:sysClr val="windowText" lastClr="000000">
                    <a:lumMod val="65000"/>
                    <a:lumOff val="35000"/>
                  </a:sys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3"/>
                <c:pt idx="0">
                  <c:v>Captains</c:v>
                </c:pt>
                <c:pt idx="1">
                  <c:v>NCOs</c:v>
                </c:pt>
                <c:pt idx="2">
                  <c:v>Junkers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160</c:v>
                </c:pt>
                <c:pt idx="1">
                  <c:v>78</c:v>
                </c:pt>
                <c:pt idx="2">
                  <c:v>179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A4-4EEB-9273-D8724B65D792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3"/>
        <c:delete val="1"/>
      </c:legendEntry>
      <c:layout>
        <c:manualLayout>
          <c:xMode val="edge"/>
          <c:yMode val="edge"/>
          <c:x val="0.81630010609699288"/>
          <c:y val="0.39438486644435178"/>
          <c:w val="0.13881098999262767"/>
          <c:h val="0.2391470146767073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200" b="1" dirty="0"/>
              <a:t>CALT or PBT???</a:t>
            </a:r>
          </a:p>
        </c:rich>
      </c:tx>
      <c:layout>
        <c:manualLayout>
          <c:xMode val="edge"/>
          <c:yMode val="edge"/>
          <c:x val="0.48190346611085377"/>
          <c:y val="2.99762520073479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722A-4AEF-8294-717B4508C64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722A-4AEF-8294-717B4508C64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722A-4AEF-8294-717B4508C64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722A-4AEF-8294-717B4508C644}"/>
              </c:ext>
            </c:extLst>
          </c:dPt>
          <c:dLbls>
            <c:dLbl>
              <c:idx val="0"/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73478CD-579E-43B3-B8A9-7AEDD6C58567}" type="VALUE">
                      <a:rPr lang="en-US" sz="2000" baseline="0"/>
                      <a:pPr>
                        <a:defRPr sz="2000"/>
                      </a:pPr>
                      <a:t>[VALUE]</a:t>
                    </a:fld>
                    <a:r>
                      <a:rPr lang="en-US" sz="2000" baseline="0"/>
                      <a:t> participants </a:t>
                    </a:r>
                    <a:fld id="{80E0D3EB-EB31-42C5-9EE5-9B1D6276D417}" type="PERCENTAGE">
                      <a:rPr lang="en-US" sz="2000" baseline="0"/>
                      <a:pPr>
                        <a:defRPr sz="2000"/>
                      </a:pPr>
                      <a:t>[PERCENTAGE]</a:t>
                    </a:fld>
                    <a:endParaRPr lang="en-US" sz="2000" baseline="0"/>
                  </a:p>
                </c:rich>
              </c:tx>
              <c:spPr>
                <a:pattFill prst="pct75">
                  <a:fgClr>
                    <a:sysClr val="windowText" lastClr="000000">
                      <a:lumMod val="75000"/>
                      <a:lumOff val="25000"/>
                    </a:sysClr>
                  </a:fgClr>
                  <a:bgClr>
                    <a:sysClr val="windowText" lastClr="000000">
                      <a:lumMod val="65000"/>
                      <a:lumOff val="35000"/>
                    </a:sys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pattFill prst="pct75">
                      <a:fgClr>
                        <a:schemeClr val="dk1">
                          <a:lumMod val="75000"/>
                          <a:lumOff val="25000"/>
                        </a:schemeClr>
                      </a:fgClr>
                      <a:bgClr>
                        <a:schemeClr val="dk1">
                          <a:lumMod val="65000"/>
                          <a:lumOff val="35000"/>
                        </a:schemeClr>
                      </a:bgClr>
                    </a:pattFill>
                    <a:ln>
                      <a:noFill/>
                    </a:ln>
                  </c15:spPr>
                  <c15:layout>
                    <c:manualLayout>
                      <c:w val="0.29275725644588541"/>
                      <c:h val="0.2104341261115676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22A-4AEF-8294-717B4508C644}"/>
                </c:ext>
              </c:extLst>
            </c:dLbl>
            <c:dLbl>
              <c:idx val="1"/>
              <c:layout>
                <c:manualLayout>
                  <c:x val="0.15603269260460084"/>
                  <c:y val="0.2087490439490057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000" baseline="0" dirty="0"/>
                      <a:t> </a:t>
                    </a:r>
                    <a:fld id="{AE754AE1-453A-4D28-96E9-B78A7869E0B8}" type="VALUE">
                      <a:rPr lang="en-US" sz="2000" baseline="0"/>
                      <a:pPr>
                        <a:defRPr sz="2000"/>
                      </a:pPr>
                      <a:t>[VALUE]</a:t>
                    </a:fld>
                    <a:r>
                      <a:rPr lang="en-US" sz="2000" baseline="0" dirty="0"/>
                      <a:t> Participants </a:t>
                    </a:r>
                    <a:fld id="{9AEEA633-20FD-4E3E-A195-138692DDCD10}" type="PERCENTAGE">
                      <a:rPr lang="en-US" sz="2000" baseline="0"/>
                      <a:pPr>
                        <a:defRPr sz="2000"/>
                      </a:pPr>
                      <a:t>[PERCENTAGE]</a:t>
                    </a:fld>
                    <a:endParaRPr lang="en-US" sz="2000" baseline="0" dirty="0"/>
                  </a:p>
                </c:rich>
              </c:tx>
              <c:spPr>
                <a:pattFill prst="pct75">
                  <a:fgClr>
                    <a:sysClr val="windowText" lastClr="000000">
                      <a:lumMod val="75000"/>
                      <a:lumOff val="25000"/>
                    </a:sysClr>
                  </a:fgClr>
                  <a:bgClr>
                    <a:sysClr val="windowText" lastClr="000000">
                      <a:lumMod val="65000"/>
                      <a:lumOff val="35000"/>
                    </a:sys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5950169831712209"/>
                      <c:h val="0.1575296471927366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722A-4AEF-8294-717B4508C644}"/>
                </c:ext>
              </c:extLst>
            </c:dLbl>
            <c:spPr>
              <a:pattFill prst="pct75">
                <a:fgClr>
                  <a:sysClr val="windowText" lastClr="000000">
                    <a:lumMod val="75000"/>
                    <a:lumOff val="25000"/>
                  </a:sysClr>
                </a:fgClr>
                <a:bgClr>
                  <a:sysClr val="windowText" lastClr="000000">
                    <a:lumMod val="65000"/>
                    <a:lumOff val="35000"/>
                  </a:sys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2"/>
                <c:pt idx="0">
                  <c:v>CALT</c:v>
                </c:pt>
                <c:pt idx="1">
                  <c:v>PBT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334</c:v>
                </c:pt>
                <c:pt idx="1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2A-4AEF-8294-717B4508C644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81970665431526946"/>
          <c:y val="0.51791558268972038"/>
          <c:w val="0.1769028871391076"/>
          <c:h val="0.30898683624046697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600"/>
              <a:t>160 Captains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explosion val="1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6ADF-408A-BC6F-0E51062172D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6ADF-408A-BC6F-0E51062172D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6ADF-408A-BC6F-0E51062172D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6ADF-408A-BC6F-0E51062172D0}"/>
              </c:ext>
            </c:extLst>
          </c:dPt>
          <c:dLbls>
            <c:dLbl>
              <c:idx val="0"/>
              <c:layout>
                <c:manualLayout>
                  <c:x val="-0.20670925375573199"/>
                  <c:y val="-0.1371228243275487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9B10A1C-6FE5-4E0C-940E-58E97AD816C3}" type="PERCENTAGE">
                      <a:rPr lang="en-US" sz="2400" baseline="0" smtClean="0"/>
                      <a:pPr>
                        <a:defRPr/>
                      </a:pPr>
                      <a:t>[PERCENTAGE]</a:t>
                    </a:fld>
                    <a:endParaRPr lang="en-US"/>
                  </a:p>
                </c:rich>
              </c:tx>
              <c:spPr>
                <a:pattFill prst="pct75">
                  <a:fgClr>
                    <a:sysClr val="windowText" lastClr="000000">
                      <a:lumMod val="75000"/>
                      <a:lumOff val="25000"/>
                    </a:sysClr>
                  </a:fgClr>
                  <a:bgClr>
                    <a:sysClr val="windowText" lastClr="000000">
                      <a:lumMod val="65000"/>
                      <a:lumOff val="35000"/>
                    </a:sys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559014267185473"/>
                      <c:h val="0.15235478857526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ADF-408A-BC6F-0E51062172D0}"/>
                </c:ext>
              </c:extLst>
            </c:dLbl>
            <c:dLbl>
              <c:idx val="1"/>
              <c:layout>
                <c:manualLayout>
                  <c:x val="3.8903345130014033E-2"/>
                  <c:y val="6.16669066850774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3906383-DD71-4EB9-B9BA-FA0C16EBE18A}" type="PERCENTAGE">
                      <a:rPr lang="en-US" sz="2400" baseline="0" smtClean="0"/>
                      <a:pPr>
                        <a:defRPr/>
                      </a:pPr>
                      <a:t>[PERCENTAGE]</a:t>
                    </a:fld>
                    <a:endParaRPr lang="en-US"/>
                  </a:p>
                </c:rich>
              </c:tx>
              <c:spPr>
                <a:pattFill prst="pct75">
                  <a:fgClr>
                    <a:sysClr val="windowText" lastClr="000000">
                      <a:lumMod val="75000"/>
                      <a:lumOff val="25000"/>
                    </a:sysClr>
                  </a:fgClr>
                  <a:bgClr>
                    <a:sysClr val="windowText" lastClr="000000">
                      <a:lumMod val="65000"/>
                      <a:lumOff val="35000"/>
                    </a:sys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435009470642945"/>
                      <c:h val="0.1242955106674064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ADF-408A-BC6F-0E51062172D0}"/>
                </c:ext>
              </c:extLst>
            </c:dLbl>
            <c:spPr>
              <a:pattFill prst="pct75">
                <a:fgClr>
                  <a:sysClr val="windowText" lastClr="000000">
                    <a:lumMod val="75000"/>
                    <a:lumOff val="25000"/>
                  </a:sysClr>
                </a:fgClr>
                <a:bgClr>
                  <a:sysClr val="windowText" lastClr="000000">
                    <a:lumMod val="65000"/>
                    <a:lumOff val="35000"/>
                  </a:sys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2"/>
                <c:pt idx="0">
                  <c:v>CALT</c:v>
                </c:pt>
                <c:pt idx="1">
                  <c:v>PBT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106</c:v>
                </c:pt>
                <c:pt idx="1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ADF-408A-BC6F-0E51062172D0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74339164430340587"/>
          <c:y val="0.77130431651933773"/>
          <c:w val="0.23348165663027445"/>
          <c:h val="0.20945877260232193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600" dirty="0"/>
              <a:t>NCOs</a:t>
            </a:r>
          </a:p>
        </c:rich>
      </c:tx>
      <c:layout>
        <c:manualLayout>
          <c:xMode val="edge"/>
          <c:yMode val="edge"/>
          <c:x val="0.41669965328408015"/>
          <c:y val="4.03442711135018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explosion val="13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135-4896-8725-6D9134B830D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135-4896-8725-6D9134B830D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135-4896-8725-6D9134B830D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E135-4896-8725-6D9134B830D9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aseline="0" dirty="0"/>
                      <a:t> </a:t>
                    </a:r>
                    <a:fld id="{0D8C0F8A-708F-4B0D-9960-727122C39F1C}" type="PERCENTAGE">
                      <a:rPr lang="en-US" sz="2400" baseline="0"/>
                      <a:pPr>
                        <a:defRPr/>
                      </a:pPr>
                      <a:t>[PERCENTAGE]</a:t>
                    </a:fld>
                    <a:endParaRPr lang="en-US" baseline="0" dirty="0"/>
                  </a:p>
                </c:rich>
              </c:tx>
              <c:spPr>
                <a:pattFill prst="pct75">
                  <a:fgClr>
                    <a:sysClr val="windowText" lastClr="000000">
                      <a:lumMod val="75000"/>
                      <a:lumOff val="25000"/>
                    </a:sysClr>
                  </a:fgClr>
                  <a:bgClr>
                    <a:sysClr val="windowText" lastClr="000000">
                      <a:lumMod val="65000"/>
                      <a:lumOff val="35000"/>
                    </a:sys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542814960629918"/>
                      <c:h val="0.1357342832145981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E135-4896-8725-6D9134B830D9}"/>
                </c:ext>
              </c:extLst>
            </c:dLbl>
            <c:dLbl>
              <c:idx val="1"/>
              <c:layout>
                <c:manualLayout>
                  <c:x val="0.12477729172742297"/>
                  <c:y val="1.6612733117881511E-2"/>
                </c:manualLayout>
              </c:layout>
              <c:tx>
                <c:rich>
                  <a:bodyPr/>
                  <a:lstStyle/>
                  <a:p>
                    <a:fld id="{7719A44A-D1A4-428D-9559-13606F8B45AB}" type="PERCENTAGE">
                      <a:rPr lang="en-US" sz="2400" baseline="0" smtClean="0"/>
                      <a:pPr/>
                      <a:t>[PERCENTAGE]</a:t>
                    </a:fld>
                    <a:endParaRPr lang="en-US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550604322607821"/>
                      <c:h val="0.1065493259012338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E135-4896-8725-6D9134B830D9}"/>
                </c:ext>
              </c:extLst>
            </c:dLbl>
            <c:spPr>
              <a:pattFill prst="pct75">
                <a:fgClr>
                  <a:sysClr val="windowText" lastClr="000000">
                    <a:lumMod val="75000"/>
                    <a:lumOff val="25000"/>
                  </a:sysClr>
                </a:fgClr>
                <a:bgClr>
                  <a:sysClr val="windowText" lastClr="000000">
                    <a:lumMod val="65000"/>
                    <a:lumOff val="35000"/>
                  </a:sys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2"/>
                <c:pt idx="0">
                  <c:v>CALT</c:v>
                </c:pt>
                <c:pt idx="1">
                  <c:v>PBT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69</c:v>
                </c:pt>
                <c:pt idx="1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135-4896-8725-6D9134B830D9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77143345970642563"/>
          <c:y val="0.78013134654564087"/>
          <c:w val="0.17259946210427402"/>
          <c:h val="0.1873837852032885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600"/>
              <a:t>179 Junkers NDA  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071C-45C4-BC91-0F8F8D7E5EE9}"/>
              </c:ext>
            </c:extLst>
          </c:dPt>
          <c:dPt>
            <c:idx val="1"/>
            <c:bubble3D val="0"/>
            <c:explosion val="18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71C-45C4-BC91-0F8F8D7E5EE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071C-45C4-BC91-0F8F8D7E5EE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071C-45C4-BC91-0F8F8D7E5EE9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55A40FF-7BB6-4F41-BCE9-084425B73DEB}" type="PERCENTAGE">
                      <a:rPr lang="en-US" sz="2400" baseline="0" smtClean="0"/>
                      <a:pPr>
                        <a:defRPr/>
                      </a:pPr>
                      <a:t>[PERCENTAGE]</a:t>
                    </a:fld>
                    <a:endParaRPr lang="en-US"/>
                  </a:p>
                </c:rich>
              </c:tx>
              <c:spPr>
                <a:pattFill prst="pct75">
                  <a:fgClr>
                    <a:sysClr val="windowText" lastClr="000000">
                      <a:lumMod val="75000"/>
                      <a:lumOff val="25000"/>
                    </a:sysClr>
                  </a:fgClr>
                  <a:bgClr>
                    <a:sysClr val="windowText" lastClr="000000">
                      <a:lumMod val="65000"/>
                      <a:lumOff val="35000"/>
                    </a:sys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666898162403124"/>
                      <c:h val="0.1516072056350675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071C-45C4-BC91-0F8F8D7E5EE9}"/>
                </c:ext>
              </c:extLst>
            </c:dLbl>
            <c:dLbl>
              <c:idx val="1"/>
              <c:layout>
                <c:manualLayout>
                  <c:x val="0.23172021841428159"/>
                  <c:y val="0.194892862602817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9CAB75B-45A2-4132-A113-0C3B76DF1D4E}" type="PERCENTAGE">
                      <a:rPr lang="en-US" sz="2400" baseline="0" smtClean="0"/>
                      <a:pPr>
                        <a:defRPr/>
                      </a:pPr>
                      <a:t>[PERCENTAGE]</a:t>
                    </a:fld>
                    <a:endParaRPr lang="en-US"/>
                  </a:p>
                </c:rich>
              </c:tx>
              <c:spPr>
                <a:pattFill prst="pct75">
                  <a:fgClr>
                    <a:sysClr val="windowText" lastClr="000000">
                      <a:lumMod val="75000"/>
                      <a:lumOff val="25000"/>
                    </a:sysClr>
                  </a:fgClr>
                  <a:bgClr>
                    <a:sysClr val="windowText" lastClr="000000">
                      <a:lumMod val="65000"/>
                      <a:lumOff val="35000"/>
                    </a:sys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014215827634785"/>
                      <c:h val="0.1062807876557119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71C-45C4-BC91-0F8F8D7E5EE9}"/>
                </c:ext>
              </c:extLst>
            </c:dLbl>
            <c:spPr>
              <a:pattFill prst="pct75">
                <a:fgClr>
                  <a:sysClr val="windowText" lastClr="000000">
                    <a:lumMod val="75000"/>
                    <a:lumOff val="25000"/>
                  </a:sysClr>
                </a:fgClr>
                <a:bgClr>
                  <a:sysClr val="windowText" lastClr="000000">
                    <a:lumMod val="65000"/>
                    <a:lumOff val="35000"/>
                  </a:sys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2"/>
                <c:pt idx="0">
                  <c:v>CALT</c:v>
                </c:pt>
                <c:pt idx="1">
                  <c:v>PBT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159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71C-45C4-BC91-0F8F8D7E5EE9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71150051828820837"/>
          <c:y val="0.7632354622966373"/>
          <c:w val="0.26427456984543596"/>
          <c:h val="0.201389826271716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0100576-563A-4377-A4EE-AF4B43F3C198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9739E2D-41E8-42CC-924C-DFCDA2FB2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975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739E2D-41E8-42CC-924C-DFCDA2FB2DC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633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739E2D-41E8-42CC-924C-DFCDA2FB2DC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8905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739E2D-41E8-42CC-924C-DFCDA2FB2DC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6794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739E2D-41E8-42CC-924C-DFCDA2FB2DC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256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pPr defTabSz="1219170"/>
            <a:fld id="{8830AE81-DF6B-45E1-9009-44DF7B4479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5/28/2025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pPr defTabSz="1219170"/>
            <a:fld id="{0D5228DE-977D-408C-AFE0-2F23AB7840A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3818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8830AE81-DF6B-45E1-9009-44DF7B4479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5/28/2025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0D5228DE-977D-408C-AFE0-2F23AB7840A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180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8830AE81-DF6B-45E1-9009-44DF7B4479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5/28/2025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0D5228DE-977D-408C-AFE0-2F23AB7840A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11473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8830AE81-DF6B-45E1-9009-44DF7B4479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5/28/2025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0D5228DE-977D-408C-AFE0-2F23AB7840A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50595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8830AE81-DF6B-45E1-9009-44DF7B4479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5/28/2025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0D5228DE-977D-408C-AFE0-2F23AB7840A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406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8830AE81-DF6B-45E1-9009-44DF7B4479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5/28/2025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0D5228DE-977D-408C-AFE0-2F23AB7840A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81135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8830AE81-DF6B-45E1-9009-44DF7B4479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5/28/2025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0D5228DE-977D-408C-AFE0-2F23AB7840A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05533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8830AE81-DF6B-45E1-9009-44DF7B4479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5/28/2025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0D5228DE-977D-408C-AFE0-2F23AB7840A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45557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8830AE81-DF6B-45E1-9009-44DF7B4479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5/28/2025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0D5228DE-977D-408C-AFE0-2F23AB7840A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8904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8830AE81-DF6B-45E1-9009-44DF7B4479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5/28/2025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0D5228DE-977D-408C-AFE0-2F23AB7840A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 descr="d:\kgogichashvili\Desktop\logo\wsgs.png">
            <a:extLst>
              <a:ext uri="{FF2B5EF4-FFF2-40B4-BE49-F238E27FC236}">
                <a16:creationId xmlns:a16="http://schemas.microsoft.com/office/drawing/2014/main" id="{9799E077-AC13-D9F1-F9AB-F464DBA0A78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lum/>
          </a:blip>
          <a:srcRect l="4347" r="6687"/>
          <a:stretch>
            <a:fillRect/>
          </a:stretch>
        </p:blipFill>
        <p:spPr bwMode="auto">
          <a:xfrm>
            <a:off x="11491757" y="120141"/>
            <a:ext cx="598643" cy="667259"/>
          </a:xfrm>
          <a:prstGeom prst="rect">
            <a:avLst/>
          </a:prstGeom>
          <a:noFill/>
          <a:effectLst/>
        </p:spPr>
      </p:pic>
      <p:pic>
        <p:nvPicPr>
          <p:cNvPr id="9" name="Picture 3" descr="d:\NJACHVADZE\Desktop\DzalebiLogo.png">
            <a:extLst>
              <a:ext uri="{FF2B5EF4-FFF2-40B4-BE49-F238E27FC236}">
                <a16:creationId xmlns:a16="http://schemas.microsoft.com/office/drawing/2014/main" id="{2E829E75-760B-D09F-09DE-4C4CAF28E0A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696" y="74496"/>
            <a:ext cx="662105" cy="662105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663097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8830AE81-DF6B-45E1-9009-44DF7B4479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5/28/2025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0D5228DE-977D-408C-AFE0-2F23AB7840A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5585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8830AE81-DF6B-45E1-9009-44DF7B4479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5/28/2025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0D5228DE-977D-408C-AFE0-2F23AB7840A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34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8830AE81-DF6B-45E1-9009-44DF7B4479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5/28/2025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0D5228DE-977D-408C-AFE0-2F23AB7840A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33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8830AE81-DF6B-45E1-9009-44DF7B4479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5/28/2025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0D5228DE-977D-408C-AFE0-2F23AB7840A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6184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8830AE81-DF6B-45E1-9009-44DF7B4479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5/28/2025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0D5228DE-977D-408C-AFE0-2F23AB7840A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606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8830AE81-DF6B-45E1-9009-44DF7B4479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5/28/2025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0D5228DE-977D-408C-AFE0-2F23AB7840A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0392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8830AE81-DF6B-45E1-9009-44DF7B4479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5/28/2025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0D5228DE-977D-408C-AFE0-2F23AB7840A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121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1219170"/>
            <a:fld id="{8830AE81-DF6B-45E1-9009-44DF7B4479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5/28/2025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1219170"/>
            <a:fld id="{0D5228DE-977D-408C-AFE0-2F23AB7840A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695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515/jccall-2023-0008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i.org/10.1007/978-3-319-02261-1_14" TargetMode="External"/><Relationship Id="rId4" Type="http://schemas.openxmlformats.org/officeDocument/2006/relationships/hyperlink" Target="https://doi.org/10.1111/0023-8333.00088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606" y="756418"/>
            <a:ext cx="10972800" cy="3579607"/>
          </a:xfrm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</a:pPr>
            <a:r>
              <a:rPr lang="en-US" sz="4000" b="1" kern="1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From Paper to Digital Platforms:</a:t>
            </a:r>
            <a:br>
              <a:rPr lang="en-US" sz="4000" b="1" kern="1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000" b="1" kern="1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Embracing Generative AI Tools and CALT</a:t>
            </a:r>
            <a:br>
              <a:rPr lang="en-US" sz="4000" b="1" kern="1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4000" b="1" kern="1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000" b="1" kern="1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2025 NATO BILC Conference</a:t>
            </a:r>
            <a:br>
              <a:rPr lang="en-US" sz="4000" b="1" kern="1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200" b="1" kern="1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25-30 May 2025, Zagreb, Croatia</a:t>
            </a:r>
            <a:br>
              <a:rPr lang="en-US" sz="4000" dirty="0">
                <a:solidFill>
                  <a:prstClr val="black"/>
                </a:solidFill>
                <a:ea typeface="+mn-ea"/>
                <a:cs typeface="+mn-cs"/>
              </a:rPr>
            </a:b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5639" y="3854245"/>
            <a:ext cx="10972800" cy="2173596"/>
          </a:xfrm>
        </p:spPr>
        <p:txBody>
          <a:bodyPr>
            <a:normAutofit fontScale="92500" lnSpcReduction="10000"/>
          </a:bodyPr>
          <a:lstStyle/>
          <a:p>
            <a:pPr algn="ctr"/>
            <a:endParaRPr lang="en-US" sz="2200" b="1" kern="1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en-US" sz="2000" i="1" kern="1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Tamar Shavlakadze</a:t>
            </a:r>
          </a:p>
          <a:p>
            <a:pPr marL="0" indent="0" algn="r">
              <a:buNone/>
            </a:pPr>
            <a:r>
              <a:rPr lang="en-US" sz="2000" i="1" kern="1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en-US" sz="2000" i="1" kern="1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000" i="1" kern="1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Head of Foreign Language Testing Division</a:t>
            </a:r>
            <a:br>
              <a:rPr lang="en-US" sz="2000" i="1" kern="1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000" i="1" kern="1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Training and Military Education Command</a:t>
            </a:r>
          </a:p>
          <a:p>
            <a:pPr marL="0" indent="0" algn="r">
              <a:buNone/>
            </a:pPr>
            <a:r>
              <a:rPr lang="en-US" sz="2000" i="1" kern="1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 Georgia</a:t>
            </a:r>
            <a:endParaRPr lang="en-US" sz="2200" i="1" kern="1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6648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The Number of Test Takers by year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4819692"/>
              </p:ext>
            </p:extLst>
          </p:nvPr>
        </p:nvGraphicFramePr>
        <p:xfrm>
          <a:off x="0" y="1417640"/>
          <a:ext cx="12103510" cy="54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13425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6CF73-A516-DF3D-47D1-4CF116474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Rational for the transition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2A9D28-5644-C282-DB24-CA0974EBC3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 Advancement of EdTech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 Time-cost efficiency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 Ease the factor of anxiety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 Human error reduction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 Conduct researches</a:t>
            </a:r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3174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003176"/>
          </a:xfrm>
        </p:spPr>
        <p:txBody>
          <a:bodyPr>
            <a:normAutofit fontScale="90000"/>
          </a:bodyPr>
          <a:lstStyle/>
          <a:p>
            <a:r>
              <a:rPr lang="en-US" sz="3600" b="1" dirty="0"/>
              <a:t>Survey results</a:t>
            </a:r>
            <a:br>
              <a:rPr lang="en-US" sz="3600" b="1" dirty="0"/>
            </a:br>
            <a:r>
              <a:rPr lang="en-US" sz="3600" b="1" dirty="0"/>
              <a:t>Quantitative data  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0877353"/>
              </p:ext>
            </p:extLst>
          </p:nvPr>
        </p:nvGraphicFramePr>
        <p:xfrm>
          <a:off x="609601" y="1417639"/>
          <a:ext cx="5574890" cy="46298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val="1186436701"/>
              </p:ext>
            </p:extLst>
          </p:nvPr>
        </p:nvGraphicFramePr>
        <p:xfrm>
          <a:off x="6400799" y="1417638"/>
          <a:ext cx="5181600" cy="46298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03066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E6480-1688-D309-A104-FDB525F4A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328247"/>
            <a:ext cx="9601196" cy="1327516"/>
          </a:xfrm>
        </p:spPr>
        <p:txBody>
          <a:bodyPr/>
          <a:lstStyle/>
          <a:p>
            <a:r>
              <a:rPr lang="en-US" dirty="0"/>
              <a:t>Survey results by ranks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A472EA5-A836-749E-393A-54B6EB8A00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8816345"/>
              </p:ext>
            </p:extLst>
          </p:nvPr>
        </p:nvGraphicFramePr>
        <p:xfrm>
          <a:off x="171452" y="1655762"/>
          <a:ext cx="4124324" cy="47218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59AD752-E972-0AF5-AB9A-A75A9C35B6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2967045"/>
              </p:ext>
            </p:extLst>
          </p:nvPr>
        </p:nvGraphicFramePr>
        <p:xfrm>
          <a:off x="4386263" y="1655762"/>
          <a:ext cx="3857625" cy="47218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E8EA190-EC82-7646-2A11-073062D5D8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6344284"/>
              </p:ext>
            </p:extLst>
          </p:nvPr>
        </p:nvGraphicFramePr>
        <p:xfrm>
          <a:off x="8334375" y="1655762"/>
          <a:ext cx="3686173" cy="47218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1238938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308" y="341615"/>
            <a:ext cx="11172092" cy="780439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Qualitative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42647"/>
            <a:ext cx="10972800" cy="5273738"/>
          </a:xfrm>
        </p:spPr>
        <p:txBody>
          <a:bodyPr>
            <a:normAutofit fontScale="85000" lnSpcReduction="20000"/>
          </a:bodyPr>
          <a:lstStyle/>
          <a:p>
            <a:pPr marL="11" indent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Supporters of CALT:</a:t>
            </a:r>
          </a:p>
          <a:p>
            <a:pPr marL="11" indent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US" sz="36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 technology has advanced, we should stay up-to-date with these developments. Traditional pen-and-paper methods should be phased out!” (Junker, 21)</a:t>
            </a:r>
          </a:p>
          <a:p>
            <a:pPr marL="11" indent="0" algn="ctr">
              <a:lnSpc>
                <a:spcPct val="115000"/>
              </a:lnSpc>
              <a:spcAft>
                <a:spcPts val="800"/>
              </a:spcAft>
              <a:buNone/>
            </a:pPr>
            <a:endParaRPr lang="en-US" sz="3600" i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" indent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Supporters of PBT:</a:t>
            </a:r>
          </a:p>
          <a:p>
            <a:pPr marL="11" indent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</a:t>
            </a:r>
            <a:r>
              <a:rPr lang="en-US" sz="3600" kern="100" dirty="0" err="1">
                <a:latin typeface="Sylfaen" panose="010A0502050306030303" pitchFamily="18" charset="0"/>
                <a:ea typeface="Calibri" panose="020F0502020204030204" pitchFamily="34" charset="0"/>
                <a:cs typeface="Sylfaen" panose="010A0502050306030303" pitchFamily="18" charset="0"/>
              </a:rPr>
              <a:t>შეჩვეული</a:t>
            </a: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Sylfaen" panose="010A0502050306030303" pitchFamily="18" charset="0"/>
                <a:ea typeface="Calibri" panose="020F0502020204030204" pitchFamily="34" charset="0"/>
                <a:cs typeface="Sylfaen" panose="010A0502050306030303" pitchFamily="18" charset="0"/>
              </a:rPr>
              <a:t>ჭირი</a:t>
            </a: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600" kern="100" dirty="0" err="1">
                <a:latin typeface="Sylfaen" panose="010A0502050306030303" pitchFamily="18" charset="0"/>
                <a:ea typeface="Calibri" panose="020F0502020204030204" pitchFamily="34" charset="0"/>
                <a:cs typeface="Sylfaen" panose="010A0502050306030303" pitchFamily="18" charset="0"/>
              </a:rPr>
              <a:t>ჯობია</a:t>
            </a: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Sylfaen" panose="010A0502050306030303" pitchFamily="18" charset="0"/>
                <a:ea typeface="Calibri" panose="020F0502020204030204" pitchFamily="34" charset="0"/>
                <a:cs typeface="Sylfaen" panose="010A0502050306030303" pitchFamily="18" charset="0"/>
              </a:rPr>
              <a:t>შეუჩვეველ</a:t>
            </a: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Sylfaen" panose="010A0502050306030303" pitchFamily="18" charset="0"/>
                <a:ea typeface="Calibri" panose="020F0502020204030204" pitchFamily="34" charset="0"/>
                <a:cs typeface="Sylfaen" panose="010A0502050306030303" pitchFamily="18" charset="0"/>
              </a:rPr>
              <a:t>ჭირს</a:t>
            </a: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</a:p>
          <a:p>
            <a:pPr marL="11" indent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"Better the devil you know than the devil you don't."</a:t>
            </a:r>
            <a:b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6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"Known evils are better than unknown dangers.“ (Captain, 38)</a:t>
            </a:r>
            <a:endParaRPr lang="en-US" sz="36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61123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34FE0F-3320-D2EA-2606-0F9BE9FCF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74712"/>
            <a:ext cx="10972800" cy="265202"/>
          </a:xfrm>
        </p:spPr>
        <p:txBody>
          <a:bodyPr>
            <a:normAutofit fontScale="90000"/>
          </a:bodyPr>
          <a:lstStyle/>
          <a:p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Supporters of CALT 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E3B1C8-580A-D3B1-2F53-B0084D5A1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785446"/>
            <a:ext cx="10972800" cy="6189785"/>
          </a:xfrm>
        </p:spPr>
        <p:txBody>
          <a:bodyPr>
            <a:normAutofit lnSpcReduction="10000"/>
          </a:bodyPr>
          <a:lstStyle/>
          <a:p>
            <a:pPr marR="0" lvl="0" algn="l" defTabSz="121917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Technological Alignment</a:t>
            </a:r>
          </a:p>
          <a:p>
            <a:pPr marR="0" lvl="0" algn="l" defTabSz="121917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Listening Test</a:t>
            </a:r>
          </a:p>
          <a:p>
            <a:pPr marR="0" lvl="0" algn="l" defTabSz="121917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Cost and Time Efficiency</a:t>
            </a:r>
          </a:p>
          <a:p>
            <a:pPr marR="0" lvl="0" algn="l" defTabSz="121917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Environmental Benefits</a:t>
            </a:r>
          </a:p>
          <a:p>
            <a:pPr marR="0" lvl="0" algn="l" defTabSz="121917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Transparency </a:t>
            </a:r>
          </a:p>
          <a:p>
            <a:pPr marR="0" lvl="0" algn="l" defTabSz="121917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Precision in Rating</a:t>
            </a:r>
          </a:p>
          <a:p>
            <a:pPr marR="0" lvl="0" algn="l" defTabSz="121917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Flexibility of Editing</a:t>
            </a:r>
          </a:p>
          <a:p>
            <a:pPr marR="0" lvl="0" algn="l" defTabSz="121917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Better Time management</a:t>
            </a:r>
          </a:p>
          <a:p>
            <a:pPr marR="0" lvl="0" algn="l" defTabSz="121917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Word Count and Content Control</a:t>
            </a:r>
          </a:p>
          <a:p>
            <a:endParaRPr lang="en-US" dirty="0"/>
          </a:p>
        </p:txBody>
      </p:sp>
      <p:sp>
        <p:nvSpPr>
          <p:cNvPr id="6" name="AutoShape 2">
            <a:extLst>
              <a:ext uri="{FF2B5EF4-FFF2-40B4-BE49-F238E27FC236}">
                <a16:creationId xmlns:a16="http://schemas.microsoft.com/office/drawing/2014/main" id="{26D13769-619D-D662-0BD8-B3B3BF7590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E940E8-57AB-9632-A3ED-5179115B32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1138" y="2864081"/>
            <a:ext cx="5111262" cy="383344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C490AF4-4E8A-8A1A-D205-837F3D8972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6069" y="772518"/>
            <a:ext cx="5318762" cy="195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7682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Concerns 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224" y="2028763"/>
            <a:ext cx="10972800" cy="4163568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v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Keyboarding skill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Computer familiarity          less stressful 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Hacking into the system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Eye strain difficulty concentrating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Hardware malfunctions and system glitches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staff downsizing due to automation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120DC8-5D50-5794-6301-40C3DB00C1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1473" y="3145533"/>
            <a:ext cx="3818149" cy="3437828"/>
          </a:xfrm>
          <a:prstGeom prst="rect">
            <a:avLst/>
          </a:prstGeom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292C4B54-857E-02A9-1966-86E64682639F}"/>
              </a:ext>
            </a:extLst>
          </p:cNvPr>
          <p:cNvSpPr/>
          <p:nvPr/>
        </p:nvSpPr>
        <p:spPr>
          <a:xfrm>
            <a:off x="4665785" y="2826435"/>
            <a:ext cx="445477" cy="4571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0962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way ahead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119745"/>
            <a:ext cx="9601196" cy="3756123"/>
          </a:xfrm>
        </p:spPr>
        <p:txBody>
          <a:bodyPr>
            <a:normAutofit fontScale="85000" lnSpcReduction="10000"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3800" kern="1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Third </a:t>
            </a:r>
            <a:r>
              <a:rPr lang="en-US" sz="3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round of CALT piloting</a:t>
            </a:r>
            <a:endParaRPr lang="en-US" sz="3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3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Verbal report</a:t>
            </a:r>
            <a:endParaRPr lang="en-US" sz="3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3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Correlation study between PBT &amp;</a:t>
            </a:r>
          </a:p>
          <a:p>
            <a:pPr marL="0" lv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3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CALT results  </a:t>
            </a:r>
            <a:endParaRPr lang="en-US" sz="3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3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Computer tutorial/FAQ</a:t>
            </a:r>
            <a:r>
              <a:rPr lang="en-US" sz="38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3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Continuous evidence collection</a:t>
            </a:r>
            <a:endParaRPr lang="en-US" sz="3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6B43B1-AA6B-0A12-BEFD-D3A23D9947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1792" y="2640883"/>
            <a:ext cx="3851910" cy="4217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0331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803884"/>
          </a:xfrm>
        </p:spPr>
        <p:txBody>
          <a:bodyPr>
            <a:normAutofit/>
          </a:bodyPr>
          <a:lstStyle/>
          <a:p>
            <a:r>
              <a:rPr lang="en-US" dirty="0"/>
              <a:t>Validity Argument for CALT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799" y="1078523"/>
            <a:ext cx="9694985" cy="5504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0258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412914"/>
          </a:xfrm>
        </p:spPr>
        <p:txBody>
          <a:bodyPr>
            <a:normAutofit fontScale="90000"/>
          </a:bodyPr>
          <a:lstStyle/>
          <a:p>
            <a:r>
              <a:rPr lang="en-US" sz="60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Reference</a:t>
            </a:r>
            <a:br>
              <a:rPr lang="en-US" sz="6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13691"/>
            <a:ext cx="10972800" cy="7139353"/>
          </a:xfrm>
        </p:spPr>
        <p:txBody>
          <a:bodyPr>
            <a:normAutofit fontScale="25000" lnSpcReduction="20000"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n-US" sz="44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4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72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Chapelle, C., &amp; Douglas, D. (2006). </a:t>
            </a:r>
            <a:r>
              <a:rPr lang="en-US" sz="7200" i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Assessing language through computer technology</a:t>
            </a:r>
            <a:r>
              <a:rPr lang="en-US" sz="72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Cambridge University Press.</a:t>
            </a:r>
            <a:endParaRPr lang="en-US" sz="72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7200" kern="1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Fulcher</a:t>
            </a:r>
            <a:r>
              <a:rPr lang="en-US" sz="72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G., &amp; Davidson, F. (2007).</a:t>
            </a:r>
            <a:r>
              <a:rPr lang="en-US" sz="7200" i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Arguments and evidence in test validation and use</a:t>
            </a:r>
            <a:r>
              <a:rPr lang="en-US" sz="7200" i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In Language testing and assessment (pp. 159-178): An advanced resource book.</a:t>
            </a:r>
            <a:r>
              <a:rPr lang="en-US" sz="72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Routledge. </a:t>
            </a:r>
            <a:endParaRPr lang="en-US" sz="72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7200" kern="100" dirty="0">
                <a:solidFill>
                  <a:srgbClr val="3A3A3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O’Sullivan, B. (2023). Reflections on the Application and Validation of Technology in Language Testing. </a:t>
            </a:r>
            <a:r>
              <a:rPr lang="en-US" sz="7200" i="1" kern="100" dirty="0">
                <a:solidFill>
                  <a:srgbClr val="3A3A3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Language Assessment Quarterly</a:t>
            </a:r>
            <a:r>
              <a:rPr lang="en-US" sz="7200" kern="100" dirty="0">
                <a:solidFill>
                  <a:srgbClr val="3A3A3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en-US" sz="7200" i="1" kern="100" dirty="0">
                <a:solidFill>
                  <a:srgbClr val="3A3A3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</a:t>
            </a:r>
            <a:r>
              <a:rPr lang="en-US" sz="7200" kern="100" dirty="0">
                <a:solidFill>
                  <a:srgbClr val="3A3A3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(4–5), 501–511. https://doi.org/10.1080/15434303.2023.2291486</a:t>
            </a:r>
            <a:endParaRPr lang="en-US" sz="72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endParaRPr lang="en-US" sz="72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7200" kern="100" dirty="0">
                <a:solidFill>
                  <a:srgbClr val="3A3A3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Tseng, W., &amp; Warschauer, M. (2023). AI-writing tools in education: if you can’t beat them, join them. </a:t>
            </a:r>
            <a:r>
              <a:rPr lang="en-US" sz="7200" i="1" kern="100" dirty="0">
                <a:solidFill>
                  <a:srgbClr val="3A3A3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Journal of China Computer-Assisted Language Learning</a:t>
            </a:r>
            <a:r>
              <a:rPr lang="en-US" sz="7200" kern="100" dirty="0">
                <a:solidFill>
                  <a:srgbClr val="3A3A3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en-US" sz="7200" i="1" kern="100" dirty="0">
                <a:solidFill>
                  <a:srgbClr val="3A3A3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7200" kern="100" dirty="0">
                <a:solidFill>
                  <a:srgbClr val="3A3A3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(2), 258–262. </a:t>
            </a:r>
            <a:r>
              <a:rPr lang="en-US" sz="7200" kern="100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https://doi.org/10.1515/jccall-2023-0008</a:t>
            </a:r>
            <a:endParaRPr lang="en-US" sz="72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72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Taylor, C., Kirsch, I., Jamieson, J., &amp; </a:t>
            </a:r>
            <a:r>
              <a:rPr lang="en-US" sz="72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Eignor</a:t>
            </a:r>
            <a:r>
              <a:rPr lang="en-US" sz="72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D. (1999).</a:t>
            </a:r>
            <a:r>
              <a:rPr lang="en-US" sz="72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72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Examining the relationship between c</a:t>
            </a:r>
            <a:endParaRPr lang="en-US" sz="72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72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omputer</a:t>
            </a:r>
            <a:r>
              <a:rPr lang="en-US" sz="72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Familiarity and Performance on Computer-Based Language Tasks. </a:t>
            </a:r>
            <a:r>
              <a:rPr lang="en-US" sz="72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Language Learning</a:t>
            </a:r>
            <a:r>
              <a:rPr lang="en-US" sz="72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en-US" sz="7200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49</a:t>
            </a:r>
            <a:r>
              <a:rPr lang="en-US" sz="72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(2), 219–274. </a:t>
            </a:r>
            <a:r>
              <a:rPr lang="en-US" sz="7200" u="sng" kern="100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https://doi.org/10.1111/0023-8333.00088</a:t>
            </a:r>
            <a:r>
              <a:rPr lang="en-US" sz="72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endParaRPr lang="en-US" sz="72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7200" kern="100" dirty="0">
                <a:solidFill>
                  <a:srgbClr val="3A3A3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Xi, X., &amp; </a:t>
            </a:r>
            <a:r>
              <a:rPr lang="en-GB" sz="7200" kern="100" dirty="0" err="1">
                <a:solidFill>
                  <a:srgbClr val="3A3A3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Sawaki</a:t>
            </a:r>
            <a:r>
              <a:rPr lang="en-GB" sz="7200" kern="100" dirty="0">
                <a:solidFill>
                  <a:srgbClr val="3A3A3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Y. (2017). Methods of test validation. In E. </a:t>
            </a:r>
            <a:r>
              <a:rPr lang="en-GB" sz="7200" kern="100" dirty="0" err="1">
                <a:solidFill>
                  <a:srgbClr val="3A3A3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Shohamy</a:t>
            </a:r>
            <a:r>
              <a:rPr lang="en-GB" sz="7200" kern="100" dirty="0">
                <a:solidFill>
                  <a:srgbClr val="3A3A3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I. G. Or, &amp; S. May (Eds.), </a:t>
            </a:r>
            <a:r>
              <a:rPr lang="en-GB" sz="7200" i="1" kern="100" dirty="0">
                <a:solidFill>
                  <a:srgbClr val="3A3A3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Language testing and assessment</a:t>
            </a:r>
            <a:r>
              <a:rPr lang="en-GB" sz="7200" kern="100" dirty="0">
                <a:solidFill>
                  <a:srgbClr val="3A3A3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(pp. 193-209). </a:t>
            </a:r>
            <a:r>
              <a:rPr lang="en-GB" sz="7200" kern="100" dirty="0" err="1">
                <a:solidFill>
                  <a:srgbClr val="3A3A3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Encyclopedia</a:t>
            </a:r>
            <a:r>
              <a:rPr lang="en-GB" sz="7200" kern="100" dirty="0">
                <a:solidFill>
                  <a:srgbClr val="3A3A3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of language and education (3rd ed.). Springer. </a:t>
            </a:r>
            <a:r>
              <a:rPr lang="en-GB" sz="7200" u="sng" kern="100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https://doi.org/10.1007/978-3-319-02261-1_14</a:t>
            </a:r>
            <a:r>
              <a:rPr lang="en-US" sz="7200" kern="100" dirty="0">
                <a:solidFill>
                  <a:srgbClr val="3A3A3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72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373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49081"/>
            <a:ext cx="10972800" cy="1964469"/>
          </a:xfrm>
        </p:spPr>
        <p:txBody>
          <a:bodyPr>
            <a:noAutofit/>
          </a:bodyPr>
          <a:lstStyle/>
          <a:p>
            <a:br>
              <a:rPr lang="en-US" sz="4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4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000" b="1" kern="1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“AI-writing tools in education: </a:t>
            </a:r>
            <a:br>
              <a:rPr lang="en-US" sz="4000" b="1" kern="1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000" b="1" kern="1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you can’t beat them, join them”</a:t>
            </a:r>
            <a:br>
              <a:rPr lang="en-US" sz="4000" b="1" kern="1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000" b="1" kern="1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</a:t>
            </a:r>
            <a:r>
              <a:rPr lang="en-US" sz="2400" kern="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Tseng and Warschauer (2023)</a:t>
            </a:r>
            <a:br>
              <a:rPr lang="en-US" sz="2400" b="1" kern="1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br>
              <a:rPr lang="en-US" sz="4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4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6830" y="2413550"/>
            <a:ext cx="5603631" cy="38957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42BCA19-9AA5-7FCB-E899-4B46CF266E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8369" y="2413550"/>
            <a:ext cx="5603631" cy="389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333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630" y="274639"/>
            <a:ext cx="11664461" cy="1542438"/>
          </a:xfrm>
        </p:spPr>
        <p:txBody>
          <a:bodyPr>
            <a:normAutofit fontScale="90000"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br>
              <a:rPr lang="en-US" sz="6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6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6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3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Merits of Generative AI Tools</a:t>
            </a:r>
            <a:br>
              <a:rPr kumimoji="0" lang="en-US" sz="4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br>
              <a:rPr lang="en-US" sz="6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6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6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17077"/>
            <a:ext cx="10972800" cy="46071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Generate detailed instructions that guide different platforms:</a:t>
            </a:r>
          </a:p>
          <a:p>
            <a:pPr marL="0" indent="0">
              <a:buNone/>
            </a:pPr>
            <a:endParaRPr lang="en-US" sz="28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Produce specific test components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Evaluate writing performances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Estimate proficiency levels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Provide formative feedback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Generate speeches for listening 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tests</a:t>
            </a:r>
          </a:p>
        </p:txBody>
      </p:sp>
    </p:spTree>
    <p:extLst>
      <p:ext uri="{BB962C8B-B14F-4D97-AF65-F5344CB8AC3E}">
        <p14:creationId xmlns:p14="http://schemas.microsoft.com/office/powerpoint/2010/main" val="1594024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2565" y="3036276"/>
            <a:ext cx="5189835" cy="32499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Limitations</a:t>
            </a:r>
            <a:r>
              <a:rPr lang="en-US" sz="60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of Generative AI Tools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644" y="2123613"/>
            <a:ext cx="10972800" cy="5266288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endParaRPr lang="en-US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Stray from the topic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Produce unsuitable content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“Hallucinate “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generate meaningless content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Mask its limitations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259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3E51B-5CEC-7F20-F4E1-EE0723535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8602" y="1478843"/>
            <a:ext cx="9601196" cy="1303867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Associated Risks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331214-82BE-6A8B-DCA9-B46DD4A48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864557"/>
            <a:ext cx="11312769" cy="4525963"/>
          </a:xfrm>
        </p:spPr>
        <p:txBody>
          <a:bodyPr/>
          <a:lstStyle/>
          <a:p>
            <a:pPr lvl="1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Lack of  human supervision </a:t>
            </a:r>
          </a:p>
          <a:p>
            <a:pPr marL="609585" lvl="1" indent="0">
              <a:buNone/>
            </a:pP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test developers may lose control of the test process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Lack of the necessary skills to devise prompts </a:t>
            </a:r>
          </a:p>
          <a:p>
            <a:pPr lvl="1">
              <a:buFont typeface="Wingdings" panose="05000000000000000000" pitchFamily="2" charset="2"/>
              <a:buChar char="v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851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rgbClr val="00B05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B27E14F-14DC-BC01-E29D-19A2CF95AE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 amt="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6508" y="711199"/>
            <a:ext cx="10938983" cy="5672667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3C7B02-5388-8C8F-A175-3BA70BD97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4425" y="948265"/>
            <a:ext cx="9601196" cy="1303867"/>
          </a:xfrm>
        </p:spPr>
        <p:txBody>
          <a:bodyPr>
            <a:noAutofit/>
          </a:bodyPr>
          <a:lstStyle/>
          <a:p>
            <a:r>
              <a:rPr lang="en-US" sz="8000" dirty="0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“</a:t>
            </a:r>
            <a:r>
              <a:rPr lang="en-US" sz="8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Tame the beast”</a:t>
            </a:r>
          </a:p>
        </p:txBody>
      </p:sp>
    </p:spTree>
    <p:extLst>
      <p:ext uri="{BB962C8B-B14F-4D97-AF65-F5344CB8AC3E}">
        <p14:creationId xmlns:p14="http://schemas.microsoft.com/office/powerpoint/2010/main" val="324036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1229C-51E4-BD49-2C56-248CF4448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518992"/>
          </a:xfrm>
        </p:spPr>
        <p:txBody>
          <a:bodyPr>
            <a:normAutofit/>
          </a:bodyPr>
          <a:lstStyle/>
          <a:p>
            <a:r>
              <a:rPr lang="en-US" dirty="0"/>
              <a:t>Conclusion</a:t>
            </a:r>
            <a:br>
              <a:rPr lang="en-US" dirty="0"/>
            </a:br>
            <a:r>
              <a:rPr lang="en-US" sz="3100" dirty="0"/>
              <a:t>Part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074FC3-EC85-A6A3-6192-F414B9D29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028092"/>
            <a:ext cx="10972800" cy="4098072"/>
          </a:xfrm>
        </p:spPr>
        <p:txBody>
          <a:bodyPr/>
          <a:lstStyle/>
          <a:p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3600" dirty="0"/>
              <a:t>AI won’t  replace “</a:t>
            </a:r>
            <a:r>
              <a:rPr lang="en-US" sz="3600" b="1" i="1" dirty="0"/>
              <a:t>testers</a:t>
            </a:r>
            <a:r>
              <a:rPr lang="en-US" sz="3600" dirty="0"/>
              <a:t>”, but </a:t>
            </a:r>
            <a:r>
              <a:rPr lang="en-US" sz="3600" b="1" i="1" dirty="0"/>
              <a:t>“testers” </a:t>
            </a:r>
            <a:r>
              <a:rPr lang="en-US" sz="3600" dirty="0"/>
              <a:t>who use AI will replace those who don’t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50848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21845-B4A4-ED22-0CB1-F7AA734F1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2175484"/>
          </a:xfrm>
        </p:spPr>
        <p:txBody>
          <a:bodyPr>
            <a:normAutofit fontScale="90000"/>
          </a:bodyPr>
          <a:lstStyle/>
          <a:p>
            <a:r>
              <a:rPr lang="en-US" sz="88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60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ransition from Paper-based Testing to CALT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CD4F39-EE1D-D78B-F629-166C3FF182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6063" y="2754305"/>
            <a:ext cx="6166338" cy="3943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5273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74059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br>
              <a:rPr lang="en-US" sz="60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60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40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ransition from Paper-based Testing to CALT</a:t>
            </a:r>
            <a:br>
              <a:rPr lang="en-US" sz="6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9289" y="1633731"/>
            <a:ext cx="10972800" cy="494963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b="1" kern="1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kern="1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“Very few facts are able to tell their own story, without comments to bring out their meaning”</a:t>
            </a:r>
          </a:p>
          <a:p>
            <a:pPr marL="0" indent="0" algn="r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John Stuart Mill (1859), cited in Fulcher et al., 2007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Rational for transition 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Survey results 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Strengths and weaknesses of CALT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way ahead</a:t>
            </a:r>
          </a:p>
          <a:p>
            <a:pPr marL="0" indent="0" algn="r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979996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Glossy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tint val="95000"/>
              <a:shade val="95000"/>
              <a:satMod val="120000"/>
            </a:schemeClr>
          </a:solidFill>
          <a:prstDash val="solid"/>
        </a:ln>
        <a:ln w="55000" cap="flat" cmpd="thickThin" algn="ctr">
          <a:solidFill>
            <a:schemeClr val="phClr">
              <a:tint val="90000"/>
              <a:satMod val="130000"/>
            </a:schemeClr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7825</TotalTime>
  <Words>762</Words>
  <Application>Microsoft Office PowerPoint</Application>
  <PresentationFormat>Widescreen</PresentationFormat>
  <Paragraphs>110</Paragraphs>
  <Slides>19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Bradley Hand ITC</vt:lpstr>
      <vt:lpstr>Calibri</vt:lpstr>
      <vt:lpstr>Garamond</vt:lpstr>
      <vt:lpstr>Sylfaen</vt:lpstr>
      <vt:lpstr>Times New Roman</vt:lpstr>
      <vt:lpstr>Wingdings</vt:lpstr>
      <vt:lpstr>Organic</vt:lpstr>
      <vt:lpstr>From Paper to Digital Platforms:  Embracing Generative AI Tools and CALT  2025 NATO BILC Conference 25-30 May 2025, Zagreb, Croatia </vt:lpstr>
      <vt:lpstr>  “AI-writing tools in education:  If you can’t beat them, join them”                                                            Tseng and Warschauer (2023)    </vt:lpstr>
      <vt:lpstr>   Merits of Generative AI Tools    </vt:lpstr>
      <vt:lpstr>Limitations of Generative AI Tools</vt:lpstr>
      <vt:lpstr>Associated Risks</vt:lpstr>
      <vt:lpstr>“Tame the beast”</vt:lpstr>
      <vt:lpstr>Conclusion Part 1</vt:lpstr>
      <vt:lpstr>Transition from Paper-based Testing to CALT</vt:lpstr>
      <vt:lpstr> Transition from Paper-based Testing to CALT </vt:lpstr>
      <vt:lpstr>The Number of Test Takers by year </vt:lpstr>
      <vt:lpstr>Rational for the transition</vt:lpstr>
      <vt:lpstr>Survey results Quantitative data  </vt:lpstr>
      <vt:lpstr>Survey results by ranks</vt:lpstr>
      <vt:lpstr>Qualitative data</vt:lpstr>
      <vt:lpstr> Supporters of CALT       </vt:lpstr>
      <vt:lpstr> Concerns   </vt:lpstr>
      <vt:lpstr>A way ahead</vt:lpstr>
      <vt:lpstr>Validity Argument for CALT</vt:lpstr>
      <vt:lpstr>Reference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Foreign Language Testing Division In support of English Language Capacity Development Initiative, SNGP DEEP is funding the following events:</dc:title>
  <dc:creator>Tamar Shavlakadze</dc:creator>
  <cp:lastModifiedBy>tamuna</cp:lastModifiedBy>
  <cp:revision>310</cp:revision>
  <cp:lastPrinted>2025-04-11T08:10:31Z</cp:lastPrinted>
  <dcterms:created xsi:type="dcterms:W3CDTF">2025-03-11T13:08:19Z</dcterms:created>
  <dcterms:modified xsi:type="dcterms:W3CDTF">2025-05-28T13:45:16Z</dcterms:modified>
</cp:coreProperties>
</file>