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0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21" r:id="rId3"/>
  </p:sldMasterIdLst>
  <p:notesMasterIdLst>
    <p:notesMasterId r:id="rId21"/>
  </p:notesMasterIdLst>
  <p:sldIdLst>
    <p:sldId id="271" r:id="rId4"/>
    <p:sldId id="270" r:id="rId5"/>
    <p:sldId id="279" r:id="rId6"/>
    <p:sldId id="258" r:id="rId7"/>
    <p:sldId id="662" r:id="rId8"/>
    <p:sldId id="647" r:id="rId9"/>
    <p:sldId id="643" r:id="rId10"/>
    <p:sldId id="644" r:id="rId11"/>
    <p:sldId id="642" r:id="rId12"/>
    <p:sldId id="646" r:id="rId13"/>
    <p:sldId id="651" r:id="rId14"/>
    <p:sldId id="654" r:id="rId15"/>
    <p:sldId id="657" r:id="rId16"/>
    <p:sldId id="655" r:id="rId17"/>
    <p:sldId id="658" r:id="rId18"/>
    <p:sldId id="659" r:id="rId19"/>
    <p:sldId id="660" r:id="rId2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ggy Garza" initials="PG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350" autoAdjust="0"/>
  </p:normalViewPr>
  <p:slideViewPr>
    <p:cSldViewPr snapToGrid="0">
      <p:cViewPr varScale="1">
        <p:scale>
          <a:sx n="61" d="100"/>
          <a:sy n="61" d="100"/>
        </p:scale>
        <p:origin x="-157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8A870-E4C0-4CA8-9117-B8EBD8E0CC5E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D321-CB52-4F01-8910-3E1F706D3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32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CD321-CB52-4F01-8910-3E1F706D3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35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33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47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CD321-CB52-4F01-8910-3E1F706D3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532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02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885A93F-30DD-AD0F-F7AD-82D54962D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35322D6-07A4-27CD-A6AA-076E52B0F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F9FE29DB-4BD0-1740-5FC1-E54D1CCB7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414109-0AAD-E745-54D6-E7057DCFD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91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8363AC9-925E-B8D5-37C6-663909A8F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88C8EDFA-DB0D-776A-2715-6791D43C6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2A0074C0-55B5-F53A-A4D0-DD1B2EBAA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F378A46-A71C-3D36-FA97-E7B2B320F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1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4285-0107-4764-B80C-ED6F0C59D8D7}" type="datetime1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2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27AB-7EC4-40A6-B9B8-627C5B86F70B}" type="datetime1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E7F7-0196-451A-8A4C-D510B4249C1A}" type="datetime1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24DA3B-6CFA-4CB9-B3FC-60925A09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7D0D-2707-4DE1-8F5F-D3F97542F15F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AE53DC-A639-4E03-A20E-B87FB53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9B4259-624E-4814-AD7C-A84ADDAA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8D6E-BC90-4A8B-B98A-DDC2FBB1F09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14563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200B2A-5DC2-4D6E-83DE-593A6942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B002D-71C0-4BB8-9D08-413095862332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48381C-1509-4F61-B2C0-1EE19DAA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936FC7-0493-48AD-9FBA-6640814FC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8B19-86B7-46D5-B774-DC6AA45CD17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7750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61D669-A8CA-4915-9F8B-E37F81A3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9247-4992-4517-8441-5341651A1654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20C3C3-8922-47F0-B330-039527040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306546-6009-482A-BD85-7987544D2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C40E1-B66E-41C7-8B43-9DBE6361F5C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72149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173464A-5C8E-4B70-BA7B-692485AE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3FFD2-41B5-453D-A69C-15DA788412ED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B843A21-6B20-4CE5-A18E-4C687BC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FEE4730-F9FE-4F54-875C-0D3F101B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DBFD-D8D8-471B-A28D-76FFC44A6E9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32562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421DD105-1A5A-4F7D-A0DC-37F64D89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E3CC8-2274-4752-8FFD-19DBFEE90BAB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B2718249-1345-4132-BA26-1D8A5975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34BECB9-3FC9-43D7-B9C4-143A804E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185D-C760-4D0C-A7AF-1392401E1B1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675469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3EE50DA5-7576-4333-8764-890F81262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B3C5E-A076-476A-8C9C-20152280ACD9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EF6E754-DBBE-4B85-9AFB-813AB6E4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EF31E3DF-8977-44F7-9E7D-CCAC19AC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B5F41-B2A9-413C-BDFB-422F09E3FEC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020945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08E13571-CC04-444A-96EC-44386AF5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084C-4F05-4075-974C-8BF3721C4EF0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C040C66E-5743-423C-B18D-AD96BBFA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F43A4375-2FDB-4FA9-B109-112EF0AD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CC74-C0A8-45E3-AA85-D078019192A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74801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68612CB-377B-49F5-813D-56C7CFA44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A63C7-1EA3-47A7-A495-AC69C5FB8076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4250503-4957-4C61-BCC5-F99795275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1E6B28C-A9A3-47B9-AB9E-9931EE83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FB849-4F39-488C-8955-A5310CCACAF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97896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0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49B69BBC-223F-4201-B7C6-72AC99AE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7392-52D9-4D60-926B-49A956B97B61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A3C87B4-CFAE-4C86-AA24-8E9B79AA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847F476-3D9E-4DA8-8EEA-48883C42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9B899-DDB0-4113-B476-44E2B967FE8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267517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C8B227-BDE4-4261-8825-F947A356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770C-3949-496B-956E-E9C3E85E1405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81E1ED-CFAC-41BF-AEE8-A072ACF2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56A741-08A1-4F77-A98C-89E6A7D7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C4AB7-08EA-4E5B-BDB4-F6C2462AC81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478885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523270-A17B-4264-A787-8AA4AA5F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8C92-6108-4A45-B5C5-779E70949DBF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81E767-CFD7-41A9-8DAD-38ACABE9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AC74CB-079D-4663-8EC9-E18198637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DF0BF-3DFA-4625-A616-93B07A2EBE9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617213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6ECED37-35C7-4ED1-BF2E-C438B52E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4468-48AB-474F-AB0C-469704734603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FB2DA77-090C-4D19-A641-C3BD7A3C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C0D717B-DCC6-4ECA-B8B6-6B0625CB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F49D-798D-4ADD-9AB3-5C7B23B73A2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90234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36EECF17-DA4D-E0CC-99AB-9F5FE9AE0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70B91BFD-1043-085F-C78B-C75A8A17F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403138D4-16F2-3AAF-4C07-247E7E43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89409EA0-79F1-793C-FCF9-2DCF63C21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C1377E97-E072-DB1A-08C5-1F7F623E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7471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B33DD6ED-F3B3-B651-FA4C-E3F185B95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BC71CBA0-5D50-5284-1975-7DB4FC9C6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5BA70A4-4344-A819-4DE6-3D598DF2A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4FB6A885-F6DC-0F38-FBA9-BCEF05E18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E60A42F8-3CB3-D878-8EE3-C875E36C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366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C81DA067-D3B7-692C-EB37-D2269C55A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A364A28D-5C51-9991-DAB9-DDE14E4D5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37A7041B-62D7-48B8-56F8-EF5D258A6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04CFD779-9267-1AA2-4174-9883AB61C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8AC9829-6919-A0DB-65C1-2979072E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7923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781475CC-CA28-85A6-7967-514F31B7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78DDF9CA-8719-9639-9492-4D2E07C54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C23D252C-0ED1-9E0F-E184-652EBC701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7BA0D060-4154-6CBC-2A11-E2E0DBCB7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0E3CC82E-1810-272A-2A62-8B87CB3F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7EF76FFD-FBDC-CBD6-2988-8028A97E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9891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EEEC548B-8309-FBF2-41A7-A1A54A90D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8DE33C43-0C4F-AACA-8B48-62C749DC6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9174D189-6088-0993-20AB-362EA6581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686DAFA3-D9A6-8A73-A147-794D67A65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xmlns="" id="{39BA806F-65D2-88F2-07F5-B1241F348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2FA93988-4CE3-8CA9-DEA0-25AF1398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1F51BF77-377E-B411-DDA6-3FA38C0E4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5CBA7EAE-B446-FCBD-CAA6-64C0948C7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3922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26B93CF-CFDC-038B-6A9D-A0F2C87D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95841033-DF85-B62B-52F0-C63EE6A07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E15119F8-C58A-CBC2-9306-25B05F5A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AF864AFC-04F6-3D35-4F45-A43E3C5C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6917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5C74-D2B6-412B-BBC6-E9DC759E18C2}" type="datetime1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06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72F66A62-11E0-66AF-99C1-6924497A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378B4D46-7394-F3D9-6446-42AAB80F9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CA7637C9-46CB-933D-405C-B3FE7305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9251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0A5F094-5ABC-BF90-7D5E-4A3A5EA55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6481C5C0-845D-E96E-49EA-45CE777E8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37532942-E4F8-3268-BF24-91D385ADD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0C3AEC8E-0ACA-58D3-4FEE-C8D901AF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60E726CE-FF14-56D8-8B40-A9FC3A85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02F14403-D645-D729-9C45-F4E2FBB39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6695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E10CFA0A-C09F-157F-3E75-E1C408B0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A66B82E3-6B72-FD0A-819A-75CE2EA5C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A921B490-B68B-7813-9BDE-79DBEA026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14F094EF-3CCB-ED3A-577B-D36116AA3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963AF2A7-47D1-559E-DE90-B6B38F29C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500F3BCE-0074-7D1B-80E0-BC5E6EBF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36900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1AFD999-C668-4E22-3D94-59B3A829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0406ABAE-F7A9-CD96-712C-C3D1B4D35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D7EF1401-74D3-D744-CF47-0F795B558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575AD3FB-917F-835F-0C61-88972CD3E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0E641B6F-BC7A-24BD-540E-20E9459B8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67756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xmlns="" id="{4EA1F39B-9918-D318-9B32-966F844D4B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20D9D45B-7E12-78AD-3586-C8A964D5E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7DC768E-0C76-1A05-0FDD-C4CE8AFFF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3CE1E434-A1AA-7D62-7826-A61854590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25A0ABFE-2C52-B53C-6522-FEDAC8AB5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0000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5004-E930-471D-9864-F715926BDE2F}" type="datetime1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6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6BC9-574A-4693-8F0D-41D01476512C}" type="datetime1">
              <a:rPr lang="en-US" smtClean="0"/>
              <a:t>5/25/2025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3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6227-858D-4AC2-91FE-AF4132C25220}" type="datetime1">
              <a:rPr lang="en-US" smtClean="0"/>
              <a:t>5/25/2025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2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5A93-7DBA-4396-BE21-224FC82766E6}" type="datetime1">
              <a:rPr lang="en-US" smtClean="0"/>
              <a:t>5/25/2025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881D-B48D-4E10-B7BE-194261B125B4}" type="datetime1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3220-7D65-4ABD-8A72-3BDDD2A6172C}" type="datetime1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149A-9B87-4275-9C9C-6C5C495405DB}" type="datetime1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5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xmlns="" id="{86EBDC43-0B25-4BF4-B124-B6AED658EB6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17600" y="274638"/>
            <a:ext cx="995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xmlns="" id="{BF148A87-0D5C-4D1D-BB76-947BCCA69F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F3E1C1-D514-443E-B00A-99E3D209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628F26-271E-4B69-95F4-A3058CE46A0F}" type="datetime1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275889-D6B4-41BA-BA04-3D79FBA6D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8A05F9-39D1-42C1-9257-90C51CB0E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75833B4-6677-4B4D-BC27-E511202B7BE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>
            <a:extLst>
              <a:ext uri="{FF2B5EF4-FFF2-40B4-BE49-F238E27FC236}">
                <a16:creationId xmlns:a16="http://schemas.microsoft.com/office/drawing/2014/main" xmlns="" id="{611530F3-348E-4803-9367-042E20A851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217" y="44451"/>
            <a:ext cx="2133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>
            <a:extLst>
              <a:ext uri="{FF2B5EF4-FFF2-40B4-BE49-F238E27FC236}">
                <a16:creationId xmlns:a16="http://schemas.microsoft.com/office/drawing/2014/main" xmlns="" id="{E25A9E48-C92E-4A97-A608-0349ACFB2F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34" y="274638"/>
            <a:ext cx="154516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767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4C8D885A-C514-2F49-FCDE-5D571541D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50B61932-1B87-E615-8D34-69A069DCF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C1114ED0-7EE4-59AF-7A73-FABC4E71BB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926D8B-FA97-47A5-9E60-EE3793475C56}" type="datetimeFigureOut">
              <a:rPr lang="nb-NO" smtClean="0"/>
              <a:t>25.05.2025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A23D8C6E-1D9C-8151-E1D4-6CA803FB8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E5AA2562-EB2D-2EFB-2054-8A8F59096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F136AD-5031-44F1-B3AA-FF398B2B40C2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xmlns="" id="{2C764A21-866A-27D2-566F-A2CC9FF17D4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4993450" y="6642100"/>
            <a:ext cx="22336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8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TJENSTLIG iht. Sikkerhetsdirektivet pkt. 4.2</a:t>
            </a:r>
          </a:p>
        </p:txBody>
      </p:sp>
    </p:spTree>
    <p:extLst>
      <p:ext uri="{BB962C8B-B14F-4D97-AF65-F5344CB8AC3E}">
        <p14:creationId xmlns:p14="http://schemas.microsoft.com/office/powerpoint/2010/main" val="23819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defencejournal.org.uk/british-and-german-jtacs-work-together-on-exercise-furious-wolf/" TargetMode="External"/><Relationship Id="rId2" Type="http://schemas.openxmlformats.org/officeDocument/2006/relationships/image" Target="../media/image15.0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emf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3.0/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www.flickr.com/photos/nyng/16661849760" TargetMode="External"/><Relationship Id="rId15" Type="http://schemas.openxmlformats.org/officeDocument/2006/relationships/hyperlink" Target="https://www.free-country-flags.com/country.php?name=Slovenia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28.jpg"/><Relationship Id="rId3" Type="http://schemas.openxmlformats.org/officeDocument/2006/relationships/image" Target="../media/image17.png"/><Relationship Id="rId7" Type="http://schemas.openxmlformats.org/officeDocument/2006/relationships/image" Target="../media/image24.jpeg"/><Relationship Id="rId12" Type="http://schemas.openxmlformats.org/officeDocument/2006/relationships/hyperlink" Target="https://fr.wikipedia.org/wiki/Drapeau_de_l'Italie" TargetMode="External"/><Relationship Id="rId2" Type="http://schemas.openxmlformats.org/officeDocument/2006/relationships/image" Target="../media/image21.emf"/><Relationship Id="rId16" Type="http://schemas.openxmlformats.org/officeDocument/2006/relationships/hyperlink" Target="https://commons.wikimedia.org/wiki/File:National_Flag_of_Poland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1" Type="http://schemas.openxmlformats.org/officeDocument/2006/relationships/image" Target="../media/image27.png"/><Relationship Id="rId5" Type="http://schemas.openxmlformats.org/officeDocument/2006/relationships/image" Target="../media/image16.png"/><Relationship Id="rId15" Type="http://schemas.openxmlformats.org/officeDocument/2006/relationships/image" Target="../media/image29.png"/><Relationship Id="rId10" Type="http://schemas.openxmlformats.org/officeDocument/2006/relationships/hyperlink" Target="https://en.wikipedia.org/wiki/Flag_of_Germany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26.png"/><Relationship Id="rId14" Type="http://schemas.openxmlformats.org/officeDocument/2006/relationships/hyperlink" Target="https://www.goodfreephotos.com/sweden/other-sweden/the-flag-of-sweden.png.php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30.jpg"/><Relationship Id="rId7" Type="http://schemas.openxmlformats.org/officeDocument/2006/relationships/hyperlink" Target="https://commons.wikimedia.org/wiki/File:21st_STS_JTACs_CAS_training_mission_at_Nevada_Test_and_Training_Range.jp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hyperlink" Target="https://www.pinterest.fr/pin/61213777432854320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Organizzazione_del_Trattato_dell'Atlantico_del_Nord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3.0/" TargetMode="External"/><Relationship Id="rId5" Type="http://schemas.openxmlformats.org/officeDocument/2006/relationships/hyperlink" Target="https://www.flickr.com/photos/nyng/16661849760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21st_STS_JTACs_CAS_training_mission_at_Nevada_Test_and_Training_Range.jpg" TargetMode="External"/><Relationship Id="rId3" Type="http://schemas.openxmlformats.org/officeDocument/2006/relationships/image" Target="../media/image11.svg"/><Relationship Id="rId7" Type="http://schemas.openxmlformats.org/officeDocument/2006/relationships/image" Target="../media/image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hyperlink" Target="https://creativecommons.org/licenses/by-sa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432E95-E1F0-4DE4-822F-627598855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69477"/>
            <a:ext cx="9144000" cy="188621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BILC JTAC 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Working Group (WG)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1B639F0-979A-48D6-9C7F-DF084AB8B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6197" y="4247175"/>
            <a:ext cx="9144000" cy="1399709"/>
          </a:xfrm>
        </p:spPr>
        <p:txBody>
          <a:bodyPr/>
          <a:lstStyle/>
          <a:p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244" y="398156"/>
            <a:ext cx="1737511" cy="12924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0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24D85-9205-4DB2-846A-DD143CCC2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1"/>
            <a:ext cx="10972800" cy="5072742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PLTCE identified a training gap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at the NATO Education Training Evaluation and Exercises (ETEE) Annual Discipline Conference in March.  JTACs need a tailored language course to develop and practice unique language tasks, not covered in general proficiency courses.  This gap falls under the functional area- Language Standards, ESP/military occupational language. </a:t>
            </a:r>
          </a:p>
          <a:p>
            <a:pPr marL="0" indent="0">
              <a:buNone/>
            </a:pPr>
            <a:endParaRPr lang="en-US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Status: The SG is collecting ideas for </a:t>
            </a:r>
          </a:p>
          <a:p>
            <a:pPr mar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a JTAC-specific language course.  </a:t>
            </a:r>
          </a:p>
          <a:p>
            <a:pPr mar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  </a:t>
            </a:r>
            <a:endParaRPr lang="en-US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GB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lt-L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358808-5BE3-4D66-9503-5E57CEABA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148282" y="4314906"/>
            <a:ext cx="3287814" cy="2041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810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EABF30-EF4E-4FDE-8DFD-10719F9F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70" y="184696"/>
            <a:ext cx="10515600" cy="153552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BILC Considered Two Options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170BE4-394C-4D10-87B2-BC3D3669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663" y="1453662"/>
            <a:ext cx="6679254" cy="492379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The BILC JTAC WG is currently consulting with JTAC SMEs to develop integrated skills performance test tasks, considering the ICAO scale for rating purposes</a:t>
            </a:r>
            <a:r>
              <a:rPr lang="en-US" sz="2000" dirty="0">
                <a:solidFill>
                  <a:prstClr val="black"/>
                </a:solidFill>
              </a:rPr>
              <a:t>		     </a:t>
            </a:r>
          </a:p>
          <a:p>
            <a:pPr marL="457200" lvl="1" indent="0">
              <a:buNone/>
            </a:pPr>
            <a:endParaRPr lang="en-US" dirty="0">
              <a:solidFill>
                <a:prstClr val="black"/>
              </a:solidFill>
            </a:endParaRPr>
          </a:p>
          <a:p>
            <a:endParaRPr lang="en-US" sz="2000" dirty="0"/>
          </a:p>
          <a:p>
            <a:r>
              <a:rPr lang="en-US" sz="2000" dirty="0"/>
              <a:t>At the May 2024 BILC Conference, a Study Group recommended</a:t>
            </a:r>
          </a:p>
          <a:p>
            <a:pPr lvl="1"/>
            <a:r>
              <a:rPr lang="en-US" sz="1800" dirty="0"/>
              <a:t>Consulting with SMEs to develop a JTAC-specific language course based on authentic target language use contexts</a:t>
            </a:r>
          </a:p>
          <a:p>
            <a:pPr lvl="1"/>
            <a:r>
              <a:rPr lang="en-US" sz="1800" dirty="0"/>
              <a:t>An exit test,  considering both ICAO and STANAG 6001 scales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A29B24-F115-4DC0-AA4F-601A6196E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5084" y="184696"/>
            <a:ext cx="1543833" cy="1144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l="19908" r="19984"/>
          <a:stretch/>
        </p:blipFill>
        <p:spPr>
          <a:xfrm>
            <a:off x="838200" y="1646703"/>
            <a:ext cx="3891668" cy="4583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80CE0F9-939D-40E0-9DD3-5952F242238F}"/>
              </a:ext>
            </a:extLst>
          </p:cNvPr>
          <p:cNvSpPr txBox="1"/>
          <p:nvPr/>
        </p:nvSpPr>
        <p:spPr>
          <a:xfrm>
            <a:off x="720970" y="6347928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 tooltip="https://www.flickr.com/photos/nyng/16661849760"/>
              </a:rPr>
              <a:t>This Photo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 tooltip="https://creativecommons.org/licenses/by-nd/3.0/"/>
              </a:rPr>
              <a:t>CC BY-ND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0C4BAC2-BD39-4798-9C49-5BBA58D5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B165F77D-061A-4F9B-B481-BD730A5DE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78977" y="5363857"/>
            <a:ext cx="868136" cy="580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xmlns="" id="{A0B4D2DD-466F-4A3B-B9DA-7FF59B443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64775" y="5375279"/>
            <a:ext cx="982067" cy="5690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xmlns="" id="{DE3D4AF0-9DC7-458A-B151-C87EB0381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69702" y="5353626"/>
            <a:ext cx="840062" cy="5907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xmlns="" id="{0C382CC9-3A85-474A-BA82-DF7FC3733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69431" y="5404654"/>
            <a:ext cx="898872" cy="5397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78853689-1F5B-4DD8-8196-9EEAD5615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232353" y="5389543"/>
            <a:ext cx="868136" cy="5548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35470DF-B52F-4891-BAF9-06E56DA066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37124" y="2877051"/>
            <a:ext cx="858905" cy="5404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79C2B87-E871-43AF-814E-0B9AA3EBA69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4036" b="2442"/>
          <a:stretch/>
        </p:blipFill>
        <p:spPr>
          <a:xfrm>
            <a:off x="7018867" y="2877818"/>
            <a:ext cx="823323" cy="539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190D130-8768-4DA9-B6B1-76017EA487B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5"/>
              </a:ext>
            </a:extLst>
          </a:blip>
          <a:stretch>
            <a:fillRect/>
          </a:stretch>
        </p:blipFill>
        <p:spPr>
          <a:xfrm>
            <a:off x="8508591" y="2877051"/>
            <a:ext cx="905712" cy="5404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xmlns="" id="{C6480530-64DC-41D2-85E7-DA3DBB57D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006693" y="2877051"/>
            <a:ext cx="823323" cy="5404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4325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3A1A83-41A3-E109-F5A8-2DD2941E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JTAC Language Assessment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WG Meeting, 6-9 May 2025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03916E-647C-A93B-58E2-6AA5AF870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Eleven language experts from nine nations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Team of Subject Matter Ex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perts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(SME)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from NATO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Close Air Support (CAS)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Capabilities Section (CS),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Ramstein Air Base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6ECD168-0C87-B24A-C28D-E78CB131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C9ACF56-650B-8C86-7184-AB4E68EE9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190" y="2387562"/>
            <a:ext cx="912027" cy="573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F1A870E7-D55D-8A8A-8626-EB2FDAB7D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100" y="2392381"/>
            <a:ext cx="982067" cy="5690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xmlns="" id="{9937FB85-95FB-20FB-B82B-7C4330C75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4208" y="2387562"/>
            <a:ext cx="955821" cy="573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xmlns="" id="{EFD3EA56-2ADE-A17E-46B9-2D127C539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032" y="2380959"/>
            <a:ext cx="868136" cy="580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CFDCD01-5F8E-7A1B-8EA8-B08889FE5E8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036" b="2442"/>
          <a:stretch/>
        </p:blipFill>
        <p:spPr>
          <a:xfrm>
            <a:off x="7905191" y="2380959"/>
            <a:ext cx="885560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xmlns="" id="{A3096EE1-9D4A-FB9C-5F79-2E8D416C03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38" y="3307740"/>
            <a:ext cx="3494662" cy="25231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7429DCF-95D8-6CA7-5758-1612E13FAF7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6100" y="365124"/>
            <a:ext cx="1281999" cy="126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 flag of germany with red yellow and black stripes&#10;&#10;AI-generated content may be incorrect.">
            <a:extLst>
              <a:ext uri="{FF2B5EF4-FFF2-40B4-BE49-F238E27FC236}">
                <a16:creationId xmlns:a16="http://schemas.microsoft.com/office/drawing/2014/main" xmlns="" id="{3F100B72-CA99-D5EB-0BB4-57BB2644804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tretch>
            <a:fillRect/>
          </a:stretch>
        </p:blipFill>
        <p:spPr>
          <a:xfrm>
            <a:off x="3077118" y="2380959"/>
            <a:ext cx="967513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flag of italy with red white and green stripes&#10;&#10;AI-generated content may be incorrect.">
            <a:extLst>
              <a:ext uri="{FF2B5EF4-FFF2-40B4-BE49-F238E27FC236}">
                <a16:creationId xmlns:a16="http://schemas.microsoft.com/office/drawing/2014/main" xmlns="" id="{8A04B35D-1BCC-48E3-882A-4947C728A0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5568104" y="2387562"/>
            <a:ext cx="858905" cy="573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A blue and yellow flag with a yellow cross&#10;&#10;AI-generated content may be incorrect.">
            <a:extLst>
              <a:ext uri="{FF2B5EF4-FFF2-40B4-BE49-F238E27FC236}">
                <a16:creationId xmlns:a16="http://schemas.microsoft.com/office/drawing/2014/main" xmlns="" id="{3B0E966F-3C44-283E-C5E7-649246B402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rcRect b="18325"/>
          <a:stretch/>
        </p:blipFill>
        <p:spPr>
          <a:xfrm>
            <a:off x="10283901" y="2342444"/>
            <a:ext cx="945344" cy="6190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DF4304B-B814-4B29-BFD7-7CE8C93B17C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6"/>
              </a:ext>
            </a:extLst>
          </a:blip>
          <a:stretch>
            <a:fillRect/>
          </a:stretch>
        </p:blipFill>
        <p:spPr>
          <a:xfrm>
            <a:off x="9033537" y="2380960"/>
            <a:ext cx="945343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2845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1BDD514-0D45-40C6-4624-7ABA5BF16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94BFCCA4-109C-4B21-816E-144FE75C38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FA5727-7665-F502-3FB8-E9DBEEBE6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846615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Goal  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xmlns="" id="{0059B5C0-FEC8-4370-AF45-02E3AEF6FA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ECD14A-BC9B-B776-9422-2EDF62DCF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167"/>
            <a:ext cx="3895522" cy="3386399"/>
          </a:xfrm>
        </p:spPr>
        <p:txBody>
          <a:bodyPr>
            <a:normAutofit/>
          </a:bodyPr>
          <a:lstStyle/>
          <a:p>
            <a:pPr marL="0" marR="0">
              <a:spcAft>
                <a:spcPts val="300"/>
              </a:spcAft>
              <a:buNone/>
            </a:pPr>
            <a:endParaRPr lang="en-US" sz="15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Aft>
                <a:spcPts val="30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determine the way ahead for JTAC-specific language assessment and/or training consistent with the NATO Close Air Support (CAS) Capabilities Section (CS) guidance that it be </a:t>
            </a:r>
            <a:r>
              <a:rPr lang="en-US" sz="18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one solution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that can be applied across the nations</a:t>
            </a:r>
            <a:r>
              <a:rPr lang="en-US" sz="15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 </a:t>
            </a:r>
            <a:endParaRPr lang="en-US" sz="15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Aft>
                <a:spcPts val="300"/>
              </a:spcAft>
              <a:buNone/>
            </a:pP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Aft>
                <a:spcPts val="300"/>
              </a:spcAft>
              <a:buNone/>
            </a:pPr>
            <a:r>
              <a:rPr lang="en-US" sz="15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500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xmlns="" id="{A14E2B7B-D003-E899-D824-A9BF70CBEB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35" r="7837" b="1"/>
          <a:stretch>
            <a:fillRect/>
          </a:stretch>
        </p:blipFill>
        <p:spPr>
          <a:xfrm>
            <a:off x="8262156" y="164592"/>
            <a:ext cx="3757079" cy="2642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E527FE7-967E-2B73-45B2-AADF767FB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t="6372"/>
          <a:stretch>
            <a:fillRect/>
          </a:stretch>
        </p:blipFill>
        <p:spPr>
          <a:xfrm>
            <a:off x="4992624" y="4029530"/>
            <a:ext cx="3099816" cy="19300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6C78573-BC2D-0D59-879A-F5A9A83D5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7888" y="3174679"/>
            <a:ext cx="3785616" cy="28159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EF481A7-A653-3168-9EEA-96DFE42B9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F6AC684-7A0D-B059-64FE-A414110CF667}"/>
              </a:ext>
            </a:extLst>
          </p:cNvPr>
          <p:cNvGrpSpPr/>
          <p:nvPr/>
        </p:nvGrpSpPr>
        <p:grpSpPr>
          <a:xfrm>
            <a:off x="4992624" y="659371"/>
            <a:ext cx="3099816" cy="2466874"/>
            <a:chOff x="9165102" y="4842864"/>
            <a:chExt cx="1950720" cy="1667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C8D264A-E766-DCB0-A6EB-A1AC5CCA2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7"/>
                </a:ext>
              </a:extLst>
            </a:blip>
            <a:stretch>
              <a:fillRect/>
            </a:stretch>
          </p:blipFill>
          <p:spPr>
            <a:xfrm>
              <a:off x="9165102" y="4842864"/>
              <a:ext cx="1950720" cy="1298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EE0C479-915A-DA82-B2A7-155BE30C4544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spcAft>
                  <a:spcPts val="600"/>
                </a:spcAft>
                <a:defRPr/>
              </a:pPr>
              <a:r>
                <a:rPr lang="en-US" sz="900" kern="0">
                  <a:solidFill>
                    <a:prstClr val="black"/>
                  </a:solidFill>
                  <a:latin typeface="+mn-lt"/>
                  <a:ea typeface="+mn-ea"/>
                  <a:cs typeface="+mn-cs"/>
                  <a:hlinkClick r:id="rId7" tooltip="https://commons.wikimedia.org/wiki/File:21st_STS_JTACs_CAS_training_mission_at_Nevada_Test_and_Training_Range.jpg"/>
                </a:rPr>
                <a:t>This Photo</a:t>
              </a:r>
              <a:r>
                <a:rPr lang="en-US" sz="900" kern="0">
                  <a:solidFill>
                    <a:prstClr val="black"/>
                  </a:solidFill>
                  <a:latin typeface="+mn-lt"/>
                  <a:ea typeface="+mn-ea"/>
                  <a:cs typeface="+mn-cs"/>
                </a:rPr>
                <a:t> by Unknown Author is licensed under </a:t>
              </a:r>
              <a:r>
                <a:rPr lang="en-US" sz="900" kern="0">
                  <a:solidFill>
                    <a:prstClr val="black"/>
                  </a:solidFill>
                  <a:latin typeface="+mn-lt"/>
                  <a:ea typeface="+mn-ea"/>
                  <a:cs typeface="+mn-cs"/>
                  <a:hlinkClick r:id="rId8" tooltip="https://creativecommons.org/licenses/by-sa/3.0/"/>
                </a:rPr>
                <a:t>CC BY-SA</a:t>
              </a: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462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6804CCDD-88C7-4B43-A381-F2D8DAF62B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3E9236-63C9-0FB2-026D-9A728CB5B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4"/>
            <a:ext cx="5221224" cy="2066544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pic>
        <p:nvPicPr>
          <p:cNvPr id="10" name="Picture 9" descr="A group of people in a meeting&#10;&#10;AI-generated content may be incorrect.">
            <a:extLst>
              <a:ext uri="{FF2B5EF4-FFF2-40B4-BE49-F238E27FC236}">
                <a16:creationId xmlns:a16="http://schemas.microsoft.com/office/drawing/2014/main" xmlns="" id="{0CB8DAB9-B781-9A02-1405-2FD484BE3F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r="9915" b="-3"/>
          <a:stretch>
            <a:fillRect/>
          </a:stretch>
        </p:blipFill>
        <p:spPr>
          <a:xfrm>
            <a:off x="8358724" y="383590"/>
            <a:ext cx="2480726" cy="2191596"/>
          </a:xfrm>
          <a:custGeom>
            <a:avLst/>
            <a:gdLst/>
            <a:ahLst/>
            <a:cxnLst/>
            <a:rect l="l" t="t" r="r" b="b"/>
            <a:pathLst>
              <a:path w="2852627" h="2520152">
                <a:moveTo>
                  <a:pt x="10064" y="0"/>
                </a:moveTo>
                <a:lnTo>
                  <a:pt x="2852627" y="0"/>
                </a:lnTo>
                <a:lnTo>
                  <a:pt x="2852627" y="2486586"/>
                </a:lnTo>
                <a:lnTo>
                  <a:pt x="2722923" y="2488164"/>
                </a:lnTo>
                <a:cubicBezTo>
                  <a:pt x="2674488" y="2490004"/>
                  <a:pt x="2626073" y="2493170"/>
                  <a:pt x="2577690" y="2497898"/>
                </a:cubicBezTo>
                <a:cubicBezTo>
                  <a:pt x="2399458" y="2512970"/>
                  <a:pt x="2220528" y="2515143"/>
                  <a:pt x="2042042" y="2504390"/>
                </a:cubicBezTo>
                <a:cubicBezTo>
                  <a:pt x="1880764" y="2496911"/>
                  <a:pt x="1719740" y="2478563"/>
                  <a:pt x="1558080" y="2494228"/>
                </a:cubicBezTo>
                <a:cubicBezTo>
                  <a:pt x="1502460" y="2499592"/>
                  <a:pt x="1447854" y="2512575"/>
                  <a:pt x="1391850" y="2515538"/>
                </a:cubicBezTo>
                <a:cubicBezTo>
                  <a:pt x="1129488" y="2529651"/>
                  <a:pt x="868014" y="2508482"/>
                  <a:pt x="606540" y="2491124"/>
                </a:cubicBezTo>
                <a:cubicBezTo>
                  <a:pt x="511296" y="2484774"/>
                  <a:pt x="416054" y="2477012"/>
                  <a:pt x="320810" y="2494370"/>
                </a:cubicBezTo>
                <a:cubicBezTo>
                  <a:pt x="240438" y="2508129"/>
                  <a:pt x="158860" y="2510966"/>
                  <a:pt x="77878" y="2502837"/>
                </a:cubicBezTo>
                <a:lnTo>
                  <a:pt x="9154" y="2498029"/>
                </a:lnTo>
                <a:lnTo>
                  <a:pt x="8320" y="2462991"/>
                </a:lnTo>
                <a:cubicBezTo>
                  <a:pt x="6579" y="2338090"/>
                  <a:pt x="-9495" y="2212684"/>
                  <a:pt x="8320" y="2088414"/>
                </a:cubicBezTo>
                <a:cubicBezTo>
                  <a:pt x="37454" y="1869137"/>
                  <a:pt x="41459" y="1647554"/>
                  <a:pt x="20242" y="1427484"/>
                </a:cubicBezTo>
                <a:cubicBezTo>
                  <a:pt x="-386" y="1179282"/>
                  <a:pt x="-1860" y="930008"/>
                  <a:pt x="15822" y="681605"/>
                </a:cubicBezTo>
                <a:cubicBezTo>
                  <a:pt x="28413" y="497593"/>
                  <a:pt x="37789" y="313203"/>
                  <a:pt x="26537" y="128561"/>
                </a:cubicBezTo>
                <a:cubicBezTo>
                  <a:pt x="24327" y="93208"/>
                  <a:pt x="18400" y="58296"/>
                  <a:pt x="12757" y="23416"/>
                </a:cubicBezTo>
                <a:close/>
              </a:path>
            </a:pathLst>
          </a:custGeom>
        </p:spPr>
      </p:pic>
      <p:sp>
        <p:nvSpPr>
          <p:cNvPr id="29" name="sketch line">
            <a:extLst>
              <a:ext uri="{FF2B5EF4-FFF2-40B4-BE49-F238E27FC236}">
                <a16:creationId xmlns:a16="http://schemas.microsoft.com/office/drawing/2014/main" xmlns="" id="{BBECEAC1-4BBC-4815-B44E-D9B231A3FC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1520" y="260986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440B3D-59E0-DECC-7B9D-5B1138B04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843784"/>
            <a:ext cx="5221224" cy="3328416"/>
          </a:xfrm>
        </p:spPr>
        <p:txBody>
          <a:bodyPr>
            <a:normAutofit/>
          </a:bodyPr>
          <a:lstStyle/>
          <a:p>
            <a:r>
              <a:rPr lang="en-US" sz="2200" dirty="0"/>
              <a:t>National presentations by language experts</a:t>
            </a:r>
          </a:p>
          <a:p>
            <a:r>
              <a:rPr lang="en-US" sz="2200" dirty="0"/>
              <a:t>International Civil Aviation Organization (ICAO) Language Proficiency Rating (LPR) scale and testing practices</a:t>
            </a:r>
          </a:p>
          <a:p>
            <a:r>
              <a:rPr lang="en-US" sz="2200" dirty="0"/>
              <a:t>Briefings by NATO CAS CS SMEs</a:t>
            </a:r>
          </a:p>
          <a:p>
            <a:r>
              <a:rPr lang="en-US" sz="2200" dirty="0"/>
              <a:t>Discussions </a:t>
            </a:r>
          </a:p>
          <a:p>
            <a:r>
              <a:rPr lang="en-US" sz="2200" dirty="0"/>
              <a:t>Plan the Way Ahead </a:t>
            </a:r>
          </a:p>
          <a:p>
            <a:endParaRPr lang="en-US" sz="2200" dirty="0"/>
          </a:p>
        </p:txBody>
      </p:sp>
      <p:pic>
        <p:nvPicPr>
          <p:cNvPr id="12" name="Picture 11" descr="A person giving a presentation to a group of people&#10;&#10;AI-generated content may be incorrect.">
            <a:extLst>
              <a:ext uri="{FF2B5EF4-FFF2-40B4-BE49-F238E27FC236}">
                <a16:creationId xmlns:a16="http://schemas.microsoft.com/office/drawing/2014/main" xmlns="" id="{19AB8F9E-2119-5121-393D-999DEFDC1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14"/>
          <a:stretch>
            <a:fillRect/>
          </a:stretch>
        </p:blipFill>
        <p:spPr>
          <a:xfrm>
            <a:off x="6358130" y="2890182"/>
            <a:ext cx="5284851" cy="3771898"/>
          </a:xfrm>
          <a:custGeom>
            <a:avLst/>
            <a:gdLst/>
            <a:ahLst/>
            <a:cxnLst/>
            <a:rect l="l" t="t" r="r" b="b"/>
            <a:pathLst>
              <a:path w="5803299" h="4141924">
                <a:moveTo>
                  <a:pt x="4086182" y="1329"/>
                </a:moveTo>
                <a:cubicBezTo>
                  <a:pt x="4156698" y="-1238"/>
                  <a:pt x="4227324" y="-85"/>
                  <a:pt x="4297823" y="4799"/>
                </a:cubicBezTo>
                <a:cubicBezTo>
                  <a:pt x="4587107" y="19899"/>
                  <a:pt x="4876647" y="16089"/>
                  <a:pt x="5166059" y="27661"/>
                </a:cubicBezTo>
                <a:cubicBezTo>
                  <a:pt x="5261555" y="31612"/>
                  <a:pt x="5356545" y="10444"/>
                  <a:pt x="5451787" y="9315"/>
                </a:cubicBezTo>
                <a:cubicBezTo>
                  <a:pt x="5565889" y="7904"/>
                  <a:pt x="5680275" y="12949"/>
                  <a:pt x="5794837" y="16636"/>
                </a:cubicBezTo>
                <a:lnTo>
                  <a:pt x="5803299" y="16810"/>
                </a:lnTo>
                <a:lnTo>
                  <a:pt x="5803299" y="4141924"/>
                </a:lnTo>
                <a:lnTo>
                  <a:pt x="25520" y="4141924"/>
                </a:lnTo>
                <a:lnTo>
                  <a:pt x="38276" y="3985509"/>
                </a:lnTo>
                <a:cubicBezTo>
                  <a:pt x="68779" y="3844294"/>
                  <a:pt x="65552" y="3697862"/>
                  <a:pt x="28835" y="3558127"/>
                </a:cubicBezTo>
                <a:cubicBezTo>
                  <a:pt x="-4463" y="3426468"/>
                  <a:pt x="-11352" y="3294426"/>
                  <a:pt x="21053" y="3161618"/>
                </a:cubicBezTo>
                <a:cubicBezTo>
                  <a:pt x="51646" y="3038188"/>
                  <a:pt x="50153" y="2908978"/>
                  <a:pt x="16716" y="2786288"/>
                </a:cubicBezTo>
                <a:cubicBezTo>
                  <a:pt x="9316" y="2754521"/>
                  <a:pt x="4787" y="2722155"/>
                  <a:pt x="3192" y="2689584"/>
                </a:cubicBezTo>
                <a:cubicBezTo>
                  <a:pt x="-6887" y="2570683"/>
                  <a:pt x="10081" y="2453440"/>
                  <a:pt x="24242" y="2335942"/>
                </a:cubicBezTo>
                <a:cubicBezTo>
                  <a:pt x="33683" y="2261054"/>
                  <a:pt x="48099" y="2185401"/>
                  <a:pt x="24242" y="2111279"/>
                </a:cubicBezTo>
                <a:cubicBezTo>
                  <a:pt x="7899" y="2059623"/>
                  <a:pt x="4264" y="2004791"/>
                  <a:pt x="13654" y="1951426"/>
                </a:cubicBezTo>
                <a:cubicBezTo>
                  <a:pt x="29486" y="1856713"/>
                  <a:pt x="32790" y="1760329"/>
                  <a:pt x="23477" y="1664761"/>
                </a:cubicBezTo>
                <a:cubicBezTo>
                  <a:pt x="17328" y="1601751"/>
                  <a:pt x="18272" y="1538243"/>
                  <a:pt x="26284" y="1475437"/>
                </a:cubicBezTo>
                <a:cubicBezTo>
                  <a:pt x="36872" y="1390981"/>
                  <a:pt x="53330" y="1304994"/>
                  <a:pt x="33300" y="1220284"/>
                </a:cubicBezTo>
                <a:cubicBezTo>
                  <a:pt x="1406" y="1085690"/>
                  <a:pt x="7785" y="951224"/>
                  <a:pt x="20543" y="815610"/>
                </a:cubicBezTo>
                <a:cubicBezTo>
                  <a:pt x="30111" y="714697"/>
                  <a:pt x="40700" y="612636"/>
                  <a:pt x="21563" y="510574"/>
                </a:cubicBezTo>
                <a:cubicBezTo>
                  <a:pt x="13335" y="463218"/>
                  <a:pt x="13335" y="414790"/>
                  <a:pt x="21563" y="367433"/>
                </a:cubicBezTo>
                <a:cubicBezTo>
                  <a:pt x="31514" y="303645"/>
                  <a:pt x="40955" y="240494"/>
                  <a:pt x="28197" y="176068"/>
                </a:cubicBezTo>
                <a:cubicBezTo>
                  <a:pt x="22584" y="148001"/>
                  <a:pt x="18374" y="119679"/>
                  <a:pt x="15439" y="91357"/>
                </a:cubicBezTo>
                <a:lnTo>
                  <a:pt x="13471" y="15444"/>
                </a:lnTo>
                <a:lnTo>
                  <a:pt x="161497" y="23093"/>
                </a:lnTo>
                <a:cubicBezTo>
                  <a:pt x="242184" y="25544"/>
                  <a:pt x="322886" y="25615"/>
                  <a:pt x="403652" y="21310"/>
                </a:cubicBezTo>
                <a:cubicBezTo>
                  <a:pt x="579090" y="9611"/>
                  <a:pt x="755048" y="12123"/>
                  <a:pt x="930155" y="28790"/>
                </a:cubicBezTo>
                <a:cubicBezTo>
                  <a:pt x="934727" y="29284"/>
                  <a:pt x="939871" y="27908"/>
                  <a:pt x="944744" y="27978"/>
                </a:cubicBezTo>
                <a:lnTo>
                  <a:pt x="944756" y="27986"/>
                </a:lnTo>
                <a:lnTo>
                  <a:pt x="949368" y="27641"/>
                </a:lnTo>
                <a:lnTo>
                  <a:pt x="981805" y="30065"/>
                </a:lnTo>
                <a:lnTo>
                  <a:pt x="983936" y="28984"/>
                </a:lnTo>
                <a:cubicBezTo>
                  <a:pt x="988825" y="29108"/>
                  <a:pt x="993905" y="30625"/>
                  <a:pt x="998603" y="30483"/>
                </a:cubicBezTo>
                <a:cubicBezTo>
                  <a:pt x="1047368" y="29496"/>
                  <a:pt x="1096133" y="30483"/>
                  <a:pt x="1144770" y="25121"/>
                </a:cubicBezTo>
                <a:cubicBezTo>
                  <a:pt x="1267037" y="10007"/>
                  <a:pt x="1390204" y="6041"/>
                  <a:pt x="1513043" y="13266"/>
                </a:cubicBezTo>
                <a:cubicBezTo>
                  <a:pt x="1691465" y="24557"/>
                  <a:pt x="1870141" y="31472"/>
                  <a:pt x="2048943" y="16089"/>
                </a:cubicBezTo>
                <a:cubicBezTo>
                  <a:pt x="2150537" y="7480"/>
                  <a:pt x="2252129" y="-1693"/>
                  <a:pt x="2353721" y="10161"/>
                </a:cubicBezTo>
                <a:cubicBezTo>
                  <a:pt x="2440545" y="21000"/>
                  <a:pt x="2528079" y="22750"/>
                  <a:pt x="2615195" y="15383"/>
                </a:cubicBezTo>
                <a:cubicBezTo>
                  <a:pt x="2710489" y="8045"/>
                  <a:pt x="2806139" y="8045"/>
                  <a:pt x="2901433" y="15383"/>
                </a:cubicBezTo>
                <a:cubicBezTo>
                  <a:pt x="2992739" y="21029"/>
                  <a:pt x="3084299" y="30483"/>
                  <a:pt x="3175351" y="20323"/>
                </a:cubicBezTo>
                <a:cubicBezTo>
                  <a:pt x="3303357" y="6210"/>
                  <a:pt x="3430983" y="10867"/>
                  <a:pt x="3558737" y="19476"/>
                </a:cubicBezTo>
                <a:cubicBezTo>
                  <a:pt x="3664265" y="26532"/>
                  <a:pt x="3770177" y="36834"/>
                  <a:pt x="3875197" y="20181"/>
                </a:cubicBezTo>
                <a:cubicBezTo>
                  <a:pt x="3945258" y="10183"/>
                  <a:pt x="4015665" y="3895"/>
                  <a:pt x="4086182" y="1329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5ADE101-4B7A-F027-9495-A91CB4D9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2DCA20D-1802-4FBA-B15D-5904838A2929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F6B2F64-4383-E7F7-5481-67910FFCB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246" y="186924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45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6C34D2E-1FB2-8D24-5CAA-BC6D4CE40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08BC803E-13F3-4DAB-B17C-BEB007616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B8DDE571-E57F-4AB5-83C7-30EB5DDCC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-2"/>
            <a:ext cx="12191996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FD5B22-9C98-F25A-0CD5-03C3916F2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3622"/>
            <a:ext cx="4282380" cy="132294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DF2D98-5FA8-0B47-E044-2B5340F8C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530188"/>
            <a:ext cx="3968365" cy="372419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JTACs have the only standardized Air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Lan</a:t>
            </a:r>
            <a:r>
              <a:rPr lang="hr-H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Integration/Joint Fires qualifications in NATO</a:t>
            </a: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Certification of a JTAC’s operational language skills is not a national responsibility but instead falls under the NATO CAS CS umbrella.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C26E2CA-6C83-2E64-4BDE-7698E76512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2"/>
          <a:stretch>
            <a:fillRect/>
          </a:stretch>
        </p:blipFill>
        <p:spPr>
          <a:xfrm>
            <a:off x="5702185" y="1"/>
            <a:ext cx="6489823" cy="3429002"/>
          </a:xfrm>
          <a:custGeom>
            <a:avLst/>
            <a:gdLst/>
            <a:ahLst/>
            <a:cxnLst/>
            <a:rect l="l" t="t" r="r" b="b"/>
            <a:pathLst>
              <a:path w="6489823" h="3421047">
                <a:moveTo>
                  <a:pt x="383239" y="0"/>
                </a:moveTo>
                <a:lnTo>
                  <a:pt x="6489823" y="0"/>
                </a:lnTo>
                <a:lnTo>
                  <a:pt x="6489823" y="3421047"/>
                </a:lnTo>
                <a:lnTo>
                  <a:pt x="0" y="3421047"/>
                </a:lnTo>
                <a:lnTo>
                  <a:pt x="10162" y="3368785"/>
                </a:lnTo>
                <a:cubicBezTo>
                  <a:pt x="15448" y="3346584"/>
                  <a:pt x="22094" y="3323293"/>
                  <a:pt x="30699" y="3298569"/>
                </a:cubicBezTo>
                <a:cubicBezTo>
                  <a:pt x="41150" y="3275988"/>
                  <a:pt x="42443" y="3246652"/>
                  <a:pt x="33589" y="3233050"/>
                </a:cubicBezTo>
                <a:cubicBezTo>
                  <a:pt x="32065" y="3230708"/>
                  <a:pt x="30291" y="3228932"/>
                  <a:pt x="28325" y="3227777"/>
                </a:cubicBezTo>
                <a:cubicBezTo>
                  <a:pt x="30678" y="3188484"/>
                  <a:pt x="72205" y="3103624"/>
                  <a:pt x="73382" y="3050568"/>
                </a:cubicBezTo>
                <a:cubicBezTo>
                  <a:pt x="69165" y="3022639"/>
                  <a:pt x="68605" y="2960322"/>
                  <a:pt x="84953" y="2920501"/>
                </a:cubicBezTo>
                <a:cubicBezTo>
                  <a:pt x="69327" y="2932298"/>
                  <a:pt x="121103" y="2664904"/>
                  <a:pt x="109217" y="2657859"/>
                </a:cubicBezTo>
                <a:cubicBezTo>
                  <a:pt x="110075" y="2597031"/>
                  <a:pt x="138136" y="2522558"/>
                  <a:pt x="139777" y="2464312"/>
                </a:cubicBezTo>
                <a:cubicBezTo>
                  <a:pt x="141801" y="2450201"/>
                  <a:pt x="199861" y="2246813"/>
                  <a:pt x="198683" y="2236608"/>
                </a:cubicBezTo>
                <a:lnTo>
                  <a:pt x="283684" y="1924542"/>
                </a:lnTo>
                <a:cubicBezTo>
                  <a:pt x="313071" y="1811100"/>
                  <a:pt x="307196" y="1868801"/>
                  <a:pt x="336583" y="1755359"/>
                </a:cubicBezTo>
                <a:cubicBezTo>
                  <a:pt x="383246" y="1573239"/>
                  <a:pt x="363875" y="1577802"/>
                  <a:pt x="409119" y="1401207"/>
                </a:cubicBezTo>
                <a:cubicBezTo>
                  <a:pt x="428998" y="1329345"/>
                  <a:pt x="403240" y="1279669"/>
                  <a:pt x="421957" y="1175450"/>
                </a:cubicBezTo>
                <a:cubicBezTo>
                  <a:pt x="442602" y="1107577"/>
                  <a:pt x="340683" y="794854"/>
                  <a:pt x="369233" y="688836"/>
                </a:cubicBezTo>
                <a:cubicBezTo>
                  <a:pt x="378440" y="610640"/>
                  <a:pt x="331945" y="587322"/>
                  <a:pt x="346155" y="513896"/>
                </a:cubicBezTo>
                <a:cubicBezTo>
                  <a:pt x="351974" y="496939"/>
                  <a:pt x="362179" y="406394"/>
                  <a:pt x="344911" y="393010"/>
                </a:cubicBezTo>
                <a:cubicBezTo>
                  <a:pt x="389436" y="301493"/>
                  <a:pt x="356186" y="264408"/>
                  <a:pt x="369960" y="232042"/>
                </a:cubicBezTo>
                <a:cubicBezTo>
                  <a:pt x="394611" y="153791"/>
                  <a:pt x="372056" y="165633"/>
                  <a:pt x="392742" y="72037"/>
                </a:cubicBezTo>
                <a:cubicBezTo>
                  <a:pt x="398537" y="53819"/>
                  <a:pt x="397997" y="38693"/>
                  <a:pt x="394525" y="25405"/>
                </a:cubicBez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134C010-3F6B-BC76-BF49-8D3D28DC86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548" r="-2" b="7386"/>
          <a:stretch>
            <a:fillRect/>
          </a:stretch>
        </p:blipFill>
        <p:spPr>
          <a:xfrm>
            <a:off x="7086602" y="4273104"/>
            <a:ext cx="5105397" cy="2584895"/>
          </a:xfrm>
          <a:custGeom>
            <a:avLst/>
            <a:gdLst/>
            <a:ahLst/>
            <a:cxnLst/>
            <a:rect l="l" t="t" r="r" b="b"/>
            <a:pathLst>
              <a:path w="6772580" h="3429000">
                <a:moveTo>
                  <a:pt x="271594" y="0"/>
                </a:moveTo>
                <a:lnTo>
                  <a:pt x="6772580" y="0"/>
                </a:lnTo>
                <a:lnTo>
                  <a:pt x="6772580" y="3429000"/>
                </a:lnTo>
                <a:lnTo>
                  <a:pt x="8976" y="3429000"/>
                </a:lnTo>
                <a:lnTo>
                  <a:pt x="7894" y="3419403"/>
                </a:lnTo>
                <a:cubicBezTo>
                  <a:pt x="2772" y="3402540"/>
                  <a:pt x="-7409" y="3393117"/>
                  <a:pt x="8790" y="3369074"/>
                </a:cubicBezTo>
                <a:cubicBezTo>
                  <a:pt x="18674" y="3308209"/>
                  <a:pt x="52540" y="3147708"/>
                  <a:pt x="69466" y="3074368"/>
                </a:cubicBezTo>
                <a:cubicBezTo>
                  <a:pt x="86170" y="2985158"/>
                  <a:pt x="141939" y="2988106"/>
                  <a:pt x="138108" y="2937087"/>
                </a:cubicBezTo>
                <a:lnTo>
                  <a:pt x="159153" y="2788751"/>
                </a:lnTo>
                <a:cubicBezTo>
                  <a:pt x="164508" y="2771521"/>
                  <a:pt x="169861" y="2754291"/>
                  <a:pt x="175215" y="2737061"/>
                </a:cubicBezTo>
                <a:lnTo>
                  <a:pt x="178713" y="2662493"/>
                </a:lnTo>
                <a:cubicBezTo>
                  <a:pt x="182744" y="2662176"/>
                  <a:pt x="175495" y="2610710"/>
                  <a:pt x="177952" y="2608178"/>
                </a:cubicBezTo>
                <a:lnTo>
                  <a:pt x="200637" y="2557490"/>
                </a:lnTo>
                <a:lnTo>
                  <a:pt x="210272" y="2500823"/>
                </a:lnTo>
                <a:cubicBezTo>
                  <a:pt x="210821" y="2477149"/>
                  <a:pt x="233533" y="2498323"/>
                  <a:pt x="235189" y="2456370"/>
                </a:cubicBezTo>
                <a:cubicBezTo>
                  <a:pt x="241238" y="2390087"/>
                  <a:pt x="270663" y="2342381"/>
                  <a:pt x="270108" y="2307778"/>
                </a:cubicBezTo>
                <a:cubicBezTo>
                  <a:pt x="279775" y="2252634"/>
                  <a:pt x="274008" y="2281735"/>
                  <a:pt x="270232" y="2227103"/>
                </a:cubicBezTo>
                <a:cubicBezTo>
                  <a:pt x="277898" y="2187203"/>
                  <a:pt x="273018" y="2179895"/>
                  <a:pt x="278972" y="2138456"/>
                </a:cubicBezTo>
                <a:cubicBezTo>
                  <a:pt x="286874" y="2113373"/>
                  <a:pt x="293454" y="2098825"/>
                  <a:pt x="284204" y="2092747"/>
                </a:cubicBezTo>
                <a:cubicBezTo>
                  <a:pt x="285267" y="2080110"/>
                  <a:pt x="308510" y="2021121"/>
                  <a:pt x="306856" y="2003128"/>
                </a:cubicBezTo>
                <a:lnTo>
                  <a:pt x="296216" y="1944367"/>
                </a:lnTo>
                <a:lnTo>
                  <a:pt x="316030" y="1836128"/>
                </a:lnTo>
                <a:cubicBezTo>
                  <a:pt x="300726" y="1810623"/>
                  <a:pt x="342411" y="1768654"/>
                  <a:pt x="329496" y="1735241"/>
                </a:cubicBezTo>
                <a:cubicBezTo>
                  <a:pt x="331336" y="1711720"/>
                  <a:pt x="339485" y="1722162"/>
                  <a:pt x="343347" y="1679383"/>
                </a:cubicBezTo>
                <a:cubicBezTo>
                  <a:pt x="349669" y="1616089"/>
                  <a:pt x="356013" y="1614119"/>
                  <a:pt x="360800" y="1554542"/>
                </a:cubicBezTo>
                <a:cubicBezTo>
                  <a:pt x="361799" y="1491472"/>
                  <a:pt x="380405" y="1496141"/>
                  <a:pt x="377978" y="1470595"/>
                </a:cubicBezTo>
                <a:cubicBezTo>
                  <a:pt x="371480" y="1445071"/>
                  <a:pt x="407310" y="1366942"/>
                  <a:pt x="396801" y="1354553"/>
                </a:cubicBezTo>
                <a:cubicBezTo>
                  <a:pt x="387984" y="1324635"/>
                  <a:pt x="389939" y="1306198"/>
                  <a:pt x="378799" y="1292983"/>
                </a:cubicBezTo>
                <a:cubicBezTo>
                  <a:pt x="368230" y="1254082"/>
                  <a:pt x="380918" y="1242866"/>
                  <a:pt x="362697" y="1241293"/>
                </a:cubicBezTo>
                <a:lnTo>
                  <a:pt x="339388" y="1147085"/>
                </a:lnTo>
                <a:cubicBezTo>
                  <a:pt x="350485" y="1118433"/>
                  <a:pt x="353159" y="1072754"/>
                  <a:pt x="339952" y="1071934"/>
                </a:cubicBezTo>
                <a:cubicBezTo>
                  <a:pt x="327895" y="1004911"/>
                  <a:pt x="358371" y="924985"/>
                  <a:pt x="347188" y="889800"/>
                </a:cubicBezTo>
                <a:cubicBezTo>
                  <a:pt x="334220" y="804597"/>
                  <a:pt x="342717" y="786582"/>
                  <a:pt x="338803" y="749936"/>
                </a:cubicBezTo>
                <a:cubicBezTo>
                  <a:pt x="334890" y="713292"/>
                  <a:pt x="337271" y="707557"/>
                  <a:pt x="323706" y="669931"/>
                </a:cubicBezTo>
                <a:lnTo>
                  <a:pt x="313326" y="559992"/>
                </a:lnTo>
                <a:cubicBezTo>
                  <a:pt x="314747" y="543769"/>
                  <a:pt x="268004" y="450294"/>
                  <a:pt x="272650" y="451529"/>
                </a:cubicBezTo>
                <a:lnTo>
                  <a:pt x="256593" y="392499"/>
                </a:lnTo>
                <a:cubicBezTo>
                  <a:pt x="276778" y="343341"/>
                  <a:pt x="246535" y="361906"/>
                  <a:pt x="249583" y="321981"/>
                </a:cubicBezTo>
                <a:cubicBezTo>
                  <a:pt x="256450" y="297359"/>
                  <a:pt x="256557" y="284789"/>
                  <a:pt x="245172" y="280016"/>
                </a:cubicBezTo>
                <a:cubicBezTo>
                  <a:pt x="279102" y="164139"/>
                  <a:pt x="241674" y="235649"/>
                  <a:pt x="249784" y="152538"/>
                </a:cubicBezTo>
                <a:cubicBezTo>
                  <a:pt x="254846" y="115053"/>
                  <a:pt x="258144" y="77317"/>
                  <a:pt x="264479" y="36591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549B7F-06E5-F91F-0FC1-EB92FED8A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2DCA20D-1802-4FBA-B15D-5904838A2929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914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0830C62-A0AB-541D-3664-F810FCDF5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95B1FC96-0749-41C9-BAED-E089E7714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0896B6-A5F7-D388-8B5F-99E40A9D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62856"/>
            <a:ext cx="3419856" cy="1600200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Agreed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174C867-D3DA-E95D-3B7A-2A9B871725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61" r="-2" b="-2"/>
          <a:stretch>
            <a:fillRect/>
          </a:stretch>
        </p:blipFill>
        <p:spPr>
          <a:xfrm>
            <a:off x="5" y="1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xmlns="" id="{23863268-418B-11D1-3079-8BF8BAA609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00" r="12600" b="1"/>
          <a:stretch>
            <a:fillRect/>
          </a:stretch>
        </p:blipFill>
        <p:spPr>
          <a:xfrm>
            <a:off x="6019800" y="1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solidFill>
            <a:srgbClr val="FCE392">
              <a:alpha val="9804"/>
            </a:srgbClr>
          </a:solidFill>
        </p:spPr>
      </p:pic>
      <p:sp>
        <p:nvSpPr>
          <p:cNvPr id="21" name="sketch line">
            <a:extLst>
              <a:ext uri="{FF2B5EF4-FFF2-40B4-BE49-F238E27FC236}">
                <a16:creationId xmlns:a16="http://schemas.microsoft.com/office/drawing/2014/main" xmlns="" id="{63C1A86C-B1A8-4AEC-B001-595C91716E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63A1CA-2762-EFA2-84E7-6F209797B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932947"/>
            <a:ext cx="6903721" cy="1788528"/>
          </a:xfrm>
        </p:spPr>
        <p:txBody>
          <a:bodyPr anchor="ctr">
            <a:normAutofit fontScale="25000" lnSpcReduction="20000"/>
          </a:bodyPr>
          <a:lstStyle/>
          <a:p>
            <a:pPr marL="457200" lvl="1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4200" b="1" dirty="0"/>
          </a:p>
          <a:p>
            <a:pPr marL="0" indent="0">
              <a:buNone/>
            </a:pPr>
            <a:r>
              <a:rPr lang="en-US" sz="7600" b="1"/>
              <a:t>The JTAC </a:t>
            </a:r>
            <a:r>
              <a:rPr lang="en-US" sz="7600" b="1" dirty="0"/>
              <a:t>language assessment will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7200" dirty="0"/>
              <a:t> serve as a </a:t>
            </a:r>
            <a:r>
              <a:rPr lang="en-US" sz="7200" b="1" dirty="0"/>
              <a:t>screening tool </a:t>
            </a:r>
            <a:r>
              <a:rPr lang="en-US" sz="7200" dirty="0"/>
              <a:t>to </a:t>
            </a:r>
            <a:r>
              <a:rPr lang="en-US" sz="7200" b="1" dirty="0"/>
              <a:t>determine language readiness </a:t>
            </a:r>
            <a:r>
              <a:rPr lang="en-US" sz="7200" dirty="0"/>
              <a:t>for JTAC training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7200" dirty="0"/>
              <a:t>be the </a:t>
            </a:r>
            <a:r>
              <a:rPr lang="en-US" sz="7200" b="1" dirty="0"/>
              <a:t>one </a:t>
            </a:r>
            <a:r>
              <a:rPr lang="en-US" sz="7200" dirty="0"/>
              <a:t>solution for all nations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7200" dirty="0"/>
              <a:t>follow an ICAO-inspired approach to the test design and rating practices.</a:t>
            </a:r>
          </a:p>
          <a:p>
            <a:endParaRPr lang="en-US" sz="7200" dirty="0"/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B64FEB7-2DF8-B254-AC37-1A2AA7BB1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2DCA20D-1802-4FBA-B15D-5904838A2929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6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2EB492CD-616E-47F8-933B-5E2D952A0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xmlns="" id="{59383CF9-23B5-4335-9B21-1791C4CF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594142F2-5333-A906-6A07-81235EED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sz="5400" b="1" dirty="0"/>
              <a:t>Next Steps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0007FE00-9498-4706-B255-6437B0252C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 descr="A blue and black flag with white text&#10;&#10;AI-generated content may be incorrect.">
            <a:extLst>
              <a:ext uri="{FF2B5EF4-FFF2-40B4-BE49-F238E27FC236}">
                <a16:creationId xmlns:a16="http://schemas.microsoft.com/office/drawing/2014/main" xmlns="" id="{9336F061-3E0A-3AA4-3E72-1C4DD3409D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03182" y="2149783"/>
            <a:ext cx="4777381" cy="238869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4798853E-60F5-79D8-51B6-9FE715A08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BILC will provide NATO CAS CS with a briefing on the JTAC language assessment project for the Air Operations (AO) WG meeting in September</a:t>
            </a:r>
          </a:p>
          <a:p>
            <a:r>
              <a:rPr lang="en-US" dirty="0"/>
              <a:t>Project manager: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4B903FC-B160-10CF-A00E-A786DB4B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2DCA20D-1802-4FBA-B15D-5904838A2929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73CFFF3-F955-B6DD-69EE-93101B0DC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3295" y="4525648"/>
            <a:ext cx="858905" cy="5404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271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EABF30-EF4E-4FDE-8DFD-10719F9F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70" y="394656"/>
            <a:ext cx="105156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How is BILC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170BE4-394C-4D10-87B2-BC3D3669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663" y="2075016"/>
            <a:ext cx="6679254" cy="4302443"/>
          </a:xfrm>
        </p:spPr>
        <p:txBody>
          <a:bodyPr>
            <a:normAutofit/>
          </a:bodyPr>
          <a:lstStyle/>
          <a:p>
            <a:r>
              <a:rPr lang="en-US" dirty="0"/>
              <a:t>JTACs have a language requirement per US Memorandum of Agreement (MOA) </a:t>
            </a:r>
          </a:p>
          <a:p>
            <a:pPr lvl="1"/>
            <a:r>
              <a:rPr lang="en-US" dirty="0"/>
              <a:t>STANAG 6001 SLP 3332  </a:t>
            </a:r>
          </a:p>
          <a:p>
            <a:pPr lvl="1"/>
            <a:endParaRPr lang="en-US" dirty="0"/>
          </a:p>
          <a:p>
            <a:r>
              <a:rPr lang="en-US" dirty="0"/>
              <a:t>BILC responded to a request from JTAC  stakeholders to </a:t>
            </a:r>
          </a:p>
          <a:p>
            <a:pPr lvl="1"/>
            <a:r>
              <a:rPr lang="en-US" dirty="0"/>
              <a:t>Analyze the unique JTAC language tasks</a:t>
            </a:r>
          </a:p>
          <a:p>
            <a:pPr lvl="1"/>
            <a:r>
              <a:rPr lang="en-US" dirty="0"/>
              <a:t>Consider a “more focused test” taking the JTAC environment into account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A29B24-F115-4DC0-AA4F-601A6196E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2139" y="354239"/>
            <a:ext cx="1743607" cy="129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l="19908" r="19984"/>
          <a:stretch/>
        </p:blipFill>
        <p:spPr>
          <a:xfrm>
            <a:off x="838200" y="1646703"/>
            <a:ext cx="3891668" cy="4583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80CE0F9-939D-40E0-9DD3-5952F242238F}"/>
              </a:ext>
            </a:extLst>
          </p:cNvPr>
          <p:cNvSpPr txBox="1"/>
          <p:nvPr/>
        </p:nvSpPr>
        <p:spPr>
          <a:xfrm>
            <a:off x="720970" y="6347928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5" tooltip="https://www.flickr.com/photos/nyng/1666184976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6" tooltip="https://creativecommons.org/licenses/by-nd/3.0/"/>
              </a:rPr>
              <a:t>CC BY-ND</a:t>
            </a:r>
            <a:endParaRPr lang="en-US" sz="9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0C4BAC2-BD39-4798-9C49-5BBA58D5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8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45D37F4E-DDB4-456B-97E0-9937730A03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432E95-E1F0-4DE4-822F-627598855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>
                <a:latin typeface="Arial Black" panose="020B0A04020102020204" pitchFamily="34" charset="0"/>
              </a:rPr>
              <a:t>Study Highlights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xmlns="" id="{B2DD41CD-8F47-4F56-AD12-4E2FF76969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EBDBD64-8735-439B-9171-DF19AB860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900"/>
              <a:t>WG members: </a:t>
            </a:r>
          </a:p>
          <a:p>
            <a:r>
              <a:rPr lang="en-US" sz="1900"/>
              <a:t>Consulted with JTAC SMEs in Denmark, Norway and Slovenia</a:t>
            </a:r>
          </a:p>
          <a:p>
            <a:r>
              <a:rPr lang="en-US" sz="1900"/>
              <a:t>Observed a CAS exercise in Denmark, certification training in Norway, and JTAC classroom and simulation training in Slovenia</a:t>
            </a:r>
          </a:p>
          <a:p>
            <a:r>
              <a:rPr lang="en-US" sz="1900"/>
              <a:t>Observed the Adriatic Strike Exercise with 26 participating nations and conducted semi-structured interviews</a:t>
            </a:r>
          </a:p>
          <a:p>
            <a:r>
              <a:rPr lang="en-US" sz="1900"/>
              <a:t>Sent survey on critical JTAC language tasks and unique Target Language Use (TLU)  factors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900"/>
              <a:t>     246 responses from JTACs, JTAC evaluators, and</a:t>
            </a:r>
          </a:p>
          <a:p>
            <a:pPr marL="0" indent="0">
              <a:buNone/>
            </a:pPr>
            <a:r>
              <a:rPr lang="en-US" sz="1900"/>
              <a:t>              JTAC program  managers</a:t>
            </a:r>
          </a:p>
          <a:p>
            <a:r>
              <a:rPr lang="en-US" sz="1900" b="1"/>
              <a:t>The study was published May 2023.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92978E-AFBF-49D3-95FC-9A8C7FF679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40" r="9644" b="-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4191" y="72989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5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4B81FE44-813D-D1CE-A4C4-FFC94EC0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 fontScale="90000"/>
          </a:bodyPr>
          <a:lstStyle/>
          <a:p>
            <a:r>
              <a:rPr lang="nb-NO" sz="3700" b="1" dirty="0">
                <a:solidFill>
                  <a:srgbClr val="FFFFFF"/>
                </a:solidFill>
              </a:rPr>
              <a:t>Main takeaway:</a:t>
            </a:r>
            <a:r>
              <a:rPr lang="nb-NO" sz="3700" dirty="0">
                <a:solidFill>
                  <a:srgbClr val="FFFFFF"/>
                </a:solidFill>
              </a:rPr>
              <a:t/>
            </a:r>
            <a:br>
              <a:rPr lang="nb-NO" sz="3700" dirty="0">
                <a:solidFill>
                  <a:srgbClr val="FFFFFF"/>
                </a:solidFill>
              </a:rPr>
            </a:br>
            <a:r>
              <a:rPr lang="nb-NO" sz="3700" dirty="0">
                <a:solidFill>
                  <a:srgbClr val="FFFFFF"/>
                </a:solidFill>
              </a:rPr>
              <a:t>Close to total agreement from both NS/NNS on these statements: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4FD61B53-113E-0DF7-8106-7FEDEA35D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nb-NO" sz="1000" dirty="0"/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take notes in English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  <a:endParaRPr lang="en-US" sz="1400" dirty="0">
              <a:latin typeface="Roboto" panose="02000000000000000000" pitchFamily="2" charset="0"/>
            </a:endParaRP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have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clear pronunciation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describe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terrain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features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,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buildings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 and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structures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  <a:endParaRPr lang="en-US" sz="1400" dirty="0">
              <a:latin typeface="Roboto" panose="02000000000000000000" pitchFamily="2" charset="0"/>
            </a:endParaRP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give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directions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 and provide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coordinates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respond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readily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 under time pressure.</a:t>
            </a:r>
            <a:endParaRPr lang="en-US" sz="1400" dirty="0">
              <a:latin typeface="Roboto" panose="02000000000000000000" pitchFamily="2" charset="0"/>
            </a:endParaRP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understand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briefings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comprehend communications from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multiple digital sources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, both visual and audio.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Understanding communications, both face-to-face and on the radio, can be difficult due to different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accents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Understanding radio communications can be difficult due to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interference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If JTACs do not know the proper vocabulary terms, they must be able to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paraphrase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 or find other words to explain what they want to say.</a:t>
            </a:r>
          </a:p>
          <a:p>
            <a:pPr lvl="1"/>
            <a:endParaRPr lang="en-US" sz="1400" b="0" i="0" dirty="0">
              <a:effectLst/>
              <a:latin typeface="Roboto" panose="02000000000000000000" pitchFamily="2" charset="0"/>
            </a:endParaRP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are expected to use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more advanced language 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during the Operational Planning Phase than during the Execution Phase.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should be capable of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asking questions 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when communicating with others during operational planning and other meetings.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read and understand OP ORDS, manuals, and JTAC-related publications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JTACs must be able to </a:t>
            </a:r>
            <a:r>
              <a:rPr lang="en-US" sz="1400" b="1" i="0" dirty="0">
                <a:effectLst/>
                <a:latin typeface="Roboto" panose="02000000000000000000" pitchFamily="2" charset="0"/>
              </a:rPr>
              <a:t>give short briefings 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as part of their tasks</a:t>
            </a:r>
          </a:p>
          <a:p>
            <a:pPr lvl="1"/>
            <a:r>
              <a:rPr lang="en-US" sz="1400" b="0" i="0" dirty="0">
                <a:effectLst/>
                <a:latin typeface="Roboto" panose="02000000000000000000" pitchFamily="2" charset="0"/>
              </a:rPr>
              <a:t>A JTAC-specific English language course would be helpful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81630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21EDCBD-D739-61CA-5BB4-C1BCE6495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579316DA-F036-723C-E35B-9B9107FDD5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D9CC16FB-3289-9DD4-996A-5B8AEE2313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E15992DE-2545-1DF6-24C3-1BA0EB44B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65" y="1153572"/>
            <a:ext cx="3442335" cy="4461163"/>
          </a:xfrm>
        </p:spPr>
        <p:txBody>
          <a:bodyPr>
            <a:normAutofit/>
          </a:bodyPr>
          <a:lstStyle/>
          <a:p>
            <a:r>
              <a:rPr lang="nb-NO" sz="3700" dirty="0">
                <a:solidFill>
                  <a:srgbClr val="FFFFFF"/>
                </a:solidFill>
              </a:rPr>
              <a:t>Additional comments on JTAC communciations from NS 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xmlns="" id="{CAE36527-3110-9FC9-7474-C02707FC51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30809192-E19C-922E-EE49-7ACCA34A4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3050" y="591344"/>
            <a:ext cx="6000749" cy="5585619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0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It is important to: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speak clearly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use standard pronunciation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slow down rate of speech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use correct terminology and brevity terms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avoid slang, use plain language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backbrief or check understanding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indent="0">
              <a:buNone/>
            </a:pP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1858171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56473B-C428-4276-8D85-1BF4F8FE0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  <a:t/>
            </a: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  <a:t>Bureau for International </a:t>
            </a: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  <a:t>Language Co-ordination</a:t>
            </a: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24D85-9205-4DB2-846A-DD143CCC2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7633"/>
            <a:ext cx="10972800" cy="481671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Unique JTAC linguistic tasks 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Communicating under pressure 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Demonstrating interactional competence in a dynamic multinational environment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Comprehending multimodal communications from digital and human sources 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Timely responses with clear pronunciation</a:t>
            </a:r>
            <a:endParaRPr lang="en-US" dirty="0"/>
          </a:p>
          <a:p>
            <a:pPr marL="0" indent="0">
              <a:buNone/>
            </a:pPr>
            <a:endParaRPr lang="en-US" sz="2800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lt-L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E53D91A-FEF8-46E4-B9D7-868C60558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71748"/>
            <a:ext cx="2852927" cy="184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00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56473B-C428-4276-8D85-1BF4F8FE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274638"/>
            <a:ext cx="9956800" cy="1143000"/>
          </a:xfrm>
        </p:spPr>
        <p:txBody>
          <a:bodyPr wrap="square" anchor="ctr">
            <a:normAutofit/>
          </a:bodyPr>
          <a:lstStyle/>
          <a:p>
            <a:pPr lvl="0" eaLnBrk="1" hangingPunct="1">
              <a:lnSpc>
                <a:spcPct val="90000"/>
              </a:lnSpc>
              <a:defRPr/>
            </a:pPr>
            <a:r>
              <a:rPr lang="en-US" altLang="en-US" sz="1800" b="1" dirty="0"/>
              <a:t/>
            </a:r>
            <a:br>
              <a:rPr lang="en-US" altLang="en-US" sz="1800" b="1" dirty="0"/>
            </a:br>
            <a:r>
              <a:rPr lang="en-US" altLang="en-US" sz="1800" b="1" dirty="0"/>
              <a:t/>
            </a:r>
            <a:br>
              <a:rPr lang="en-US" altLang="en-US" sz="1800" b="1" dirty="0"/>
            </a:b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9B1448C-8EF4-4953-AB5B-15A3165B4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56" r="7227" b="-1"/>
          <a:stretch>
            <a:fillRect/>
          </a:stretch>
        </p:blipFill>
        <p:spPr>
          <a:xfrm>
            <a:off x="711200" y="1721188"/>
            <a:ext cx="5384800" cy="4525963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24D85-9205-4DB2-846A-DD143CCC2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/>
              <a:t>Findings</a:t>
            </a:r>
          </a:p>
          <a:p>
            <a:pPr>
              <a:lnSpc>
                <a:spcPct val="90000"/>
              </a:lnSpc>
            </a:pPr>
            <a:r>
              <a:rPr lang="en-US" sz="2400"/>
              <a:t> There is misalignment between the STANAG 6001 Level 3 General Proficiency test and the actual JTAC language tasks 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/>
          </a:p>
          <a:p>
            <a:pPr marL="0" indent="0">
              <a:lnSpc>
                <a:spcPct val="90000"/>
              </a:lnSpc>
              <a:buNone/>
            </a:pPr>
            <a:r>
              <a:rPr lang="en-US" sz="2400"/>
              <a:t>The WG recommended </a:t>
            </a:r>
          </a:p>
          <a:p>
            <a:pPr lvl="0">
              <a:lnSpc>
                <a:spcPct val="90000"/>
              </a:lnSpc>
            </a:pPr>
            <a:r>
              <a:rPr lang="en-US" sz="2400"/>
              <a:t>A JTAC-specific language test developed by BILC</a:t>
            </a:r>
          </a:p>
          <a:p>
            <a:pPr lvl="0">
              <a:lnSpc>
                <a:spcPct val="90000"/>
              </a:lnSpc>
            </a:pPr>
            <a:r>
              <a:rPr lang="en-US" sz="2400"/>
              <a:t>An interim STANAG 6001 SLP 2+2+2+2</a:t>
            </a:r>
          </a:p>
          <a:p>
            <a:pPr lvl="0">
              <a:lnSpc>
                <a:spcPct val="90000"/>
              </a:lnSpc>
            </a:pPr>
            <a:r>
              <a:rPr lang="en-US" sz="2400"/>
              <a:t>A JTAC-specific language course</a:t>
            </a:r>
          </a:p>
          <a:p>
            <a:pPr lvl="0"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wrap="square"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lt-LT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753402-5E75-BEF5-4F5F-608DE7F67887}"/>
              </a:ext>
            </a:extLst>
          </p:cNvPr>
          <p:cNvSpPr txBox="1"/>
          <p:nvPr/>
        </p:nvSpPr>
        <p:spPr>
          <a:xfrm>
            <a:off x="3284376" y="122863"/>
            <a:ext cx="59715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Bureau for International </a:t>
            </a:r>
            <a:b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</a:b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Language Co-ordination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40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56473B-C428-4276-8D85-1BF4F8FE0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en-US" altLang="en-US" b="1">
                <a:solidFill>
                  <a:srgbClr val="000000"/>
                </a:solidFill>
                <a:cs typeface="Arial" panose="020B0604020202020204" pitchFamily="34" charset="0"/>
              </a:rPr>
              <a:t/>
            </a:r>
            <a:br>
              <a:rPr lang="en-US" altLang="en-US" b="1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altLang="en-US" b="1">
                <a:solidFill>
                  <a:srgbClr val="000000"/>
                </a:solidFill>
                <a:cs typeface="Arial" panose="020B0604020202020204" pitchFamily="34" charset="0"/>
              </a:rPr>
              <a:t>Bureau </a:t>
            </a:r>
            <a: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  <a:t>for International </a:t>
            </a: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  <a:t>Language Co-ordination</a:t>
            </a: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24D85-9205-4DB2-846A-DD143CCC2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05353"/>
            <a:ext cx="11160370" cy="4733559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</a:rPr>
              <a:t>The WG Recommendations</a:t>
            </a:r>
            <a:r>
              <a:rPr lang="en-US" sz="3600" dirty="0"/>
              <a:t>: </a:t>
            </a:r>
          </a:p>
          <a:p>
            <a:pPr marL="0" indent="0" algn="ctr">
              <a:buNone/>
            </a:pPr>
            <a:r>
              <a:rPr lang="en-US" dirty="0"/>
              <a:t> </a:t>
            </a:r>
          </a:p>
          <a:p>
            <a:pPr marL="0" indent="0" algn="ctr">
              <a:buNone/>
            </a:pPr>
            <a:endParaRPr lang="en-US" sz="2800" dirty="0"/>
          </a:p>
          <a:p>
            <a:pPr lvl="0"/>
            <a:r>
              <a:rPr lang="en-US" sz="2800" dirty="0"/>
              <a:t>A JTAC-specific language test developed by BILC  </a:t>
            </a:r>
          </a:p>
          <a:p>
            <a:pPr marL="0" lvl="0" indent="0">
              <a:buNone/>
            </a:pPr>
            <a:r>
              <a:rPr lang="en-US" sz="2800" dirty="0"/>
              <a:t>        </a:t>
            </a:r>
          </a:p>
          <a:p>
            <a:pPr lvl="0"/>
            <a:r>
              <a:rPr lang="en-US" sz="2800" dirty="0"/>
              <a:t>An interim STANAG 6001 SLP 2+2+2+2</a:t>
            </a:r>
          </a:p>
          <a:p>
            <a:pPr marL="0" lvl="0" indent="0">
              <a:buNone/>
            </a:pPr>
            <a:endParaRPr lang="en-US" sz="2800" dirty="0"/>
          </a:p>
          <a:p>
            <a:pPr lvl="0"/>
            <a:r>
              <a:rPr lang="en-US" sz="2800" dirty="0"/>
              <a:t>A JTAC-specific language course                                         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lt-L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8" name="Graphic 7" descr="Smiling face with no fill">
            <a:extLst>
              <a:ext uri="{FF2B5EF4-FFF2-40B4-BE49-F238E27FC236}">
                <a16:creationId xmlns:a16="http://schemas.microsoft.com/office/drawing/2014/main" xmlns="" id="{51CBCECA-C250-47C2-880C-76F9238D48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95007" y="3354377"/>
            <a:ext cx="914400" cy="914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7FC11AC-186B-4E10-9B63-95F9E55D3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600" y="5379800"/>
            <a:ext cx="914479" cy="914479"/>
          </a:xfrm>
          <a:prstGeom prst="rect">
            <a:avLst/>
          </a:prstGeom>
        </p:spPr>
      </p:pic>
      <p:pic>
        <p:nvPicPr>
          <p:cNvPr id="11" name="Graphic 10" descr="Nervous face with no fill">
            <a:extLst>
              <a:ext uri="{FF2B5EF4-FFF2-40B4-BE49-F238E27FC236}">
                <a16:creationId xmlns:a16="http://schemas.microsoft.com/office/drawing/2014/main" xmlns="" id="{04D52A5C-DA6C-4DB0-816A-BE0FB4C389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737600" y="4330928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7B6EFE3-C16D-42FC-B0B1-DFFFE84E956C}"/>
              </a:ext>
            </a:extLst>
          </p:cNvPr>
          <p:cNvSpPr txBox="1"/>
          <p:nvPr/>
        </p:nvSpPr>
        <p:spPr>
          <a:xfrm>
            <a:off x="7496048" y="2782669"/>
            <a:ext cx="532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JTAC Stakeholders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96235DD-E01B-4602-8255-620E0B1C8586}"/>
              </a:ext>
            </a:extLst>
          </p:cNvPr>
          <p:cNvGrpSpPr/>
          <p:nvPr/>
        </p:nvGrpSpPr>
        <p:grpSpPr>
          <a:xfrm>
            <a:off x="609600" y="1735840"/>
            <a:ext cx="2699824" cy="1693160"/>
            <a:chOff x="9165102" y="4842864"/>
            <a:chExt cx="1950720" cy="16677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A85C0E15-9C09-47AC-86D5-C8A5E4E3F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8"/>
                </a:ext>
              </a:extLst>
            </a:blip>
            <a:stretch>
              <a:fillRect/>
            </a:stretch>
          </p:blipFill>
          <p:spPr>
            <a:xfrm>
              <a:off x="9165102" y="4842864"/>
              <a:ext cx="1950720" cy="1298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510ACD3-7667-4892-9667-3484D6A3B4F2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hlinkClick r:id="rId8" tooltip="https://commons.wikimedia.org/wiki/File:21st_STS_JTACs_CAS_training_mission_at_Nevada_Test_and_Training_Range.jpg"/>
                </a:rPr>
                <a:t>This Photo</a:t>
              </a: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by Unknown Author is licensed under </a:t>
              </a: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hlinkClick r:id="rId9" tooltip="https://creativecommons.org/licenses/by-sa/3.0/"/>
                </a:rPr>
                <a:t>CC BY-SA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636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24D85-9205-4DB2-846A-DD143CCC2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1"/>
            <a:ext cx="10972800" cy="5072742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NATO CCS have formally tasked BILC to develop a proposition for a JTAC specific language test based on the ICAO structure. When this proposition is mature it will be promulgated for comment.”</a:t>
            </a:r>
          </a:p>
          <a:p>
            <a:pPr marL="0" lvl="0" indent="0">
              <a:buNone/>
            </a:pPr>
            <a:endParaRPr lang="en-GB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628900" lvl="6" indent="0">
              <a:buNone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</a:rPr>
              <a:t>              Status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ea typeface="+mj-ea"/>
                <a:cs typeface="+mj-cs"/>
              </a:rPr>
              <a:t>The WG has been piloting    		      integrated skills performance test 			      tasks, considering the ICAO scale for                       		      rating purposes.  </a:t>
            </a:r>
          </a:p>
          <a:p>
            <a:pPr lvl="6"/>
            <a:endParaRPr lang="en-US" sz="3200" b="1" dirty="0">
              <a:solidFill>
                <a:prstClr val="black"/>
              </a:solidFill>
              <a:ea typeface="+mj-ea"/>
              <a:cs typeface="+mj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lt-L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92F910A9-56C1-44BA-93D7-2F810E39B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30" y="4012747"/>
            <a:ext cx="3142339" cy="2026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73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1524</TotalTime>
  <Words>905</Words>
  <Application>Microsoft Office PowerPoint</Application>
  <PresentationFormat>Custom</PresentationFormat>
  <Paragraphs>150</Paragraphs>
  <Slides>17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Theme</vt:lpstr>
      <vt:lpstr>8_Office Theme</vt:lpstr>
      <vt:lpstr>Office-tema</vt:lpstr>
      <vt:lpstr>BILC JTAC  Working Group (WG) Update</vt:lpstr>
      <vt:lpstr>How is BILC Involved?</vt:lpstr>
      <vt:lpstr>Study Highlights</vt:lpstr>
      <vt:lpstr>Main takeaway: Close to total agreement from both NS/NNS on these statements:</vt:lpstr>
      <vt:lpstr>Additional comments on JTAC communciations from NS </vt:lpstr>
      <vt:lpstr> Bureau for International  Language Co-ordination </vt:lpstr>
      <vt:lpstr>  </vt:lpstr>
      <vt:lpstr> Bureau for International  Language Co-ordination </vt:lpstr>
      <vt:lpstr>PowerPoint Presentation</vt:lpstr>
      <vt:lpstr>PowerPoint Presentation</vt:lpstr>
      <vt:lpstr>      BILC Considered Two Options  </vt:lpstr>
      <vt:lpstr>JTAC Language Assessment  WG Meeting, 6-9 May 2025 </vt:lpstr>
      <vt:lpstr>Goal  </vt:lpstr>
      <vt:lpstr>Agenda</vt:lpstr>
      <vt:lpstr>Discussion Highlights</vt:lpstr>
      <vt:lpstr>Agreed</vt:lpstr>
      <vt:lpstr>Next Steps</vt:lpstr>
    </vt:vector>
  </TitlesOfParts>
  <Company>GCMC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JTAC WG</dc:title>
  <dc:creator>Garza, Peggy A Ms CIV</dc:creator>
  <cp:lastModifiedBy>Irena Prpić Đurić</cp:lastModifiedBy>
  <cp:revision>181</cp:revision>
  <cp:lastPrinted>2025-05-16T15:13:56Z</cp:lastPrinted>
  <dcterms:created xsi:type="dcterms:W3CDTF">2022-05-11T15:14:33Z</dcterms:created>
  <dcterms:modified xsi:type="dcterms:W3CDTF">2025-05-25T20:52:30Z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2022-05-23T14:35:17Z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ccee72a5-6520-4ca2-84e7-29b23e11269a</vt:lpwstr>
  </property>
  <property fmtid="{D5CDD505-2E9C-101B-9397-08002B2CF9AE}" pid="8" name="MSIP_Label_536d71ed-e286-42a1-8703-c1fd0ea2549c_ContentBits">
    <vt:lpwstr>0</vt:lpwstr>
  </property>
</Properties>
</file>