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77" r:id="rId2"/>
    <p:sldId id="278" r:id="rId3"/>
    <p:sldId id="279" r:id="rId4"/>
    <p:sldId id="280" r:id="rId5"/>
    <p:sldId id="281" r:id="rId6"/>
    <p:sldId id="282" r:id="rId7"/>
    <p:sldId id="283" r:id="rId8"/>
    <p:sldId id="275" r:id="rId9"/>
    <p:sldId id="284" r:id="rId10"/>
  </p:sldIdLst>
  <p:sldSz cx="9144000" cy="5143500" type="screen16x9"/>
  <p:notesSz cx="6858000" cy="9144000"/>
  <p:embeddedFontLst>
    <p:embeddedFont>
      <p:font typeface="Stardos Stencil" panose="020B0604020202020204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Word_Removed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iuJ+Ioy8nBmLB6P5xQ/E8Cvs/E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2" d="100"/>
          <a:sy n="42" d="100"/>
        </p:scale>
        <p:origin x="2238" y="16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676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Hav(ljus)">
  <p:cSld name="Rubrik_Hav(ljus)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2A2E31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ACBBC5"/>
              </a:buClr>
              <a:buSzPts val="1200"/>
              <a:buNone/>
              <a:defRPr sz="1200" b="0" i="0">
                <a:solidFill>
                  <a:srgbClr val="ACBBC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Punktlista_Bild">
  <p:cSld name="Rubrik_Punktlista_Bild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body" idx="1"/>
          </p:nvPr>
        </p:nvSpPr>
        <p:spPr>
          <a:xfrm>
            <a:off x="414867" y="1707445"/>
            <a:ext cx="3527734" cy="288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8pPr>
            <a:lvl9pPr marL="4114800" lvl="8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>
            <a:spLocks noGrp="1"/>
          </p:cNvSpPr>
          <p:nvPr>
            <p:ph type="pic" idx="2"/>
          </p:nvPr>
        </p:nvSpPr>
        <p:spPr>
          <a:xfrm>
            <a:off x="4576763" y="0"/>
            <a:ext cx="4567237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22"/>
          <p:cNvSpPr txBox="1">
            <a:spLocks noGrp="1"/>
          </p:cNvSpPr>
          <p:nvPr>
            <p:ph type="ctrTitle"/>
          </p:nvPr>
        </p:nvSpPr>
        <p:spPr>
          <a:xfrm>
            <a:off x="408288" y="606250"/>
            <a:ext cx="3534314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tfallande bild">
  <p:cSld name="Utfallande bild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">
  <p:cSld name="Två innehållsdela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>
            <a:off x="414867" y="1214840"/>
            <a:ext cx="3846689" cy="322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4114800" lvl="8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body" idx="2"/>
          </p:nvPr>
        </p:nvSpPr>
        <p:spPr>
          <a:xfrm>
            <a:off x="4543778" y="1214840"/>
            <a:ext cx="3850747" cy="322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_Ingress">
  <p:cSld name="Två innehållsdelar_Ingres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>
            <a:spLocks noGrp="1"/>
          </p:cNvSpPr>
          <p:nvPr>
            <p:ph type="body" idx="1"/>
          </p:nvPr>
        </p:nvSpPr>
        <p:spPr>
          <a:xfrm>
            <a:off x="457200" y="2088444"/>
            <a:ext cx="4089822" cy="250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≥"/>
              <a:defRPr/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≥"/>
              <a:defRPr/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2"/>
          </p:nvPr>
        </p:nvSpPr>
        <p:spPr>
          <a:xfrm>
            <a:off x="408287" y="1230674"/>
            <a:ext cx="4138735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3"/>
          </p:nvPr>
        </p:nvSpPr>
        <p:spPr>
          <a:xfrm>
            <a:off x="4761089" y="2088444"/>
            <a:ext cx="4089822" cy="250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body" idx="4"/>
          </p:nvPr>
        </p:nvSpPr>
        <p:spPr>
          <a:xfrm>
            <a:off x="4712176" y="1230674"/>
            <a:ext cx="4138735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Skog(ljus)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A312E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2A312E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ACC5BB"/>
              </a:buClr>
              <a:buSzPts val="1200"/>
              <a:buNone/>
              <a:defRPr sz="1200" b="0" i="0">
                <a:solidFill>
                  <a:srgbClr val="ACC5B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Jord(ljus)">
  <p:cSld name="Rubrik_Jord(ljus)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12F2A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312F2A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C4BBAB"/>
              </a:buClr>
              <a:buSzPts val="1200"/>
              <a:buNone/>
              <a:defRPr sz="1200" b="0" i="0">
                <a:solidFill>
                  <a:srgbClr val="C4BBA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Aska(ljus)">
  <p:cSld name="Rubrik_Aska(ljus)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01F1C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201F1C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A09D9B"/>
              </a:buClr>
              <a:buSzPts val="1200"/>
              <a:buNone/>
              <a:defRPr sz="1200" b="0" i="0">
                <a:solidFill>
                  <a:srgbClr val="A09D9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Bild">
  <p:cSld name="Rubrik_Bild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17"/>
          <p:cNvSpPr txBox="1">
            <a:spLocks noGrp="1"/>
          </p:cNvSpPr>
          <p:nvPr>
            <p:ph type="ctrTitle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Stardos Stencil"/>
              <a:buNone/>
              <a:defRPr sz="4800" b="0" i="0" u="none" strike="noStrike" cap="none">
                <a:solidFill>
                  <a:srgbClr val="000000"/>
                </a:solidFill>
                <a:latin typeface="Stardos Stencil"/>
                <a:ea typeface="Stardos Stencil"/>
                <a:cs typeface="Stardos Stencil"/>
                <a:sym typeface="Stardos Stenc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subTitle" idx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Innehall">
  <p:cSld name="Rubrik_Innehall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ubTitle" idx="1"/>
          </p:nvPr>
        </p:nvSpPr>
        <p:spPr>
          <a:xfrm>
            <a:off x="408287" y="1290482"/>
            <a:ext cx="8278513" cy="3126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Ingress_Innehall">
  <p:cSld name="Rubrik_Ingress_Innehall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subTitle" idx="1"/>
          </p:nvPr>
        </p:nvSpPr>
        <p:spPr>
          <a:xfrm>
            <a:off x="404637" y="1961446"/>
            <a:ext cx="7437491" cy="222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</a:defRPr>
            </a:lvl6pPr>
            <a:lvl7pPr lvl="6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2"/>
          </p:nvPr>
        </p:nvSpPr>
        <p:spPr>
          <a:xfrm>
            <a:off x="404637" y="1298400"/>
            <a:ext cx="7455252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≥"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Punktlista">
  <p:cSld name="Rubrik_Punktlista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9693" y="1290483"/>
            <a:ext cx="8229600" cy="307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≥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3200400" lvl="6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3657600" lvl="7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4114800" lvl="8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ctrTitle"/>
          </p:nvPr>
        </p:nvSpPr>
        <p:spPr>
          <a:xfrm>
            <a:off x="408287" y="606250"/>
            <a:ext cx="6493631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_Innehall_Bild">
  <p:cSld name="Rubrik_Innehall_Bil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subTitle" idx="1"/>
          </p:nvPr>
        </p:nvSpPr>
        <p:spPr>
          <a:xfrm>
            <a:off x="408287" y="1635396"/>
            <a:ext cx="3773703" cy="276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4576763" y="0"/>
            <a:ext cx="4567237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ctrTitle"/>
          </p:nvPr>
        </p:nvSpPr>
        <p:spPr>
          <a:xfrm>
            <a:off x="408288" y="606250"/>
            <a:ext cx="3534314" cy="42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11116" y="4676416"/>
            <a:ext cx="905099" cy="2656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2"/>
          <p:cNvSpPr txBox="1">
            <a:spLocks noGrp="1"/>
          </p:cNvSpPr>
          <p:nvPr>
            <p:ph type="dt" idx="10"/>
          </p:nvPr>
        </p:nvSpPr>
        <p:spPr>
          <a:xfrm>
            <a:off x="1481959" y="4767263"/>
            <a:ext cx="109728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ftr" idx="11"/>
          </p:nvPr>
        </p:nvSpPr>
        <p:spPr>
          <a:xfrm>
            <a:off x="2654913" y="4767263"/>
            <a:ext cx="389093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sldNum" idx="12"/>
          </p:nvPr>
        </p:nvSpPr>
        <p:spPr>
          <a:xfrm>
            <a:off x="6608904" y="4767263"/>
            <a:ext cx="2077895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≥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200" dirty="0" err="1" smtClean="0"/>
              <a:t>Inclusive</a:t>
            </a:r>
            <a:r>
              <a:rPr lang="sv-SE" sz="3200" dirty="0"/>
              <a:t> </a:t>
            </a:r>
            <a:r>
              <a:rPr lang="sv-SE" sz="3200" dirty="0" err="1" smtClean="0"/>
              <a:t>Teaching</a:t>
            </a:r>
            <a:r>
              <a:rPr lang="sv-SE" sz="3200" dirty="0" smtClean="0"/>
              <a:t> and </a:t>
            </a:r>
            <a:r>
              <a:rPr lang="sv-SE" sz="3200" dirty="0" err="1" smtClean="0"/>
              <a:t>Testing</a:t>
            </a:r>
            <a:r>
              <a:rPr lang="sv-SE" sz="3200" dirty="0" smtClean="0"/>
              <a:t> in the </a:t>
            </a:r>
            <a:r>
              <a:rPr lang="sv-SE" sz="3200" dirty="0" err="1" smtClean="0"/>
              <a:t>Military</a:t>
            </a:r>
            <a:r>
              <a:rPr lang="sv-SE" sz="3200" dirty="0" smtClean="0"/>
              <a:t> </a:t>
            </a:r>
            <a:r>
              <a:rPr lang="sv-SE" sz="3200" dirty="0" err="1" smtClean="0"/>
              <a:t>Context</a:t>
            </a:r>
            <a:r>
              <a:rPr lang="sv-SE" sz="3200" dirty="0" smtClean="0"/>
              <a:t>: </a:t>
            </a:r>
            <a:r>
              <a:rPr lang="sv-SE" sz="3200" dirty="0" err="1" smtClean="0"/>
              <a:t>Addressing</a:t>
            </a:r>
            <a:r>
              <a:rPr lang="sv-SE" sz="3200" dirty="0" smtClean="0"/>
              <a:t> </a:t>
            </a:r>
            <a:r>
              <a:rPr lang="sv-SE" sz="3200" dirty="0" err="1" smtClean="0"/>
              <a:t>Dyslexia</a:t>
            </a:r>
            <a:r>
              <a:rPr lang="sv-SE" sz="3200" dirty="0" smtClean="0"/>
              <a:t> and </a:t>
            </a:r>
            <a:r>
              <a:rPr lang="sv-SE" sz="3200" dirty="0" err="1" smtClean="0"/>
              <a:t>Other</a:t>
            </a:r>
            <a:r>
              <a:rPr lang="sv-SE" sz="3200" dirty="0" smtClean="0"/>
              <a:t> Learning and Communication Challenges</a:t>
            </a:r>
            <a:endParaRPr lang="en-GB" sz="32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BILC Croatia 2025 – </a:t>
            </a:r>
            <a:r>
              <a:rPr lang="sv-SE" dirty="0" err="1" smtClean="0"/>
              <a:t>study</a:t>
            </a:r>
            <a:r>
              <a:rPr lang="sv-SE" dirty="0" smtClean="0"/>
              <a:t> </a:t>
            </a:r>
            <a:r>
              <a:rPr lang="sv-SE" dirty="0" err="1" smtClean="0"/>
              <a:t>group</a:t>
            </a:r>
            <a:endParaRPr lang="en-GB" dirty="0"/>
          </a:p>
        </p:txBody>
      </p:sp>
      <p:sp>
        <p:nvSpPr>
          <p:cNvPr id="7" name="Rektangel 6"/>
          <p:cNvSpPr/>
          <p:nvPr/>
        </p:nvSpPr>
        <p:spPr>
          <a:xfrm>
            <a:off x="3946774" y="3325936"/>
            <a:ext cx="4586512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Learning </a:t>
            </a:r>
            <a:r>
              <a:rPr lang="sv-SE" sz="2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disability</a:t>
            </a:r>
            <a:r>
              <a:rPr lang="sv-SE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  <a:p>
            <a:pPr algn="ctr"/>
            <a:r>
              <a:rPr lang="sv-SE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Special </a:t>
            </a:r>
            <a:r>
              <a:rPr lang="sv-SE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educational</a:t>
            </a:r>
            <a:r>
              <a:rPr lang="sv-SE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sv-SE" sz="2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needs</a:t>
            </a:r>
            <a:r>
              <a:rPr lang="sv-SE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  <a:p>
            <a:pPr algn="ctr"/>
            <a:r>
              <a:rPr lang="sv-SE" sz="2800" b="0" cap="none" spc="0" dirty="0" err="1" smtClean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Neurodivergence</a:t>
            </a:r>
            <a:endParaRPr lang="sv-SE" sz="2800" b="0" cap="none" spc="0" dirty="0">
              <a:ln w="0"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/>
          <a:srcRect l="42500" t="63444" r="5875" b="6778"/>
          <a:stretch/>
        </p:blipFill>
        <p:spPr>
          <a:xfrm>
            <a:off x="3909060" y="3268980"/>
            <a:ext cx="4526280" cy="146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5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Facilitators</a:t>
            </a:r>
            <a:r>
              <a:rPr lang="sv-SE" dirty="0" smtClean="0"/>
              <a:t>: Jessica Geijer (SWE) </a:t>
            </a:r>
            <a:r>
              <a:rPr lang="sv-SE" dirty="0" smtClean="0"/>
              <a:t>and </a:t>
            </a:r>
            <a:r>
              <a:rPr lang="sv-SE" dirty="0" err="1" smtClean="0"/>
              <a:t>Koen</a:t>
            </a:r>
            <a:r>
              <a:rPr lang="sv-SE" dirty="0" smtClean="0"/>
              <a:t> </a:t>
            </a:r>
            <a:r>
              <a:rPr lang="sv-SE" dirty="0" err="1" smtClean="0"/>
              <a:t>Heylen</a:t>
            </a:r>
            <a:r>
              <a:rPr lang="sv-SE" dirty="0" smtClean="0"/>
              <a:t> (BEL)</a:t>
            </a:r>
          </a:p>
          <a:p>
            <a:r>
              <a:rPr lang="sv-SE" dirty="0" smtClean="0"/>
              <a:t>Geraldine </a:t>
            </a:r>
            <a:r>
              <a:rPr lang="sv-SE" dirty="0" err="1" smtClean="0"/>
              <a:t>Gonay</a:t>
            </a:r>
            <a:r>
              <a:rPr lang="sv-SE" dirty="0" smtClean="0"/>
              <a:t> (BEL)</a:t>
            </a:r>
          </a:p>
          <a:p>
            <a:r>
              <a:rPr lang="sv-SE" dirty="0" err="1" smtClean="0"/>
              <a:t>Hajrudin</a:t>
            </a:r>
            <a:r>
              <a:rPr lang="sv-SE" dirty="0" smtClean="0"/>
              <a:t> </a:t>
            </a:r>
            <a:r>
              <a:rPr lang="sv-SE" dirty="0" err="1" smtClean="0"/>
              <a:t>Bakaran</a:t>
            </a:r>
            <a:r>
              <a:rPr lang="sv-SE" dirty="0" smtClean="0"/>
              <a:t> (BOS)</a:t>
            </a:r>
          </a:p>
          <a:p>
            <a:r>
              <a:rPr lang="sv-SE" dirty="0" smtClean="0"/>
              <a:t>Christoph </a:t>
            </a:r>
            <a:r>
              <a:rPr lang="sv-SE" dirty="0" err="1" smtClean="0"/>
              <a:t>Loreck</a:t>
            </a:r>
            <a:r>
              <a:rPr lang="sv-SE" dirty="0" smtClean="0"/>
              <a:t> (GER)</a:t>
            </a:r>
          </a:p>
          <a:p>
            <a:r>
              <a:rPr lang="sv-SE" dirty="0" smtClean="0"/>
              <a:t>Agata </a:t>
            </a:r>
            <a:r>
              <a:rPr lang="sv-SE" dirty="0" err="1" smtClean="0"/>
              <a:t>Jagiello-Tondera</a:t>
            </a:r>
            <a:r>
              <a:rPr lang="sv-SE" dirty="0" smtClean="0"/>
              <a:t> (POL)</a:t>
            </a:r>
          </a:p>
          <a:p>
            <a:r>
              <a:rPr lang="sv-SE" dirty="0" smtClean="0"/>
              <a:t>Eddy Carter (UK)</a:t>
            </a:r>
          </a:p>
          <a:p>
            <a:r>
              <a:rPr lang="sv-SE" dirty="0" smtClean="0"/>
              <a:t>Sophie </a:t>
            </a:r>
            <a:r>
              <a:rPr lang="sv-SE" dirty="0" err="1" smtClean="0"/>
              <a:t>Normandin</a:t>
            </a:r>
            <a:r>
              <a:rPr lang="sv-SE" dirty="0" smtClean="0"/>
              <a:t> (CAN)</a:t>
            </a:r>
            <a:endParaRPr lang="sv-SE" dirty="0" smtClean="0"/>
          </a:p>
          <a:p>
            <a:r>
              <a:rPr lang="sv-SE" dirty="0" err="1" smtClean="0"/>
              <a:t>Suzanna</a:t>
            </a:r>
            <a:r>
              <a:rPr lang="sv-SE" dirty="0" smtClean="0"/>
              <a:t> </a:t>
            </a:r>
            <a:r>
              <a:rPr lang="sv-SE" dirty="0" err="1" smtClean="0"/>
              <a:t>Horvat</a:t>
            </a:r>
            <a:r>
              <a:rPr lang="sv-SE" dirty="0" smtClean="0"/>
              <a:t> and </a:t>
            </a:r>
            <a:r>
              <a:rPr lang="sv-SE" dirty="0" err="1" smtClean="0"/>
              <a:t>Borjana</a:t>
            </a:r>
            <a:r>
              <a:rPr lang="sv-SE" dirty="0" smtClean="0"/>
              <a:t> </a:t>
            </a:r>
            <a:r>
              <a:rPr lang="sv-SE" dirty="0" err="1" smtClean="0"/>
              <a:t>Soldo</a:t>
            </a:r>
            <a:r>
              <a:rPr lang="sv-SE" dirty="0" smtClean="0"/>
              <a:t> (BILC Croatia)</a:t>
            </a:r>
            <a:endParaRPr lang="en-GB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200" dirty="0" err="1" smtClean="0"/>
              <a:t>Stud</a:t>
            </a:r>
            <a:r>
              <a:rPr lang="sv-SE" dirty="0" err="1" smtClean="0"/>
              <a:t>y</a:t>
            </a:r>
            <a:r>
              <a:rPr lang="sv-SE" dirty="0" smtClean="0"/>
              <a:t> </a:t>
            </a:r>
            <a:r>
              <a:rPr lang="sv-SE" dirty="0" err="1" smtClean="0"/>
              <a:t>group</a:t>
            </a:r>
            <a:r>
              <a:rPr lang="sv-SE" dirty="0" smtClean="0"/>
              <a:t> </a:t>
            </a:r>
            <a:r>
              <a:rPr lang="sv-SE" dirty="0" err="1" smtClean="0"/>
              <a:t>participants</a:t>
            </a:r>
            <a:endParaRPr lang="en-GB" sz="32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9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74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2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7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1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"/>
          <p:cNvSpPr txBox="1">
            <a:spLocks noGrp="1"/>
          </p:cNvSpPr>
          <p:nvPr>
            <p:ph type="ctrTitle"/>
          </p:nvPr>
        </p:nvSpPr>
        <p:spPr>
          <a:xfrm>
            <a:off x="378142" y="856003"/>
            <a:ext cx="7148102" cy="651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A2E31"/>
              </a:buClr>
              <a:buSzPts val="4800"/>
              <a:buFont typeface="Stardos Stencil"/>
              <a:buNone/>
            </a:pPr>
            <a:r>
              <a:rPr lang="en-US"/>
              <a:t/>
            </a:r>
            <a:br>
              <a:rPr lang="en-US"/>
            </a:br>
            <a:endParaRPr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315" y="30144"/>
            <a:ext cx="6500602" cy="5078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513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1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M_1">
  <a:themeElements>
    <a:clrScheme name="FM_PPT_LJUS">
      <a:dk1>
        <a:srgbClr val="000000"/>
      </a:dk1>
      <a:lt1>
        <a:srgbClr val="FEFFFF"/>
      </a:lt1>
      <a:dk2>
        <a:srgbClr val="DFE5E2"/>
      </a:dk2>
      <a:lt2>
        <a:srgbClr val="DBE2E5"/>
      </a:lt2>
      <a:accent1>
        <a:srgbClr val="E5E3DB"/>
      </a:accent1>
      <a:accent2>
        <a:srgbClr val="F1F1F1"/>
      </a:accent2>
      <a:accent3>
        <a:srgbClr val="2BDB8C"/>
      </a:accent3>
      <a:accent4>
        <a:srgbClr val="F5E500"/>
      </a:accent4>
      <a:accent5>
        <a:srgbClr val="FF675C"/>
      </a:accent5>
      <a:accent6>
        <a:srgbClr val="005EAB"/>
      </a:accent6>
      <a:hlink>
        <a:srgbClr val="000000"/>
      </a:hlink>
      <a:folHlink>
        <a:srgbClr val="B9B8B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87</Words>
  <Application>Microsoft Office PowerPoint</Application>
  <PresentationFormat>Bildspel på skärmen (16:9)</PresentationFormat>
  <Paragraphs>15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Stardos Stencil</vt:lpstr>
      <vt:lpstr>Calibri</vt:lpstr>
      <vt:lpstr>Arial</vt:lpstr>
      <vt:lpstr>FM_1</vt:lpstr>
      <vt:lpstr>Inclusive Teaching and Testing in the Military Context: Addressing Dyslexia and Other Learning and Communication Challenges</vt:lpstr>
      <vt:lpstr>Study group participants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SEMINAR 2024-10-16</dc:title>
  <dc:subject/>
  <dc:creator>Jessica 01. Geijer</dc:creator>
  <dc:description/>
  <cp:lastModifiedBy>Jessica 01. Geijer</cp:lastModifiedBy>
  <cp:revision>17</cp:revision>
  <dcterms:created xsi:type="dcterms:W3CDTF">2019-02-11T14:39:41Z</dcterms:created>
  <dcterms:modified xsi:type="dcterms:W3CDTF">2025-05-29T10:25:24Z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6c9c2920-2138-4c01-8dff-965fab41027f</vt:lpwstr>
  </property>
  <property fmtid="{D5CDD505-2E9C-101B-9397-08002B2CF9AE}" pid="3" name="FörsvarsmaktenKlassificering">
    <vt:lpwstr>ES</vt:lpwstr>
  </property>
  <property fmtid="{D5CDD505-2E9C-101B-9397-08002B2CF9AE}" pid="4" name="FörsvarsmaktenSEKRETESSKLASSIFICERAD">
    <vt:lpwstr/>
  </property>
  <property fmtid="{D5CDD505-2E9C-101B-9397-08002B2CF9AE}" pid="5" name="Klassificering">
    <vt:lpwstr>ES</vt:lpwstr>
  </property>
</Properties>
</file>