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64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Roboto" panose="020B060402020202020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2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>
          <a:extLst>
            <a:ext uri="{FF2B5EF4-FFF2-40B4-BE49-F238E27FC236}">
              <a16:creationId xmlns:a16="http://schemas.microsoft.com/office/drawing/2014/main" id="{46F3F329-47CB-21DB-15F7-DEB7926B7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4577d836cb_0_71:notes">
            <a:extLst>
              <a:ext uri="{FF2B5EF4-FFF2-40B4-BE49-F238E27FC236}">
                <a16:creationId xmlns:a16="http://schemas.microsoft.com/office/drawing/2014/main" id="{4E850FA7-8026-672E-102F-407AFC60E2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4577d836cb_0_71:notes">
            <a:extLst>
              <a:ext uri="{FF2B5EF4-FFF2-40B4-BE49-F238E27FC236}">
                <a16:creationId xmlns:a16="http://schemas.microsoft.com/office/drawing/2014/main" id="{C9FF12AC-A012-48ED-7D70-B8C925A614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964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4577d836cb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4577d836cb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4577d836cb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4577d836cb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4577d836cb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4577d836cb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4577d836cb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4577d836cb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4577d836cb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4577d836cb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4577d836cb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4577d836cb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rot="10800000" flipH="1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0"/>
          <p:cNvSpPr/>
          <p:nvPr/>
        </p:nvSpPr>
        <p:spPr>
          <a:xfrm rot="10800000" flipH="1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1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terial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>
            <a:spLocks noGrp="1"/>
          </p:cNvSpPr>
          <p:nvPr>
            <p:ph type="ctrTitle"/>
          </p:nvPr>
        </p:nvSpPr>
        <p:spPr>
          <a:xfrm>
            <a:off x="390525" y="474550"/>
            <a:ext cx="8222100" cy="169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Updates to ALTS Module 2, Testing Writing</a:t>
            </a:r>
            <a:endParaRPr dirty="0"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1"/>
          </p:nvPr>
        </p:nvSpPr>
        <p:spPr>
          <a:xfrm>
            <a:off x="4849725" y="2021700"/>
            <a:ext cx="3762900" cy="110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Peggy Garza, Merit Kompus</a:t>
            </a:r>
            <a:endParaRPr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STANAG 6001 Testing Workshop</a:t>
            </a:r>
            <a:endParaRPr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Hague, 2025</a:t>
            </a:r>
            <a:endParaRPr/>
          </a:p>
        </p:txBody>
      </p:sp>
      <p:sp>
        <p:nvSpPr>
          <p:cNvPr id="69" name="Google Shape;69;p13"/>
          <p:cNvSpPr txBox="1"/>
          <p:nvPr/>
        </p:nvSpPr>
        <p:spPr>
          <a:xfrm>
            <a:off x="810225" y="2419100"/>
            <a:ext cx="2118300" cy="25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0" name="Google Shape;70;p13"/>
          <p:cNvPicPr preferRelativeResize="0"/>
          <p:nvPr/>
        </p:nvPicPr>
        <p:blipFill rotWithShape="1">
          <a:blip r:embed="rId3">
            <a:alphaModFix/>
          </a:blip>
          <a:srcRect t="17471"/>
          <a:stretch/>
        </p:blipFill>
        <p:spPr>
          <a:xfrm>
            <a:off x="511200" y="2498951"/>
            <a:ext cx="1800250" cy="210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3"/>
          <p:cNvPicPr preferRelativeResize="0"/>
          <p:nvPr/>
        </p:nvPicPr>
        <p:blipFill rotWithShape="1">
          <a:blip r:embed="rId4">
            <a:alphaModFix/>
          </a:blip>
          <a:srcRect l="34217" t="33609" r="34387" b="36241"/>
          <a:stretch/>
        </p:blipFill>
        <p:spPr>
          <a:xfrm>
            <a:off x="2538200" y="2766500"/>
            <a:ext cx="1823850" cy="110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3"/>
          <p:cNvPicPr preferRelativeResize="0"/>
          <p:nvPr/>
        </p:nvPicPr>
        <p:blipFill rotWithShape="1">
          <a:blip r:embed="rId5">
            <a:alphaModFix/>
          </a:blip>
          <a:srcRect l="35881" t="42692" r="36875" b="27837"/>
          <a:stretch/>
        </p:blipFill>
        <p:spPr>
          <a:xfrm>
            <a:off x="4217925" y="3492313"/>
            <a:ext cx="1714500" cy="1160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3"/>
          <p:cNvPicPr preferRelativeResize="0"/>
          <p:nvPr/>
        </p:nvPicPr>
        <p:blipFill rotWithShape="1">
          <a:blip r:embed="rId6">
            <a:alphaModFix/>
          </a:blip>
          <a:srcRect l="22758" t="29278" r="50700" b="41521"/>
          <a:stretch/>
        </p:blipFill>
        <p:spPr>
          <a:xfrm>
            <a:off x="6162875" y="3289325"/>
            <a:ext cx="1714500" cy="118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>
          <a:extLst>
            <a:ext uri="{FF2B5EF4-FFF2-40B4-BE49-F238E27FC236}">
              <a16:creationId xmlns:a16="http://schemas.microsoft.com/office/drawing/2014/main" id="{36530DC5-3BE5-7EA8-829B-2E211C1F2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>
            <a:extLst>
              <a:ext uri="{FF2B5EF4-FFF2-40B4-BE49-F238E27FC236}">
                <a16:creationId xmlns:a16="http://schemas.microsoft.com/office/drawing/2014/main" id="{34B3F12A-1C90-3580-4D2B-71326CE913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ALTS Writing Module</a:t>
            </a:r>
            <a:endParaRPr/>
          </a:p>
        </p:txBody>
      </p:sp>
      <p:sp>
        <p:nvSpPr>
          <p:cNvPr id="79" name="Google Shape;79;p14">
            <a:extLst>
              <a:ext uri="{FF2B5EF4-FFF2-40B4-BE49-F238E27FC236}">
                <a16:creationId xmlns:a16="http://schemas.microsoft.com/office/drawing/2014/main" id="{A8ED9653-738B-1DFB-2B6F-4C004132845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71900" y="1632858"/>
            <a:ext cx="8222100" cy="29964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285750" indent="-285750">
              <a:spcAft>
                <a:spcPts val="1200"/>
              </a:spcAft>
            </a:pPr>
            <a:endParaRPr lang="en-US" sz="7200" dirty="0"/>
          </a:p>
          <a:p>
            <a:pPr marL="285750" indent="-285750">
              <a:spcAft>
                <a:spcPts val="1200"/>
              </a:spcAft>
            </a:pPr>
            <a:r>
              <a:rPr lang="en-US" sz="7200" dirty="0">
                <a:solidFill>
                  <a:schemeClr val="bg2"/>
                </a:solidFill>
              </a:rPr>
              <a:t>Module 2, </a:t>
            </a:r>
            <a:r>
              <a:rPr lang="en-US" sz="7200" i="1" dirty="0">
                <a:solidFill>
                  <a:schemeClr val="bg2"/>
                </a:solidFill>
              </a:rPr>
              <a:t>Testing the Productive Skills</a:t>
            </a:r>
          </a:p>
          <a:p>
            <a:pPr marL="285750" indent="-285750">
              <a:spcAft>
                <a:spcPts val="1200"/>
              </a:spcAft>
            </a:pPr>
            <a:r>
              <a:rPr lang="en-US" sz="7200" dirty="0">
                <a:solidFill>
                  <a:schemeClr val="bg2"/>
                </a:solidFill>
              </a:rPr>
              <a:t>Annual ALTS updates</a:t>
            </a:r>
          </a:p>
          <a:p>
            <a:pPr marL="285750" indent="-285750">
              <a:spcAft>
                <a:spcPts val="1200"/>
              </a:spcAft>
            </a:pPr>
            <a:r>
              <a:rPr lang="en-US" sz="7200" dirty="0">
                <a:solidFill>
                  <a:schemeClr val="bg2"/>
                </a:solidFill>
              </a:rPr>
              <a:t>Writing in the digital age; now the impact of AI </a:t>
            </a:r>
          </a:p>
          <a:p>
            <a:pPr marL="285750" indent="-285750">
              <a:spcAft>
                <a:spcPts val="1200"/>
              </a:spcAft>
            </a:pPr>
            <a:r>
              <a:rPr lang="en-US" sz="7200" dirty="0">
                <a:solidFill>
                  <a:schemeClr val="bg2"/>
                </a:solidFill>
              </a:rPr>
              <a:t>Balance between the “basics” &amp; real-world transformational changes</a:t>
            </a:r>
          </a:p>
          <a:p>
            <a:pPr marL="285750" indent="-285750">
              <a:spcAft>
                <a:spcPts val="1200"/>
              </a:spcAft>
            </a:pPr>
            <a:r>
              <a:rPr lang="en-US" sz="7200" dirty="0">
                <a:solidFill>
                  <a:schemeClr val="bg2"/>
                </a:solidFill>
              </a:rPr>
              <a:t>Practical activities plus focused discussion groups </a:t>
            </a:r>
          </a:p>
          <a:p>
            <a:pPr marL="0" indent="0">
              <a:spcAft>
                <a:spcPts val="1200"/>
              </a:spcAft>
              <a:buNone/>
            </a:pPr>
            <a:endParaRPr lang="en-US" sz="4900" dirty="0"/>
          </a:p>
          <a:p>
            <a:pPr marL="285750" indent="-285750">
              <a:spcAft>
                <a:spcPts val="1200"/>
              </a:spcAft>
            </a:pPr>
            <a:endParaRPr lang="en-US" dirty="0"/>
          </a:p>
          <a:p>
            <a:pPr marL="0" indent="0">
              <a:spcAft>
                <a:spcPts val="1200"/>
              </a:spcAft>
              <a:buNone/>
            </a:pPr>
            <a:r>
              <a:rPr lang="en-US" dirty="0"/>
              <a:t>		</a:t>
            </a:r>
          </a:p>
          <a:p>
            <a:pPr marL="285750" indent="-285750">
              <a:spcAft>
                <a:spcPts val="1200"/>
              </a:spcAft>
            </a:pPr>
            <a:endParaRPr lang="en-US" dirty="0"/>
          </a:p>
          <a:p>
            <a:pPr marL="285750" indent="-285750">
              <a:spcAft>
                <a:spcPts val="1200"/>
              </a:spcAft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66212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2024 BILC Writing Survey</a:t>
            </a:r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dirty="0">
                <a:solidFill>
                  <a:schemeClr val="dk2"/>
                </a:solidFill>
              </a:rPr>
              <a:t>Responses from 27 countries</a:t>
            </a:r>
            <a:endParaRPr dirty="0">
              <a:solidFill>
                <a:schemeClr val="dk2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dirty="0">
                <a:solidFill>
                  <a:schemeClr val="dk2"/>
                </a:solidFill>
              </a:rPr>
              <a:t>Piloting often skipped due to limited resources</a:t>
            </a:r>
            <a:endParaRPr dirty="0">
              <a:solidFill>
                <a:schemeClr val="dk2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dirty="0">
                <a:solidFill>
                  <a:schemeClr val="dk2"/>
                </a:solidFill>
              </a:rPr>
              <a:t>Shift to computer-based testing</a:t>
            </a:r>
            <a:endParaRPr dirty="0">
              <a:solidFill>
                <a:schemeClr val="dk2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dirty="0">
                <a:solidFill>
                  <a:schemeClr val="dk2"/>
                </a:solidFill>
              </a:rPr>
              <a:t>Growing debate on use of aids</a:t>
            </a:r>
            <a:endParaRPr dirty="0">
              <a:solidFill>
                <a:schemeClr val="dk2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dirty="0">
                <a:solidFill>
                  <a:schemeClr val="dk2"/>
                </a:solidFill>
              </a:rPr>
              <a:t>Real-world writing tasks</a:t>
            </a:r>
            <a:endParaRPr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ALTS Writing Module Updates 2025</a:t>
            </a:r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dirty="0">
                <a:solidFill>
                  <a:schemeClr val="bg2"/>
                </a:solidFill>
              </a:rPr>
              <a:t>New set of prompts and scripts for norming</a:t>
            </a:r>
            <a:endParaRPr dirty="0">
              <a:solidFill>
                <a:schemeClr val="bg2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dirty="0">
                <a:solidFill>
                  <a:schemeClr val="bg2"/>
                </a:solidFill>
              </a:rPr>
              <a:t>AI for prompt development - hands-on activity with ChatGPT</a:t>
            </a:r>
            <a:endParaRPr dirty="0">
              <a:solidFill>
                <a:schemeClr val="bg2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dirty="0">
                <a:solidFill>
                  <a:schemeClr val="bg2"/>
                </a:solidFill>
              </a:rPr>
              <a:t>AI for assessing writing </a:t>
            </a:r>
            <a:endParaRPr dirty="0">
              <a:solidFill>
                <a:schemeClr val="bg2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dirty="0">
                <a:solidFill>
                  <a:schemeClr val="bg2"/>
                </a:solidFill>
              </a:rPr>
              <a:t>Keeping up with research</a:t>
            </a:r>
            <a:endParaRPr dirty="0">
              <a:solidFill>
                <a:schemeClr val="bg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Writing prompt samples from nations: Level 1</a:t>
            </a:r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02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-GB" sz="1600" dirty="0">
                <a:solidFill>
                  <a:srgbClr val="000000"/>
                </a:solidFill>
              </a:rPr>
              <a:t>Notice for a notice board (e.g. about a found item)</a:t>
            </a:r>
            <a:endParaRPr sz="1600" dirty="0">
              <a:solidFill>
                <a:srgbClr val="000000"/>
              </a:solidFill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-GB" sz="1600" dirty="0">
                <a:solidFill>
                  <a:srgbClr val="000000"/>
                </a:solidFill>
              </a:rPr>
              <a:t>Message or email to a friend or colleague (e.g. asking for help, inviting them to a trip or event, about a meeting, a social event, or a new pet)</a:t>
            </a:r>
            <a:endParaRPr sz="1600" dirty="0">
              <a:solidFill>
                <a:srgbClr val="000000"/>
              </a:solidFill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-GB" sz="1600" dirty="0">
                <a:solidFill>
                  <a:srgbClr val="000000"/>
                </a:solidFill>
              </a:rPr>
              <a:t>Response to a friend’s letter (e.g. about their wedding or changing jobs)</a:t>
            </a:r>
            <a:endParaRPr sz="1600" dirty="0">
              <a:solidFill>
                <a:srgbClr val="000000"/>
              </a:solidFill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-GB" sz="1600" dirty="0">
                <a:solidFill>
                  <a:srgbClr val="000000"/>
                </a:solidFill>
              </a:rPr>
              <a:t>Email to your supervisor (e.g. about being absent)</a:t>
            </a:r>
            <a:endParaRPr sz="1600" dirty="0">
              <a:solidFill>
                <a:srgbClr val="000000"/>
              </a:solidFill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-GB" sz="1600" dirty="0">
                <a:solidFill>
                  <a:srgbClr val="000000"/>
                </a:solidFill>
              </a:rPr>
              <a:t>Email to book a hotel room</a:t>
            </a:r>
            <a:endParaRPr sz="16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Writing prompt samples from nations: Level 2</a:t>
            </a:r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14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20"/>
              <a:buChar char="●"/>
            </a:pPr>
            <a:r>
              <a:rPr lang="en-GB" sz="1600" dirty="0">
                <a:solidFill>
                  <a:srgbClr val="000000"/>
                </a:solidFill>
              </a:rPr>
              <a:t>Email to a friend (e.g. about a recent trip, postponing a party, or inviting them on a trip)</a:t>
            </a:r>
            <a:endParaRPr sz="1600" dirty="0">
              <a:solidFill>
                <a:srgbClr val="000000"/>
              </a:solidFill>
            </a:endParaRPr>
          </a:p>
          <a:p>
            <a:pPr marL="457200" lvl="0" indent="-3314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20"/>
              <a:buChar char="●"/>
            </a:pPr>
            <a:r>
              <a:rPr lang="en-GB" sz="1600" dirty="0">
                <a:solidFill>
                  <a:srgbClr val="000000"/>
                </a:solidFill>
              </a:rPr>
              <a:t>Social media story</a:t>
            </a:r>
            <a:endParaRPr sz="1600" dirty="0">
              <a:solidFill>
                <a:srgbClr val="000000"/>
              </a:solidFill>
            </a:endParaRPr>
          </a:p>
          <a:p>
            <a:pPr marL="457200" lvl="0" indent="-3314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20"/>
              <a:buChar char="●"/>
            </a:pPr>
            <a:r>
              <a:rPr lang="en-GB" sz="1600" dirty="0">
                <a:solidFill>
                  <a:srgbClr val="000000"/>
                </a:solidFill>
              </a:rPr>
              <a:t>Email to a colleague (e.g. about an exercise you participated in, or not being able to attend a meeting)</a:t>
            </a:r>
            <a:endParaRPr sz="1600" dirty="0">
              <a:solidFill>
                <a:srgbClr val="000000"/>
              </a:solidFill>
            </a:endParaRPr>
          </a:p>
          <a:p>
            <a:pPr marL="457200" lvl="0" indent="-3314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20"/>
              <a:buChar char="●"/>
            </a:pPr>
            <a:r>
              <a:rPr lang="en-GB" sz="1600" dirty="0">
                <a:solidFill>
                  <a:srgbClr val="000000"/>
                </a:solidFill>
              </a:rPr>
              <a:t>Report to a team leader/CO/superior (e.g. about a conference, course, training program, exercise, accident)</a:t>
            </a:r>
            <a:endParaRPr sz="1600" dirty="0">
              <a:solidFill>
                <a:srgbClr val="000000"/>
              </a:solidFill>
            </a:endParaRPr>
          </a:p>
          <a:p>
            <a:pPr marL="457200" lvl="0" indent="-3314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20"/>
              <a:buChar char="●"/>
            </a:pPr>
            <a:r>
              <a:rPr lang="en-GB" sz="1600" dirty="0">
                <a:solidFill>
                  <a:srgbClr val="000000"/>
                </a:solidFill>
              </a:rPr>
              <a:t>Letter of request </a:t>
            </a:r>
            <a:endParaRPr sz="1600" dirty="0">
              <a:solidFill>
                <a:srgbClr val="000000"/>
              </a:solidFill>
            </a:endParaRPr>
          </a:p>
          <a:p>
            <a:pPr marL="457200" lvl="0" indent="-3314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20"/>
              <a:buChar char="●"/>
            </a:pPr>
            <a:r>
              <a:rPr lang="en-GB" sz="1600" dirty="0">
                <a:solidFill>
                  <a:srgbClr val="000000"/>
                </a:solidFill>
              </a:rPr>
              <a:t>Letter of complaint </a:t>
            </a:r>
            <a:endParaRPr sz="16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2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SzPts val="440"/>
              <a:buNone/>
            </a:pPr>
            <a:endParaRPr sz="72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Writing prompt samples from nations: Level 3 </a:t>
            </a:r>
            <a:endParaRPr/>
          </a:p>
        </p:txBody>
      </p:sp>
      <p:sp>
        <p:nvSpPr>
          <p:cNvPr id="109" name="Google Shape;109;p1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-GB" sz="1600" dirty="0">
                <a:solidFill>
                  <a:srgbClr val="000000"/>
                </a:solidFill>
              </a:rPr>
              <a:t>Essay</a:t>
            </a:r>
            <a:endParaRPr sz="1600" dirty="0">
              <a:solidFill>
                <a:srgbClr val="000000"/>
              </a:solidFill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-GB" sz="1600" dirty="0">
                <a:solidFill>
                  <a:srgbClr val="000000"/>
                </a:solidFill>
              </a:rPr>
              <a:t>Composition</a:t>
            </a:r>
            <a:endParaRPr sz="1600" dirty="0">
              <a:solidFill>
                <a:srgbClr val="000000"/>
              </a:solidFill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-GB" sz="1600" dirty="0">
                <a:solidFill>
                  <a:srgbClr val="000000"/>
                </a:solidFill>
              </a:rPr>
              <a:t>Discuss and speculate on a topic </a:t>
            </a:r>
            <a:endParaRPr sz="1600" dirty="0">
              <a:solidFill>
                <a:srgbClr val="000000"/>
              </a:solidFill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-GB" sz="1600" dirty="0">
                <a:solidFill>
                  <a:srgbClr val="000000"/>
                </a:solidFill>
              </a:rPr>
              <a:t>Discuss a quote </a:t>
            </a:r>
            <a:endParaRPr sz="1600" dirty="0">
              <a:solidFill>
                <a:srgbClr val="000000"/>
              </a:solidFill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-GB" sz="1600" dirty="0">
                <a:solidFill>
                  <a:srgbClr val="000000"/>
                </a:solidFill>
              </a:rPr>
              <a:t>Letter to a magazine or editor</a:t>
            </a:r>
            <a:endParaRPr sz="16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3600" dirty="0">
                <a:solidFill>
                  <a:schemeClr val="bg2"/>
                </a:solidFill>
              </a:rPr>
              <a:t>Thank you!</a:t>
            </a:r>
            <a:endParaRPr sz="36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1A237E"/>
      </a:accent5>
      <a:accent6>
        <a:srgbClr val="F4B400"/>
      </a:accent6>
      <a:hlink>
        <a:srgbClr val="1A237E"/>
      </a:hlink>
      <a:folHlink>
        <a:srgbClr val="1A23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322</Words>
  <Application>Microsoft Office PowerPoint</Application>
  <PresentationFormat>On-screen Show (16:9)</PresentationFormat>
  <Paragraphs>45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Roboto</vt:lpstr>
      <vt:lpstr>Arial</vt:lpstr>
      <vt:lpstr>Material</vt:lpstr>
      <vt:lpstr>Updates to ALTS Module 2, Testing Writing</vt:lpstr>
      <vt:lpstr>ALTS Writing Module</vt:lpstr>
      <vt:lpstr>2024 BILC Writing Survey</vt:lpstr>
      <vt:lpstr>ALTS Writing Module Updates 2025</vt:lpstr>
      <vt:lpstr>Writing prompt samples from nations: Level 1</vt:lpstr>
      <vt:lpstr>Writing prompt samples from nations: Level 2</vt:lpstr>
      <vt:lpstr>Writing prompt samples from nations: Level 3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Updates to ALTS Module 2, Testing Writing</dc:title>
  <dc:creator>Merit Kompus</dc:creator>
  <cp:lastModifiedBy>Admin</cp:lastModifiedBy>
  <cp:revision>6</cp:revision>
  <dcterms:modified xsi:type="dcterms:W3CDTF">2025-09-03T12:13:04Z</dcterms:modified>
</cp:coreProperties>
</file>