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4" r:id="rId7"/>
    <p:sldId id="265" r:id="rId8"/>
    <p:sldId id="261" r:id="rId9"/>
    <p:sldId id="262" r:id="rId10"/>
    <p:sldId id="263" r:id="rId11"/>
  </p:sldIdLst>
  <p:sldSz cx="9144000" cy="6858000" type="screen4x3"/>
  <p:notesSz cx="6858000" cy="9144000"/>
  <p:defaultTextStyle>
    <a:defPPr>
      <a:defRPr lang="sr-Latn-C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143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798C64-7A11-4182-BCA8-4FDAA4462A99}" type="datetimeFigureOut">
              <a:rPr lang="hr-HR" smtClean="0"/>
              <a:t>15.10.2024.</a:t>
            </a:fld>
            <a:endParaRPr lang="hr-H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929552-5254-4AC3-BE60-1645C6B60B5F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900836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PAUL BLACK is emeritus professor of science education at King’s College London, United Kingdom. DYLAN WILIAM is deputy director of the Institute of Education, University of London, United Kingdom.</a:t>
            </a:r>
            <a:endParaRPr lang="hr-H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929552-5254-4AC3-BE60-1645C6B60B5F}" type="slidenum">
              <a:rPr lang="hr-HR" smtClean="0"/>
              <a:t>5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282120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71377C3D-7BB2-4D23-9D10-616807B37D36}" type="datetimeFigureOut">
              <a:rPr lang="sr-Latn-CS" smtClean="0"/>
              <a:t>15.10.2024.</a:t>
            </a:fld>
            <a:endParaRPr lang="hr-HR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63C03A18-1BE2-487D-92D8-585057AF460F}" type="slidenum">
              <a:rPr lang="hr-HR" smtClean="0"/>
              <a:t>‹#›</a:t>
            </a:fld>
            <a:endParaRPr lang="hr-HR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hr-H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377C3D-7BB2-4D23-9D10-616807B37D36}" type="datetimeFigureOut">
              <a:rPr lang="sr-Latn-CS" smtClean="0"/>
              <a:t>15.10.2024.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3C03A18-1BE2-487D-92D8-585057AF460F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377C3D-7BB2-4D23-9D10-616807B37D36}" type="datetimeFigureOut">
              <a:rPr lang="sr-Latn-CS" smtClean="0"/>
              <a:t>15.10.2024.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3C03A18-1BE2-487D-92D8-585057AF460F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377C3D-7BB2-4D23-9D10-616807B37D36}" type="datetimeFigureOut">
              <a:rPr lang="sr-Latn-CS" smtClean="0"/>
              <a:t>15.10.2024.</a:t>
            </a:fld>
            <a:endParaRPr lang="hr-H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r-H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3C03A18-1BE2-487D-92D8-585057AF460F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71377C3D-7BB2-4D23-9D10-616807B37D36}" type="datetimeFigureOut">
              <a:rPr lang="sr-Latn-CS" smtClean="0"/>
              <a:t>15.10.2024.</a:t>
            </a:fld>
            <a:endParaRPr lang="hr-H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63C03A18-1BE2-487D-92D8-585057AF460F}" type="slidenum">
              <a:rPr lang="hr-HR" smtClean="0"/>
              <a:t>‹#›</a:t>
            </a:fld>
            <a:endParaRPr lang="hr-H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hr-H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377C3D-7BB2-4D23-9D10-616807B37D36}" type="datetimeFigureOut">
              <a:rPr lang="sr-Latn-CS" smtClean="0"/>
              <a:t>15.10.2024.</a:t>
            </a:fld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63C03A18-1BE2-487D-92D8-585057AF460F}" type="slidenum">
              <a:rPr lang="hr-HR" smtClean="0"/>
              <a:t>‹#›</a:t>
            </a:fld>
            <a:endParaRPr lang="hr-HR"/>
          </a:p>
        </p:txBody>
      </p:sp>
      <p:sp>
        <p:nvSpPr>
          <p:cNvPr id="10" name="Rectangle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377C3D-7BB2-4D23-9D10-616807B37D36}" type="datetimeFigureOut">
              <a:rPr lang="sr-Latn-CS" smtClean="0"/>
              <a:t>15.10.2024.</a:t>
            </a:fld>
            <a:endParaRPr lang="hr-H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r-H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63C03A18-1BE2-487D-92D8-585057AF460F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377C3D-7BB2-4D23-9D10-616807B37D36}" type="datetimeFigureOut">
              <a:rPr lang="sr-Latn-CS" smtClean="0"/>
              <a:t>15.10.2024.</a:t>
            </a:fld>
            <a:endParaRPr lang="hr-H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r-H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3C03A18-1BE2-487D-92D8-585057AF460F}" type="slidenum">
              <a:rPr lang="hr-HR" smtClean="0"/>
              <a:t>‹#›</a:t>
            </a:fld>
            <a:endParaRPr lang="hr-HR"/>
          </a:p>
        </p:txBody>
      </p:sp>
      <p:sp>
        <p:nvSpPr>
          <p:cNvPr id="7" name="Rectangle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1377C3D-7BB2-4D23-9D10-616807B37D36}" type="datetimeFigureOut">
              <a:rPr lang="sr-Latn-CS" smtClean="0"/>
              <a:t>15.10.2024.</a:t>
            </a:fld>
            <a:endParaRPr lang="hr-H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3C03A18-1BE2-487D-92D8-585057AF460F}" type="slidenum">
              <a:rPr lang="hr-HR" smtClean="0"/>
              <a:t>‹#›</a:t>
            </a:fld>
            <a:endParaRPr lang="hr-H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71377C3D-7BB2-4D23-9D10-616807B37D36}" type="datetimeFigureOut">
              <a:rPr lang="sr-Latn-CS" smtClean="0"/>
              <a:t>15.10.2024.</a:t>
            </a:fld>
            <a:endParaRPr lang="hr-HR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63C03A18-1BE2-487D-92D8-585057AF460F}" type="slidenum">
              <a:rPr lang="hr-HR" smtClean="0"/>
              <a:t>‹#›</a:t>
            </a:fld>
            <a:endParaRPr lang="hr-HR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hr-H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71377C3D-7BB2-4D23-9D10-616807B37D36}" type="datetimeFigureOut">
              <a:rPr lang="sr-Latn-CS" smtClean="0"/>
              <a:t>15.10.2024.</a:t>
            </a:fld>
            <a:endParaRPr lang="hr-H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63C03A18-1BE2-487D-92D8-585057AF460F}" type="slidenum">
              <a:rPr lang="hr-HR" smtClean="0"/>
              <a:t>‹#›</a:t>
            </a:fld>
            <a:endParaRPr lang="hr-H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hr-H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 Diagonal Corner Rectangle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hr-HR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71377C3D-7BB2-4D23-9D10-616807B37D36}" type="datetimeFigureOut">
              <a:rPr lang="sr-Latn-CS" smtClean="0"/>
              <a:t>15.10.2024.</a:t>
            </a:fld>
            <a:endParaRPr lang="hr-HR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63C03A18-1BE2-487D-92D8-585057AF460F}" type="slidenum">
              <a:rPr lang="hr-HR" smtClean="0"/>
              <a:t>‹#›</a:t>
            </a:fld>
            <a:endParaRPr lang="hr-HR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7544" y="332656"/>
            <a:ext cx="8229600" cy="2160241"/>
          </a:xfrm>
        </p:spPr>
        <p:txBody>
          <a:bodyPr>
            <a:normAutofit fontScale="90000"/>
          </a:bodyPr>
          <a:lstStyle/>
          <a:p>
            <a:pPr marL="114300" lvl="0" algn="l">
              <a:spcBef>
                <a:spcPct val="20000"/>
              </a:spcBef>
            </a:pPr>
            <a:r>
              <a:rPr lang="hr-HR" sz="2400" b="1" dirty="0" smtClean="0"/>
              <a:t/>
            </a:r>
            <a:br>
              <a:rPr lang="hr-HR" sz="2400" b="1" dirty="0" smtClean="0"/>
            </a:br>
            <a:r>
              <a:rPr lang="hr-HR" sz="2400" b="1" dirty="0"/>
              <a:t/>
            </a:r>
            <a:br>
              <a:rPr lang="hr-HR" sz="2400" b="1" dirty="0"/>
            </a:br>
            <a:r>
              <a:rPr lang="hr-HR" sz="2400" b="1" dirty="0" smtClean="0"/>
              <a:t/>
            </a:r>
            <a:br>
              <a:rPr lang="hr-HR" sz="2400" b="1" dirty="0" smtClean="0"/>
            </a:br>
            <a:r>
              <a:rPr lang="hr-HR" sz="2400" b="1" dirty="0"/>
              <a:t/>
            </a:r>
            <a:br>
              <a:rPr lang="hr-HR" sz="2400" b="1" dirty="0"/>
            </a:br>
            <a:r>
              <a:rPr lang="hr-HR" sz="2400" b="1" dirty="0" smtClean="0"/>
              <a:t/>
            </a:r>
            <a:br>
              <a:rPr lang="hr-HR" sz="2400" b="1" dirty="0" smtClean="0"/>
            </a:br>
            <a:r>
              <a:rPr lang="hr-HR" sz="2400" b="1" dirty="0" smtClean="0"/>
              <a:t/>
            </a:r>
            <a:br>
              <a:rPr lang="hr-HR" sz="2400" b="1" dirty="0" smtClean="0"/>
            </a:br>
            <a:r>
              <a:rPr lang="hr-HR" sz="2400" b="1" dirty="0"/>
              <a:t/>
            </a:r>
            <a:br>
              <a:rPr lang="hr-HR" sz="2400" b="1" dirty="0"/>
            </a:br>
            <a:r>
              <a:rPr lang="hr-HR" sz="2000" b="1" dirty="0" smtClean="0"/>
              <a:t>MINISTRY </a:t>
            </a:r>
            <a:r>
              <a:rPr lang="hr-HR" sz="2000" b="1" dirty="0"/>
              <a:t>OF DEFENSE</a:t>
            </a:r>
            <a:br>
              <a:rPr lang="hr-HR" sz="2000" b="1" dirty="0"/>
            </a:br>
            <a:r>
              <a:rPr lang="hr-HR" sz="2000" b="1" dirty="0"/>
              <a:t>CROATIAN ARMED </a:t>
            </a:r>
            <a:r>
              <a:rPr lang="hr-HR" sz="2000" b="1" dirty="0" smtClean="0"/>
              <a:t>FORCES</a:t>
            </a:r>
            <a:br>
              <a:rPr lang="hr-HR" sz="2000" b="1" dirty="0" smtClean="0"/>
            </a:br>
            <a:r>
              <a:rPr lang="hr-HR" sz="2000" b="1" dirty="0" smtClean="0"/>
              <a:t>   </a:t>
            </a:r>
            <a:r>
              <a:rPr lang="en-GB" sz="1600" b="1" dirty="0" smtClean="0">
                <a:solidFill>
                  <a:srgbClr val="2F2B20"/>
                </a:solidFill>
                <a:effectLst/>
                <a:latin typeface="Cambria"/>
              </a:rPr>
              <a:t>CROATIAN </a:t>
            </a:r>
            <a:r>
              <a:rPr lang="en-GB" sz="1600" b="1" dirty="0">
                <a:solidFill>
                  <a:srgbClr val="2F2B20"/>
                </a:solidFill>
                <a:effectLst/>
                <a:latin typeface="Cambria"/>
              </a:rPr>
              <a:t>DEFENSE ACADEMY</a:t>
            </a:r>
            <a:r>
              <a:rPr lang="hr-HR" sz="1600" b="1" dirty="0">
                <a:solidFill>
                  <a:srgbClr val="2F2B20"/>
                </a:solidFill>
                <a:effectLst/>
                <a:latin typeface="Cambria"/>
              </a:rPr>
              <a:t> </a:t>
            </a:r>
            <a:r>
              <a:rPr lang="hr-HR" sz="1600" b="1" dirty="0" smtClean="0">
                <a:solidFill>
                  <a:srgbClr val="2F2B20"/>
                </a:solidFill>
                <a:effectLst/>
                <a:latin typeface="Cambria"/>
              </a:rPr>
              <a:t>				</a:t>
            </a:r>
            <a:r>
              <a:rPr lang="hr-HR" sz="1600" b="1" dirty="0">
                <a:solidFill>
                  <a:srgbClr val="2F2B20"/>
                </a:solidFill>
                <a:effectLst/>
                <a:latin typeface="Cambria"/>
              </a:rPr>
              <a:t/>
            </a:r>
            <a:br>
              <a:rPr lang="hr-HR" sz="1600" b="1" dirty="0">
                <a:solidFill>
                  <a:srgbClr val="2F2B20"/>
                </a:solidFill>
                <a:effectLst/>
                <a:latin typeface="Cambria"/>
              </a:rPr>
            </a:br>
            <a:r>
              <a:rPr lang="hr-HR" sz="1600" b="1" dirty="0" smtClean="0">
                <a:solidFill>
                  <a:srgbClr val="2F2B20"/>
                </a:solidFill>
                <a:effectLst/>
                <a:latin typeface="Cambria"/>
              </a:rPr>
              <a:t>              ”</a:t>
            </a:r>
            <a:r>
              <a:rPr lang="hr-HR" sz="1600" b="1" dirty="0">
                <a:solidFill>
                  <a:srgbClr val="2F2B20"/>
                </a:solidFill>
                <a:effectLst/>
                <a:latin typeface="Cambria"/>
              </a:rPr>
              <a:t>Dr. Franjo Tuđman</a:t>
            </a:r>
            <a:r>
              <a:rPr lang="hr-HR" sz="1600" b="1" dirty="0" smtClean="0">
                <a:solidFill>
                  <a:srgbClr val="2F2B20"/>
                </a:solidFill>
                <a:effectLst/>
                <a:latin typeface="Cambria"/>
              </a:rPr>
              <a:t>”					</a:t>
            </a:r>
            <a:r>
              <a:rPr lang="en-GB" sz="1600" b="1" dirty="0">
                <a:solidFill>
                  <a:srgbClr val="2F2B20"/>
                </a:solidFill>
                <a:effectLst/>
                <a:latin typeface="Cambria"/>
              </a:rPr>
              <a:t/>
            </a:r>
            <a:br>
              <a:rPr lang="en-GB" sz="1600" b="1" dirty="0">
                <a:solidFill>
                  <a:srgbClr val="2F2B20"/>
                </a:solidFill>
                <a:effectLst/>
                <a:latin typeface="Cambria"/>
              </a:rPr>
            </a:br>
            <a:r>
              <a:rPr lang="en-GB" sz="1600" b="1" dirty="0">
                <a:solidFill>
                  <a:srgbClr val="2F2B20"/>
                </a:solidFill>
                <a:effectLst/>
                <a:latin typeface="Cambria"/>
              </a:rPr>
              <a:t/>
            </a:r>
            <a:br>
              <a:rPr lang="en-GB" sz="1600" b="1" dirty="0">
                <a:solidFill>
                  <a:srgbClr val="2F2B20"/>
                </a:solidFill>
                <a:effectLst/>
                <a:latin typeface="Cambria"/>
              </a:rPr>
            </a:br>
            <a:r>
              <a:rPr lang="hr-HR" sz="1600" b="1" dirty="0" smtClean="0">
                <a:solidFill>
                  <a:srgbClr val="2F2B20"/>
                </a:solidFill>
                <a:effectLst/>
                <a:latin typeface="Cambria"/>
              </a:rPr>
              <a:t>       </a:t>
            </a:r>
            <a:r>
              <a:rPr lang="en-GB" sz="1600" b="1" dirty="0" smtClean="0">
                <a:solidFill>
                  <a:srgbClr val="2F2B20"/>
                </a:solidFill>
                <a:effectLst/>
                <a:latin typeface="Cambria"/>
              </a:rPr>
              <a:t>FOREIGN </a:t>
            </a:r>
            <a:r>
              <a:rPr lang="en-GB" sz="1600" b="1" dirty="0">
                <a:solidFill>
                  <a:srgbClr val="2F2B20"/>
                </a:solidFill>
                <a:effectLst/>
                <a:latin typeface="Cambria"/>
              </a:rPr>
              <a:t>LANGUAGE CENTER</a:t>
            </a:r>
            <a:r>
              <a:rPr lang="hr-HR" sz="1600" b="1" dirty="0">
                <a:solidFill>
                  <a:srgbClr val="2F2B20"/>
                </a:solidFill>
                <a:effectLst/>
                <a:latin typeface="Cambria"/>
              </a:rPr>
              <a:t> </a:t>
            </a:r>
            <a:br>
              <a:rPr lang="hr-HR" sz="1600" b="1" dirty="0">
                <a:solidFill>
                  <a:srgbClr val="2F2B20"/>
                </a:solidFill>
                <a:effectLst/>
                <a:latin typeface="Cambria"/>
              </a:rPr>
            </a:br>
            <a:r>
              <a:rPr lang="hr-HR" sz="1600" b="1" dirty="0" smtClean="0">
                <a:solidFill>
                  <a:srgbClr val="2F2B20"/>
                </a:solidFill>
                <a:effectLst/>
                <a:latin typeface="Cambria"/>
              </a:rPr>
              <a:t>               ”</a:t>
            </a:r>
            <a:r>
              <a:rPr lang="hr-HR" sz="1600" b="1" dirty="0">
                <a:solidFill>
                  <a:srgbClr val="2F2B20"/>
                </a:solidFill>
                <a:effectLst/>
                <a:latin typeface="Cambria"/>
              </a:rPr>
              <a:t>Katarina Zrinska”</a:t>
            </a:r>
            <a:br>
              <a:rPr lang="hr-HR" sz="1600" b="1" dirty="0">
                <a:solidFill>
                  <a:srgbClr val="2F2B20"/>
                </a:solidFill>
                <a:effectLst/>
                <a:latin typeface="Cambria"/>
              </a:rPr>
            </a:br>
            <a:endParaRPr lang="hr-HR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1760" y="4869160"/>
            <a:ext cx="6560234" cy="1752600"/>
          </a:xfrm>
        </p:spPr>
        <p:txBody>
          <a:bodyPr>
            <a:normAutofit fontScale="77500" lnSpcReduction="20000"/>
          </a:bodyPr>
          <a:lstStyle/>
          <a:p>
            <a:pPr algn="l"/>
            <a:r>
              <a:rPr lang="en-US" dirty="0"/>
              <a:t>Formative assessment as a tool for adapting to</a:t>
            </a:r>
            <a:r>
              <a:rPr lang="hr-HR" dirty="0"/>
              <a:t> </a:t>
            </a:r>
            <a:r>
              <a:rPr lang="en-US" dirty="0"/>
              <a:t>learners needs and bolstering learners attitude and</a:t>
            </a:r>
            <a:r>
              <a:rPr lang="hr-HR" dirty="0"/>
              <a:t> </a:t>
            </a:r>
            <a:r>
              <a:rPr lang="en-US" dirty="0"/>
              <a:t>motivation</a:t>
            </a:r>
            <a:endParaRPr lang="hr-HR" dirty="0" smtClean="0"/>
          </a:p>
          <a:p>
            <a:pPr algn="l"/>
            <a:endParaRPr lang="hr-HR" dirty="0"/>
          </a:p>
          <a:p>
            <a:r>
              <a:rPr lang="hr-HR" sz="2400" dirty="0" err="1" smtClean="0"/>
              <a:t>Borjana</a:t>
            </a:r>
            <a:r>
              <a:rPr lang="hr-HR" sz="2400" dirty="0" smtClean="0"/>
              <a:t> </a:t>
            </a:r>
            <a:r>
              <a:rPr lang="hr-HR" sz="2400" dirty="0" err="1" smtClean="0"/>
              <a:t>Soldo</a:t>
            </a:r>
            <a:r>
              <a:rPr lang="hr-HR" sz="2400" dirty="0" smtClean="0"/>
              <a:t>, </a:t>
            </a:r>
            <a:r>
              <a:rPr lang="hr-HR" sz="2400" dirty="0" err="1" smtClean="0"/>
              <a:t>October</a:t>
            </a:r>
            <a:r>
              <a:rPr lang="hr-HR" sz="2400" dirty="0" smtClean="0"/>
              <a:t> 2024</a:t>
            </a:r>
            <a:endParaRPr lang="hr-HR" sz="2400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xmlns="" id="{41201E3E-265A-413C-85E8-796DDF7B7A5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569229"/>
            <a:ext cx="1368152" cy="1655425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996952"/>
            <a:ext cx="3249613" cy="18288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9165812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hr-HR" sz="6600" dirty="0"/>
          </a:p>
          <a:p>
            <a:pPr marL="0" indent="0">
              <a:buNone/>
            </a:pPr>
            <a:endParaRPr lang="hr-HR" sz="6600" dirty="0" smtClean="0"/>
          </a:p>
          <a:p>
            <a:pPr marL="0" indent="0">
              <a:buNone/>
            </a:pPr>
            <a:endParaRPr lang="hr-HR" sz="6600" dirty="0"/>
          </a:p>
          <a:p>
            <a:pPr marL="0" indent="0">
              <a:buNone/>
            </a:pPr>
            <a:r>
              <a:rPr lang="hr-HR" sz="4800" dirty="0" err="1" smtClean="0"/>
              <a:t>Thank</a:t>
            </a:r>
            <a:r>
              <a:rPr lang="hr-HR" sz="4800" dirty="0" smtClean="0"/>
              <a:t> </a:t>
            </a:r>
            <a:r>
              <a:rPr lang="hr-HR" sz="4800" dirty="0" err="1" smtClean="0"/>
              <a:t>you</a:t>
            </a:r>
            <a:r>
              <a:rPr lang="hr-HR" sz="4800" dirty="0" smtClean="0"/>
              <a:t> for </a:t>
            </a:r>
            <a:r>
              <a:rPr lang="hr-HR" sz="4800" dirty="0" err="1" smtClean="0"/>
              <a:t>your</a:t>
            </a:r>
            <a:r>
              <a:rPr lang="hr-HR" sz="4800" dirty="0" smtClean="0"/>
              <a:t> </a:t>
            </a:r>
            <a:r>
              <a:rPr lang="hr-HR" sz="4800" dirty="0" err="1" smtClean="0"/>
              <a:t>attention</a:t>
            </a:r>
            <a:r>
              <a:rPr lang="hr-HR" sz="4800" dirty="0" smtClean="0"/>
              <a:t>!</a:t>
            </a:r>
            <a:endParaRPr lang="hr-HR" sz="4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1988840"/>
            <a:ext cx="4139952" cy="2576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3787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hr-HR" dirty="0" smtClean="0"/>
              <a:t>CONTENT</a:t>
            </a:r>
            <a:endParaRPr lang="hr-H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hr-HR" dirty="0" smtClean="0"/>
          </a:p>
          <a:p>
            <a:r>
              <a:rPr lang="en-GB" dirty="0" smtClean="0"/>
              <a:t>Definition and focus of Formative Assessment</a:t>
            </a:r>
          </a:p>
          <a:p>
            <a:r>
              <a:rPr lang="en-GB" dirty="0" smtClean="0"/>
              <a:t>The original idea- how did it derive?</a:t>
            </a:r>
          </a:p>
          <a:p>
            <a:r>
              <a:rPr lang="en-GB" dirty="0" smtClean="0"/>
              <a:t>Benefits to the stakeholders</a:t>
            </a:r>
            <a:endParaRPr lang="hr-HR" dirty="0" smtClean="0"/>
          </a:p>
          <a:p>
            <a:r>
              <a:rPr lang="hr-HR" dirty="0" err="1" smtClean="0"/>
              <a:t>Formative</a:t>
            </a:r>
            <a:r>
              <a:rPr lang="hr-HR" dirty="0" smtClean="0"/>
              <a:t> </a:t>
            </a:r>
            <a:r>
              <a:rPr lang="hr-HR" dirty="0" err="1" smtClean="0"/>
              <a:t>assessment</a:t>
            </a:r>
            <a:r>
              <a:rPr lang="hr-HR" dirty="0" smtClean="0"/>
              <a:t> </a:t>
            </a:r>
            <a:r>
              <a:rPr lang="hr-HR" dirty="0" err="1" smtClean="0"/>
              <a:t>strategies</a:t>
            </a:r>
            <a:r>
              <a:rPr lang="hr-HR" dirty="0" smtClean="0"/>
              <a:t> </a:t>
            </a:r>
            <a:r>
              <a:rPr lang="hr-HR" dirty="0" err="1" smtClean="0"/>
              <a:t>and</a:t>
            </a:r>
            <a:r>
              <a:rPr lang="hr-HR" dirty="0" smtClean="0"/>
              <a:t> </a:t>
            </a:r>
            <a:r>
              <a:rPr lang="hr-HR" dirty="0" err="1" smtClean="0"/>
              <a:t>techniques</a:t>
            </a:r>
            <a:endParaRPr lang="en-GB" dirty="0" smtClean="0"/>
          </a:p>
          <a:p>
            <a:r>
              <a:rPr lang="en-GB" dirty="0" smtClean="0"/>
              <a:t>Practical </a:t>
            </a:r>
            <a:r>
              <a:rPr lang="en-GB" dirty="0" smtClean="0"/>
              <a:t>examples </a:t>
            </a:r>
            <a:r>
              <a:rPr lang="en-GB" dirty="0" smtClean="0"/>
              <a:t>– presenter’s experience</a:t>
            </a:r>
          </a:p>
          <a:p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4331903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583176"/>
          </a:xfrm>
        </p:spPr>
        <p:txBody>
          <a:bodyPr>
            <a:normAutofit/>
          </a:bodyPr>
          <a:lstStyle/>
          <a:p>
            <a:pPr algn="ctr"/>
            <a:r>
              <a:rPr lang="hr-HR" sz="2000" dirty="0" err="1" smtClean="0"/>
              <a:t>Types</a:t>
            </a:r>
            <a:r>
              <a:rPr lang="hr-HR" sz="2000" dirty="0" smtClean="0"/>
              <a:t> </a:t>
            </a:r>
            <a:r>
              <a:rPr lang="hr-HR" sz="2000" dirty="0" err="1" smtClean="0"/>
              <a:t>of</a:t>
            </a:r>
            <a:r>
              <a:rPr lang="hr-HR" sz="2000" dirty="0" smtClean="0"/>
              <a:t> </a:t>
            </a:r>
            <a:r>
              <a:rPr lang="hr-HR" sz="2000" dirty="0" err="1" smtClean="0"/>
              <a:t>assessment</a:t>
            </a:r>
            <a:endParaRPr lang="hr-HR" sz="20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54067477"/>
              </p:ext>
            </p:extLst>
          </p:nvPr>
        </p:nvGraphicFramePr>
        <p:xfrm>
          <a:off x="1623060" y="980729"/>
          <a:ext cx="6045284" cy="4561010"/>
        </p:xfrm>
        <a:graphic>
          <a:graphicData uri="http://schemas.openxmlformats.org/drawingml/2006/table">
            <a:tbl>
              <a:tblPr firstRow="1" firstCol="1" bandRow="1"/>
              <a:tblGrid>
                <a:gridCol w="1000388"/>
                <a:gridCol w="1631081"/>
                <a:gridCol w="1775574"/>
                <a:gridCol w="1638241"/>
              </a:tblGrid>
              <a:tr h="29620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 </a:t>
                      </a:r>
                      <a:endParaRPr lang="hr-HR" sz="1100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ASSESSMENT</a:t>
                      </a:r>
                      <a:endParaRPr lang="hr-HR" sz="1100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</a:tr>
              <a:tr h="59240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 </a:t>
                      </a:r>
                      <a:endParaRPr lang="hr-HR" sz="1100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diagnostic </a:t>
                      </a:r>
                      <a:endParaRPr lang="hr-HR" sz="1100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(pre-assessment)</a:t>
                      </a:r>
                      <a:endParaRPr lang="hr-HR" sz="1100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formative </a:t>
                      </a:r>
                      <a:endParaRPr lang="hr-HR" sz="1100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assessment</a:t>
                      </a:r>
                      <a:endParaRPr lang="hr-HR" sz="1100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summative </a:t>
                      </a:r>
                      <a:endParaRPr lang="hr-HR" sz="1100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solidFill>
                            <a:schemeClr val="bg1"/>
                          </a:solidFill>
                          <a:effectLst/>
                          <a:latin typeface="+mj-lt"/>
                          <a:ea typeface="Calibri"/>
                          <a:cs typeface="Times New Roman"/>
                        </a:rPr>
                        <a:t>(post-assessment)</a:t>
                      </a:r>
                      <a:endParaRPr lang="hr-HR" sz="1100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90835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 b="1">
                          <a:effectLst/>
                          <a:latin typeface="+mj-lt"/>
                          <a:ea typeface="Calibri"/>
                          <a:cs typeface="Times New Roman"/>
                        </a:rPr>
                        <a:t>When?</a:t>
                      </a:r>
                      <a:endParaRPr lang="hr-HR" sz="11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+mj-lt"/>
                          <a:ea typeface="Calibri"/>
                          <a:cs typeface="Times New Roman"/>
                        </a:rPr>
                        <a:t>- before the lesson / course</a:t>
                      </a:r>
                      <a:endParaRPr lang="hr-HR" sz="11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+mj-lt"/>
                          <a:ea typeface="Calibri"/>
                          <a:cs typeface="Times New Roman"/>
                        </a:rPr>
                        <a:t> </a:t>
                      </a:r>
                      <a:endParaRPr lang="hr-HR" sz="11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 </a:t>
                      </a:r>
                      <a:endParaRPr lang="hr-HR" sz="11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+mj-lt"/>
                          <a:ea typeface="Calibri"/>
                          <a:cs typeface="Times New Roman"/>
                        </a:rPr>
                        <a:t>- after completing the learning process (mid-term exams or final exams) </a:t>
                      </a:r>
                      <a:endParaRPr lang="hr-HR" sz="11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3543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 b="1">
                          <a:effectLst/>
                          <a:latin typeface="+mj-lt"/>
                          <a:ea typeface="Calibri"/>
                          <a:cs typeface="Times New Roman"/>
                        </a:rPr>
                        <a:t>What?</a:t>
                      </a:r>
                      <a:endParaRPr lang="hr-HR" sz="11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+mj-lt"/>
                          <a:ea typeface="Calibri"/>
                          <a:cs typeface="Times New Roman"/>
                        </a:rPr>
                        <a:t>- evaluates students’ knowledge and skills before teachers’ instruction</a:t>
                      </a:r>
                      <a:endParaRPr lang="hr-HR" sz="11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+mj-lt"/>
                          <a:ea typeface="Calibri"/>
                          <a:cs typeface="Times New Roman"/>
                        </a:rPr>
                        <a:t> </a:t>
                      </a:r>
                      <a:endParaRPr lang="hr-HR" sz="11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+mj-lt"/>
                          <a:ea typeface="Calibri"/>
                          <a:cs typeface="Times New Roman"/>
                        </a:rPr>
                        <a:t>- evaluates student learning and skill acquisition at the end of a  unit, course, semester, etc.</a:t>
                      </a:r>
                      <a:endParaRPr lang="hr-HR" sz="11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400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 b="1">
                          <a:effectLst/>
                          <a:latin typeface="+mj-lt"/>
                          <a:ea typeface="Calibri"/>
                          <a:cs typeface="Times New Roman"/>
                        </a:rPr>
                        <a:t>Why?</a:t>
                      </a:r>
                      <a:endParaRPr lang="hr-HR" sz="11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- to place students in groups</a:t>
                      </a:r>
                      <a:endParaRPr lang="hr-HR" sz="11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 </a:t>
                      </a:r>
                      <a:endParaRPr lang="hr-HR" sz="11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 </a:t>
                      </a:r>
                      <a:endParaRPr lang="hr-HR" sz="11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- to give students grade (result is important)</a:t>
                      </a:r>
                      <a:endParaRPr lang="hr-HR" sz="11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 </a:t>
                      </a:r>
                      <a:endParaRPr lang="hr-HR" sz="11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620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 b="1">
                          <a:effectLst/>
                          <a:latin typeface="+mj-lt"/>
                          <a:ea typeface="Calibri"/>
                          <a:cs typeface="Times New Roman"/>
                        </a:rPr>
                        <a:t>Importance? </a:t>
                      </a:r>
                      <a:endParaRPr lang="hr-HR" sz="11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+mj-lt"/>
                          <a:ea typeface="Calibri"/>
                          <a:cs typeface="Times New Roman"/>
                        </a:rPr>
                        <a:t>- usually low-stakes</a:t>
                      </a:r>
                      <a:endParaRPr lang="hr-HR" sz="11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+mj-lt"/>
                          <a:ea typeface="Calibri"/>
                          <a:cs typeface="Times New Roman"/>
                        </a:rPr>
                        <a:t> </a:t>
                      </a:r>
                      <a:endParaRPr lang="hr-HR" sz="11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+mj-lt"/>
                          <a:ea typeface="Calibri"/>
                          <a:cs typeface="Times New Roman"/>
                        </a:rPr>
                        <a:t>- high-stakes</a:t>
                      </a:r>
                      <a:endParaRPr lang="hr-HR" sz="11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620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 b="1">
                          <a:effectLst/>
                          <a:latin typeface="+mj-lt"/>
                          <a:ea typeface="Calibri"/>
                          <a:cs typeface="Times New Roman"/>
                        </a:rPr>
                        <a:t>Form?</a:t>
                      </a:r>
                      <a:endParaRPr lang="hr-HR" sz="11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+mj-lt"/>
                          <a:ea typeface="Calibri"/>
                          <a:cs typeface="Times New Roman"/>
                        </a:rPr>
                        <a:t>- usually standardized</a:t>
                      </a:r>
                      <a:endParaRPr lang="hr-HR" sz="11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+mj-lt"/>
                          <a:ea typeface="Calibri"/>
                          <a:cs typeface="Times New Roman"/>
                        </a:rPr>
                        <a:t> </a:t>
                      </a:r>
                      <a:endParaRPr lang="hr-HR" sz="11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+mj-lt"/>
                          <a:ea typeface="Calibri"/>
                          <a:cs typeface="Times New Roman"/>
                        </a:rPr>
                        <a:t>- usually standardized </a:t>
                      </a:r>
                      <a:endParaRPr lang="hr-HR" sz="11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620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 b="1">
                          <a:effectLst/>
                          <a:latin typeface="+mj-lt"/>
                          <a:ea typeface="Calibri"/>
                          <a:cs typeface="Times New Roman"/>
                        </a:rPr>
                        <a:t>How often?</a:t>
                      </a:r>
                      <a:endParaRPr lang="hr-HR" sz="11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- only at </a:t>
                      </a:r>
                      <a:r>
                        <a:rPr lang="en-GB" sz="110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the</a:t>
                      </a:r>
                      <a:r>
                        <a:rPr lang="hr-HR" sz="1100" baseline="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GB" sz="110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beginning</a:t>
                      </a:r>
                      <a:endParaRPr lang="hr-HR" sz="11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+mj-lt"/>
                          <a:ea typeface="Calibri"/>
                          <a:cs typeface="Times New Roman"/>
                        </a:rPr>
                        <a:t> </a:t>
                      </a:r>
                      <a:endParaRPr lang="hr-HR" sz="11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- only at the end </a:t>
                      </a:r>
                      <a:endParaRPr lang="hr-HR" sz="11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195633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67051206"/>
              </p:ext>
            </p:extLst>
          </p:nvPr>
        </p:nvGraphicFramePr>
        <p:xfrm>
          <a:off x="1475656" y="1340768"/>
          <a:ext cx="6264697" cy="5120414"/>
        </p:xfrm>
        <a:graphic>
          <a:graphicData uri="http://schemas.openxmlformats.org/drawingml/2006/table">
            <a:tbl>
              <a:tblPr firstRow="1" firstCol="1" bandRow="1"/>
              <a:tblGrid>
                <a:gridCol w="1036697"/>
                <a:gridCol w="1690281"/>
                <a:gridCol w="1840018"/>
                <a:gridCol w="1697701"/>
              </a:tblGrid>
              <a:tr h="29760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 </a:t>
                      </a:r>
                      <a:endParaRPr lang="hr-HR" sz="11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 b="1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ASSESSMENT</a:t>
                      </a:r>
                      <a:endParaRPr lang="hr-HR" sz="11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hr-HR"/>
                    </a:p>
                  </a:txBody>
                  <a:tcPr/>
                </a:tc>
              </a:tr>
              <a:tr h="59521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100" b="1">
                          <a:effectLst/>
                          <a:latin typeface="+mj-lt"/>
                          <a:ea typeface="Calibri"/>
                          <a:cs typeface="Times New Roman"/>
                        </a:rPr>
                        <a:t> </a:t>
                      </a:r>
                      <a:endParaRPr lang="hr-HR" sz="11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diagnostic </a:t>
                      </a:r>
                      <a:endParaRPr lang="hr-HR" sz="11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100" b="1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(pre-assessment)</a:t>
                      </a:r>
                      <a:endParaRPr lang="hr-HR" sz="11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100" b="1">
                          <a:effectLst/>
                          <a:latin typeface="+mj-lt"/>
                          <a:ea typeface="Calibri"/>
                          <a:cs typeface="Times New Roman"/>
                        </a:rPr>
                        <a:t>formative </a:t>
                      </a:r>
                      <a:endParaRPr lang="hr-HR" sz="11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100" b="1">
                          <a:effectLst/>
                          <a:latin typeface="+mj-lt"/>
                          <a:ea typeface="Calibri"/>
                          <a:cs typeface="Times New Roman"/>
                        </a:rPr>
                        <a:t>assessment</a:t>
                      </a:r>
                      <a:endParaRPr lang="hr-HR" sz="11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100" b="1">
                          <a:effectLst/>
                          <a:latin typeface="+mj-lt"/>
                          <a:ea typeface="Calibri"/>
                          <a:cs typeface="Times New Roman"/>
                        </a:rPr>
                        <a:t>summative </a:t>
                      </a:r>
                      <a:endParaRPr lang="hr-HR" sz="11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100" b="1">
                          <a:effectLst/>
                          <a:latin typeface="+mj-lt"/>
                          <a:ea typeface="Calibri"/>
                          <a:cs typeface="Times New Roman"/>
                        </a:rPr>
                        <a:t>(post-assessment)</a:t>
                      </a:r>
                      <a:endParaRPr lang="hr-HR" sz="11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</a:tr>
              <a:tr h="91266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 b="1">
                          <a:effectLst/>
                          <a:latin typeface="+mj-lt"/>
                          <a:ea typeface="Calibri"/>
                          <a:cs typeface="Times New Roman"/>
                        </a:rPr>
                        <a:t>When?</a:t>
                      </a:r>
                      <a:endParaRPr lang="hr-HR" sz="11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+mj-lt"/>
                          <a:ea typeface="Calibri"/>
                          <a:cs typeface="Times New Roman"/>
                        </a:rPr>
                        <a:t>- before the lesson / course</a:t>
                      </a:r>
                      <a:endParaRPr lang="hr-HR" sz="11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+mj-lt"/>
                          <a:ea typeface="Calibri"/>
                          <a:cs typeface="Times New Roman"/>
                        </a:rPr>
                        <a:t> </a:t>
                      </a:r>
                      <a:endParaRPr lang="hr-HR" sz="11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- during the learning process</a:t>
                      </a:r>
                      <a:endParaRPr lang="hr-HR" sz="11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 </a:t>
                      </a:r>
                      <a:endParaRPr lang="hr-HR" sz="11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+mj-lt"/>
                          <a:ea typeface="Calibri"/>
                          <a:cs typeface="Times New Roman"/>
                        </a:rPr>
                        <a:t>- after completing the learning process (mid-term exams or final exams) </a:t>
                      </a:r>
                      <a:endParaRPr lang="hr-HR" sz="11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0836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 b="1">
                          <a:effectLst/>
                          <a:latin typeface="+mj-lt"/>
                          <a:ea typeface="Calibri"/>
                          <a:cs typeface="Times New Roman"/>
                        </a:rPr>
                        <a:t>What?</a:t>
                      </a:r>
                      <a:endParaRPr lang="hr-HR" sz="11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+mj-lt"/>
                          <a:ea typeface="Calibri"/>
                          <a:cs typeface="Times New Roman"/>
                        </a:rPr>
                        <a:t>- evaluates students’ knowledge and skills before teachers’ instruction</a:t>
                      </a:r>
                      <a:endParaRPr lang="hr-HR" sz="11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 noProof="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- collects detailed information on students’ progress throughout the learning process, their strengths and weaknesses</a:t>
                      </a:r>
                      <a:endParaRPr lang="en-GB" sz="1100" noProof="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+mj-lt"/>
                          <a:ea typeface="Calibri"/>
                          <a:cs typeface="Times New Roman"/>
                        </a:rPr>
                        <a:t>- evaluates student learning and skill acquisition at the end of a  unit, course, semester, etc.</a:t>
                      </a:r>
                      <a:endParaRPr lang="hr-HR" sz="11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7009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 b="1">
                          <a:effectLst/>
                          <a:latin typeface="+mj-lt"/>
                          <a:ea typeface="Calibri"/>
                          <a:cs typeface="Times New Roman"/>
                        </a:rPr>
                        <a:t>Why?</a:t>
                      </a:r>
                      <a:endParaRPr lang="hr-HR" sz="11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- to place students in </a:t>
                      </a:r>
                      <a:r>
                        <a:rPr lang="en-GB" sz="110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groups</a:t>
                      </a: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endParaRPr lang="hr-HR" sz="11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 noProof="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- to </a:t>
                      </a:r>
                      <a:r>
                        <a:rPr lang="en-GB" sz="1100" baseline="0" noProof="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adjust </a:t>
                      </a:r>
                      <a:r>
                        <a:rPr lang="en-GB" sz="1100" noProof="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instruction and improve student learning </a:t>
                      </a: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 noProof="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- no grades </a:t>
                      </a:r>
                      <a:endParaRPr lang="en-GB" sz="1100" noProof="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- to give students grade (result is important)</a:t>
                      </a:r>
                      <a:endParaRPr lang="hr-HR" sz="11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 </a:t>
                      </a:r>
                      <a:endParaRPr lang="hr-HR" sz="11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 </a:t>
                      </a:r>
                      <a:endParaRPr lang="hr-HR" sz="11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60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 b="1">
                          <a:effectLst/>
                          <a:latin typeface="+mj-lt"/>
                          <a:ea typeface="Calibri"/>
                          <a:cs typeface="Times New Roman"/>
                        </a:rPr>
                        <a:t>Importance? </a:t>
                      </a:r>
                      <a:endParaRPr lang="hr-HR" sz="11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+mj-lt"/>
                          <a:ea typeface="Calibri"/>
                          <a:cs typeface="Times New Roman"/>
                        </a:rPr>
                        <a:t>- usually low-stakes</a:t>
                      </a:r>
                      <a:endParaRPr lang="hr-HR" sz="11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 noProof="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- low-stakes or no-stakes</a:t>
                      </a:r>
                      <a:endParaRPr lang="en-GB" sz="1100" noProof="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+mj-lt"/>
                          <a:ea typeface="Calibri"/>
                          <a:cs typeface="Times New Roman"/>
                        </a:rPr>
                        <a:t>- high-stakes</a:t>
                      </a:r>
                      <a:endParaRPr lang="hr-HR" sz="11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60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 b="1">
                          <a:effectLst/>
                          <a:latin typeface="+mj-lt"/>
                          <a:ea typeface="Calibri"/>
                          <a:cs typeface="Times New Roman"/>
                        </a:rPr>
                        <a:t>Form?</a:t>
                      </a:r>
                      <a:endParaRPr lang="hr-HR" sz="11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+mj-lt"/>
                          <a:ea typeface="Calibri"/>
                          <a:cs typeface="Times New Roman"/>
                        </a:rPr>
                        <a:t>- usually standardized</a:t>
                      </a:r>
                      <a:endParaRPr lang="hr-HR" sz="11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 noProof="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- any form</a:t>
                      </a:r>
                      <a:endParaRPr lang="en-GB" sz="1100" noProof="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+mj-lt"/>
                          <a:ea typeface="Calibri"/>
                          <a:cs typeface="Times New Roman"/>
                        </a:rPr>
                        <a:t>- usually standardized </a:t>
                      </a:r>
                      <a:endParaRPr lang="hr-HR" sz="11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9760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 b="1">
                          <a:effectLst/>
                          <a:latin typeface="+mj-lt"/>
                          <a:ea typeface="Calibri"/>
                          <a:cs typeface="Times New Roman"/>
                        </a:rPr>
                        <a:t>How often?</a:t>
                      </a:r>
                      <a:endParaRPr lang="hr-HR" sz="11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>
                          <a:effectLst/>
                          <a:latin typeface="+mj-lt"/>
                          <a:ea typeface="Calibri"/>
                          <a:cs typeface="Times New Roman"/>
                        </a:rPr>
                        <a:t>- only at the   beginning</a:t>
                      </a:r>
                      <a:endParaRPr lang="hr-HR" sz="110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 noProof="0" dirty="0" smtClean="0">
                          <a:effectLst/>
                          <a:latin typeface="+mj-lt"/>
                          <a:ea typeface="Calibri"/>
                          <a:cs typeface="Times New Roman"/>
                        </a:rPr>
                        <a:t>- regularly, during the process</a:t>
                      </a:r>
                      <a:endParaRPr lang="en-GB" sz="1100" noProof="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Bef>
                          <a:spcPts val="1200"/>
                        </a:spcBef>
                        <a:spcAft>
                          <a:spcPts val="0"/>
                        </a:spcAft>
                      </a:pPr>
                      <a:r>
                        <a:rPr lang="en-GB" sz="1100" dirty="0">
                          <a:effectLst/>
                          <a:latin typeface="+mj-lt"/>
                          <a:ea typeface="Calibri"/>
                          <a:cs typeface="Times New Roman"/>
                        </a:rPr>
                        <a:t>- only at the end </a:t>
                      </a:r>
                      <a:endParaRPr lang="hr-HR" sz="1100" dirty="0">
                        <a:effectLst/>
                        <a:latin typeface="+mj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432048"/>
          </a:xfrm>
        </p:spPr>
        <p:txBody>
          <a:bodyPr>
            <a:normAutofit/>
          </a:bodyPr>
          <a:lstStyle/>
          <a:p>
            <a:pPr algn="ctr"/>
            <a:r>
              <a:rPr lang="hr-HR" sz="2000" dirty="0" err="1" smtClean="0"/>
              <a:t>Types</a:t>
            </a:r>
            <a:r>
              <a:rPr lang="hr-HR" sz="2000" dirty="0" smtClean="0"/>
              <a:t> </a:t>
            </a:r>
            <a:r>
              <a:rPr lang="hr-HR" sz="2000" dirty="0" err="1" smtClean="0"/>
              <a:t>of</a:t>
            </a:r>
            <a:r>
              <a:rPr lang="hr-HR" sz="2000" dirty="0" smtClean="0"/>
              <a:t> </a:t>
            </a:r>
            <a:r>
              <a:rPr lang="hr-HR" sz="2000" dirty="0" err="1" smtClean="0"/>
              <a:t>assessment</a:t>
            </a:r>
            <a:endParaRPr lang="hr-HR" sz="2000" dirty="0"/>
          </a:p>
        </p:txBody>
      </p:sp>
    </p:spTree>
    <p:extLst>
      <p:ext uri="{BB962C8B-B14F-4D97-AF65-F5344CB8AC3E}">
        <p14:creationId xmlns:p14="http://schemas.microsoft.com/office/powerpoint/2010/main" val="38879138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1800" dirty="0">
                <a:solidFill>
                  <a:schemeClr val="bg1"/>
                </a:solidFill>
              </a:rPr>
              <a:t>Inside The Black Box: Raising Standards Through Classroom Assessment, </a:t>
            </a:r>
            <a:br>
              <a:rPr lang="en-US" sz="1800" dirty="0">
                <a:solidFill>
                  <a:schemeClr val="bg1"/>
                </a:solidFill>
              </a:rPr>
            </a:br>
            <a:r>
              <a:rPr lang="en-US" sz="1800" dirty="0">
                <a:solidFill>
                  <a:schemeClr val="bg1"/>
                </a:solidFill>
              </a:rPr>
              <a:t>Paul Black and Dylan </a:t>
            </a:r>
            <a:r>
              <a:rPr lang="en-US" sz="1800" dirty="0" err="1">
                <a:solidFill>
                  <a:schemeClr val="bg1"/>
                </a:solidFill>
              </a:rPr>
              <a:t>Wiliam</a:t>
            </a:r>
            <a:r>
              <a:rPr lang="en-US" sz="1800" dirty="0">
                <a:solidFill>
                  <a:schemeClr val="bg1"/>
                </a:solidFill>
              </a:rPr>
              <a:t>, 1998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772816"/>
            <a:ext cx="8229600" cy="4526280"/>
          </a:xfrm>
        </p:spPr>
        <p:txBody>
          <a:bodyPr>
            <a:noAutofit/>
          </a:bodyPr>
          <a:lstStyle/>
          <a:p>
            <a:pPr marL="0" lvl="0" indent="0">
              <a:lnSpc>
                <a:spcPct val="120000"/>
              </a:lnSpc>
              <a:buNone/>
            </a:pPr>
            <a:r>
              <a:rPr lang="en-GB" sz="2000" b="1" dirty="0"/>
              <a:t>Three main problems that they observed in regular classrooms: </a:t>
            </a:r>
            <a:r>
              <a:rPr lang="en-GB" sz="2000" b="1" dirty="0" smtClean="0"/>
              <a:t> </a:t>
            </a:r>
            <a:endParaRPr lang="en-GB" sz="2000" b="1" dirty="0"/>
          </a:p>
          <a:p>
            <a:pPr marL="0" lvl="0" indent="0">
              <a:lnSpc>
                <a:spcPct val="120000"/>
              </a:lnSpc>
              <a:buNone/>
            </a:pPr>
            <a:r>
              <a:rPr lang="hr-HR" sz="2000" b="1" dirty="0" smtClean="0"/>
              <a:t>	</a:t>
            </a:r>
          </a:p>
          <a:p>
            <a:pPr marL="0" lvl="0" indent="0">
              <a:lnSpc>
                <a:spcPct val="120000"/>
              </a:lnSpc>
              <a:buNone/>
            </a:pPr>
            <a:r>
              <a:rPr lang="hr-HR" sz="2000" b="1" dirty="0" smtClean="0"/>
              <a:t>1) </a:t>
            </a:r>
            <a:r>
              <a:rPr lang="en-GB" sz="2000" b="1" dirty="0" smtClean="0"/>
              <a:t>the </a:t>
            </a:r>
            <a:r>
              <a:rPr lang="en-GB" sz="2000" b="1" dirty="0"/>
              <a:t>assessment methods that teachers use are not </a:t>
            </a:r>
            <a:r>
              <a:rPr lang="hr-HR" sz="2000" b="1" dirty="0" smtClean="0"/>
              <a:t>	</a:t>
            </a:r>
            <a:r>
              <a:rPr lang="en-GB" sz="2000" b="1" dirty="0" smtClean="0"/>
              <a:t>effective </a:t>
            </a:r>
            <a:r>
              <a:rPr lang="en-GB" sz="2000" b="1" dirty="0"/>
              <a:t>in promoting good learning, </a:t>
            </a:r>
            <a:endParaRPr lang="hr-HR" sz="2000" b="1" dirty="0" smtClean="0"/>
          </a:p>
          <a:p>
            <a:pPr marL="0" lvl="0" indent="0">
              <a:lnSpc>
                <a:spcPct val="120000"/>
              </a:lnSpc>
              <a:buNone/>
            </a:pPr>
            <a:endParaRPr lang="hr-HR" sz="2000" b="1" dirty="0" smtClean="0"/>
          </a:p>
          <a:p>
            <a:pPr marL="0" lvl="0" indent="0">
              <a:lnSpc>
                <a:spcPct val="120000"/>
              </a:lnSpc>
              <a:buNone/>
            </a:pPr>
            <a:r>
              <a:rPr lang="en-GB" sz="2000" b="1" dirty="0" smtClean="0"/>
              <a:t>2</a:t>
            </a:r>
            <a:r>
              <a:rPr lang="en-GB" sz="2000" b="1" dirty="0"/>
              <a:t>) grading practices tend to emphasize competition rather </a:t>
            </a:r>
            <a:r>
              <a:rPr lang="hr-HR" sz="2000" b="1" dirty="0" smtClean="0"/>
              <a:t>    	</a:t>
            </a:r>
            <a:r>
              <a:rPr lang="en-GB" sz="2000" b="1" dirty="0" smtClean="0"/>
              <a:t>than </a:t>
            </a:r>
            <a:r>
              <a:rPr lang="en-GB" sz="2000" b="1" dirty="0"/>
              <a:t>personal improvement, </a:t>
            </a:r>
            <a:r>
              <a:rPr lang="en-GB" sz="2000" b="1" dirty="0" smtClean="0"/>
              <a:t>and</a:t>
            </a:r>
            <a:endParaRPr lang="hr-HR" sz="2000" b="1" dirty="0" smtClean="0"/>
          </a:p>
          <a:p>
            <a:pPr marL="0" lvl="0" indent="0">
              <a:lnSpc>
                <a:spcPct val="120000"/>
              </a:lnSpc>
              <a:buNone/>
            </a:pPr>
            <a:endParaRPr lang="hr-HR" sz="2000" b="1" dirty="0" smtClean="0"/>
          </a:p>
          <a:p>
            <a:pPr marL="0" lvl="0" indent="0">
              <a:lnSpc>
                <a:spcPct val="120000"/>
              </a:lnSpc>
              <a:buNone/>
            </a:pPr>
            <a:r>
              <a:rPr lang="en-GB" sz="2000" b="1" dirty="0" smtClean="0"/>
              <a:t>3</a:t>
            </a:r>
            <a:r>
              <a:rPr lang="en-GB" sz="2000" b="1" dirty="0"/>
              <a:t>) assessment feedback often has a negative impact, </a:t>
            </a:r>
            <a:r>
              <a:rPr lang="hr-HR" sz="2000" b="1" dirty="0" smtClean="0"/>
              <a:t>	</a:t>
            </a:r>
            <a:r>
              <a:rPr lang="en-GB" sz="2000" b="1" dirty="0" smtClean="0"/>
              <a:t>particularly </a:t>
            </a:r>
            <a:r>
              <a:rPr lang="en-GB" sz="2000" b="1" dirty="0"/>
              <a:t>on low-achieving students, who are led to </a:t>
            </a:r>
            <a:r>
              <a:rPr lang="hr-HR" sz="2000" b="1" dirty="0" smtClean="0"/>
              <a:t>	</a:t>
            </a:r>
            <a:r>
              <a:rPr lang="en-GB" sz="2000" b="1" dirty="0" smtClean="0"/>
              <a:t>believe </a:t>
            </a:r>
            <a:r>
              <a:rPr lang="en-GB" sz="2000" b="1" dirty="0"/>
              <a:t>that they lack “ability” and so are not able to learn</a:t>
            </a:r>
            <a:endParaRPr lang="en-GB" sz="2000" b="1" dirty="0">
              <a:latin typeface="Arial"/>
              <a:ea typeface="Calibri"/>
            </a:endParaRPr>
          </a:p>
          <a:p>
            <a:pPr marL="0" indent="0">
              <a:lnSpc>
                <a:spcPct val="120000"/>
              </a:lnSpc>
              <a:buNone/>
            </a:pPr>
            <a:endParaRPr lang="hr-HR" sz="1400" b="1" dirty="0" smtClean="0"/>
          </a:p>
          <a:p>
            <a:pPr marL="0" lvl="0" indent="0">
              <a:buNone/>
            </a:pPr>
            <a:endParaRPr lang="en-GB" sz="1400" b="1" dirty="0" smtClean="0">
              <a:latin typeface="+mj-lt"/>
              <a:ea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594274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0" y="1554641"/>
            <a:ext cx="4572000" cy="459818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20000"/>
              </a:lnSpc>
            </a:pPr>
            <a:r>
              <a:rPr lang="en-GB" sz="2400" b="1" dirty="0"/>
              <a:t>Assessment FOR learning</a:t>
            </a:r>
          </a:p>
          <a:p>
            <a:pPr>
              <a:lnSpc>
                <a:spcPct val="120000"/>
              </a:lnSpc>
            </a:pPr>
            <a:r>
              <a:rPr lang="en-GB" dirty="0"/>
              <a:t>→ </a:t>
            </a:r>
            <a:r>
              <a:rPr lang="en-GB" sz="2000" b="1" dirty="0"/>
              <a:t>students who learn in a formative way achieve much more and obtain better results than other students</a:t>
            </a:r>
          </a:p>
          <a:p>
            <a:pPr>
              <a:lnSpc>
                <a:spcPct val="120000"/>
              </a:lnSpc>
            </a:pPr>
            <a:r>
              <a:rPr lang="en-GB" sz="2000" b="1" dirty="0"/>
              <a:t>They showed that:</a:t>
            </a:r>
          </a:p>
          <a:p>
            <a:pPr lvl="0">
              <a:lnSpc>
                <a:spcPct val="120000"/>
              </a:lnSpc>
            </a:pPr>
            <a:r>
              <a:rPr lang="hr-HR" sz="2000" b="1" dirty="0" smtClean="0"/>
              <a:t>a) </a:t>
            </a:r>
            <a:r>
              <a:rPr lang="en-GB" sz="2000" b="1" dirty="0" smtClean="0"/>
              <a:t>formative </a:t>
            </a:r>
            <a:r>
              <a:rPr lang="en-GB" sz="2000" b="1" dirty="0"/>
              <a:t>assessment is at the heart of effective teaching</a:t>
            </a:r>
          </a:p>
          <a:p>
            <a:pPr lvl="0">
              <a:lnSpc>
                <a:spcPct val="120000"/>
              </a:lnSpc>
            </a:pPr>
            <a:r>
              <a:rPr lang="hr-HR" sz="2000" b="1" dirty="0" smtClean="0"/>
              <a:t>b) </a:t>
            </a:r>
            <a:r>
              <a:rPr lang="en-GB" sz="2000" b="1" dirty="0" smtClean="0"/>
              <a:t>formative </a:t>
            </a:r>
            <a:r>
              <a:rPr lang="en-GB" sz="2000" b="1" dirty="0"/>
              <a:t>assessment has a strong positive effect on achievement</a:t>
            </a:r>
          </a:p>
          <a:p>
            <a:pPr lvl="0">
              <a:lnSpc>
                <a:spcPct val="120000"/>
              </a:lnSpc>
            </a:pPr>
            <a:r>
              <a:rPr lang="hr-HR" sz="2000" b="1" dirty="0" smtClean="0"/>
              <a:t>c) </a:t>
            </a:r>
            <a:r>
              <a:rPr lang="en-GB" sz="2000" b="1" dirty="0" smtClean="0"/>
              <a:t>improving </a:t>
            </a:r>
            <a:r>
              <a:rPr lang="en-GB" sz="2000" b="1" dirty="0"/>
              <a:t>formative assessment raises standards.</a:t>
            </a:r>
          </a:p>
        </p:txBody>
      </p:sp>
    </p:spTree>
    <p:extLst>
      <p:ext uri="{BB962C8B-B14F-4D97-AF65-F5344CB8AC3E}">
        <p14:creationId xmlns:p14="http://schemas.microsoft.com/office/powerpoint/2010/main" val="42722118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0" y="1651591"/>
            <a:ext cx="4572000" cy="440120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en-GB" sz="2000" b="1" dirty="0">
                <a:ea typeface="Calibri"/>
              </a:rPr>
              <a:t>Key principles of </a:t>
            </a:r>
            <a:r>
              <a:rPr lang="en-GB" sz="2000" b="1" dirty="0" err="1">
                <a:ea typeface="Calibri"/>
              </a:rPr>
              <a:t>AfL</a:t>
            </a:r>
            <a:r>
              <a:rPr lang="en-GB" sz="2000" b="1" dirty="0">
                <a:ea typeface="Calibri"/>
              </a:rPr>
              <a:t>? </a:t>
            </a: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/>
              <a:buChar char=""/>
            </a:pPr>
            <a:r>
              <a:rPr lang="en-GB" sz="2000" b="1" kern="100" dirty="0">
                <a:ea typeface="Calibri"/>
                <a:cs typeface="Times New Roman"/>
              </a:rPr>
              <a:t>Communicate confidence that every learner can improve</a:t>
            </a: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/>
              <a:buChar char=""/>
            </a:pPr>
            <a:r>
              <a:rPr lang="en-GB" sz="2000" b="1" kern="100" dirty="0">
                <a:ea typeface="Calibri"/>
                <a:cs typeface="Arial" panose="020B0604020202020204" pitchFamily="34" charset="0"/>
              </a:rPr>
              <a:t>Share learning objectives with learners</a:t>
            </a: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/>
              <a:buChar char=""/>
            </a:pPr>
            <a:r>
              <a:rPr lang="en-GB" sz="2000" b="1" kern="100" dirty="0">
                <a:ea typeface="Calibri"/>
                <a:cs typeface="Times New Roman"/>
              </a:rPr>
              <a:t>Empower learners to take an active part in their own learning </a:t>
            </a: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Symbol"/>
              <a:buChar char=""/>
            </a:pPr>
            <a:r>
              <a:rPr lang="en-GB" sz="2000" b="1" kern="100" dirty="0">
                <a:ea typeface="Calibri"/>
                <a:cs typeface="Times New Roman"/>
              </a:rPr>
              <a:t>Develop learners’ confidence in peer and self-assessment</a:t>
            </a:r>
          </a:p>
          <a:p>
            <a:pPr lvl="0"/>
            <a:endParaRPr lang="hr-HR" sz="2000" b="1" dirty="0"/>
          </a:p>
        </p:txBody>
      </p:sp>
    </p:spTree>
    <p:extLst>
      <p:ext uri="{BB962C8B-B14F-4D97-AF65-F5344CB8AC3E}">
        <p14:creationId xmlns:p14="http://schemas.microsoft.com/office/powerpoint/2010/main" val="17266257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GB" sz="2800" dirty="0" smtClean="0">
                <a:solidFill>
                  <a:schemeClr val="bg1"/>
                </a:solidFill>
              </a:rPr>
              <a:t>Benefits to the stakeholders </a:t>
            </a:r>
            <a:endParaRPr lang="en-GB" sz="2800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hr-HR" sz="1800" dirty="0" smtClean="0"/>
          </a:p>
          <a:p>
            <a:pPr marL="0" indent="0">
              <a:buNone/>
            </a:pPr>
            <a:r>
              <a:rPr lang="en-GB" sz="2400" b="1" dirty="0" smtClean="0"/>
              <a:t>Students’ benefits:</a:t>
            </a:r>
          </a:p>
          <a:p>
            <a:r>
              <a:rPr lang="en-GB" sz="1800" dirty="0" smtClean="0"/>
              <a:t>regularity brings safety</a:t>
            </a:r>
          </a:p>
          <a:p>
            <a:r>
              <a:rPr lang="en-GB" sz="1800" dirty="0" smtClean="0"/>
              <a:t>break of the monotony in the traditional classroom environment</a:t>
            </a:r>
          </a:p>
          <a:p>
            <a:r>
              <a:rPr lang="en-GB" sz="1800" dirty="0" smtClean="0"/>
              <a:t>no pressure of traditional grades</a:t>
            </a:r>
          </a:p>
          <a:p>
            <a:r>
              <a:rPr lang="en-GB" sz="1800" dirty="0" smtClean="0"/>
              <a:t>engaged students – positive impact to language acquisition</a:t>
            </a:r>
          </a:p>
          <a:p>
            <a:pPr marL="0" indent="0">
              <a:buNone/>
            </a:pPr>
            <a:endParaRPr lang="en-GB" sz="1800" dirty="0" smtClean="0"/>
          </a:p>
          <a:p>
            <a:pPr marL="0" indent="0">
              <a:buNone/>
            </a:pPr>
            <a:endParaRPr lang="hr-HR" sz="1800" dirty="0" smtClean="0"/>
          </a:p>
          <a:p>
            <a:pPr marL="0" indent="0">
              <a:buNone/>
            </a:pPr>
            <a:r>
              <a:rPr lang="en-GB" sz="2400" b="1" dirty="0" smtClean="0"/>
              <a:t>Teacher’s benefits:</a:t>
            </a:r>
          </a:p>
          <a:p>
            <a:r>
              <a:rPr lang="en-GB" sz="1800" dirty="0" smtClean="0"/>
              <a:t>identifying weaknesses and strongpoints – thus adjusting the teaching methods</a:t>
            </a:r>
          </a:p>
          <a:p>
            <a:r>
              <a:rPr lang="en-GB" sz="1800" dirty="0" smtClean="0"/>
              <a:t>identification of problems earlier and faster than by summative assessment</a:t>
            </a:r>
          </a:p>
          <a:p>
            <a:r>
              <a:rPr lang="en-GB" sz="1800" dirty="0" smtClean="0"/>
              <a:t>no prescribed form, no prescribed timing – formative assessment is a flexible tool in hands of skilled teachers</a:t>
            </a:r>
          </a:p>
          <a:p>
            <a:r>
              <a:rPr lang="en-GB" sz="1800" dirty="0" smtClean="0"/>
              <a:t>helps you become a better teacher</a:t>
            </a:r>
          </a:p>
          <a:p>
            <a:endParaRPr lang="en-GB" sz="1800" dirty="0" smtClean="0"/>
          </a:p>
          <a:p>
            <a:endParaRPr lang="hr-HR" sz="1800" dirty="0" smtClean="0"/>
          </a:p>
          <a:p>
            <a:endParaRPr lang="hr-HR" sz="1800" dirty="0"/>
          </a:p>
        </p:txBody>
      </p:sp>
    </p:spTree>
    <p:extLst>
      <p:ext uri="{BB962C8B-B14F-4D97-AF65-F5344CB8AC3E}">
        <p14:creationId xmlns:p14="http://schemas.microsoft.com/office/powerpoint/2010/main" val="4852317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3200" dirty="0" smtClean="0"/>
              <a:t>Practical examples: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sz="2000" dirty="0" smtClean="0"/>
              <a:t>Formative assessment strategies and techniques:</a:t>
            </a:r>
          </a:p>
          <a:p>
            <a:pPr marL="0" indent="0">
              <a:buNone/>
            </a:pPr>
            <a:r>
              <a:rPr lang="en-GB" sz="2000" dirty="0" smtClean="0"/>
              <a:t>Name on the paper, the Exit/Entry ticket, 30 seconds share, Thumbs up, Roll the dice…</a:t>
            </a:r>
          </a:p>
          <a:p>
            <a:pPr marL="0" indent="0">
              <a:buNone/>
            </a:pPr>
            <a:r>
              <a:rPr lang="en-GB" sz="2000" dirty="0" smtClean="0"/>
              <a:t>Grammar</a:t>
            </a:r>
            <a:r>
              <a:rPr lang="hr-HR" sz="2000" dirty="0" smtClean="0"/>
              <a:t>-</a:t>
            </a:r>
            <a:r>
              <a:rPr lang="hr-HR" sz="2000" dirty="0" err="1"/>
              <a:t>F</a:t>
            </a:r>
            <a:r>
              <a:rPr lang="hr-HR" sz="2000" dirty="0" err="1" smtClean="0"/>
              <a:t>un</a:t>
            </a:r>
            <a:r>
              <a:rPr lang="hr-HR" sz="2000" dirty="0" smtClean="0"/>
              <a:t> </a:t>
            </a:r>
            <a:r>
              <a:rPr lang="hr-HR" sz="2000" dirty="0" err="1" smtClean="0"/>
              <a:t>with</a:t>
            </a:r>
            <a:r>
              <a:rPr lang="hr-HR" sz="2000" dirty="0" smtClean="0"/>
              <a:t> </a:t>
            </a:r>
            <a:r>
              <a:rPr lang="hr-HR" sz="2000" dirty="0" err="1" smtClean="0"/>
              <a:t>grammar</a:t>
            </a:r>
            <a:r>
              <a:rPr lang="hr-HR" sz="2000" dirty="0" smtClean="0"/>
              <a:t> </a:t>
            </a:r>
            <a:r>
              <a:rPr lang="hr-HR" sz="2000" dirty="0" err="1" smtClean="0"/>
              <a:t>book</a:t>
            </a:r>
            <a:r>
              <a:rPr lang="hr-HR" sz="2000" dirty="0" smtClean="0"/>
              <a:t>, </a:t>
            </a:r>
            <a:r>
              <a:rPr lang="hr-HR" sz="2000" dirty="0" err="1" smtClean="0"/>
              <a:t>Textplosion</a:t>
            </a:r>
            <a:r>
              <a:rPr lang="hr-HR" sz="2000" dirty="0" smtClean="0"/>
              <a:t>, </a:t>
            </a:r>
            <a:r>
              <a:rPr lang="hr-HR" sz="2000" dirty="0" err="1" smtClean="0"/>
              <a:t>Relay</a:t>
            </a:r>
            <a:r>
              <a:rPr lang="hr-HR" sz="2000" dirty="0" smtClean="0"/>
              <a:t>, </a:t>
            </a:r>
            <a:r>
              <a:rPr lang="hr-HR" sz="2000" dirty="0" err="1" smtClean="0"/>
              <a:t>Irregular</a:t>
            </a:r>
            <a:r>
              <a:rPr lang="hr-HR" sz="2000" dirty="0" smtClean="0"/>
              <a:t> </a:t>
            </a:r>
            <a:r>
              <a:rPr lang="hr-HR" sz="2000" dirty="0" err="1" smtClean="0"/>
              <a:t>verbs</a:t>
            </a:r>
            <a:r>
              <a:rPr lang="hr-HR" sz="2000" dirty="0" smtClean="0"/>
              <a:t> triangle</a:t>
            </a:r>
            <a:endParaRPr lang="en-GB" sz="2000" dirty="0" smtClean="0"/>
          </a:p>
          <a:p>
            <a:pPr marL="0" indent="0">
              <a:buNone/>
            </a:pPr>
            <a:r>
              <a:rPr lang="en-GB" sz="2000" dirty="0" smtClean="0"/>
              <a:t>Vocabulary</a:t>
            </a:r>
            <a:r>
              <a:rPr lang="hr-HR" sz="2000" dirty="0" smtClean="0"/>
              <a:t>- </a:t>
            </a:r>
            <a:r>
              <a:rPr lang="hr-HR" sz="2000" dirty="0" err="1"/>
              <a:t>Y</a:t>
            </a:r>
            <a:r>
              <a:rPr lang="hr-HR" sz="2000" dirty="0" err="1" smtClean="0"/>
              <a:t>ou</a:t>
            </a:r>
            <a:r>
              <a:rPr lang="hr-HR" sz="2000" dirty="0" smtClean="0"/>
              <a:t> </a:t>
            </a:r>
            <a:r>
              <a:rPr lang="hr-HR" sz="2000" dirty="0" err="1" smtClean="0"/>
              <a:t>and</a:t>
            </a:r>
            <a:r>
              <a:rPr lang="hr-HR" sz="2000" dirty="0" smtClean="0"/>
              <a:t> me </a:t>
            </a:r>
            <a:r>
              <a:rPr lang="hr-HR" sz="2000" dirty="0" err="1" smtClean="0"/>
              <a:t>from</a:t>
            </a:r>
            <a:r>
              <a:rPr lang="hr-HR" sz="2000" dirty="0" smtClean="0"/>
              <a:t> A to Z, </a:t>
            </a:r>
            <a:r>
              <a:rPr lang="hr-HR" sz="2000" dirty="0" err="1"/>
              <a:t>C</a:t>
            </a:r>
            <a:r>
              <a:rPr lang="hr-HR" sz="2000" dirty="0" err="1" smtClean="0"/>
              <a:t>ountries</a:t>
            </a:r>
            <a:r>
              <a:rPr lang="hr-HR" sz="2000" dirty="0" smtClean="0"/>
              <a:t>, </a:t>
            </a:r>
            <a:r>
              <a:rPr lang="hr-HR" sz="2000" dirty="0" err="1" smtClean="0"/>
              <a:t>towns</a:t>
            </a:r>
            <a:r>
              <a:rPr lang="hr-HR" sz="2000" dirty="0" smtClean="0"/>
              <a:t>…</a:t>
            </a:r>
            <a:endParaRPr lang="en-GB" sz="2000" dirty="0" smtClean="0"/>
          </a:p>
          <a:p>
            <a:pPr marL="0" indent="0">
              <a:buNone/>
            </a:pPr>
            <a:r>
              <a:rPr lang="en-GB" sz="2000" dirty="0" smtClean="0"/>
              <a:t>Spelling- flashcard group game, word chain, a rhyming verse </a:t>
            </a:r>
          </a:p>
          <a:p>
            <a:pPr marL="0" indent="0">
              <a:buNone/>
            </a:pPr>
            <a:r>
              <a:rPr lang="en-GB" sz="2000" dirty="0" smtClean="0"/>
              <a:t>Pronunciation –</a:t>
            </a:r>
            <a:r>
              <a:rPr lang="hr-HR" sz="2000" dirty="0" smtClean="0"/>
              <a:t>L</a:t>
            </a:r>
            <a:r>
              <a:rPr lang="en-GB" sz="2000" dirty="0" err="1" smtClean="0"/>
              <a:t>ook</a:t>
            </a:r>
            <a:r>
              <a:rPr lang="en-GB" sz="2000" dirty="0" smtClean="0"/>
              <a:t> at my mouth and repeat after me, </a:t>
            </a:r>
            <a:r>
              <a:rPr lang="hr-HR" sz="2000" dirty="0" smtClean="0"/>
              <a:t>R</a:t>
            </a:r>
            <a:r>
              <a:rPr lang="en-GB" sz="2000" dirty="0" err="1" smtClean="0"/>
              <a:t>ecording</a:t>
            </a:r>
            <a:r>
              <a:rPr lang="en-GB" sz="2000" dirty="0" smtClean="0"/>
              <a:t> </a:t>
            </a:r>
            <a:r>
              <a:rPr lang="hr-HR" sz="2000" dirty="0" smtClean="0"/>
              <a:t>a</a:t>
            </a:r>
            <a:r>
              <a:rPr lang="en-GB" sz="2000" dirty="0" err="1" smtClean="0"/>
              <a:t>nd</a:t>
            </a:r>
            <a:r>
              <a:rPr lang="en-GB" sz="2000" dirty="0" smtClean="0"/>
              <a:t> </a:t>
            </a:r>
            <a:r>
              <a:rPr lang="en-GB" sz="2000" dirty="0" smtClean="0"/>
              <a:t>rerecording</a:t>
            </a:r>
          </a:p>
          <a:p>
            <a:pPr marL="0" indent="0">
              <a:buNone/>
            </a:pPr>
            <a:r>
              <a:rPr lang="en-GB" sz="2000" dirty="0" smtClean="0"/>
              <a:t>Error correction</a:t>
            </a:r>
            <a:r>
              <a:rPr lang="hr-HR" sz="2000" dirty="0" smtClean="0"/>
              <a:t>-</a:t>
            </a:r>
            <a:r>
              <a:rPr lang="hr-HR" sz="2000" dirty="0" err="1" smtClean="0"/>
              <a:t>Notice</a:t>
            </a:r>
            <a:r>
              <a:rPr lang="hr-HR" sz="2000" dirty="0" smtClean="0"/>
              <a:t> </a:t>
            </a:r>
            <a:r>
              <a:rPr lang="hr-HR" sz="2000" dirty="0" err="1" smtClean="0"/>
              <a:t>your</a:t>
            </a:r>
            <a:r>
              <a:rPr lang="hr-HR" sz="2000" dirty="0" smtClean="0"/>
              <a:t> </a:t>
            </a:r>
            <a:r>
              <a:rPr lang="hr-HR" sz="2000" dirty="0" err="1" smtClean="0"/>
              <a:t>mistakes</a:t>
            </a:r>
            <a:r>
              <a:rPr lang="hr-HR" sz="2000" dirty="0" smtClean="0"/>
              <a:t>, </a:t>
            </a:r>
            <a:r>
              <a:rPr lang="hr-HR" sz="2000" dirty="0"/>
              <a:t>O</a:t>
            </a:r>
            <a:r>
              <a:rPr lang="hr-HR" sz="2000" dirty="0" smtClean="0"/>
              <a:t>ne more time</a:t>
            </a:r>
            <a:endParaRPr lang="en-GB" sz="2000" dirty="0" smtClean="0"/>
          </a:p>
          <a:p>
            <a:pPr marL="0" indent="0">
              <a:buNone/>
            </a:pPr>
            <a:r>
              <a:rPr lang="en-GB" sz="2000" dirty="0" smtClean="0"/>
              <a:t>Listening</a:t>
            </a:r>
            <a:r>
              <a:rPr lang="hr-HR" sz="2000" dirty="0" smtClean="0"/>
              <a:t>-</a:t>
            </a:r>
            <a:r>
              <a:rPr lang="hr-HR" sz="2000" dirty="0" err="1" smtClean="0"/>
              <a:t>Listen</a:t>
            </a:r>
            <a:r>
              <a:rPr lang="hr-HR" sz="2000" dirty="0" smtClean="0"/>
              <a:t> </a:t>
            </a:r>
            <a:r>
              <a:rPr lang="hr-HR" sz="2000" dirty="0" err="1" smtClean="0"/>
              <a:t>and</a:t>
            </a:r>
            <a:r>
              <a:rPr lang="hr-HR" sz="2000" dirty="0" smtClean="0"/>
              <a:t> </a:t>
            </a:r>
            <a:r>
              <a:rPr lang="hr-HR" sz="2000" dirty="0" err="1" smtClean="0"/>
              <a:t>summarize</a:t>
            </a:r>
            <a:r>
              <a:rPr lang="hr-HR" sz="2000" dirty="0" smtClean="0"/>
              <a:t>, </a:t>
            </a:r>
            <a:r>
              <a:rPr lang="hr-HR" sz="2000" dirty="0" err="1" smtClean="0"/>
              <a:t>Voice</a:t>
            </a:r>
            <a:r>
              <a:rPr lang="hr-HR" sz="2000" dirty="0" smtClean="0"/>
              <a:t> </a:t>
            </a:r>
            <a:r>
              <a:rPr lang="hr-HR" sz="2000" dirty="0" err="1" smtClean="0"/>
              <a:t>blogging</a:t>
            </a:r>
            <a:endParaRPr lang="en-GB" sz="2000" dirty="0" smtClean="0"/>
          </a:p>
          <a:p>
            <a:pPr marL="0" indent="0">
              <a:buNone/>
            </a:pPr>
            <a:r>
              <a:rPr lang="en-GB" sz="2000" dirty="0" smtClean="0"/>
              <a:t>Reading </a:t>
            </a:r>
            <a:r>
              <a:rPr lang="hr-HR" sz="2000" dirty="0" smtClean="0"/>
              <a:t>– partner </a:t>
            </a:r>
            <a:r>
              <a:rPr lang="hr-HR" sz="2000" dirty="0" err="1" smtClean="0"/>
              <a:t>reading</a:t>
            </a:r>
            <a:r>
              <a:rPr lang="hr-HR" sz="2000" dirty="0" smtClean="0"/>
              <a:t>, </a:t>
            </a:r>
            <a:r>
              <a:rPr lang="hr-HR" sz="2000" dirty="0" err="1" smtClean="0"/>
              <a:t>jigsaw</a:t>
            </a:r>
            <a:r>
              <a:rPr lang="hr-HR" sz="2000" dirty="0" smtClean="0"/>
              <a:t> </a:t>
            </a:r>
            <a:r>
              <a:rPr lang="hr-HR" sz="2000" dirty="0" err="1" smtClean="0"/>
              <a:t>reading</a:t>
            </a:r>
            <a:r>
              <a:rPr lang="hr-HR" sz="2000" dirty="0" smtClean="0"/>
              <a:t>, </a:t>
            </a:r>
            <a:r>
              <a:rPr lang="hr-HR" sz="2000" dirty="0" err="1" smtClean="0"/>
              <a:t>puzzl</a:t>
            </a:r>
            <a:r>
              <a:rPr lang="hr-HR" sz="2000" dirty="0" err="1" smtClean="0"/>
              <a:t>e</a:t>
            </a:r>
            <a:r>
              <a:rPr lang="hr-HR" sz="2000" dirty="0" smtClean="0"/>
              <a:t> </a:t>
            </a:r>
            <a:r>
              <a:rPr lang="hr-HR" sz="2000" dirty="0" err="1" smtClean="0"/>
              <a:t>reading</a:t>
            </a:r>
            <a:r>
              <a:rPr lang="hr-HR" sz="2000" dirty="0" smtClean="0"/>
              <a:t>, </a:t>
            </a:r>
            <a:r>
              <a:rPr lang="hr-HR" sz="2000" dirty="0" err="1" smtClean="0"/>
              <a:t>creative</a:t>
            </a:r>
            <a:r>
              <a:rPr lang="hr-HR" sz="2000" dirty="0" smtClean="0"/>
              <a:t>      		</a:t>
            </a:r>
            <a:r>
              <a:rPr lang="hr-HR" sz="2000" dirty="0" err="1" smtClean="0"/>
              <a:t>reading</a:t>
            </a:r>
            <a:endParaRPr lang="en-GB" sz="2000" dirty="0" smtClean="0"/>
          </a:p>
          <a:p>
            <a:pPr marL="0" indent="0">
              <a:buNone/>
            </a:pPr>
            <a:r>
              <a:rPr lang="en-GB" sz="2000" dirty="0" smtClean="0"/>
              <a:t>Speaking</a:t>
            </a:r>
            <a:r>
              <a:rPr lang="hr-HR" sz="2000" dirty="0" smtClean="0"/>
              <a:t> – </a:t>
            </a:r>
            <a:r>
              <a:rPr lang="hr-HR" sz="2000" dirty="0" err="1" smtClean="0"/>
              <a:t>plusses</a:t>
            </a:r>
            <a:r>
              <a:rPr lang="hr-HR" sz="2000" dirty="0" smtClean="0"/>
              <a:t> </a:t>
            </a:r>
            <a:r>
              <a:rPr lang="hr-HR" sz="2000" dirty="0" err="1" smtClean="0"/>
              <a:t>and</a:t>
            </a:r>
            <a:r>
              <a:rPr lang="hr-HR" sz="2000" dirty="0" smtClean="0"/>
              <a:t> </a:t>
            </a:r>
            <a:r>
              <a:rPr lang="hr-HR" sz="2000" dirty="0" err="1" smtClean="0"/>
              <a:t>minuses</a:t>
            </a:r>
            <a:r>
              <a:rPr lang="hr-HR" sz="2000" dirty="0" smtClean="0"/>
              <a:t>, </a:t>
            </a:r>
            <a:r>
              <a:rPr lang="hr-HR" sz="2000" dirty="0" err="1" smtClean="0"/>
              <a:t>somebody</a:t>
            </a:r>
            <a:r>
              <a:rPr lang="hr-HR" sz="2000" dirty="0" smtClean="0"/>
              <a:t> </a:t>
            </a:r>
            <a:r>
              <a:rPr lang="hr-HR" sz="2000" dirty="0" err="1" smtClean="0"/>
              <a:t>famous</a:t>
            </a:r>
            <a:r>
              <a:rPr lang="hr-HR" sz="2000" dirty="0" smtClean="0"/>
              <a:t>, </a:t>
            </a:r>
            <a:r>
              <a:rPr lang="hr-HR" sz="2000" dirty="0" err="1" smtClean="0"/>
              <a:t>roll</a:t>
            </a:r>
            <a:r>
              <a:rPr lang="hr-HR" sz="2000" dirty="0" smtClean="0"/>
              <a:t> </a:t>
            </a:r>
            <a:r>
              <a:rPr lang="hr-HR" sz="2000" dirty="0" err="1" smtClean="0"/>
              <a:t>the</a:t>
            </a:r>
            <a:r>
              <a:rPr lang="hr-HR" sz="2000" dirty="0" smtClean="0"/>
              <a:t> </a:t>
            </a:r>
            <a:r>
              <a:rPr lang="hr-HR" sz="2000" dirty="0" err="1" smtClean="0"/>
              <a:t>dice</a:t>
            </a:r>
            <a:r>
              <a:rPr lang="hr-HR" sz="2000" dirty="0" smtClean="0"/>
              <a:t> nad 		talk</a:t>
            </a:r>
            <a:r>
              <a:rPr lang="en-GB" sz="2000" dirty="0" smtClean="0"/>
              <a:t> </a:t>
            </a:r>
            <a:endParaRPr lang="en-GB" sz="2000" dirty="0" smtClean="0"/>
          </a:p>
          <a:p>
            <a:pPr marL="0" indent="0">
              <a:buNone/>
            </a:pPr>
            <a:r>
              <a:rPr lang="en-GB" sz="2000" dirty="0" smtClean="0"/>
              <a:t>Writing </a:t>
            </a:r>
            <a:r>
              <a:rPr lang="hr-HR" sz="2000" dirty="0" smtClean="0"/>
              <a:t>– </a:t>
            </a:r>
            <a:r>
              <a:rPr lang="hr-HR" sz="2000" dirty="0" err="1" smtClean="0"/>
              <a:t>Echoes</a:t>
            </a:r>
            <a:r>
              <a:rPr lang="hr-HR" sz="2000" dirty="0" smtClean="0"/>
              <a:t>, </a:t>
            </a:r>
            <a:r>
              <a:rPr lang="hr-HR" sz="2000" dirty="0" err="1"/>
              <a:t>S</a:t>
            </a:r>
            <a:r>
              <a:rPr lang="hr-HR" sz="2000" dirty="0" err="1" smtClean="0"/>
              <a:t>ecret</a:t>
            </a:r>
            <a:r>
              <a:rPr lang="hr-HR" sz="2000" dirty="0" smtClean="0"/>
              <a:t> </a:t>
            </a:r>
            <a:r>
              <a:rPr lang="hr-HR" sz="2000" dirty="0" err="1" smtClean="0"/>
              <a:t>meeting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395739252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oundry">
  <a:themeElements>
    <a:clrScheme name="Foundry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Foundry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Foundry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1118</TotalTime>
  <Words>662</Words>
  <Application>Microsoft Office PowerPoint</Application>
  <PresentationFormat>On-screen Show (4:3)</PresentationFormat>
  <Paragraphs>140</Paragraphs>
  <Slides>10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Foundry</vt:lpstr>
      <vt:lpstr>       MINISTRY OF DEFENSE CROATIAN ARMED FORCES    CROATIAN DEFENSE ACADEMY                    ”Dr. Franjo Tuđman”              FOREIGN LANGUAGE CENTER                 ”Katarina Zrinska” </vt:lpstr>
      <vt:lpstr>CONTENT</vt:lpstr>
      <vt:lpstr>Types of assessment</vt:lpstr>
      <vt:lpstr>Types of assessment</vt:lpstr>
      <vt:lpstr>Inside The Black Box: Raising Standards Through Classroom Assessment,  Paul Black and Dylan Wiliam, 1998</vt:lpstr>
      <vt:lpstr>PowerPoint Presentation</vt:lpstr>
      <vt:lpstr>PowerPoint Presentation</vt:lpstr>
      <vt:lpstr>Benefits to the stakeholders </vt:lpstr>
      <vt:lpstr>Practical examples: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MINISTRY OF DEFENSE CROATIAN ARMED FORCES </dc:title>
  <dc:creator>BORJANA SOLDO</dc:creator>
  <cp:lastModifiedBy>IRENA</cp:lastModifiedBy>
  <cp:revision>31</cp:revision>
  <dcterms:created xsi:type="dcterms:W3CDTF">2024-10-08T09:41:55Z</dcterms:created>
  <dcterms:modified xsi:type="dcterms:W3CDTF">2024-10-15T22:24:06Z</dcterms:modified>
</cp:coreProperties>
</file>